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57" r:id="rId3"/>
    <p:sldId id="258" r:id="rId4"/>
    <p:sldId id="277" r:id="rId5"/>
    <p:sldId id="259" r:id="rId6"/>
    <p:sldId id="260" r:id="rId7"/>
    <p:sldId id="262" r:id="rId8"/>
    <p:sldId id="263" r:id="rId9"/>
    <p:sldId id="278" r:id="rId10"/>
    <p:sldId id="279" r:id="rId11"/>
    <p:sldId id="281" r:id="rId12"/>
    <p:sldId id="275" r:id="rId13"/>
    <p:sldId id="286" r:id="rId14"/>
    <p:sldId id="284" r:id="rId15"/>
    <p:sldId id="285" r:id="rId16"/>
    <p:sldId id="287" r:id="rId17"/>
    <p:sldId id="288" r:id="rId18"/>
    <p:sldId id="266" r:id="rId19"/>
    <p:sldId id="267" r:id="rId20"/>
    <p:sldId id="290" r:id="rId21"/>
    <p:sldId id="291" r:id="rId22"/>
    <p:sldId id="292" r:id="rId23"/>
    <p:sldId id="302" r:id="rId24"/>
    <p:sldId id="269" r:id="rId25"/>
    <p:sldId id="298" r:id="rId26"/>
    <p:sldId id="299" r:id="rId27"/>
    <p:sldId id="300" r:id="rId28"/>
    <p:sldId id="301" r:id="rId29"/>
    <p:sldId id="293" r:id="rId30"/>
    <p:sldId id="294" r:id="rId31"/>
    <p:sldId id="295" r:id="rId32"/>
    <p:sldId id="272" r:id="rId33"/>
    <p:sldId id="296" r:id="rId34"/>
    <p:sldId id="297" r:id="rId35"/>
    <p:sldId id="27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1" autoAdjust="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B7F98-4D0E-43E0-AE22-71279726BBF1}"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84275-D213-4A8C-B251-B8101B982D64}" type="slidenum">
              <a:rPr lang="en-US" smtClean="0"/>
              <a:t>‹#›</a:t>
            </a:fld>
            <a:endParaRPr lang="en-US"/>
          </a:p>
        </p:txBody>
      </p:sp>
    </p:spTree>
    <p:extLst>
      <p:ext uri="{BB962C8B-B14F-4D97-AF65-F5344CB8AC3E}">
        <p14:creationId xmlns:p14="http://schemas.microsoft.com/office/powerpoint/2010/main" val="40858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own theme and layout (View-slide</a:t>
            </a:r>
            <a:r>
              <a:rPr lang="en-US" baseline="0" dirty="0" smtClean="0"/>
              <a:t> master or similar)</a:t>
            </a:r>
            <a:r>
              <a:rPr lang="en-US" dirty="0" smtClean="0"/>
              <a:t>.  Add photos,</a:t>
            </a:r>
            <a:r>
              <a:rPr lang="en-US" baseline="0" dirty="0" smtClean="0"/>
              <a:t> logos and graphics.  Throughout this template file, text in italics should be replaced with more specific titles.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a:t>
            </a:fld>
            <a:endParaRPr lang="en-US"/>
          </a:p>
        </p:txBody>
      </p:sp>
    </p:spTree>
    <p:extLst>
      <p:ext uri="{BB962C8B-B14F-4D97-AF65-F5344CB8AC3E}">
        <p14:creationId xmlns:p14="http://schemas.microsoft.com/office/powerpoint/2010/main" val="102917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14</a:t>
            </a:fld>
            <a:endParaRPr lang="en-US"/>
          </a:p>
        </p:txBody>
      </p:sp>
    </p:spTree>
    <p:extLst>
      <p:ext uri="{BB962C8B-B14F-4D97-AF65-F5344CB8AC3E}">
        <p14:creationId xmlns:p14="http://schemas.microsoft.com/office/powerpoint/2010/main" val="395001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a:t>
            </a:r>
            <a:r>
              <a:rPr lang="en-US" baseline="0" dirty="0" smtClean="0"/>
              <a:t> Data tab in excel sheet) </a:t>
            </a:r>
            <a:r>
              <a:rPr lang="en-US" dirty="0" smtClean="0"/>
              <a:t>where words are underlined.</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18</a:t>
            </a:fld>
            <a:endParaRPr lang="en-US"/>
          </a:p>
        </p:txBody>
      </p:sp>
    </p:spTree>
    <p:extLst>
      <p:ext uri="{BB962C8B-B14F-4D97-AF65-F5344CB8AC3E}">
        <p14:creationId xmlns:p14="http://schemas.microsoft.com/office/powerpoint/2010/main" val="73389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 Data tab in excel sheet) where words are underlined.</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19</a:t>
            </a:fld>
            <a:endParaRPr lang="en-US"/>
          </a:p>
        </p:txBody>
      </p:sp>
    </p:spTree>
    <p:extLst>
      <p:ext uri="{BB962C8B-B14F-4D97-AF65-F5344CB8AC3E}">
        <p14:creationId xmlns:p14="http://schemas.microsoft.com/office/powerpoint/2010/main" val="257971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20</a:t>
            </a:fld>
            <a:endParaRPr lang="en-US"/>
          </a:p>
        </p:txBody>
      </p:sp>
    </p:spTree>
    <p:extLst>
      <p:ext uri="{BB962C8B-B14F-4D97-AF65-F5344CB8AC3E}">
        <p14:creationId xmlns:p14="http://schemas.microsoft.com/office/powerpoint/2010/main" val="366995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21</a:t>
            </a:fld>
            <a:endParaRPr lang="en-US"/>
          </a:p>
        </p:txBody>
      </p:sp>
    </p:spTree>
    <p:extLst>
      <p:ext uri="{BB962C8B-B14F-4D97-AF65-F5344CB8AC3E}">
        <p14:creationId xmlns:p14="http://schemas.microsoft.com/office/powerpoint/2010/main" val="343494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22</a:t>
            </a:fld>
            <a:endParaRPr lang="en-US"/>
          </a:p>
        </p:txBody>
      </p:sp>
    </p:spTree>
    <p:extLst>
      <p:ext uri="{BB962C8B-B14F-4D97-AF65-F5344CB8AC3E}">
        <p14:creationId xmlns:p14="http://schemas.microsoft.com/office/powerpoint/2010/main" val="2500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23</a:t>
            </a:fld>
            <a:endParaRPr lang="en-US"/>
          </a:p>
        </p:txBody>
      </p:sp>
    </p:spTree>
    <p:extLst>
      <p:ext uri="{BB962C8B-B14F-4D97-AF65-F5344CB8AC3E}">
        <p14:creationId xmlns:p14="http://schemas.microsoft.com/office/powerpoint/2010/main" val="17828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slides as necessary</a:t>
            </a:r>
            <a:r>
              <a:rPr lang="en-US" baseline="0" dirty="0" smtClean="0"/>
              <a:t> to highlight results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24</a:t>
            </a:fld>
            <a:endParaRPr lang="en-US"/>
          </a:p>
        </p:txBody>
      </p:sp>
    </p:spTree>
    <p:extLst>
      <p:ext uri="{BB962C8B-B14F-4D97-AF65-F5344CB8AC3E}">
        <p14:creationId xmlns:p14="http://schemas.microsoft.com/office/powerpoint/2010/main" val="17926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slide for each activity or</a:t>
            </a:r>
            <a:r>
              <a:rPr lang="en-US" baseline="0" dirty="0" smtClean="0"/>
              <a:t> conference </a:t>
            </a:r>
            <a:r>
              <a:rPr lang="en-US" dirty="0" smtClean="0"/>
              <a:t>attended. Other</a:t>
            </a:r>
            <a:r>
              <a:rPr lang="en-US" baseline="0" dirty="0" smtClean="0"/>
              <a:t> activities besides WSCL may be presented as well.</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29</a:t>
            </a:fld>
            <a:endParaRPr lang="en-US"/>
          </a:p>
        </p:txBody>
      </p:sp>
    </p:spTree>
    <p:extLst>
      <p:ext uri="{BB962C8B-B14F-4D97-AF65-F5344CB8AC3E}">
        <p14:creationId xmlns:p14="http://schemas.microsoft.com/office/powerpoint/2010/main" val="130537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slide for each activity or</a:t>
            </a:r>
            <a:r>
              <a:rPr lang="en-US" baseline="0" dirty="0" smtClean="0"/>
              <a:t> conference </a:t>
            </a:r>
            <a:r>
              <a:rPr lang="en-US" dirty="0" smtClean="0"/>
              <a:t>attended. Other</a:t>
            </a:r>
            <a:r>
              <a:rPr lang="en-US" baseline="0" dirty="0" smtClean="0"/>
              <a:t> activities besides WSCL may be presented as well.</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30</a:t>
            </a:fld>
            <a:endParaRPr lang="en-US"/>
          </a:p>
        </p:txBody>
      </p:sp>
    </p:spTree>
    <p:extLst>
      <p:ext uri="{BB962C8B-B14F-4D97-AF65-F5344CB8AC3E}">
        <p14:creationId xmlns:p14="http://schemas.microsoft.com/office/powerpoint/2010/main" val="407131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a:t>
            </a:fld>
            <a:endParaRPr lang="en-US"/>
          </a:p>
        </p:txBody>
      </p:sp>
    </p:spTree>
    <p:extLst>
      <p:ext uri="{BB962C8B-B14F-4D97-AF65-F5344CB8AC3E}">
        <p14:creationId xmlns:p14="http://schemas.microsoft.com/office/powerpoint/2010/main" val="4135260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slide for each activity or</a:t>
            </a:r>
            <a:r>
              <a:rPr lang="en-US" baseline="0" dirty="0" smtClean="0"/>
              <a:t> conference </a:t>
            </a:r>
            <a:r>
              <a:rPr lang="en-US" dirty="0" smtClean="0"/>
              <a:t>attended. Other</a:t>
            </a:r>
            <a:r>
              <a:rPr lang="en-US" baseline="0" dirty="0" smtClean="0"/>
              <a:t> activities besides WSCL may be presented as well.</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31</a:t>
            </a:fld>
            <a:endParaRPr lang="en-US"/>
          </a:p>
        </p:txBody>
      </p:sp>
    </p:spTree>
    <p:extLst>
      <p:ext uri="{BB962C8B-B14F-4D97-AF65-F5344CB8AC3E}">
        <p14:creationId xmlns:p14="http://schemas.microsoft.com/office/powerpoint/2010/main" val="2806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as many slides as necessary to adequately describe each</a:t>
            </a:r>
            <a:r>
              <a:rPr lang="en-US" baseline="0" dirty="0" smtClean="0"/>
              <a:t> special project</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32</a:t>
            </a:fld>
            <a:endParaRPr lang="en-US"/>
          </a:p>
        </p:txBody>
      </p:sp>
    </p:spTree>
    <p:extLst>
      <p:ext uri="{BB962C8B-B14F-4D97-AF65-F5344CB8AC3E}">
        <p14:creationId xmlns:p14="http://schemas.microsoft.com/office/powerpoint/2010/main" val="42422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as many slides as necessary to adequately describe each</a:t>
            </a:r>
            <a:r>
              <a:rPr lang="en-US" baseline="0" dirty="0" smtClean="0"/>
              <a:t> special project</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33</a:t>
            </a:fld>
            <a:endParaRPr lang="en-US"/>
          </a:p>
        </p:txBody>
      </p:sp>
    </p:spTree>
    <p:extLst>
      <p:ext uri="{BB962C8B-B14F-4D97-AF65-F5344CB8AC3E}">
        <p14:creationId xmlns:p14="http://schemas.microsoft.com/office/powerpoint/2010/main" val="52027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as many slides as necessary to adequately describe each</a:t>
            </a:r>
            <a:r>
              <a:rPr lang="en-US" baseline="0" dirty="0" smtClean="0"/>
              <a:t> special project</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34</a:t>
            </a:fld>
            <a:endParaRPr lang="en-US"/>
          </a:p>
        </p:txBody>
      </p:sp>
    </p:spTree>
    <p:extLst>
      <p:ext uri="{BB962C8B-B14F-4D97-AF65-F5344CB8AC3E}">
        <p14:creationId xmlns:p14="http://schemas.microsoft.com/office/powerpoint/2010/main" val="424279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prefer that you limit to 60 slides or less, but if you have more that’s ok.  When actually presenting to other groups, reorder the slides (instead of deleting, move extras to the end so you have them if questions come up) to only present a reasonable amount in the time you are given.</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35</a:t>
            </a:fld>
            <a:endParaRPr lang="en-US"/>
          </a:p>
        </p:txBody>
      </p:sp>
    </p:spTree>
    <p:extLst>
      <p:ext uri="{BB962C8B-B14F-4D97-AF65-F5344CB8AC3E}">
        <p14:creationId xmlns:p14="http://schemas.microsoft.com/office/powerpoint/2010/main" val="374387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a:t>
            </a:fld>
            <a:endParaRPr lang="en-US"/>
          </a:p>
        </p:txBody>
      </p:sp>
    </p:spTree>
    <p:extLst>
      <p:ext uri="{BB962C8B-B14F-4D97-AF65-F5344CB8AC3E}">
        <p14:creationId xmlns:p14="http://schemas.microsoft.com/office/powerpoint/2010/main" val="83324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4</a:t>
            </a:fld>
            <a:endParaRPr lang="en-US"/>
          </a:p>
        </p:txBody>
      </p:sp>
    </p:spTree>
    <p:extLst>
      <p:ext uri="{BB962C8B-B14F-4D97-AF65-F5344CB8AC3E}">
        <p14:creationId xmlns:p14="http://schemas.microsoft.com/office/powerpoint/2010/main" val="228149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5</a:t>
            </a:fld>
            <a:endParaRPr lang="en-US"/>
          </a:p>
        </p:txBody>
      </p:sp>
    </p:spTree>
    <p:extLst>
      <p:ext uri="{BB962C8B-B14F-4D97-AF65-F5344CB8AC3E}">
        <p14:creationId xmlns:p14="http://schemas.microsoft.com/office/powerpoint/2010/main" val="292447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6</a:t>
            </a:fld>
            <a:endParaRPr lang="en-US"/>
          </a:p>
        </p:txBody>
      </p:sp>
    </p:spTree>
    <p:extLst>
      <p:ext uri="{BB962C8B-B14F-4D97-AF65-F5344CB8AC3E}">
        <p14:creationId xmlns:p14="http://schemas.microsoft.com/office/powerpoint/2010/main" val="57297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goals are suggested, add more if you wish</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7</a:t>
            </a:fld>
            <a:endParaRPr lang="en-US"/>
          </a:p>
        </p:txBody>
      </p:sp>
    </p:spTree>
    <p:extLst>
      <p:ext uri="{BB962C8B-B14F-4D97-AF65-F5344CB8AC3E}">
        <p14:creationId xmlns:p14="http://schemas.microsoft.com/office/powerpoint/2010/main" val="2649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8</a:t>
            </a:fld>
            <a:endParaRPr lang="en-US"/>
          </a:p>
        </p:txBody>
      </p:sp>
    </p:spTree>
    <p:extLst>
      <p:ext uri="{BB962C8B-B14F-4D97-AF65-F5344CB8AC3E}">
        <p14:creationId xmlns:p14="http://schemas.microsoft.com/office/powerpoint/2010/main" val="211758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11</a:t>
            </a:fld>
            <a:endParaRPr lang="en-US"/>
          </a:p>
        </p:txBody>
      </p:sp>
    </p:spTree>
    <p:extLst>
      <p:ext uri="{BB962C8B-B14F-4D97-AF65-F5344CB8AC3E}">
        <p14:creationId xmlns:p14="http://schemas.microsoft.com/office/powerpoint/2010/main" val="403815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72AA4B6B-0627-4696-AC76-FC96BF27512A}"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35711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00423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7868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58254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63026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67497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4184523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827597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77983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4860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38377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D7CDD7-822E-4FA1-B9E6-A9947F7B01F1}"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55390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D7CDD7-822E-4FA1-B9E6-A9947F7B01F1}"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24959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D7CDD7-822E-4FA1-B9E6-A9947F7B01F1}"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04357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7CDD7-822E-4FA1-B9E6-A9947F7B01F1}"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38125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271182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a:p>
        </p:txBody>
      </p:sp>
    </p:spTree>
    <p:extLst>
      <p:ext uri="{BB962C8B-B14F-4D97-AF65-F5344CB8AC3E}">
        <p14:creationId xmlns:p14="http://schemas.microsoft.com/office/powerpoint/2010/main" val="179372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D7CDD7-822E-4FA1-B9E6-A9947F7B01F1}" type="datetimeFigureOut">
              <a:rPr lang="en-US" smtClean="0"/>
              <a:t>1/29/2015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AA4B6B-0627-4696-AC76-FC96BF27512A}" type="slidenum">
              <a:rPr lang="en-US" smtClean="0"/>
              <a:t>‹#›</a:t>
            </a:fld>
            <a:endParaRPr lang="en-US"/>
          </a:p>
        </p:txBody>
      </p:sp>
    </p:spTree>
    <p:extLst>
      <p:ext uri="{BB962C8B-B14F-4D97-AF65-F5344CB8AC3E}">
        <p14:creationId xmlns:p14="http://schemas.microsoft.com/office/powerpoint/2010/main" val="16306976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amufsuasce2014.wix.com/20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facebook.com/groups/22250977442583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tenga@eng.fs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dave.crombie@egs-u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FAMU-FSU </a:t>
            </a:r>
            <a:br>
              <a:rPr lang="en-US" i="1" dirty="0" smtClean="0"/>
            </a:br>
            <a:r>
              <a:rPr lang="en-US" i="1" dirty="0" smtClean="0"/>
              <a:t>College of Engineering</a:t>
            </a:r>
            <a:endParaRPr lang="en-US" i="1" dirty="0"/>
          </a:p>
        </p:txBody>
      </p:sp>
      <p:sp>
        <p:nvSpPr>
          <p:cNvPr id="3" name="Subtitle 2"/>
          <p:cNvSpPr>
            <a:spLocks noGrp="1"/>
          </p:cNvSpPr>
          <p:nvPr>
            <p:ph type="subTitle" idx="1"/>
          </p:nvPr>
        </p:nvSpPr>
        <p:spPr/>
        <p:txBody>
          <a:bodyPr/>
          <a:lstStyle/>
          <a:p>
            <a:r>
              <a:rPr lang="en-US" dirty="0" smtClean="0"/>
              <a:t>American Society of Civil Engineers Student Chapter</a:t>
            </a:r>
            <a:endParaRPr lang="en-US" dirty="0"/>
          </a:p>
        </p:txBody>
      </p:sp>
      <p:pic>
        <p:nvPicPr>
          <p:cNvPr id="1026" name="Picture 2" descr="http://video.eng.fsu.edu/coeize_images/footer_sea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56" y="5867400"/>
            <a:ext cx="2662844" cy="7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3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US" dirty="0" smtClean="0"/>
              <a:t>2014 Events</a:t>
            </a:r>
            <a:endParaRPr lang="en-US" dirty="0"/>
          </a:p>
        </p:txBody>
      </p:sp>
      <p:sp>
        <p:nvSpPr>
          <p:cNvPr id="4" name="AutoShape 2" descr="data:image/png;base64,iVBORw0KGgoAAAANSUhEUgAAATkAAADwCAYAAAB7cRM5AAAgAElEQVR4Xpy9eayu63nW96x5HvY8733OPqOP53hsbMfEBjdNFBLRigSlqPzRAhJUpK1QI1Ja+gepaKuiCtSqqEFUVQVtSFCTAKEhrRMndjzFPsc+87DneVjzPHz9/a77fe0MUEqWtbzOXuv73u99n+cervu6h2foBz72mcHM9EwbHR9rk5OTbX5hoU1MTba56ek2OzvXJsbG2v7uetvZ2mybG2vtk9/78TY6NNTa4KAtPX7cVldX2927d9vj1e12+8Gj9nB5uS2vb7Sh4ZE2GAza8MF+mxweaqO8fnSk8Rmj7WMf+VB74dln2sbaSjtoh21nd79tbG21/b3Ddng44N977eDgoI0MDZpfA37u7u+1Te5hdGK8La2utJ3D1vYOBo1PaIdDI20v721tZ3u3DQ2G2+TERBviPrc3d9r4+DhXGWoT/PR3vKwNj/K+g712yHXHRkbaAffq18TkeN47Nj7KawdtdIy/7R9w/YO2trbWVte22ujoKJ+1z+/22tzcHD/32+bubtve3+dTRtr46Hg7fuRoPs/Ljo2NtoPDgzbsB+8esGYr+ds+/3ON9njfYIQ1HR5uW1s73Oqg7XNfe9wfv+X9Y/ke9ha5xghrezg45L54ev57d2c3zzDK9xjvXZif5R5Yc55xb3+nnT13ivfX2jc+c3Fhrh05Mt8WFud4zVSbnlvks8fblXdutp/7+V9k78bb+rrrNt34mLZzwGf50fxjwH4O8b/9vd023q3xDv/tZ3tv7sEer+ci7A2fxuvZwba9vdXm52a5X56XtRrh9a7fKEKxz/q6poNDrst/D4+Mtx3+Nsxr9lm3IdbGfTtgPbiJrBk33EZ4z55yguzu83NnZyevG3e9ea3r7n16T6Nc88D74kH8LL8O/QPPMjw0hgxx33z20Ah7O8Tzcr3JibFca/dgl5f5+XwWe6SeKBuuve/3WdwffzfgOqPjk9zmIN/7yOg+8j3Gdf3aYf8P9uq9W5ubrOchn1/PNjk2zntY3xKFrI/fU1NTrM0hnzOU1/uME+MTWYcx9tTPPUAe5+fn2+NHj/N8o8OsJ7/fQ46U/yH244BrzE7PIWPu1xj3cdAGyBDq0naQwdFx9owPHrDPfv4Q1x/lfYeHu+gFAsTeee1tdGxwiGzxHK7rCNfyy2fI+k9MsuPcq/uE7rs+eR73kl/5PWBdlO1hZT46Ohnd3kU23I9h7n+fe/JrEbk5RMfGWLOhkWFkAl3nzbusxdg48s97Jsan8jkocp5dWzI3M9OG1cl/8+OfGoxp4DBq586dbZeeeKI998yzKP9Bm5mdYSF4eB50fX293bl1q129egXj9tC9jYJrEG7evtVWl9faxvoWD3LY1re2ud5U28ZwDQ8QVj5oBuPxnnc/3z6BkXz86GG7yXWOHz3aZrjGwsJim5mZa6sra9ndERb74cOHbWVlJYLowrpBa5sYWzZdQdqNkeEhEYCNHQVjrN26fbc9eviYxUa5EKy5+bl2sLsTgzKJUIyzCOMYrykWUzWZwphvs9FDbJJCt871p1kHDbebtb+/26Ynp1i33ayFArfLZ7mpEyiAm6bxW1/b5NlX2xTP6OoPkJqZGRQa4/vEE5ez2a+9/lrb5f0qsfdw/vy5dv7sufaVr345wqmSTOFsDrmmQn1wuJc1j0Bzvw8fsObc9N72Tu51fAKp8YsNXcfwTs/O5v6GWL89ntk1W2X9XLcJPm9hsa6NVKO4CsZOW+bvm+trbXHxSFvf2G7HT56KUm6z534G6s91SoCPHTkSIzLOvyfYc+/NZ9EpaaQ3UdhhPnMYZd7fR0lUajZqBEPr19bWRp5bq++eenXv1+cu/6LzQRE1VhiCOCaefRfF2cVQDWMMR1GY7e1tZAmlVwFZl9WNdaz+aK6T5+c9O8jd5JROToOILHA/KrX3GoXsDIX34XMOkO+dHY0qcqaCY9g0NK6R93yIg97jGv53KSzrwhq6L67BPjLgmuRvKOEQP3fdZ34XRUUmNnH83vM4yujvdFAaTC3wIfdTf2PtUNghHJTg4qBbV+Vhn2fTuGroXIMj7IdrjoiVkeMeT5082VaQ3X32b4Rn8n6WlpbaUfTMtcl9Y5SGBAUAiamJqba1gY7yLJtccxz5dQ+97qTOXsPGc+jpdvZ2ssbegw774GAIuduOMZqaRNZ57r29bdZxN/K8jaxM8NpyJIqpoAejmr1mjZQt7m/A9TWa6p2y7JdrsYsMeM/KwSx6uoNN8fUzGC4dX+6HddlirwMAeLaJsUnufTs6u7W51Y4uHG37O9tt6Ac/8enB2OREe/Ly5fYf/uRfirJMzky3GT7UG9NrH/CBIot1lOLLX/pie/Eb32jXr19tayyohimCxSZqQfWseu9hPniHD5hkw86dOdX+yPd9sp08fgSjucMG8CAIxhgCp4KsgJC2uLldFFhstraxghE4jzJOxEqLFAZ6O/6GDrZlkNAWi3gfryUCW17dBElusMEayXGUYCYKqUAMIwDjYywq93X29Il2/NgRlJ5FibcsARcNBkGIDBRADKR7oZCpGAMMg+hLJRCh1k6AsLjO7i7Ic4dn4XlXQLYabRVKQR5R+VCEaQykmy5CFS3s8t+7u9vt/OnT7d0vvNC+/rWvYSQ3soELC/PtzKmjETA3UMTYb+Q2G72DF9Z5aJBFMsOgxoaB5+6jnCrbo6XHPN9wjKpoQUEZYR82NjQ0GHgRSQw770HPVDb3MHuGYnvfm5u8FkOuwPH4IOSdII1CuBgk0Sf/C6pBSZSTbZ6v1msIR7j8HQMpMtjdQRj9bJWG145x77mOSs57RFnjCOkesjPO/j3CERpRiND03sOiGI1St/Z7OCCNzB7v3UWphzCmPk/QA78bE8VyrVHuWcUTYYtmvDd0jfUASREZxFDx2SMYb42hTmI0xkmDCfrFWLr+rrWbrqNwb8fZe9+rcheidv3LASibojiNjPKrY3CNRfyi3QONLtfzvvy9azDGa0S1PqNG3a8YwZiEQp+umY7X6w4hwBrfWg7WheedRXc1pkH2PHcZ073ck8/i71xrjeDkxHR+Dvi397oJ0h7HDgh2trc3YnT21F+eUUM8yt6pU8q5eyXaUu5Z+DjzkiWjC7VU3RjP/nuv28i679NpsGC5Hx2DMmUUKXAYsK6sPus6kfe5NlvIjFbxxLHj3AvyFzkeze91JCJGn36T/dERGOGo00GovG8G1LpLZDT0xz/7ucEMYekf+cz3tz/7F/9CbjA40u/OqiqMCir/n0342m9/qf3KL/3jdv3qNZDTI6wl6EoEh6ERHk+JehD4YTZihwV74V3PtzOnT7X52al24shCO3XiBLB5OrBVrzQgPPDauLRAZDdJb+LCCDv1Tit47Imp6TbC7x7jne7xfePmbX6/CcLbbvsI7/AwC6lxYQOiRIbKE6N81kR7+vKTeLTZfIbP4ncWeXY6mxcp0L/E2xmOVshiKFG/Z7O4V5FRwqQYwCGMSP10s3dY3ITV3JNeyXsYxShoiPcQXN+rkTRE9roTGCUF2+cdUVn4vFH+PoZCG2qeZJ00KkvLSwgGcJ5raqimWYcplE+BEtluISQvv/JqjNMUDsowLUrBexXWMjwIA2s6glH0eRVM90iHVMjR0IrQTpTDvmXvgoILmakwGk4dRBlwFJL/qZAiawV/ln33SyQdFMezlKLxzecYHahYLmkcI/ehko3GE2soDU8xerxXxUuIzzook8qX71HoI4+Y9aCkOClRoGFX/V0jngiAdQh6Q2kSRrM/KtAwe+Ve+IyGWBq8g476cA0N3fxbzIfxOj/HUD6fQeO2i6POmvE540YFRmWuBwheozxiiBsUiFMwCpHu6EJ0vbQyFlTO3uX+fSY+xf2YZv/80uhlzbmPoTgBHGkcw6AMKQY64biAIpeDpoBqeghlJEDZA5joGPz29cqfjlzD7N7k7zFM0jaHGCLQv0YEQLDDvU7hvIqaaBhpEKy6yP2oAxoiRJhvw9eJ7J1rKKBIuCma5bncaGVmDGfpVwy7hpX/jgPAbkTteb4JAE1Ah7rJp3oPsSWs8zzAwTVwoZUJdVxazfVyn32tn2lkqU4rH/n8yCBr9uf/1I8N5CHmQBBPP/d8++SnPtXOXbzQJgg3i2eI+Qny8Us4/eDe3fa//29/v33z699ISORmbW/yQVxQ6OnmilgUzIRIiKDIZZyFGFeB+HA3/tKlC+3jH/8INzcdvmYIyCDKMzzONUBUGi4f7DGI8Tbc3yqo7xph8617jyKMoqPdeDS9m+9jQ1F6N2aK3166cLY99+xT4aRG4BTi9XimbcOCmFa4NhCgiu3XHoo+iUFRqFTACkl8DgSBDRZVlCf1vniOPTd0tK3hMR6trre7d+4VH4NuDIOW5KL0sK6liFJeUqHUKxmejIGC3EwNnbykCnh4gEHFiyroCqmKtc3fDTseE46fBgE+evSgDEOM8kjbwIBpxD70PR/M6x/dvw8ixqsj3JMISnhD0Nk+qEOhcPO9LzdX22H4rRJrqKam5a8wfoQsd+/eCTeYMFTBi5cMmxIENTk9m58aRCNbOUXX9dbNO+3JS09m3SZBCAp7JClCXCGMyF0l12srwwq7MjTQG6N4OgDXpoRW+gBehnU85N7CV4ruDUfZK0Mj6YMyIuWUNDQqseHZvmG10UPnON3HsplwbzgM36oeiCpEhUGwOnY/lz+KfGMQWWsZSte0jFCHHhMZVMjqEyaKwbi4/+MgqOLduI4mk3sulKexxCCxfsqtax6UqMKrpHx5j5p/9aicbjkI701u3EjBv4n6lI9Hj5ei3HJe4Z2H5cJ10MUla/Dk9TTq3oNrb1i9RZQwIo0RDm8iFA9LFCDSG3OfSYdvqImWslY6jeL7XHONro5LdC/6FRn24X1PJxyoe3Gyxf2JKA0tXd+4uaD2Aitb3LPra4Qj5zzCe3WIcvPapEl4PPV2A1Axo/3oZMSf37Fd+9zv3/4r/9FA5GW4M86CT3LBuSOL7ehxQiY2cpp/T0FAb6owCPnDh/fbfRTo+pWr7QE8kYuzinIfirhWVrOBCwtHYqDWgc4KuYIaoQm/xoLzUEVYItAImZ5xdGTQZlmcYR5cA3cGRVYJDWFUiU02Yx0lvnP/Hhu53A4UErkHCWwgvA+v4ZzjPaKhMydPtI996P3tKQzpDGHP1vY6BnmpLYMAcw+Efd7bEPexxeYpYDvcZ49mVEQ3TzQiaus9rwkaFdDPVvwGoMY7tx+0pZX18HtjCGg2GsHRcM2ypiW4cm4j7fTJGZ7tRBCrSi8hPYVDUXi0HWsrG+3GnUftMcJ6AiRnckAjvIWBlRrQoWgMhriu9+AzTE1CLXTCsIbTyWazV3pmFaBCB4ySv0MoVUIRVZICKg/rr+G9yFr9jf/2v2Gf8OQ4nn2E7Gu//cV2G8RseKHgrq9vtmtXb7a79x9oFTDMhM8iQsLqqRnDIpFqKbLKtI0hK4X2vt0vQ13vo9Cmya0tPLrKvmk4znMagmp0inKIWQix7us1lUF0pe2hR1wH5csEhCx69lU15LP83Am4JxFiQtXcGFfheXUAOrFtwh9lzqghvGgMHIZKHkzS3/XqUIzIWDQVg8qXMlqRgEi8kkQqoAhQRGXiI84xBkusWuR9wtjsz6AzdPK1olwUFCVX9pI4472CBBXcr9AN6hHOQMMWQ7WrkRgJnbAGx9ajTHm6IfQq3FeSCbw+iYRKuHgP5bB5H+DBKKDW288xiqqIQ/2cl/OVH+U9Y0FvGCLDTNZSw+l9ujY+g87W//b3Gk2NVK7PWmq81KHwuzzLBvcrX65zM7ngPeqMpkBlcuOHrPVROPvsuxER96DcmniZRu7doxhhbMfv5tNdu3CZINahH/ujHx0cO34y3IXJp2MollDw+LFj7dixowmvFIggDjZsbW01irYJ8by+xjfKrcLcvXMn/z5/4SILVSGRYZrKsQGCSMgSnKqgEu6ZQTXMk7A0I6ogia6E8YYb8ZJ6Gl+H0PPSQ25kn82SC1N55enC6biB2TYQCd5km9B2FmEVbXhPxxYXgiLNGMuHxSvISZlQ2ZO0lzOTN5BYHm4b25tBNEGlbFR50M7Y8ZnxfLzerPDjR6ugiBnuxSwsYZ2vFSkb1rpufO4x1nOBTTtxynXFkYCadhCExbn5eLEtPJEGwTBYA3rv4YP21ltvwWGeaE8+eQnDPRcyt55V5dxrj8lIyUFeuXad9dVLT8ToiFBEBtOiN8PiLiRRUUwimUDZxXglmuB/oziRPrspD7WrQooSuO9FnN0cHnILAfU1CrihssjaEPD67RvZq3nW9wROZe+Q+2DPJjW6qLPPpk25BfJewREaUoyOmBXUtlbWNejM8EdjhUCKAkRdo1HgCpEKVdVrQ2Pw2RqeZO7CY0F7gIo0DBoz5U8h3yTZ4fVEx35Vts5kShlY99Xf7aHEGit1P5RCopcKmeVp+/fGSMhTiw75NknRh+7K6NRUccGuXTjODuWZdBEZxbAhe/69kh51L96HXyp6ZRcrzOvfL0oy6ZIQvKMAlBXDceVMpff3i4uL7R7ORzlOGNrto/4gVAjvkR/0vyuhV8maAzKlySbjbHvezfe7dns4annAUaKQonlc9grNzdIKQipTzvob6vP8JvS0yZU0q+SLzj+AByNliK9x3wb1i0Q7ajH7rdMvXv8wSSX3RVkeN2PacXtZL/UQpLhJwizOr0OpffLJ9Qzn60t/+JMfcZ2wgsA9XjiN4glHFxbno/BJ7Q9QCuNtjFyhDx6Kh19A+Q7wfpeferq98uI380DjyXwZDsK3KCSBsUBMhNOb1zCZ+TS/piCJ0EL6Y8WmCBNFCiNjIBs9c5Ce0H8nWdshhYOFXtHQ8sBDbNIGxnaOe95JOAwyQAkfs9FPgEqsODBLtc019UThavxmYw1v5M42TIQgFFu8X9QRRUQgRU5TJjD0XKSpNQneZ0oMOm4gHtH0Fl5N6zw8alhOWURCG8MEw9nKTk91XM7OgTyX6XtLVwgfzFYmdEWgeO0EG6f+muiQNDYNbrjz9NNP5e96ORMC8wsqZZXWGE6/hlFcBkmr+IYiOgi5Le/ZDZ5GgP0skfM04dkCRvPo0SMkbJYrS9cJxTj3fgSjpQDG4XMzoQ1EKhq6lFPUXoh211BgEYMKIE3ghUxUiMp0ZHPzCzHC7qVKqRFXAcwO3iErj9kO0kz2MtyRGWLRXhkBvXyV4lRWttDPYVBlhU8tYb6Iy6hCQyHHrMyIWP0wQzIV0zDMZxIx9Mrn/Xr/ev0oPGsXeeWaIg6NqTKbXHMXimo0vUcRrOBAwzSJ3Jeh0jibyCpU1huX8KAa5YS18FThC8vIJqRLCGrCBPRjZCOv0V+PzzbcrLC/jJ3P5fWSNfX+uOZZsvWWc1VSAu1K8raeRzk8MFlDdtevhI86EP7bxIlyVKUxVdrjvU9PS+wDOhLSli6GzxQNmaxD9y0j8XVJ1Bgec0VRZ+4pBr2MuOujnBlJ+DudWip6+DnEnhnphJs0EpBawHCvkvl3X4zODrE9UxhKZSFrKZUh0BH98Lzubage1kZubplSNt+rfRn67Ee+B5s8QliKcWNVvJkQ2Fhjb3IuxPxWbkahyocDI3dEO7zn/Nmz7W/8rb/V/te/9T+0//MX/lHg6DTeXzQk5yCCE8oeJaspglHBNaha4RDyCFhQilwRnmGKGF2hPQJE7UsoUktm9oWf2zysSGaW8pC1tY2EKAq3HqbqxAiNMFZyfCIQBTrkNz8//OEP81mz7dLlixEYn3FaVNhxK0IweT6vu4mSTxLmLIOWXn/t7fbqq68h1IUE4sVFVRZd6a07ds8kS1LcrNWp0yeDend3NsnWyoHFtxTCIIxXCCqEnYlxMlMk9FbZTbC4biqW2S33QaX2vfI1Gq4xQowKt0GeqR/sapXCIxkSITRduKPwTojUEXJDmjiIKArJAgQiIQXrkZIZBOMoiEAj5OeKXBRy+TlDfAX88coyJSfIBGu+xbOtIIyGHdZSmRgZwejrlTX4GgYVMsE5PwslicwKTRT5X+vo57l2QjP5JZGmynvhwoX2yrdejtwpuCcplTDMNGP7XRnhOho/ZM0ErnvublWCQXJd3hElVin4MnTuv5RPFaOvy9KAy8N5z+qDoVZvXDVoU5Q7iaSUR1Honbv3sl5zhHv+vTdc/l1ZzXN1MqZxiZMoIPodxJPEg44viLzuuRCse13IT3kJ/ZAMp0m6Sq5sIU/KsqhHimiH2kjXaQv9m56eLyPMfW6Rkf8u8iqeNfwqXLVr4HU1QgVORGryyUWFGPYltA2Ky85wx9AV7PfMnAh2O/WFQZ2uDfepoU6dLcaw3juMfM1wj1QNcO/y4pGTVFoUYtY555m4nlUUJlOMxIoFrISNlIYGVYI7fGsAxUQij1V0KffLeotMd63H+9FPfnrQk9PxMKabtYwogxss+Z4QgL/5OtPWPpjeeM9Q0nSyAoqpVAk0AhqvwyGJUr0+ghbPYFhRHIGCntqnwH6heAnBNAZuTEvPZ2/i/f27ZQQ+tBkaDeyx48ezEXJruqp1CpTdDIVUNKTwuLhjKJrE7DYGIEKuyAZDszWE3hL18iUjPN8R0Ibe1zDYOiYFSFRnKOd93Lt3LyhUL+/v/FnITk8uD+QmDtpTT11qT5HFnQD5WcIwJMLJsyNElnKIELrat4QlhkIiWwywzmE44QPZSoROgdjelutCYfk+dfJMkjnXr17HWz/g9SUQKbBMYbMoSnhenlSDPzFhiEcG2Uwgn3dIHdOY2To5LpFGhzisNzvOuj569CjKIb8RYpf9DxpBWeZMRIW/IizB8y7BDypArpOZZXmxvd2iDoKEQMkTKP0aBtB0v2jT7KfrrCGyziwcIf/29yJUFSGhMHc4jfEXpSs35Rx8PLO70iokGuL5Dd8I67xHrh/Pbb2epUlmc31nF7ZJe0idqIApi9JJZU+7mjypOl6vgrOiXUhZSLAvBxHlW2Ab9KPyWFdnaI08WptoGFZ5TsNtnlnO2PBQHqpDNOpPMpfiYIEDCC18WlAUeoFDCb9MnaTPLD9hXaM8ndfuEZIo3xsRpasj3rd1p3eQ1egV9yoiGjVMNGHSGc1pHHeykdJQ6GwyyeiLlJLvc917JOe/dVTKQerjdLyGjei8RffqW0VcpcfqdOl1ZZvlmpX5lM4YtbE3M1MmCMyNVGhruY3o2/vyPfJuqZlHb5aXlgEr81A8R5Pp7Q1nJTd5Lv6nQ3MPzR1UVUCV4UhhCBz2NMg/9ad/YiAfpQAtI1Re3HAtRC5eRSM3Dfy3jMGLLPNTYSpckmWvkgnLpkPs5keUa8hsJtZdlKbVl08K2d1BbRVTIRdJKRTG5n0tU3gUYbef0VVupyTARTDzxrUXsNyzPJyhce8xh/hwMzbGJVr+eV4joqzqc4yyN8j9JZvE5k4TGovqYoB9ZjklDL2hnnykYYvhoZ47tTsotalz68+8roo2FWJ/qH30ox+OwTvEuHt/w1zP0NDPs3I+BqwTuJ4XScgg+c+3iuma7lNAbdcAIgqRvMM9gC7XQcNHTrTTp06z+avtAXVkd+/dr8xc6o4k8w2PDUlGIGtn20n4v8X5afhAeA2ewcpxM8xiT/k6Ff17PvbR9pWXXmo37j5qP/lX/ov2DcqD/tE/+Pvcu50RR9qRY3C0FAsPgy7lZd2TXdbuS7/1Wym+PKQoVGVb4p62uOelZagENm2d+52QaO6KUCWxXatwaJgRjbr3UGFZoYYZBLoPr0d0iqXjXedDGaXUjnEPyR5GW0KkxYgkQZHMoWUFcD8o/wShlIZD1GIJhkral9QEQQa1UJsJejdBkaQDuhCeR2Tf1Q0GHYjuTFiE6xRxwP3Jo2FAkwRgffridfUG8xvD5e8q4YEDDrfVOdwg2gIQSSjwexHZuiCCzxFZpzMmPHLxiH1JUxk4HYPlHRVKGhFZn5jatBgPrys6K85NY2ekFANtVps1Eq2OYcDuUTEhUEh9nDZAZ5CQs4yUPKgyaq1dauFCH5Qxrwx21e25Z6I66RGtnXsWo48jCM+oQ2I9JpGnFRxlsuo+N/dltGGpjY7JqEbKRJpJFDokSrTzJYa3uliSabc0iM9YIPowaajhtPZOpKkO67CGXv2n/3Bw5cqVdvvO/XAM66a82ew1a94kB3mT3Qcy/9bKJOmAgsdce/tZLD7UMguEa6JraXm09CAtUjriyjhqibX4Ll6916zQGNcxfJKsTvpf+IkCBFHFE7HJZmBTC1NQWQQ1GNqrkIr3i8q8Lw2Um24Vt1kk0UxBZwSfDdKzHEgYJX2Nh+zCOBfRujNRoAvnMxRpX9yLX+FruGcF6NFDUGRS+nsp3mXXQVonUi9oFrAv2jSFb9mGmxrB5VKLvN7awhMnjie8MNtoGK+y+Xc9p8T7CgmTPZzD3Xt0ftBRYS3eUVrFzLB+5tPfH1SmRL3++usgnjWM/SRrdggqxWhPDLUnzp8GgW2wvoRpFsrycPMkHRR016KSSWPthc98hnujsHrtsH36j/1Qu/bay+3BO6+00X1CFYT+zRt34C1Fk4P2g3/i325bFDx/6fOfx3ha73iqbWIclpdW2ip78PmvfL09fLRMBwpdICRGDFtTb2brnFmyY4sJP06fOvWdLgZrIPXKOpQHlMeET0IGqtsFbpLrixwSVXVKE+9vBpLnz76rODqIEIsVHlvKMmZpCLJT5STFOVkFoCKKMHx+i6TjZGy/Sq3cEJntx7nPqgOscDPZV5MjfE5CL1EdrxXBmhmuGjQcGr9L+YQGUPTCvpsQCH+KDBtma3Rqr7uaLkOxGBWfh+hC5MbGVVEviFUumJv2+oZqdgeJEquQ+rs8pVRJcZXV8aJhUkhcEp2M6+Qa7KbYvWgX6RGRY/h2I4B0qMijY5QS9nXdGDi03rBVWVglFYLYO55UmUpXEPqsbvaGsuotK0KqikANXXWRaNiOt0wAACAASURBVPwMleW/3fCesjBcfYwsPXHxYgyduiZIkb+VovB9UlVGAKFtjPqwN+kMsUhYEg4ZsXZ16H/+z/7CIIqLoIoODIlSioFX1Th5088880yMh+1Dm4Sk8jGrZFVv3LyZ8g0FUyE1tvbGJeLT54j1Nd43DFwjUzI2aoEhmxcjVrVY9uoZSonS0uEAFE16GctuaYRG193va2AmKGdxU1ZXlwKz5VlqsxEyDSyCGm4Pj6jxqexdGTphveUCflXq3BqtKvfoiW03LskJhNIN0bD6OzfczVBIbHlxY6fhoC7QCre9s5Hyl6fpGhHlqiRe9y7lLgqLIa/PP6oyI1x2LpS3JWyLAoJ6oiAWR9v1UZ0YOhgzqDqR/suiSI33Ubz2U5cvhZe6d/8WikStISUcc9S4jZMAEQcNy+couAlRFeaqVTN8lK/w68zT72nzF55rz70PFAp6Xn1wq91986V28ezxNnnmLII30t565fU2n2RJtbe9+dobKZj+4m99KVlT73n/cLTdfLSW/9YQJJOIso6DKt//nne1XfigCchrQyTDnhgMFcLWMIzYVircbQWirY4w3XDG9Rc5i7CUS5UmCSyRv50dOJs4P2kWuR8+N6FwShKUMxVOfgqeVDmIwxuk9e/5554Nb7vJ+j0km+2XobHF0iKXGImO+/K9VVxsvSJ8ktjTEFy01nFJxVXRAYLc9hlK7603eknKsYZGC/LCOj+TDyKXGG+dI9cPIoJNVKlTMG4yRuokDkNsqCOvpERfilLE/mRKju7CD4ZLDUVQ2fKS3wrFU3+aBFet6bYoVA7M5A1yXYnGQnoiYq+bjHR6fwUb1Wrlf/uduruguqrH82chuSpHEWyka6XMbdaj9MqaWvfKmjrQV0JieGZeuxl5yqvCxR0hGkvMWKWDRZFwbfdAGiK0B85DXrmQNLSBXS3uCSVeQy9+4WcHywhqQ0jtJjnAC8/gmYZZ5FVCU1HGcTyv3lDS0EppYeSmfar8t/zcNXiix0vrEIUbEVbJ+oe0XBmlmrkasWTCbBfSMUBpkoZPK0g1SaeqnA1VeGf4DAnmaWJ3sy/lLfFuHXxO4Si/D0pMuBLpDInrYocYxtC4nPI0Zo7MDOW1Greub7OyYFW4qeqnUJN/K2gufmL7XKXPmJmcEcrrfSvjtE/5yVGy0KICw0jR7rmzpxG2Y2QocRJ2M2DATDpsYOQs6N1ggyRH3ViFSEFLdhmlNoGQOqlRC1dVNL1p8T6p1+P9rqM9p5K8WyQ6Tp+idIN7Gh/jplCUGVuNDNsQ8Gn6W1N8zJ+mEAAdiZkwDW8EH0G7efsxwwGm2sc/8b3t1p2bEP7zbYL2nENQtkomF3j2zGlCXQyFiRGE/CplK0tLa+0xoekDwqMHj5aCOB+aQOEzFuZBFFIYVl9yDQU+4ZoI2tDUWjie2X5Jva31WaI1ja/PKoL1taIIQyoV0kSQ/+67Tkx4GD76FSUzzFTx05Fhlrua6nvD8Z1iXFEZCMd1FkmfJXH28quvJDHRJ0vM2PXhY4WQXb8pDjmGAmeZrHYoBaOC4v5G2MOKQjQkhQArXC0iP4aAzdDY99nXQqd9E33JW9Bn5NWrlzGzxEiuSX5MhOfQgj45YHJKeZVXtb5S5datpevIdK5yHwNEP/fcQgrqNdjlyOUZRWBVk9jXvAW5skfWMVaB72ycc9/WVaFi7YfoNFwmOmTE0OuRZUvJBHfJHtfXnm4dlwBqHRlJWYkVA/aUd72uOj+5QimleYZHLJJkFOGmywcQY3LFKo4D5NQaXXl8e6RT7Kxsm/FOyxxODcpn6Fd/7i8Pzpw7T3P2ado+KbMAbR1aLMm3mSORkiR+SjLJmG7SiC7Zu4ZAH3pzpnxtqAbOrtFDusaN37h5Aw8Pelnfbddv3mu34HvWQIFyTWQDqhGfxdWopRE7xHORtHJq1SBM7RmvCZcm4ZmeycqauCupVeJ/faGtYYcL7jWnEcKQ8iiL4W7CVTYg0D9co9we2RfJVCF09xl6GcPlZADD1eDNVJ14KT1cZ5T5tyhFPlEvK/doceTkBKluw0G5Jt5ryYpDCS5dPJ+yDEPbZRCowiUauH79Znv7nSukyi2vqWZxUW9a1RE8BQJXEI+vkVxZwSDJ89GmdvREEbJucu6ZN4SXS4+noTulE6IXhbFDtCJDhWWOcEdu0sEImxhhs1KTlg8heGbyNNqLGOkzZ0+0Y0cZoEBBso7CJukdjM0W4e0SyvT40UoKsx/y3yIGJ5+cJAw3YaDA2Q3jvj98vII8WGqCM+E6cnVpk2Jf7tOGNGt2PbvJM3Rcj5Mp0ncKqtM5KB8aFfcyvYoUK/vfojc5GUO1FBMbqoWHKk7NvezDNw2FX4aPy9zzPNNYjFissrx1605kMujBrou+cJjfBrmgeFqcFAPHeVWmOe1w4dXYt8iB1EBFDr2DzFAB9tLIRSOn4+tb72KgRW1xulVY6xqHf7T6P9crQ2XHTGVci1fuW84qzLMigoJqE1wiGVua7FIxodMZgD6LLN8VRMVl0veLcocTJZPac4qRfdeVSohk85Nwk8MsNNZfK/yY98I9+J69rrC6CpINkWuyTk0C8nnUG8tKdEx1HQGPRi71gayxjk0wkN5v8gLKnvu74fQe7JGR0dQs1SDooIBIIxeaCeBjj6tUgfx+9lGKbHB4U3VOCs8QqXCllfCgtU2Ec/lxW0GYr115E8N2FwG+z0aB5tYhOHm6GRT7/NkLcEHHKfuwvgpeD3S39GgdI3IEREenAQbvnXeutXUWZIDwLS4c4+EsRVmjg+F+OIINBFTjaoKiPLSJB5UeuC6HhIfw9xoTwxvbk/RqqYo3XEHwduCpyojZFlTN0FWdXULis7mp8VK5VhYgf6ixORWyJCVtLY9paItJMRw1gaR4nfQc8lX1bvIlclzVY1l1Pl6zvKn34KJvEZ7MzHC/G0yJ4P4XnOqx7/0iGJZTuAvhh6RMrf7GuyPU9t6O4LHsCHni8lkMFKiG7o0DSlNUFJWyplMI3Q335GHMDhMy4IXlU/uwIqUoGA/LM2ZRbjNv1guK8NKdgSAZushHWUx9+uSx1OM5sGFEweEeFaJt9lcjcffW7SD6Bw8e0Le8hnwsRUA1WlISK/BpTmG5efNWrnmXvd5BYdx3vbkGMlwZimT47LrJuWxwjxVKWY5h8zh7zJ4mrKH/2dfI0yrgycAbMrESPl+MBv8yVJtCPpSV3sj1pR0mmlROa0GdnPPxj39v+01Cb/duA4cjyhBF947RvRbp+FVlFl0vZ5JoFdb1ZH0fEVTkYIRQnFbvOEXSGZnkWkL1JHHVNZqXkPIuFNMvZVi5LvREyIzRKD5PSSvjm3FMUkZ8nmts1lMD7eeOUGZU/Ldyyf3oSLu+5r5cRnpJI1douJyF+1BFvVN5VuskM0DADG+MdGVLozpVGxVdsdSswnJrB8nIdyU1MTbdOvjfmWzT8aYW0cfIcZ1peGUjAJ2WEaEIb5FJIpNTVUYlEjXh5DMeoWl/HZ1SNvooTSMX9CwY4bksn9GxQvE4UKpf3qqxyt0P+SB+C5NVYuPBGtWDhmHM8NIrtHVtLPPheKKde+3+nSs0CN9lGsdyewR6mxhhwfbH4PKcdzZB4SgbwE8N2IDwOHbIDWFTdyg/2KB6eZfbWeJBdRrh+EQ9liUk41nN33onb1rv0guPPKIjY3wUEYJhky1iNoUnjd+RpeVf5VJAdV2444IbDlZhYpUsBMh3Ia0eReif+rgOEUaoTUxks6vANbFzOAjJYKv4xSfV1xc0qeKJVv23Qq6nw4PZLxsPrTFjw0ctVeGC73vPC22FiSJPXjxH0oQi3QXaY9Yf573OJJPQNcu7bwjNey0YTbkKAmp/q90n1urdh3MykTIJFZDuEe7qKFnTo0ePI0SL4cGivK4f17aX+MjxY3RonG6jFrmiLMX8+5Cp4ExZyRp0xipFl2+R/Lh+5R32/05btgsGQ7HuXDx5XLs5JN2jNHZLkMkEfSZLJqHOGmoYg9BCQCMfolBeLzeZsKpDHEEmRAN965SGrEKj4jPdEzOEJqJST2atoOivC6VSgBvNlMT/Lq/07LPPkRXGkV+9UU4xxdzVN10O0SJsuDPWzfelFY2oJojGyRodH2f2UGWvBEG1evmV6SudMzXxNR3y32x4dRHpXHwWv4wQqhqhS0YoiTGSipdcsRGP7YYV2aRv1RIi1s9w9f49e5qtUTRTXyVhtkCFB2V9TCa5TkkagIgScGNgVpETO5yUFzmwFMaH65TMt4/ZkN1hBtWtICoTOffDFdwTjVyNz6qebGkv9dPOF+/FCMF9F0SMwcVZL+f10nrnuLdu6s0akUDJRLWI6oTDMSZ5oiPaCAI38fCAJF4mwjiFpOs5Vpd15sq1e8QEon3m5FUTfk8NFtHVKW33M/xUkFZxBRpAtph/spmgvja0xB48wGqSeTx4yA0iBAj48t1lPD8FpPeprN8AvTGDCiq83eP3w0M2BsttWKph5b5Fvzbw20+ql3QiBO+lXmbUpvmMtKHglGEAorxUdaMIko8iIMOz4nUq+5P6NcMVjGJwMM8pTJZPicJphARbXahYGTwWVA5Eo5SUefVDZuBAJ2z+vYhsB4p2DeQsiWjQ2rcqGSjvWdyG9YQ0vxOybGREUmX7UiYgalSw+WmCYTKwnfuSq3ROGRv35MVLCIyKLCdjMTVGiQ30+ntwZwM9HOhNI1ozu8wK0sFBgujcuXPJIt+hRODa7ZuZ1XbizDm6VJ5pl59+mkJbCqMREL/TU8y9SYwvojAjks5B95KnLmm391HYCplEB2vULH7pNz7frr/xensbYyfnpqEVUbiPInRbtnzWKiNSWUUPClcZfH9XFfj2OPPc3I9huNfSaKUA1b3FSPTZtDgYrmEoGA5OD65D7GrSEhYpE+x9326lQsvxmpgqIp1QEtT63PPPE21cRYG4d8sYJPglNHU6CYsoTMVAmNlbtE1Q5WdPladkCrs6v5REJHTr+DhlK8mJ4PwKUNxJfl9G195hM7aFSB0Uq9NyH1LO4ZBNuS51NJyc6K1CZRXei6WuFTlzWsdjqIGU3TibLQCiSx7oRPlDZVcrkaX8ZFAB62MLnJ/ndJO+EaA47q5OLujMJGMV9Rr5GxV5HzqZysTW6CgrDOQJXX8fWyrDVjs3fQokbveSIODefQ3UdNW88YyzRCkmYlKtwWer1zpmEWW4Ox2DdXqstYhTWdEYqttGZibFNPpWItQAgEL3GLktjFw3I63bikIyxZKUGGow+JarErUkzaEPqAkj/TTTNmDm2tBNXvMGnv6dNtiFQ7IIc4OQYwWeYYdBe4Sum3A6B3s2yUsQC9sVvBqUZ7h7uFP/JraNksitKczWjfkA204ZGafdibT08rJZu8lwU87CWkdRteB6g8x86EpSUt/mNfgO2W8ha9CF0ytq7JK1O8J3N6y4j46wTbq9OB6Fpm9GDqznfXooN1eljDJJfOotU99TSY2+jsjZWnoer+UTRXBUKN/vPsDrOBBUPm/cDBQKbjgjwDYLbJGoG7m3t5kyFIX+FImhNHSzFyMkLbYJZfV6j0kG7OLRjp083s6ePwsqm2Sq8hodKQvtL//0T8vSGxslC67dKsXokbwb/7tcX8cL9aFXSYbQ2jDqsF1/8/W2fO824enF9gs//3PtzTffClLYhJbYZo/Z2uxFSOeMe5I8rykjZslTcY/TGJtwDUFRHaHvHlkHaPjrc4ucRHS1F9XEX6GT991N5zDzxt8Nl0x8VTuczrTaz8zKufxFlldIKJozk30PJBS0i5y5h6IwCXDlxB2TZ5q3nVE0m44DR3+t1Igsw9zOGIRDSuhbxcsJseWTa4tzf5NkwuU5zdSbac+032RVy/n2JRjZ23Bh1SubjCf/TuubBd3p3hiAxI5BAZDwQ9DtpNEYGJpXyFyMY9+54bP32eoJOF6LgTN3UCeQTomZGD1pDCsWCp2BcF2z6I/Z8Ur8TGfasGhNesi9sY6RAl3er5Nx/ZO5FhlCv6TTwdIRbINrlgw6SBG2JnLs51sIr8E14hCZpZkfnbYpX2QomjaL775Kt3lvFqurn4IZqz9EfMeJSAhXd9Ok8a/79bti3O++dUDYNLiL0XuHz3mbTbiLkcOzyLdt49U3dglvQHgY3zXGpe9Q5LqL4dvds1If4eZhtcz7hLiGpW3fNDhGcFthwnCgMPIMKqQE9YBCVJ8pVdgIkvdkK0vNpcKaU+jrOJhK78sbIGym+NE4PZTj0+3X3cYD+SWSyMZJlhL3W5zqBtiIn/YXruPfKxtqDZ5DJg2ZKiTNLCsNVYc6dAMqtGFrOD4RpmjSzhFrs0wQqOhmweSWgPARoI4v7Icm6uWCUrwOwubiOOdte8em95rHpqKn8l2KASWJgEMN2EXiOPStrfV27gKDSFGQc5cutT/17/0ZCabch/V8otUQ2vFqxYF2/4jhsyUrsKEPnXwWDQjIdIle4a9QRPz2a6+ma2KVkNWQxozoGhSE8/52rU/jMzYQXpGHwmg7kIqpUD9+/ChrIAKVuA8ycBoFwq9RyjTahFYVUuvVVd6UdwQ9VW+r6yyfmGx+RombpKppJMGfMeZdLYJPxN8tonYvLZV64603u+nPNUWmQkI7eKqTxCL3lBBZgM09KQ99j/AkqMSMvp+Z4Y3Jvqa3IdlwUaYIcI7ndoxQWDu5MIxUBip0M97M+WvQ/Aw5uNTddY31iSx0ACx/uC0L7o1Y4G9tf7sCkvarR8kOt/S/fa0JiT576rpVuQj3NDlCxr6GnKa7SOoi96/5qLrVSZvuO7omHRLwsnEuvH+OJICZ12pvdI1JjllqhXNOGQ9Oy/6TdHXwd9dAB+LADR1ICu+hCESi7usK1ME8jthaSTPg1tjZ4aKx7MegzZLEU76sG3QIR9kAh4fW/YdCUF7kywcDIdO//te/yMghAjyh3Q8UD7drPOwrKORtkBkcySZp4W0IRfi5HQZN7oDmtrb4N//NcxL2EVJgzEzVOLJIvs6yFrsLXDRDVQi9GBtD04iB9KDe2ZHjWgGjqnAw1uGkoihGI0KRcpSu162rb3IKSirWMWIxHhq6zuspvBpW37uml0K5rBXSqGUKQ8KtQnvhk0BM+3CLqWHqeLka01xZ45RM2FnSTaBI9rbL0mkUNYQqsJ5/KPegkFtjRy9oR+7qHVOTqBIpfo4tYjS7FfvqbVXzV+O2HF36Y1WELtMmQjly9Fg7StnJcb6feOYpwtbLNUOOWjTHuIuaDBfHJxnSQPZRjxsIo5FTUgL0COUJkx9RB3jt7bfbt775IokIzvtAOB23tZQZg9WaIw2xZcgllVcWJgaustd9E7cIr9rvYlxZ3/Reahy/0+bEWiYc9+9DadquBFAVrmpAemPga+ZRAlGav6vwndAqNEYZyfosH8ewz24FR9Kfj5xduXItGdfiZGvsUUqTHICK0NlRkvl7fKaGwMJtS592kW9nC/Z1aj6/H2L7kdcXGZtdrZKMmtYrQpSvTMEx8pVnSqKt5rPJFKSIuEv89NN9JeCNILwfO4I0cjoMG/Rz33xrNG296icXa8Q0AFUT100FsXgWYv8eSaEzZ2gdFBmJ8kDLSlkR+U786AYjZIIw94yj9jl8TQx0nrXWtjdyZeydigNwCa9um6g1elIF1RqnGa1yG0qJbMPivzV8In0jtNOnzgS5SxP0U2lMOGVkmEnEruE/Osl6mrToe8vVv7Rz/suN3He9XREyv/fr9xu5hAE9Xcc8sjZsSv4VHvrNNrT7kNlklBCAxHYJUbcIWbcxeluU0pts2OJ321siM6YZGLamT41QBCPI1L8YPL1BwgzHNIl2QAYuVIVp3aEocCdJmWeef6xaV6BY88nUVg2XZ0OkvxaDkAbiEKmlPDXeyeLkDvqCPlzA9G129T1lNKsot2/bydkAGiPWIDOz/Bxu3KyxGSi9oYWJe5zAo7HRE6ajgr/l4B5u12xi2pU0VpLyHbFcmTL7QxGqkKtcEiXLROKEHRoNp+waXo8H/UgCa0QtqE6LURSWgmuJaLsjCFFOccDN7NQCXlfeo4Z4SnzLV9qBcoQOhSNHF8qLJ6sIerEDBkWaJRT80m9+od1gOvQSdXIr1syRZfXe7/HTA4SGLQHBaFiarNMIh9idFSCvJKroDU1JVxn6GHy412QOO0MR9CdhnUECEOFSAa6rDqFDcckwQwfo/bfsNCDb6No5h9AEiPvjmO++g6GfBdcXmpu0uMCgz5de+nbGbFXHQDlCy3CmYxgMbw37imfTaCw79wy5HRsjsWMxPF/p1Ol41nF41BgiuyRAFjoV6YSMX095Sk1B6TmkJMvi8Equ4zg7lG2pSspjdOtsuGH+AnvkEAHHct2/L8CozhmzoamZ6zLvGjnRlJRJyW1NhTZR5HUsrclaYDw0XAIEHUB+R8JHOcgoftZeKqIogEPO/zie3yvv7o/OOKPOpIZSrwjc6ECE95Jpf4FWHUWjMcU5jAVwVGZ92no6dMfqAHm5JJ34vfyd+uk5DiqNMp8JJgIUC31ZY/XL9vLcjzL2B41cQPTvM2n/aiPXMdP1Xnm7IWvhbvPfwOfBFaAafZY2yzNJdxUe7RCeZm3Fabbb+d6Fh9vZNKxId1fCTJFdFN5Mq+OZRHDW16TlsFLbAyZ/WhGv0ShStso/Eip0oUbAgQbOsoAonYk/K+pL6NysjFjqKuJNatRmVwGmqKk/0KXn6QrKex9diQD/yGCAtJqU0dLqx4CyJL0HnerD10xfsJe2EKEIJ9nGIKWSgb5Q2BC4xupo6IsbNRs2QcH0NCHS3oFjjZyBRz8g9WgK7RojlPSMTmWxx3cqPb6EinAgK6DD46fxkHh5C7ydaGL1/z5tYJOELt7P4qJ9sucRTiaVgOhMTOwSasr5rPPZdgmYWX1E0feaNZGgmYdLcIDsSc3UQ0FZBMNUf4qC/VJx+mnJmbCBgFbJgcMl6QfOXlSdWo20qrAt05O7rGBqxxJyVntQ+irDb2jkKwPun6UKDG+cmqJxy6DTrpyor8gXIXiuifssLfHss8+2m9TM2cvqPqb41q4EPivDAAiarXns5UYDq5NSvkK4hc+ubKeJCZ2Koar3r6GanZNE76ZuJPQv450RT1mjGg4Q499RAzUluzojUo+nMxYVphTFj63svYXNGgWRV7pIwiXWFJGgLtGi45r4t+GyPdlyZt5vXzKigfVLflA0mMyqc+ZA7joF71U98pltyfNe5mYxsvBf8pUxlHJ/RkEGZiYMwpvJE4K+E6FQU0vU4D6rz+61nU4aZnt0Y9TZJ6cVycmWMSw0Z3mSMmeHhGfMHKeUxGhH+VROLBJ3Ik+KrX2PnPcf1si5EL8XzbnafYLCMMJsl3DWvtdX+e+3SEQst33njJEd3QO97ZB1tXhRIdpYB9WtOhSxJvLW2Qn6K5IPoILMz7eDwWwW+zBu0TItYuY+ohAdud9zbxlAaG0Tt5QiW8eVB/mJtIobUegz/cOiQ72B9iMhbc3DygErnRBkhn2MXZ3vIBnqtRQK28ZEEI40T1+of+A7NXsJd7oaP1alP5nJe1IJVMr+3lMu4XMoCI6OTuM1ygJ3Nzklt+IBQTW1VU5OYsa6MTklOzmcBbjj0YwDujbgOzdAzo6GTuqez/aZZ2cXI6T78Jmu6SYIeQNUbUnKOsmbHbg70/lydKbpRR05hUtOJB0ueH3Cbmd92bNq14NjlrasdUQRqvSD4lI8vYY+Dod1VIH7Q1R6JPUd8l9uq8/4KdLpm6yC25Th8EKVJf2V/Hd4IPs3zdL69/CjVY7humlEVTaRkk3r7vPdB9Rj8tM97sNJZTgdN/ysBn9Hb49i6J5v3/72y3GU/j28qUmqDHisOYHfzR4yfhuFTS8r95FG+D6rp2NSVpxQbKG2BeSiazLlGpDMSQxSq5ZG0XqK4pMYqc4Ba+D62q++5UrjLaWgvc79Z7TWKMcJPEHC582MBa/DakSHdUhPwnP5TEO6dBDZFmWfLZnrLmGWTiGjHysXuK6OQM6ruMFyfjnDIi1Z0DOsj87AmjVrSC2On/N8F+fPGUZm3FbV8PVDESwxGrH21W6WRGc8O/9OATNSqmNTtqtDqpxc+PUuq1v7HzucST8aswypQGaS3LGkhnVOFt2WQU3uvzhc/f1o7g8iuT9o5DoDl7BPI1ctMMMM3GztCjf/Cnz4LbomGOFti84GHh0jJz/njQYy8+9tjJw1c7uO7UERd8zMJY1e43hqQq/oytBUPsVyDzOPVkLjHfi7oYYGos4trflWhoE5lSkhpgKtklvnZFdAoYwcyCEXkbDKwks9QmXYLENxWGjVvdXi9mn9vj7HkCQdBgk1NXQS5KKBbhhk+JkSTDsSMoJHQxbDWIS1nRvmAayet+9TKz45a1GnXR/Of5tESZzX5qhuBo3OuLmc1AS6MHs6PnmU0o+TSCrfIwwPIEQu6556FWgDiFq6LpbwhisgnI0t2oBG7HGljglDtPSA1jzOXBW1jeTMAkPKGmppmO9PCV8HYZqpNZvtcYbyUgcZN+48PhMi8oN+dHlu19vEjApvy54JBn/n+qbkBoEWsbi2EtJVs4gBycgtEw9VKKxMpegUMtq9VRlmIb7D23ZZRidgiKA2GMMVioPvm9TwVQKjjGaVYyAzGMQFpqz0ky0Mq59//gUKmG+Sua9R8uGVzIpryNgrB5nKYcoXygeLQnIMI8rlEIvqhODhdXRyQkFlfq7GlAGqGLmeFzRM1BEqn8qh8lcz46RNaiSV71dwYrD4e84dse2vS8KUmW6UC10IJ2fWNa1O8siJEErG69jBKo4XAHhvmgF7ex+AAB2k6tDZVBqYWIkzL1vQ9/LWvD855ANQ4+O0iVnNYNQxwec57KLfT9s/c2pc58DkB+XljF4cvDDhOC1QmAjYEFiDm7M95NPFL3Fg1Rdv1jZpkA4caNRMuSeEcgAAIABJREFULFWmugqmXZesBO/xhD/lLhTuH5aT+wNGLiluldLNFfJq6PxIhPXwIevyVsLWof0HoLnVdkBh8A4R7S4hqXPprDy3d96wWijrbLJtOLkDyktsQzH7bpGR4WY/gDDJygaR6sQLNxzBUrhtBRKqbonk9Ewh30VAThexKNeMXDXfu2F947ZSWIatZs2btouA246TmqtutA1wKigNg5RQV4Nl2OrE2BDGKBZ/94AUSwQq61cE60BOTaVOPGu20PDUAlJD7O6UqBGzWXpPYb8jt/FuUx5a4owsZ4+JBrj+DK1YILkpQqBh0NcY8H5k4jjrf4Fr8z280O1JPWeVhPR7YwGyk0xoTt9jQi97ZIJosIugbI1ThAxhv0vWbZkM6arV52RGw58yYYS9kmv0PAFRsYZuGwNoJlrqYd3T01B+y3SCvFWK8CkasTLyfZlOX3k/jUDm7E49v16Zbyvak8k2W96FmUHSyU7L4fpdNVc9r+a+LGDwradzf+WKNLgrhDr2bAYRiDjgfDQeFkqfpw7RMC+H1bAtFqAa+lkGI9flBOV1DkK3xMEwsY7Iq2Jw+WIRrShcZO606hTGms21B7UzRIa3wukZ+NAc6sRa5KyOIMtuWKVJDJI2FuPKl7k2sxRmr3bUQ58V1jhr3MPHwTv2fbCWElnr55kIQaZd2Josv8M2MEw5DxnDnuy+6MB0HDrj+awZmMp7PfKyRo7VfLxqtxpl6szJrFNlsuHMzeCTvXd9Rfi28RlGlv7YHohD9mhT9Ko/xsDXrnr2C/tk61aMp036ltDYTcT+e0Zz9i33IOqzGNmazQJSykm6mNis0A5dEXYNPrU6obLufbnMHzq7GteRJeiwY356E1WvVR0TKlSCF37Az7WrSPh1PA0LRWuS9cKbhKnbLFAa1lGqPbKszk5zdvv+rp7akMRxSsbmFs3WGallJNzI/pCUOrtSj9qlA0EEVTowDmFe7S1FVDuc8rvnGgitq+peI5eCXqG9r+4ygSKcdMqGhC1DKJcQ+tFizoS88gheH8FMjRJGRLCMUpSRq7S7E3b7o+EsnnT99NY1DbYKDobgwTRyhqOzGLEREgvjjE+ampavOIQ/Y07ajL+j1ooCSg8gGiOBMDxxgiU6w7WYHjLEfxO2VlrfHmB/2uMqB2JphWEAP2PoJKtv8jC3aGZZabusv7WK66s4H7LhlvlQK8qekCEnQbRp0kg0100HloQ2aWImNWiPLdhIuEzrFb2rGfApijL5TtY3SRiEPHVZFbNmrcPFxDVWAsfruy/ztl/lDFqLpL3/em//VWdKdPWIKIBGRvR8H4XMfESTA6BLe157DjDH12EowgHyd2ebZdxXCt4bhdJPRaEdo537JZmWujWMg/P5Mkqe56zjGg29qiBdmVMZXQ8dbnTEIRUg2CQTQOfKQl/C0ddQZtJKTqeL16voI/PZlGvXrsK+RAhqWhCO4V03tJZrmx2+dYNoSWeftrS6jq8Nj6ZRwshlrqGyGV5TDtzhspx1YteAmWa/NSJdYuMIx4j2JSWO8s+YffWcqMkyK8ckZWgqqLzoJwt0a05g+GmdkWpphGTGMzpo5rh0Mvy4YWrWq0BIRVzQAqEuKvlRlELNrRN0GJoq1c6iM6y2MN+ERfraeb1GPNlWvHlnpWrxIl35/v//VYZOhfF93ojGrQuR8jc0ZCAsdQPeRndvo0wgCE/JVhlo7FdIBF47m9ZXeXapKWoXp44+24FfEimL8PzW4EVpMrqnSjlSJJpJEDW8Tw+U8y5TWlH8mGSmo6LiRUNgu5e2jmmjKmGRYYjasGT0zKY5HLGrveuSEnWKUdW3aT+9Rj99VW6jPwIuNVJW6Wu+5FFSRlFCWhnZikVEhWnO9wg5wlLva4qsnCB0AgNnt5NIbgZDN0mL1/gs8HyGtPssvZATcygqhm1wkWtf5JMg0hUyOM0cbcd3z2PED0lol8zVf1OGMoA7HRpcxTjDne49gjdlP7YgbkkOyY9urLMH7E1926co31end6XmMARv1cHt4Yh2QOBbJIXWeO19ep/TuofiK/wS2BUeeiSdxrwmWFR/Yk0j0Zk4VVhjIc+maGUMFnvra1NTpbKyT5LrOh0VKtXx/FIO7CHoREQvQrAX0s4JEYKlFv2kWwuATcrkDNCQ23Xe7zzz8qygv3mL4naulxCKJd0lpDpCeUofOWgQnIhthHBIMsz7SbLeNXd9lVQhIF8DjMCEcwvZXEl/M4k65k0+Mz2jXWY9U4Vz/KGRgqfLG3bVwUhpD5QXlBaJAazSJx3lecLVa1evdtyec9XqTAS5VHVaNDwNl2nJiryqjiAlUTy3c+GO009t94choNnk7AW3ruPeYd2kgd733veGjpBK8n5dV0ebbXLNHe7LcVk+U6L11Np5XCSJC17jPmZoLveRs1mtZMA4yZv6HNa7OcRCFFnFygU4qvdanrGmJacmVeMpxWIGH4db2dziwUMV6NqNvjTmN175rcEE1cMezefDmg3US9q8PTkpckDxEu75wVr/6g8VHaTKPIpii5depv5S+Uspv1T0Vvhq6xchURvC0B0QHvm9y2DITUjnjovLKCEWfYP2r50YOhIXGDmV7ACF2cbY1dDMCmMltP23h2nEuPEzp3BpAA0dNCRmWXNv/k7yXX6sjE6ezUycysWtCwJD+qYdparhXWT5gtThKEzp3atuEBXJ0FTorxi7GZZsKODp7+MaNTbHmjGRKKd6Z1xMCbC/K2dWs97MZBqiDpwHR4jq+acOwJyBd7NMZHLKJmYnMlDUaSsWU3+HUODBCFXdQ09x+UtcjNlbQRN+nIr2r3ZYNaQAWH14n59vsTfXKBWBUoCb21nbS7iKjMPVUXfG94Y1jhg5hyxsg7gVYIloeVPRoyhufAKeh3FM4CgOy9lkHBPjvORP2S8zYTWbzeLpKvPJKWoWcYp6PYXJw2/MTodU5pqEi5eevJhpIPa+HqHP0tIEe06tfjfhIxox02c4FNJZch/D4phyM3NGB2YcHVCgYsnxen6tBiZFvR0yMyvvXl6iaFo0p2GMPLFPttul3CaV/VXAXufyeuvF6SbTy73HgYTwd5PrtDTb8mKslbdkVatUqA9FNdIaFLmtvp2r6h7d1jog3F5X+d9RRzYlIwly5fUeRn7j1o2iUlxT/mYdnmF1EhRJJpAhBWqH0+ImDCdzxq5tk+6hE1J4Bstv5lgj5efbr75Kmcqp/LdrbwZfGRORFcCo/lfLjOqe8QZBb90kH17nxBvXcQGkJad6jE6EflJJTweZre2zwTlxzjYz5+7lVC5LV+oQcp8jhx51meAk8TJNRb2rCCxI0KEdZll/8sc/h4G33aKUcxoS16LAGSuN2RCFaiBXEoWvYlXHrygkZxkYucCsJ6H/mAtvIapV92ZG+N8e89YMp3Zp4vdU+KFhs6QUjD68iiHijNZDUtzyZCQXMm0Cb7LCJAu9yAo8h0rqyV4Kp3KTsz+5tv+tkMgBBRZhgNP+Q4eDB27oOfZFDZrYdCeYHbSFqY7r05hnMogQnRKMaseqgZDr9pZaX6SQoBC2eomK+lDBsMKvvslZ7kQhsW+0jjSUm6kQIlA81IGcXtUlSfVqQ3PC+ndOQAqI4P3W8TmvzL5Jh42C3GYl/52JB480P8m/QXIguPFpFMNxVKPMsWtP8GgXWFs4OPqBCz+gkF3olRv+l3ypLL4+3cscKdjaPb7fLEPHpBkz4Ru05K0zNmsTg7e9bmjGgdwaQJRl22LuNQnmEUYqcR4uzkf0veOIeBNGJogwfA8eb0BuU9biIUbhRruzUlGMkMyEY3Ke/dRci31zWjt/9/zSLUZNHecsYM9ScB6fRaJOI9bInSVMU+Ad4X2EoQMTfIZ8T6YUwz/lHE/k0l5JyXAJ9qrDcghsHbrsoE25XQ2iRq6m+DKElNBUnkwDlfCRsPVJjN8juLxqGu/kU9TsxnaJKY2A/sW2soxqwginc4DMYXWmmFSrpvw6/aqmiozm7APKNbppIO5NlVRoTBz/bnmVA0nlsmqkuF8amuefeb698drrcapm7S03MeLxYCdH3x9BV81cimznMGLXrlv0LBqr4weefvKp6KAOyzOVH4Nya/QVsmtCiP+utkdpD4vjpWA4w0Pp4RkW6ayRJ1PnjsBrep7JMdqyPMYyvJ4REfJmOFr8sANci2ZQnzMTsENhPRdrtJOZgKkx5F7RSScj68RtpysQYgVDocYM+vR4Bj4vdYfytX/uR78fFO1hFhXvSvCtI1CmglVQvWkOG04aueC40NENSX2T3lgHjnLZJlUFnGSgECR/7xkHeiI5pgOmlxhyuTibZr54yF1gsxk2hTEwU6/QbZrnsZq5ynFjWVS8fyd8ku4+aJ/SzqEV8m9OBzYj4aV46EKfTrLQ29gKRdsQny8kjiGy7i6JMMhTCHOVqs7qNHysia0aOFuuKtNWfXQVPhRHUkR4jW5S2TWmKeS1bYzNlKwuIwhCGLIkoCspALXFi4evEZ4bkpph9YR2HQqGjvUyPJ0G1S0cmcF7cy/8e9hDZkZFMyC4YRDc0BFWswxrfRdk///CcanJ4/+CdMPZibwd/3SF370IpXCTLDj86Cr8G7VwW4Ss24atMByrNrKD5Nb4WwZx0JZnWYlDUaUahoeVIw+KxmCA8IYYzPmAsHUFVKe3lhKwv9jC5ZwIR7G43QAW2c5jgFQCTzWzpCbkOqj3GAjMToPr169zJu1JnM9wZtnN8ned3yMmthw/cZpEzGK7erOrdUviwonCcIPJ/G4wRv5YrikdcZVrzSCr/VgneR5tTjKErM+p06fanTu3u84Rs8DwPpb3eK+iIevRMI4WPFsLaCF77xBdWXmq6lIR1Yj0SimVxQoV3atSdHm0Kk0qBskDiDJvLSnEAugJWc3eJ3ljIqrKRDQ6lylkvkuNnzVuw+zn4jyoHutxbPEomeHEXiSL1njeWQwYswDJrq+QWFmYO5HpIx55YD+4axW6Q4QUGsfknNlx+8LLyaeWT+6QSMb9EpXNO4+Q56qaUg/JrpKYdCtpdHxj0JZTuqlz417SridVYdhuZ5F6F5QpSKo6w6J1LOPpT38r7lzDZo1cCoy5eDpHuI5GPJxt+tb58ed+5LMcKFUNvpmFVv1UOXVexXUA5SYLojettHdxACEKuyJMvXKdXFTTSF2oWGYng4jqQjTCXcihmPHCmMzlsAnLCazO598ImuUUR2k7siQg6WTT0jkfwgwligWcVfB2KHwdDBtyVruMKCzTgwNlObUIKFznnRq21cx9vZ5eS3hu1i6NxNxLQgczRZDkCYkJk50zNkfZhqhqcgqCVA/s0YC8p4b7UQbgWZPdZ8qfZFM6qN6HLHUIr/0rnltqgsE1Miyrw1w88EYPrXEbpoxjlHBVQzgumjOpQEZ1SuQGDzcForNcZMTsqoMbx8/xbHy38xiqYxUKlrmKkSuDVwjhd3/9AaMXHjWxbQxL6RcTZQYvcdsvp/d4B9RmLdguZT/rZFutadSAZRQ+CO9wD66FhJFzBK23s1Db2lfnCFrCYvg6oODYwuAHoKtwniIe1lHeyC6LIYeYYsBmWNcZhFSyfYnpM274LChE5Jtma+7z2rVr7QQHb9te9Obb74DkLjDUYMA5JffaIplPYC5Tju/z+Y5KLyRgmYTcrNnAZU8aY+9EC4/IXFoMrIPTOZkl1OFX1hfnbDkKRmmVekDZ80MQp/VZJ+D1MsUkE6JrfLvTddK+lG6HlAPkBK/MNlT6DF9Rcp2oFIg9vuGaLPHgMy2HynuQMR1/WvKUlIxXKocq1eFWaWRFhSlgd7Yi13PKjQNpRXALcIpGWd5zEmugQ59XGkhnZOmUxeHqrvISuTGZoCHuKKka415HBB4x2YUOmW02ghPhZlIv10hRt2gYB5czU03E6eS5LyOsCdZcsXIvciAUf7frwiJjQUt6kLE1mQBtGVicQV3LhzVbGmRs4lEDwH+7l2byw9d5pnB3DEIfJajzSRD6bD/z5//MQGhupbcE5TvvvJ0Jm1doVJ6lkTibmAsXXEzNEz8zIrxrpE7WA2XVGLlIrlsG97FoQZ/eKj/tkjUsOHR0NJ+pJ/RmDXNz8GzHE5ihyqk7Dt3LuQoKSlWM+/s5Bjlu8NMaqgsXL0SIzb5pvZ2p5Xs0lMfxYKljctIFjqkKMwltbQLHDVoH5YJaGqEc2po0S6hjyLTKsND5RY/kO2wnGAku2jCcnUdwUtCJMuY5rHXTcFMIu0fri5+nMLpkdZhwR6CyBhmpgyxppOdIGOzASYoWHVc1PObJ4npI5rnRcmWpyNQ0RhjHKXKbxMBNWvgriqB2bXjk3bzPRAMIzjn2HQfXGzT7dM3YZu1j/H6vqevAQsGDCJF/742dYRRlP/svYsDeoeTnMaEqJ7lZPrKEccOwmV118ssmqG57w6P0LMa1JEjPbRmQI6As4TB88YR70SkZTZTL+qoFUIZ1TTo5h0HOsx72hJq9TAGvjdqEie63jedmOU9zlq3cz2uvvZZMojH+tWs3kYGLlAvtt7fevtpOnjnflp1cvFLlLSJlo4uHDzx3o4syCKWEQf7eM0QySTgRQI1bl3sqZatMrTLldBId054OGbm0ra0GJ1DLB1+UbpKUEJXMG2EkW8gejGKMLBtRLlJwm1DWYQTCjOKNzSL6Po3VgOSTViF1CoZgoEc5WykkM/IJD0U3CNmCBdsYERMxOSyG9yW5Bkh47c038kxyXX6Gs/rs55ZDxKRybQ9fB/GQsdche+iOwwM8OGeB0pVzp06mf3mR7yTNWA9r7qpDx0PiS6+qS6d4Sdejjim1TtV61+rd7sP4UNU8c44E5VqG7hvOHjRi7IRUoJTpLYaxnQHZsvURoylPZ2Tn2smPW7Hg+Q7h5SwbkVuUh5eXtDdc0/W3/9K/P/jsZ/4YhgNFZvM1cp60owWXuHS6wArtNq9APgqzr1+70a68cyXoyZaXzN2X8EX5vXB/xmKFiCotFehmrtxMF0BLb1rfHrzMqRdRmxaWp6qWhDngdBpyg8y6dp3OyFZLD4ixerVi7XMurCl9ltKF15qnDsvq/45czcy2jpBVuR4x9cKx3yPweUd5brsWJk3vc08f+9jHolj37t5Ptul15qStrlMYaogCT3n06GJGRSuJptStMRI2G9p6iI2DCa2PS0GI6C5SYIW256FW/+Y0h85s00Y1DCIdJqmwsGjWzaGP9J5OySuAao/ZPgRVgJGrflO+VZIxinwHz/D8ZFSb/I7PZvhcvESyvEFmJXy/u+ygHE43qda/ESbn5lgHRB5BK9RRRpAs+P7vELa+QVkJpRQYhNXHTPVdw9g5aIG1XoOn21jH0G3pTBBq+J0DJMtseAwc9XU8ebgU73OYAmP7K09wQLRrK3Jz0oKHAs3xjK7hIqeSKSP3OXLRDOvTzL1744032nve+54809tvvd3OMCfPZMFNwtIzzMfb5bnffOMKZmi03WZ24Tpc4jjcTY6wlKimZmsJDicFpaIekhWGy8uM8/c4u0IUNVU4NVw5Xa3OiBhLMfMIr4cnxoI71cV1rZH4Fd08ho/0TN6aSEIkZBud05lBGVvU33iWbiYKd90JggU55SQmuIZUTF86IXJUIWoaiFwu4SmONG1YKLCN6ccctMA6bYCsLK73bIf0U+fQqOojtdIBBo7nlbdWj3Q4orOal2jftj3AF8+cDOA4e+ZUIrdM/KBm0pDYydS+1hIuDw/KNBe5RtcKGcmxk6yd8i66jD5aOJ5ss/QL8inA6XhH10CHkGMjpXkiqTXTzntWft0LDVl6lU1GdXSRdZdxxehcJgMZD2gPUg9pcXn5a3u2fZ9R3r7U0cOv/vOBodg/+79+rX32j362LWFhzzIRNs3mXDNhI5zcS996qb3//R8IpBayXrlyPanbr371a3gRiiUJaeK9O5Sn9zC2l7jXsNWom6rf2afEQBhZBylbKV6DLQcomuHICMoeaca7JA3sw3GNwGgeIvPI8G4JBVxUF4PFzPjvNPBq6CojmiJU0+0pxqx5WvIiTtWtscs2SNesMsOQcRZoDcJVAT918lR7//vez4FVFryutA9/7CNtAcNj7dq8/YtyiaDAO1THy2mZQbpw6UI4I9GdZSTpWcCovfrKK0m9T9CO5lwst1b+c5lwSbQ4Pm5ixgkNErSgVcLTaULmGZIMcwtkui0XYTKwHNHYpHwSiYYhsl8MGNWIFA6zJqjai6r4tBBDPG+9oFBAF9bm96K9ZFdrHFXVEyZXzrXYzyHI6b2X2v7m6yA4TnOjEHj1Ee1IILeqZwQN0Y63SghrM36KYInCLeQG9BAd2CJnVowDqRnoOE09nwbkIgW46R4AMSgNZp3nMXIpmQDJeQ/3GeGksztHeGSI+p73vTf7ZJHuCc4kMWp49bU3QXUXg0quXrvFNOPzTI3B2RCq3ub9qdZkf0UGnkHyeLlKRiylkD6xF9eDaYK+WR+7OVQckVwdtF4cbJ2vCmKDrz7anR4l8DAZ1iu2emxVQurCXHKuaZmRCDBHXvKGMWRPJ+vzFSCojL7EfQpj03Fj26LnG8B7p8jYz6j9tF1OI+RAALPcjoEX3U1aZiJlgvLb1tX39ArtpjCOru0CvK4/7dhw8ILITqS2rTzKr/HZlZWtVjJ5aUs8XJhM9O3apAzJe2DioAuThtqK3iiF30zYWtxbBlDYccTzrnmItaVehtl5b4WwQXhKMmsjZeB1nWnnfdiVUuexVjhfBzvVIdcZ6JAJ0dXTK21m4kHErBMcuJ53fvOfZE5PKqiRSj/wqWeeDm8VKKun4tq/+s9/tX3m+z+bGxYm3rv7sN24fqv97M/+L/n3yAGhB1MYHKF8gYNbnn3umVxDlHOfvsE3QIiB7ELerlUrjdjpaa4x0t68TzpLGYDQM43RFkLKfTjqBqMgv5cDisOLUQ2Op7eVph+XJLzP9NMIUAlTP4lDbiStHnJ5aZ/xWjWxQUWUQ3D+mkKTw3HNjIUDm2iXn32y/Qd/8c92PdhdeNdTXtxzHRtYvFvI5CRsqnzEn9euvNMunL/EmaVfjDB96Uu/3e7eeZADnPswcQhebpdQ9shiZal8lm0I+WmQnKN0NOpOBJ6bB3kSLo3B250+e46hmeeCZOW1rB6vaatmiE3OKKDdKKpAu++Wb38H4XU20HY8D/4IvweiMhShapt7eQsF/zIh6y14OZDcElluW/JwJp7QJqrbhK+zNs5xTZb0WOQ9yvj7+/fgsghbTTaooPMzCxiumphh+9ocZTCu0QxlGfMmIPDItqjp6XUWGoJ3vetd7be+9MUgbJVdg3cMTk7leoexSBcuPpHEwbe+9Vq78MSzoLqRduveo7ZE4sIwx0kcnvBk0kF/aXmLZ1z0xLseP8XKWiluRr5KRJA6PhM8KSIn+94fpuIRlyh8znFNOFV8ZHhQJ25kgooJiMp8mmiq80zlXismS6+0xaoYWsNzQ9NMvjW5x7WdsnFgPzAKH77KdijkwfISa8IM3XIMqN0ToOAxDNkW6yoqPH/6bNZ0Ej15/uknCD2pfRMNIs8ToLrqjbWvVspIg1kGNgfmxDE6dcTKBAypybiuxSt+UsRlQa+q6jfPmzMfzORrFLlHjVvOQmZt5N91FvKWXn4CbtQVS/tjcmNGHRXiikK9/iMjo/SuVtlLioKdnqLBZaXk7XPmB/JnruAhMwzV6wwQZYPdp36CsWVhQ9/+xX8wsPDRk4tefPFFzqN8ntTsIyz9kVw4c6lYkC9/9avt+77v04QEb7eXX369/frnv2ArJIIu7CU5AbqzaNETpH7iT/94e+pdzyUr6GI7Z+5bL7/S7t+621547l15WD2013n526+DCm+Ev3j0+GHKU1apnTPrZ+ZI46ZapqkbYypPZ6icyQ8hSKv/zrMSXPVUp7tsprxBOFV7WxXQErnG9H6p19Y4Gc/neFiPLnPDKI844knuJhO48iL8HxURENoL7alnL7c//qN/nELcrlZQm8EaSKj/yi//SkZnb2KUzFQ99/xzGKBT7V3Psg4IoUhS7+MOmzX+z//qX+MORAcOKSgC1dlwhrKWzZgd06ubnBgmhBynZjHDLblTidtFUJ3IbwV0ZSZcQt2RSXZHHOGErXhewn/J3TgRHJj1YXIqF+GwFITjHIh9ArRqVtDaQsl+a4tU1LJwzjZjpUZQ4EMOInrwKuUknCU7INQmRBWR3X90PxNYNXQmGBTKJabM2CWBG4LauJ1kziL8qH2UC6DgJaaVfPJT/wb355QMFJQw3mjCRJafVwWzI2Q1OTOC5MPFSxdzxu/TdCGocP6+inkPOVLxLhnVU5nb9+qrILwzF0GCx9srhK4P4VjNutqFMQ9He/PmbR6Lz5BDtuQABfPozInujFAdbch5e6TZqxrjVbzc6hqcICG2pSyirhnW1cqAjMLn+mYGzazm2E7+HcfaMaGaNXt1g+BQiL7Rvg5Y6jwM8pERS3J1okn2X2eYZnxeJv+ca+rkUy6x246hs/bTnucYzHmPmkRnql2tzkURqalrOlmR5D7VDSJE11hOsee+7BVWdyx4lvuO8ZK7Iyv+zRe/BSJ+2DZZX8PIFFtzzY9+9KNZF8tNNjyRDUMzC2Wlj5zzFDicVQ1/rQb89Ax7jICj0LoZhx6t6bm9/i31pbkNykQSxpp4ekyt4sXMDjRxKBWkMdTI+fWIUqLMHczMQM5nRb6dhqJDdZ3TieQe/qP/+r/iAC08D4vm4jvZ9SHG5iMf+2iFd1phBOPFF19Kut6j23KqdteqYXWztM6HPvrB9qk/8gk4vXfaD/7IDwVVGIrG+if0HbRl5o5Z43T8uOUOKs8EbSGUQVBr5XkEt25cb1/8wm/mJPVFeEEX0FO07xF2rDHO2FXQo+m1DUWHzYzCdWxaOZ7zNissMRuVEUbZYb2WfXQeCF1FmDlsI205JlJEqy6pClYFzgr9MMXXAAAgAElEQVRuPwFi0lIa/mRngZXyi0fmCYlOhc/TQ1lX9JBDjvcc047xSpV3Fx6q8Nug2f58ALODqyCh1197IyhL9KeBc/31Up7/IBmmsGc+Pu/Xz1lvOB4PzPOwlIbCZo5Fflvbqwn1rBa3gNPuCMiB4n/SUG7mrcp9UlRryl0eKMVUntLu0FJn5+uR9Z41jt3zLv0cnZEk9AxJkM21x+32DSY+q8wxnrYKGY7VYTGGMIZL8vFOcNZhmLE23NIAm0XlEzGwlCOxbx/56Ae4rjPPvEfPzKywW1/g+lyF/xX1XXriCZzhq+39H3hveKl7OUBZrma43aSNydBViP3it0lIXHqmocrtLjV51+HrnPWmA50m6XHn7oMkCSYIVTOWh3u3B7fG4ldBq1vnM2T0uZNBYvRBKCATnYMOzLMwLGXJeCKLsa0qIGQSuajU9k5nsoZJBH/XUReu/+rmWmQ1hkTFN7mAMXCPvAeb6z2CvFrIahqx4fCsWV5rBkF4Tt09fhRjZqTB62a4F+VkvCuL8prJuvI/a129rp+pbOXAaj8r19ZZIwvdcYA5VF0O2eEWJm14Fk9cM2p6gMMwtDcj/K53vxCQ4fNVhwg8nuOTHKXGepU8U1uJbhjNKV8aNiMm7yWDUPl3Tr4zYmEdpnG6Vlj4357qdh+OUydw+Ykn8zpl487tWwl6jh09Ebmrio5KTrhGDoR9DApUf00SamK8j6Ff+Os/M9DbW4GuImzhXX1hDpQGOdzg2Lm3QFp6TNPBNVrcrAxV0Qj/CyCWT37i4+0pfuqhnSBqr6EhgIV+KlIW0s1COe5xo8dySIqnQFmnZonHTrsCt/KFX/219uLXv9lOUtCpEmq5z1041y5euNQ+9cnvy9F2b739dhbNCRjLKIBZ1m0e2KkZ6X4AvZie90G3UwhcUyj8aejhYpiEUGDcGL1IDqORMNbLWEaDytiCsoHhmXM6boCNnBt9eniORcJFBwh6wK334mYnPMFTWdYgZE6NHAuVwYJ48Rwu7WBB/q1BWGESiB0Pzud3o1xX11dDs0OiJ5nnhA9mvnwuz6DQM9vWYxdAjRbytZOEsnWor9hBgbFDQqPvoUF8+cysp0JULT11vJ7cirxHSoecq+cJTXSnKFgLIJ9/+k9+haLOxfZDP/AD7Zd+8R9zxi7Z9n085cxI+/Gf+BPtb/73P8tag3Q9RMfP5VoaCNfCiS3roHtPnO/PwLCMQeTxxBNnQWenKAOZRWA1zHVy0+CgDnY5f34hsnLnzl2Kbh+25557rn3lK18FPXwYuYAfXZHIL672Kkddnjh2Mk7t26+91S5efo566Hnq5O6nFswT5UUPZ06f54xbDqrBqSwiX4ZTJojugRast6tpKSqtR2lWBrQ/ZNyauiWy7ZcvX876KZeuq+jCPXWtRbPWlomKw20qi5ZWxcuX0Unju33K0hqWXHTJBp2Z1FAq9S3IhyKRnU6tKq/WsE1Zv9mNvpc31klYdRAExt46HquY1BrYmXYv/qG8O46rMrq5laD16hcthy8NIl/mvikb8tsCCTtHzH6a9Dhx6mx+ynNp6DSCk+y35TgmFm2LW2bt+sm+ZtClBKxZs/vEtUojAUmbrEWqM8hi42SM1jRyZka9z3vs+RLOZAuZcCKMBk5HfvUqAz64Z8doSctYhVEFws4KpPSLfUozvyVWPGc6Skyy/Zf/zo8NVFyJ1qRneShh+32mu84yguZNjMocZx+awTSDIfIRtn/kIx8KV3Tvzo1UgO841ohFcE5+UvJkZabZpGknAyhAPERwLgLxCmHxk5efar/0y78MV3WF8dnf4qg+jKMtJ3j/iVEbzhEglPQ/+an/uJ3A0A3zuX/9p/7TlJ68myzbj/ypP8lnUAjpDHu88y/83C9AUF9sD+49bl/78u/EII6SUrc3Mc+F0cpIHgUOo1DNwGbPKFNBMXOEHAtW5KnneMJheJqSvAzrk8Zu7mHeo9B4TsM9n3PEs0u5lj20oyQVckQbnFY1JltHhdHyqLYcfF1lEXJ+ZmP93sPI+fd+tr4V5HIylan29HiMlQXW7In1e0tQCaIIS1gMnTzoJqUX3O80ayZAU771YCMkdLyOoaAtc1b9z4JiRNNmtZxTJ/+WtAPKZe2ZBbhLTvgFic/yGT/wuT/avv7Vr7PPj5L9Hh7axgEutB/84c+1/+5v/k8IJ16V9XPiS8o6EKpNZtKJRC8/+WT7bbg0z5u1KHyN1iwLVGfnRtvnPvcpooJr7STKc+zEE+3/+PlfaV/++ssxMv/g7/0Mx1reaQ/Zy4ccxvO+9767ff7Xf7V94hOfTJnNffi2hNMYEqdunMWAman86u98s33ww9/blgmP5QdfATGvskait6NHTuTQowwiRQ4NqVSoq7duUJZT/JByovKpdBo6lcnQx0y8OqEDsnsgp2qFw6vsn3usca97sg6OZFs6JMzs1glZNZSgTy7oUNlbowv0wWMh7YkNAsMJ5MwJkLtAwtISFdsqSA2djlPnV6Es9ZNB6YbMUC9BojWZQxRklcEAtG0EoBvSMTvRxNo/18UqCp9jFUpAA2H0ZOh/G+diLeY2z7BE6U6GiqKfDrbw5LwrTIO+doOD0d++lsSieqWjF/XpCHyPxs0yoQwrtbSDe5dSkDKpCSPVypYibXuO0X2z3O7Jm0SDayBE1+4SBc5TMeADokwGe7B/Zxj4Gj4fWXe/tF0aNJ9HCsWfGlLPe0lT58/8+E+AmhlCiDHK4ck8nGcRmB15iJfzwUUn6WSw2wDv8wRG7cSJo/TKHUudl+hi8RhtHCIVHmhD2Np1J5h29ncayEdLq+2d6zeCGF/C0Nkvl5IPbjhz4lFEs4ff++nva09/4D3tLAmM8FBWfPPwjzxjMTU3CCTp8yHREg+X+XAY2a/+5m9lcODVN94K1L9JYsS+Ww9ZdsyONXqGL8JwexJFkidPniUkhuhEETwoWb5vBMOpdxama7gNWYT7hu4aCp1CCjrt/OB3Y/z3FMZjdNTCUYuIa8Ckm2l2ygy1h+ba9fD48YOEJx4Bt075gofaBJlxfV+nB9oibE1LUzdpow69qRIACew6o7M7MhHBdlqtiQJLA/xvy39EKqOMZIpnFyFYVpI0/nBG+eg1b95i6giZbusZVWCRgiUvY54ZAaL60R/+tzig5ovMnuOQGULAjI3f22jHTi22j338e9rP//w/5XIQ4lxV7/4kAq4sWP+3icC//73vb9/4xjfSSiS6dJDqrM6PCOB97/8gctbaV77+WvvWK9f4C/PO5GKoNXzqLI4EI+sQz3OQ6J6t8PDBLdqWnms//CPfG0rEtiZLFq68cx1ZPB3k/DbKdxJO7oDum3tkch9BcYjkDI/mqAC490BjRccCiS2fXyVaQh7OYJxVDhFaasGSXSwH55f0g86oL8/pJ4cEpOkgzI7yUkNo99xayzrQpq8trcEC7qd1cBokw0wLoY1zfLNsqyS6+5B5d5L07OOkI7T4oyG989pMXWswvH9DcDk0HaAJm9RhIqvOldMJK0zy69IkEzisY5zuJk2kbl/CAZ0kafWNr38jIXfqRzPen4ktoLM33nqLCO5qu0urnHPfLLY2uE5ZC2tj7awHQlmac5wRTNacPrj/uL3wnne128jVDPakRrp7vrAJFKb38nw1kNP5j3UuhNFSkorMGLTo29eL5Jx0Ii12AeAiDy89c/PW9XB3TgN2b/ohD17HRgENrO1oGvN+tP2+hzL9zE/8uwNhczUTV6iWsSZshlkOOUlDNSGjBx/bgeCmOI+9WlSM64WuddK8RtG5Vjmw2FYwISoL/s2XvtVefvX1pPxVZDdERHKU1+uqXnjhXe2py0+2J8nKzp6n3w0oPqSSy+d1/ItHFN7gAODzcCMDK8CF22zMIzzPJgjJ+r2vfPErbYLsllB/m9DE4XxWVztvbZGkyElqgT7xyU8SLl1qIxKU1dvUvvD53wj/dwvDaDi0jEE2ayykd1qDRkLvlBPCEbAF7ttj3ya4hr+37GGaTRL1yT/oqeVmzC4tw2eosPbyicSsmzLMdNy3tQ+GnRLDyziVDI3sRtaE2M3pY2WEnGbil10R3rce33IUa5nMulmwvEcdlAYzITA6sYnh9Bg3lfEw4VMNDxClqMgKU83VFwloEFt7CgV4BoH59f/713L+gE5I4zdCuYpGzFO2nn/hmfYr/+z/SRGtBLNhzjPPPIsxc2wR3A378fTlp0Frt0DXJgeq5u8UztAweZgM53u/51Pt7/zdf0hZB0baomzGb0lFjjiLTk6MsE1kOqFBwNDduXal/d2/99Nt6eHdNipRjwxdRR5OYuTstvn2K6+3S4SrB+y/k08egtzu48Ak2FMgS2IoyQBll701JMu4KIT+O7PrDOtS71UFpRmBLrmdiSdVZlEDGirTKG+pI4tzSwmIaLrGG2UEvHKuHLNGSThIshtqwYHnlLcg75rco2OVT56V3E+/M9fnMwzx01HAa00O+ZkmFeS/vBdlR6er437f+9+fbguRqM4s1AevtbTFbiP1cd1D3tFli3C/9rWv528PARCOaTK5YFQjahPBpVSKZ7n/8D6c5IXcqzyaBxaZ4fV6RwAc0TOu62vu37sXGZxxpH6iFpCWZSfc63Fa6opKqaMi17peWUNbEaj25z7OyHDXYRoXoKp06GlJI4QV5Jh4UC/VIyOjlItw3yI4P0vZ9j7dUwHa0F/78R8fpA4ovEEZu+ols/fLxIOV/XBHyRgBf22Al1Rls1UMN0VIOE2ZRd+HNgN81ZOFhGQRvCHLM4SUKoPXXyK54UN98Hs+0D5NSLSGgrsgG4SoUDPpqTMDNsYGHoVoXMB67yDIwuMRrvnV3/jN1Lr99pe/kr7aJcj/Yfg9yx9vwiHmwGTKE+YJBeY5kAU/3D79me9vH/j4R8r9elN6zMrsJ8yq1pa47mRN9+HbbjK65v7t++13vvY7af7WgGkcRKgixBlH8mDE58m+zpHVlHsI/yiUplbMdqhlpnGs8L1E4mYDHtHN2oAv2o6xo18PAZCbekipTZ0javq+hiamXSzITVdS4ZHHCzqhROPoNXx+6+IMCw2B8zgoVQwGgp2R63w7raIfsBjSFyGbg685f+FUjK/7oQDduX2nvfPGO0EnExTvThD2jlOFP+x8OolplPf5F55s3/zmK+FlTp45EWN37sJZnvVh+40v/Ebu5fmnnw9X9eqrr5AcOJKsnw5hG7l57t3vpRp9pH31G6+1GzceR4xT0uO5sxxFuU7/6wFeeIznFMSOyd2uPWh/53/8i5wne7NNmH3EmFy7ehPFupzx619/8dtEAufZi9PtHlnT2yCLMYzpMiT2HVq+bM6XQzXNJPI8SiIp06FNvKi8GMMc9o2lr66VmqKh4ku99MZNZKh8ZeIGr0vBaoweBH9akkTy7l1VBdRh13UIeT8uSiSXYakxgGbPres0+SGQQBJ5bwwiQMCQVacmF2dpiR1J8sNPXX6i+jR5r4dwy/U6fFKuOJ/dlWRYKPytb7/SXqLCwYGmNuTb46t+GanMcG5qH/YV0rcjpNoHlRc7LV5/8+WU8vQ1hA5GMOmwCKV1DL1Qbq+RKPrQhz5EBcabyT4fJ9Krw8HX8+y2PZ5iUkoxh5xTouPHKFmbqJHzWlp9E48PMLpycpeffLq4SvTUyEcbdYo6XmVXPq9kvY5ROHOafcfAOvDUvZP6MKoa+qs/9icHiyhqCmIlMc3KqBDG87xZ4m6O2Horo8VTjJGFFxWk1xEiuMItNyntC1GCauWoQYGOdtEjiuCE32nXcua9Czxv3YzHldkbStEBiGiBaRNzZPdEUBYVW+v0FfiWW3BFkxiUD37gQ+2tb73Rrt++0Y6DzO6DFKz63mbRLLs4D8R9GkT4gY9/sE0vzsEdvNOeJSM0j1Cnr8pYII30Zd+cgBHl1aMD1Q8I252c8NI3yChTdX+cSQpPwSGuemA1CncUgzuKEr/11hU28kTuaZqC3XGGBvT1UGbshOW7tD0tMYHjIQq3iqF7QOZI6L6GkCxjWKLBGCjD//uMrk7x9f9L15vAa3ZWZb771DyemsdTU2quDJXZhCSEoAwJIWEILV5FAUUBvdLtBD/v7avQ9wr3aiMy2ba2gEyCiAKigpoYMhhIyFwkNaTm+VTVGWqeT///z9o7eLvtE4pTdc73fXvvd1jvWs961rOYi5LrKZl1xzfyVW2JWPiGJBlUiPGQkcRsKZtYo8atawwTxQc+J701mQ/HppQarHjwDIOOwvU0oIYKEptflH23AkDAmLmcMwPeHoYpFY5cz/Bo0RIqFuC8+YxuJkN3QeoDB/Y3P3j22dzHddddnwX6Lw8/nKyo2WmxIDf8vAWzg0XpMSTTqAfF5rZ+ceuOweZfHt3Mocam5dnN3qXR9uC+5pff/armqrVXNIf27cscbdu6i813BbDEuGYfpVdPYOh27TvIJuHQ432j0u9AKkzNuSGZ4LlZeg9gwxyNkJswYSc3YyLOeQjvShpC6EjCyWTtuD89/kms4Rf77apWw3ukddSal87UpQHKU4tUfki0GnL2Ec8s1iTAILwQwg7jWjhZGTShEcPyS5YvzrzYbCiepPOJcVxBKeZhPFXHbicY9AMPPozay0CIziZY0r6TzzXB4lr3AJ6KITFLKsRjNvgiYzELuphr0sxqsrrM+VyoReJpvt+9euDg/rSvdHz8o5HTGxNTW7lyVVgGNphxju3aFiYCXqBjf4w590vsWdxXhRX5f9Gl4wL7qTOeg+GaregCrxMDPQjueobDZ97cBcGiPcgPcg96qFLe5D0KPosvK2Tg/RtBysuVchIpJm2Oq/Y37nnDiB3Be7r2djygbrgT1YkYjgK8FIDNZks2pzCCaKy3YVNkTQgTYgiDRVTjlKSvjeEZkAt25lbfKpmdatGWtH1OQb3GVsWBW0smFys8Ce7NGbzCR8HwXLCjef9ll17R9FGj+F//+L/yRkPnnmb9pZcSCimGSLjIZE5kEY7SVeVel3DiTeN31n1O4Ocu9ogLceHzDNZBNqYu+r5de5oBTpHzNtjgjRJXS9GAMEJTLDhtqhuQdqzlLyYf2LyGrkofZaXGGUzQHwxDb0hDd6i/MIt+CMADLAZ5hWYf1cu6IIdKWgGG4SjgvAvPFL0YZ0p8YozFIKqxsUkRr2GYJE5q+Jrsq1kyjQLvSUtCNyc37SZOkxc9Ar6ci1BkxFlN5+eAqjCkcCcVHQgxztHBnIW6EEM+i0PnKAtIXTtxxHPnOFAwLNPgv1lBYNu4ATLGK1eubj716T8LxnTzLTcFFH+KvqyCy5PhcFUlzXkIq7PgrplRVCSUsMz6ZN5zEt7gnkMjzf0P/YAMGxvVhihK9PCe8yeHmg9+4D80R6GHHDwArMDcqTk4PHQCaAVZKHEv1qn8LqMJHyT0FTaBWI3eVRR8JbK0VRAReZBSYxRraMja0StwPQq/dGRUwy0rbgwfu+5w1jDH9dfr8vfRFqxD3minev765Qov2CONjvi7CQffPUPQPlQfcG3CSz24ydPKW7NO2vmULGx3Leff8Fq5dUNxcx3yB63N7mUNmhw0wkgygYTbDELDGRiE0C2KMFq13RzqaerMtRSZMEJzffjcJqD0Er0XIyVJzhrHPXj3q8hyF3Z3utm1W906Q8bTVKKsDxZp13rH8iCHdR84p8bTfd519YrIAvswkQ7XFgs3YWSm1ijJcj6Nnz1gB4F4xFmXLpFCUr2A+/l5yV8hskkoKy9RvF+8M4kcx7etcOqaaAuv9fzqm/7diEBm2q1ZXGwKNrV6yiQBHDIlkkr9e6TBmZmuwYV5OTfXFN1absKp9HS9kKa2cneqiNfFbVbIXph2PZrFpikjJxZRtYUdt0fw3N6e6ledt86TFbGXGP04i3Iikz6KWtirr/+RZv21VzVf+bPPUqoCP4eTY0nfoqYPN/UY1zjDg+7HAzs0QPepKB4QbmMMR2MEZjDI1b1I4i+hC3+GMDp6NXMAZj09Z7E4XPRy39xg5yJfXWoMeit6WHMoFp9CiDlr7mwMXNXX+Z7yxMMc4y9u6HLOjyIlvn/PoWR/DR+OcwIdA0+QR2dVg+MjudT3Hh3E2wkbvhQeSsZJrMjTvqR3qg2etq8ysRo+vWQzuMX3ku9XmydeodBDUvclI95xAQ0nwu1io6hiIS/NbJzlS1MUCuC5ryK0tIXkFgrjZ+DVnfYURbv++uuvZ7FD4YBUPHX6LBIIG5o7XnNX83u/95Gsn2uvW5/StKGhQWqfN0fQcpDsni39li9dSKYVxREls1JkYZctSrN2HwGyGN/8YOO2yDKpXuL5O4r5m0bIOIU51MsRg3cc9Uqnk/13s2nwXfR225Jbd7Bfz/hYPJRUK2AgDhC2pm1laiNtG2jUUuFm+JMqxcT7rSbFoYFwfWtjNYLVyb3+7toVI5PbVkGMnrNVEiYaqrRL4+e/SyiTv5sN9eb53Sy8Kveannnk2JN4qd4gJjr0aEyGGLq5Q8R/rQkulRv/rXimDkLTrFq9qnn8yceTJbXDmgeokMTihZS5Eea5hoycZiA2EdUe68n5TDOWJvsiOoqBcV0oQCAeV+uoehRvRfxgJdfwOcye7sbIRW2FZ1+1dnWMk2V7tgl0Hi7F6dAjdo+lGoQ1p+MiBu/YhXTN76wnTqEJDtJcPDFfcwCPXFqZPzOKCm7JvbuOdITMXsegh4xc8mjWIU/VWRNiYEBMwFTnO/bNO+68OyokIZKy+R0g3Q9PfZnlanhZhC7IqxcT3Nb/wxI7WU51SLaw4y19Cf+HmzOv58X14vzyhPLiAtLRnlJaSaDVBcXvYnFj8NiQqgdgpS+y4I6xaX/0x9/cTFUJtvUAFd8zjX7fl7/SHCFba+GN//bU9n3C62KI58mSVq9R0vz8biILaQDjIt0jevxmOdn0nphuAheXVRuGD1WRUxyc8dBMPFXmoMpgydv8JQvIqEo6pmQIA9cRPvOgHcYXpLJ+4GJXsv3QQTyQfQOZ2MNMpMXVp8HXDBntmbqPkEPDdBwQV0PUdX93kmVvi0lYrO+sB/TG+3KD1CFRfSQizCmMEG/aFoJqhFXnpkj1cM/iJ+Jvwf00gsx3pG+Yl2rOwmss5+EguA5o4OknnoDeUw1JotEX/qFyS8cYj6XhtmnS5S31LVrWfOtb/xQPbtnKJXgO05Nd+x7Y6WywssNDh+IZSDcRPDcE0UDt2d2PRzgbLBbP1FASUrOlW6c5aAx/pB4UiVt6xongPMIqZunMuAVoBut0XV199dUxBP39+xjjoSh0uLEcY8MZKx8MWZ3k0dB+0gSaMekwOKtdInSpYTOxwO+UuNLb9ctowc2lQ+DmixYcyR9J1J1wYxIF3EOy8DEGloGZlKi+BdVdSsD/cA4YsSRhmeBgCQTA3zA21olHPl3v0PrsNnnki1QoTuTAONgIPBlMs/18tkZOMYgpVMZ4eFlx4T7WmBZhGSOCEdPD1QvUGCltJWPCe56iCAEL13E4DCNgFwmeq6+5trAuDsDN1A9b3THMobh27bp41RGh5f4tx1NUwQynyQiTAxH+dOzksLYHhSWARoAmMcTaewIbKMUG9IRN2oXCzGXrLq2IRGMbrT4d9GqwHSjBA4+x0dOdRuewyhAXiV2qW3o8vPPunxyZyz/iwYCFTQMjG8FYGQerQOIOPU2W8ABkYKkEbnZF8kY8qcTl3F580LReMjiMeVx0jJbenZ6GpVjpEu5rJUiaNmZAli5eVDeK8UxbPlPbvMYBqBChSoz0V0b4/ZJ1a5vTXMfmtFr7k6rQEtOfwS333WGKuQH9bumUJ4XYk9dQDkepccLd0ywOXWTr8pxAi7RTjsLr1cjSA73qmvVstqFmGafgLmgJfdyrWEk/p56DNg2cr5fmHv4ZB3s/hi0lOvXVmbfy4WIrM24DA7DGD0NrAIMYJuTSkzuKErKNoBdThL4dzqCbR4PjGFje5Vd5Fh4A4kP1+a4Z50fPLEoZZui0pp75huF6dGyOJCDagyb3FhCtsCaNXpoOmwnkZ85jEk9KU/FaM9wLWBuHyV6PE8Pkp8FdmQO9jrPgdNaZWoTtgaV3bCPrx0jSSCNSsMBC7EFO4AgiRCW4ZLr0mLznkHLZDKVoo2fk4UHrRX4mLaHjVIXEbUaUEz7Pi2c3k0ytkMdkTnC9sV4O6iSmpC8xxyrqmNgREOnl8NYoaDhcg9axDrTgudfu+gI4RhplPZjiUqqJhtAE2dmOUuKB75y4fus11X/Cf+udyCVNGVPUYQqy8CAvPNAyxSKqOoYmDaqJNvOr72C1SCT2AfzBfaUL1bXGRsPuILxBoSOTUZPp0ib/UqjjphtvaN7+tp9s3vPLvxJv5zAe4Fw8bMcnTZEMy1k0hqvOecmJV6mUJHE9MZNWqus49oasIUZjlLoyOjmwekx6so978DHeeparUCS2usFqHj1LDyXVxTXuGla9Oz9HD8/KFxMNY7i2XDj3q4kfw0/3fNdyND1yzQ2abGnL7jT4GjwNdTlNlcjSoZGLpy3yoE4bUdaXkJW17T333HpnKqw6ZQoB4ulsXgdZ1VatqgXXngzRtmJiJshAxhWdTiH5XMK1GTbyxcuYS5jnhBwnc3iW1LUGz4a85dhDUoTX42noZr76yvU5id2QEZGMYYubGE/EGU9T5FQgsKmje1WSz4afehEDnIIz5OPwM0ma8t+sNiiZGbADQz7+bfmOYa+t7gbSlam6yWfzswh08aVtCFi6Aa697pp4QRueeZokx1XIRO9IXZxY3HRllqiCUJpqIplJdn+FUwlf/m0jl8dhoSviOHDoGLhcfygqRw1bweBUxZ3BZ4sN7sWgjIaWk4mzbrelMmSGeB49NyfeZEWVs9T3kH55Pk9scZUoGhPWJpHQZv/chJ3BtMg6JTbWyZoB9HTFaLkBxE4dUzuLSUvpEU91M8mEd5x5TOdAD3k8mdYZsXMAACAASURBVDnJtYpj5vDhNBfYdtFZhRABxWCD4lPOaRWCe6iaGEkVCmvG94qX+cxu6ALrbVJUCjFiZIZ2rknHZg6eS8nNmwUEeMZYShnoJH404gLbvl8syA5b6qL5WRpfwXnvTUNq2KvBKdpHZVbLDXd8rACQeFqeiJu2o4vkIDI5wzj4fSLXkC7kGItvpfaaZ3Lu/bxOMKGqQ6yWUdRTbltRWgyxbLLUNdmZN282nh6ebzt/bu6jrBs9Md/jZ5g0k0N2I9Ugr33N7c2nPvUZDuij8ViXLlvM2mypK6wXl6gGrDhmaiGWpy92ZwJGzT5/7x+NlL/zQNLIaTD7ECf1c40Snt2wgTkq6SUzoBq5Y2T65eD57D5DogXmU8hKjzsMBqMBxkOYQMfADOk5IzmI+4an0tT04oSdXJ9zgLY8KF48oPlZDJmcQPZu9fQtgZFgl7aVE0ZgbwstWY3R8457foZMtvhN9TxIpyMuYjbVJsAuPkmgJSA4psQCE99b7S8oX12zl0AfeP3r7uJC05svfvZz6Y/gQx3HW1HZ4iJh0ozps+Od+NmWaVg/au8HjZlPbghmk2ONnm63bnh04dhElolZ/JtyLU5L0+87d25r1qxYmVpCrX4K7K0W4LvG7QKbSI2zY4KsfI6e4AncZ41VejHwHPPoFWDIYOWApEkX1BwM9zw0trZvfYEQSz7cpBAMXWSTMW5WY4TsCEWFmC4HRDC5/8HI+c8uxxaQlg5YQ4fJsJJ8GETE0ZKlo0hQK8TYC/fME/A4cyAZMox27sXFF5EEjJWLtPCMlvIgFw+xTr1QvSK90PDkktmuQyNKLoZUPKvJiOhstSGYNYpm0hQc9WdiccFyxKjYfCr1jiN8nswpfJL77LwX52CI1w0RbkycMgOCtY2KgQTYSBbExzPXOxGMbz3MsPKZe4nGwQSFFzhYAsZzLet4NR6Wg0kYHS9Nh39bzZGQCZ6WC7dvUV8OxjPSYlyrvDfabyx4RVn1MlLwLdeMzeHzC66LHXv/whJVcwqPDM/IHqv7AMrl8/ke60IjBmH9ZgxfeV3H5V/hpToPMfStF2yYZ1ZwGANxLEmN6tWQcilrOxkjMaRQj1gNCmi6XnQmPGgizBAP3Z/X/csf9edCRUIUSXyZQJGUKzWFDS4WpiFy7VgCN1+iLz83q6kHa0Js9twi61foXX1g9dDS1Z51ZIG8NJCZLQXExtRGdR4w6tWZOdXT0y7IlzOacewswQsmx/NZxmbFg6ReDVYEK0OFqfWrNygvsEjAKfBMiF14p3UYlbDUk3MMcnB0kYvjJBSW5Fl9DzRgDkEen5ikeDTj5zNNw6P3kI9eHp8tvCY01fOO172Z17kVwXikjTDSAo3y3FTNcMItjUoHcz2BUB6cDMuGqn7SDXXZ+lXNW976k+B645oP/Nb72ShwtlAnmDK5N01pPK3l3MUS8LBdA2Ylmmcy8H7Xs9Ng9jBphkVRpRBI1Pi1lQ45YD1xueYJDMA0jE2028K/U42EovFo18n9F+WD9c3rDJOOqnzKqeVQz+SEMMuZ7uJii1xvkj1MMa4zCdvnzJ/d7AB3WErVhSdsCIaGRHhy0SODtT8aIy8X4GKLgf1PRs5xbX/ot/OA98MHweNoqDJAMuUQOMxRU/FMjMTN3Ww0U+oHBJrjJZA98iRSUaEVFDRLZvJHDyCKyLjjjpF4XNehTIMincExc/KdMz3p8I0wWtVcu6S4U+akzA1z6+HlpjK0UKF3jKrIYKHH8HQiWsUY+R6NGLF/BCrPUjGxe6/NwwlLCfEjVNjCDuUOuaF5HZvAMVBPze9WK4yuOC54sIbLQ0S3ZyoHiqGIoWUnLd9PEsF1qUfhJxxhbR2R7qMX2yYI5IDJX3OdZWOSWXRjmUwRkNZT9/fpt4qxiGQ2P58Hv0qjdBDqiYZXRZ54gohkViipp1mKI461a8rP0JuYizjAPAzDs889D7RicsqevK0yrU2j5ZNiuNKGkPlwLhVodc+8SFHhcHEPaozCQgglq3QPff5IIBm6eeDzOg3HFKIis4wmYVRWnsxh0YfRsxHUMAeSDbbFAH0Wqx787oGpEXOe9Xy9T5MIyn0ZhgZ/Zv3rhUkhUaFF73Mf9eYyCPTGPFBcM3rAiktowKWYKfzAFk+9etSYPSRDalbBuGg0FZUYuYGf4vlpqKIjiVMy1ZJLfQVGxuY/jq/wh3hrVwKWHromP/l879EkjllV3QyjulnsTQ3+ApKC4nHLli3jzyVNz8/d+XocJtU4KK7WsPFQDn4mVUpIlAiG20GvDvbG2mblXPCdWsfUqeObZZcgRc6Nv0BJiCVSGkkzlH5mGshgjeX0RH6J7wYAyi2bEXQRpsYPo6nMjBm46Nbb9MQBsv6Vh/Le5MyM5p7FtBQwND7vwjn/pgchBnaBAdGgKQNzWs18BmwWJSie4Nt37qqQSuPNwsy12ATyziZjwJauvAQu1v5scjPLhga6vxPBLGVyWyYzRiMnzcDsYP6rrw6TC0BRNjm/E8c8hic3AJVkQE8OdRVl1qWRuCj30jBFGscR6AEmRFzcPneK+tvwUqOQyod4QiQj8KhSzmUygp956AhUxzvg3x4AUiEUAjDz7VinLMzxNytFSNd9RSiSDWhCSVqOPWLnYVTGsaiGOdGVh5dbJsY5g1rQ/dw/pwpseHoxSEFpu9YXfphURDwIM5Aq0lq25Dxbkyltwj8KOFrRYJIj3mSqDdzkVZtY6iZ2W7e5inXHrgHEMregTm0LSo2KXpU9G8yWcl0jkOi0WWeMYdDIOQ6BJdx0EX5VpkdZJCsaJkWIwIN9C2vXUkKBbnGvsxwWyYzyn0YtWevIMMUdyYZOqK/cksbd6iGuIVm1lK27ioYiDRfp3vpUlX6rVaIelsYr/RE4lKoJVG1kPZPcMyvIcMzOdUYVwdTcq847a2NR34IYxcBE/FsuqvCGSTWxNjFRn8OfazS8rs+ut2Y/CJMJ4nJpIsMzyv+UhpJeua5hntn3aeC8HzFN7zlVQOyrYgJUz9PSjISawtym/tpQXA5iC6toACNqwR61/DOhqxS0RBN1WDt/GrkIZ7bOVqIS7kXvP2wQdrfJlRHW2MugKy1E2mzRgoXMJaIaNt6hhlm70PO2219Lx0HJnNxoeFLVAzRlGOYQUu9Y3lTHAUpoi8uePoop+yDWtzLBMJAF62JWh188T8/IBaghjbgm2awo5jLJ6TLUhgNuVG8+ApZMngOmgTMUs3eEyQoNmhbeUHYmWFAyVZJMoXJUvG8YVFlFX6d4pEZV+agpNvaw7APQ00TCpi1b2yxlZR01ZBM42fV0FMm8ZA0d1DE6M0nz+zxmAg1Tp/K8E8GplCMfo3S34/JvGbnWwLlANOo5pRjKM0OEABi4Q+JynD7HOHWV+NaLOdCvJ0HtHp6Tp5ZeXLo9xR0sTK7qWCsh0YHyHdDaZZ/02vTIlOlOmBvvSwkcm394gkoZcRFVKt8vgfGMGRiqjWQslzsDviEBdR6hkOO/F/qF7Qg9rFKEbQ9N5XNyfyYvKkzr+nhqhKfgHV/AwFmg7x85ckpzTZb8bZCrZ+PBp/HTgxSHY6ACm/Dsuzlo9MJtMygmO5V53IMyzlFCowgjepCx0F1jyZr7PsZNIqoHgrCJIar35SaJh9RumjIkYEHcSSfYIFdry5Yt0I+ADCjcd/xNJBhmOlZiVK7jeKvcjzFFBBoYgZOMhaV8fgX/VAYcY+fhqUFwDowt9GCqHWVxH4M94gYpya7REctzHAxXhVJelCsPxmetsy6TrIZxRX5ljJehSL2RFgXTSYrZm0WVGveS0v5CAaOCz7bsB5NBZFJ9/niN3I8Hs2TemTOKR6fh8WBPj4YclOXwmDix8N/XmhywUqGOcL9MAFhCp+Mi17OERuV9Oka+qhrMUFqGQbX9qXJJlj76Ol9TxpIDA6MrfDCVjKnqQBp8s+cdLHOS9T0TOpPw2fve+6tEjahOYwtOk/DyYKvxN9nJ3b3vZ9+Jty8pF9wFAyD+NEziQH25Lg4uGZaSCPKrkxo+ziZQlVSS3tqVqwLSWwMnZrEdxVZPizSDVoLZujRz4yHyVw/HAOPBJFSZ1SgVWfVim7WyE5Cv9QGzEQ0VYhiLr+R71NkyBDL8FYz3JEv2hddOog+rpUyGsovoCeCGVF1lLkXfMu8TButSC44zBWaXNdJ+1sIlfZRz7eF9i2JIDZ0mspikjkwhvLZD0Cg3rZ5H65n+/zy5/4WRO0+50iDh6uG9B3Gx0cljkQ5h6Cwx2sXmFWuxDvAcp5MdsQoHE5DWYyuKQlLnLDwXXMLBFPe7eIAPMCglGWQJTLXAc9zK8yiv0MOsxtqGLfaZpds9xqCjNTjNZzj99aoXU8StZ7Fl+zYyVdbamjEs+XjrlVO4LsamSgVlX36O17JCwfk1vFYKykIThT7HW6mhIgpYm8bUhI9CC9ZfOm8pxeHnaSNoNlJPVi9HY2bSitKho+BcFyhPGeF5LB5PD1eNJWtCIx4ZfDauBlpPp5IZ1SVe8UzXW66T/rpIhqWpjhliulJZW8nnPPTQQzm8LPurFoL2SVVvrzLU8chS813qJa6lI3i64kliw/FI1F0M/FNwgBQWPUrfrzdX+B4REz+LiCmZT+kt9qDQ8TCML4+rMEDxwwg9hEVgZhFng3+HJ0fd94YfPEurRqg2WQPF/bNdQSVTJPFX5KWRT88Nbi7SaXyexqnui3nE4YiRaJ9T50bDFtqNEYsZU6sVxBjbver9uebELcXm0vWL32WtMn9JzBmtMc4aTJ0e51fctKM4dcUHEn8Ni/Uqk1nlfg1NU2NN4q03h/dpcNLB5nc/9EHuQuBEb1DvGcPdZr818orJ9rz/f/9ljJwWWkqCLfJqAetJ6DF58wL9ki5dRImVzWrg2fg6/7z3vb/eXHolpTU+CK+3qPt3PvD/NJufp0kx1043dCsoGJw0mdWdDZCu+1vhYpIM/K7CWPsc1GI4KzYEKKkhsfTL7w6eWa4oa2DYLGsyzNFyW4sZjIrfjTczCz/Nz1xCY5oO59L1NvwRPzJRYcikgUo4xWtdjPMXLcDb2hucI01u2NBidhq3SW5WC/ElBrto/0cjV2fBi18venK68zRYGeofbA6hkqyk0TGoMHpyvWB+e8liKb0tl9DxUcLIMN8O4nqzyfTJqhdT49NLDQOsrwWwo5JKptZF44LrWN85OBjLDjsMCVoQWNqIcktMmzyn0DfMoEdxVA4aZGBDK9nljJPGt8qKKoSsw7H6aCQ8U0jBLCILXNJ3sl8YuIl4LWJGqomMSZWM3EgrVchss2D1lFK7mcNqXMrm9AQE63dSND4Rw0Q0yCbelIJ7HRm0GkIxcjN5YAmMd0D3SU58P1+KQ8f1ylpjTP3yuTwUnGv/0xAkCcYf6zBNnjkOjz7+WML8NFXHCCupFO041rObr5IBpTTtRBwDoolOWltZIoqS7l0ezhpk653Tea7I5XpoXcMcPzeSZxxsKvVqPGz0I5eyPHnDtJJbN1sZnbg0yJaGcRFy9RKa/WyCUKtqrrCTCRM1Dlunog15xZ816HpHUpCMXjRwlQCx30olQFxD2evWn4slStRybq3L9b0eQEJAGmQjBZNejK/PJZQlrBCKlnQhxm8c3n/3HNWyEUyd6yuxFN23rOWigBi+a9w9JDq5K8UKzqpyhJEz4QnhrHnj3Xc2V1x+aTBt63/lYQTHbNejmzod1P7jO9+BMrBcHUuDPOkrO+UDWGOmZJBrPq33Qt4tNYEqKKZoOgoM6Mrh3kfKxZDXtL2nqbIy0amvzkdRjo0ETZVURYQvzGsdogIUPf1HsykMU8UWSglEkNxaPluu8X4meKpduVs3WQxHkNOKgTLMytSYuS3W83GwBWXdq5uVZyCcpdaQu4Cn45lJd9HI1amKDt2xwWSsZmJ87EMxCU6S4fRE8DqpApaHjXOBixe2Rq6zaoEI/ycjp1cDc55SpUHq8g6jsDxE8mEI7p0GbAKUBsFcO79byO89VnHziQK8W9zJhIvhaUdbcWxdJD5/yL4tITuLv+Ulhkjp5gidom0S1NZSpuENXxrKrg2cY650j8Roy76qRMmsV+F8UiDikTD+6blBEkIvqeh4HBKGHmZkMTZ619Zo9nL4qCQyCQ/O8XZjzqTsx2yf0IUHzhQ8Ro0VJjOKMqpR2KdV+tAeRBL20T3NRSstQKzVxMFRlSaY8yL7VocsdeukVUy2LEoMTTyI725CN24I6y0VpPNygz8zXjMpU5tHMkEC7Q56SWwmdE3kgSdnqGRUIxZtFtP3Ov6h+vB5zp1F53r6jr10J2XLMiocJIaX0cx0vfNZrnX3k3800O4BvcCIjqo1x3OZcZ9DprNUr8s7c294UKkNmPCZg0RmwOZNG4lG0OtDxToGq0SNc58F41gTKyFZb6cSi2XIynkx4tETC2cwuY66r/S+YBOk+od781SMym9rfE02aNCCw3JR76nshdhrEZ+FBBzzJMA8GMVP3Ytm94kQVLYpJ6ey8tXsm/YDwEV+jnv5hJUbhNJ6clNZm//Hr/8K6w72gcG2JPhgm1VpUn05ijyMkfsFOL1SQrS60g1KptiN2rHk1WRzIruO1iGQhmmcku0W6DdrUnVzLgpVLZwoLycxNJ5Ewqbqfh02eVcewMSWB4E1D1bnUFQhcJjSGODOpfezrdnUM4gQn63QlIJSmikzqnIDnZ8IfUwju0nNYK7DyDnBhng+hxUQlpsoPmkiQQ9FDNDPmEpyQTV0OX60QQU7gFWPUROrm8TvlFSSIxd1Yxa83u8PcYnAg7WwWyyuPDmeXUyOfqCHMHCH8eSGCe2HwUY0ZlPhJpqW97PU89JbcZwdh7RnZBy6zuqGiD1QA7pwRzJzYZUTouWVa3MTYlSpYXVRYcSi/NwKFortBXTHM62GvVXEL17qUS7h2+5UJnAEulUx1hs31K2TkoQChsHnrrIpMqFs6NPUvEoL0pufyHgZhq2mHMjuUIv75pMNp1sZhklO35TJ8Cu5H3Gnw2zmjZufx+un3O34oebmW2/DW6YEiZaGj3z/mebAISSTxA/19DVabbG9c+eaEEPrNlooB6yx2YRuu5DUlzIkLhY6Trs+JZaG3yau1IabDsNEcLE+QnQjgSWLlzV//dd/nU0mabyjNRksmrQwQomadMByOZnFedNQaWBdS9Zt5tCIt6H3ZaUJ78HYu2YjtqnZMMwy2xwTwn2xbjuBSZM3nVJQwnhCcteTY2s1gZn5eVTjbCVpMlN8Gk/ZPZH6cq7VNYHxOfQ8fa8yZHpbGjYNgoKoPr+KI1XpUSos3WKWLqLRNaPqNCjRFT6fjAgOp7zHvRmWQ+epmmlWtUjRWQnJwhYSye10X5xWH9m92AmLukej9I298XoeJioSBTO1fpk1Od39ia7ef/ild/G96nI91IpXWVVTXXe+QAu//a53hWptMw8tarTYmXiBSQmvftkVJ1lUT5hwgCq7F518s15spok8SJdVk//jJnBjBaDVE+ErZUTiCTxYQEY+NwYzzS5K/tmFEglmlS28FougLPr0fEZlskiZGyryWb4v+AMTYro9/VUZeAuTDevEhmyMvARlkq7EzE1tNyCNnO+xVCuNda3k4J5n0INi7fp1bLyDzRgmwkzfRDmBhlVs3AkmHjAOXbjqMd0KNdVJ+294ct6fXu5xeoIepnokXhwNQsz8Cpqrw3cIqaVTTK6eSqoZuEfLe2oMq2lPKDtYzSls3H4EIeWlxUtjTqqbkUu2TG6SClGK6QrNgRzSDq+yn45jvD+JxYxDekhYs2koKlYiIM09i6eaeas5VFlXOkplk9Mej/coDrAQ3NNEw1JAcL03F6xseyXxd+3enhrKvYgg6GW6WOfgfXj6el2b/ZjcmYrHPJGNZkh1iq5bDzz8BPWsSFCh9KtD0dWXShVKrwTuQePlmptDSZJJpqwXxkd1Co2Mhtwx1CtyDlU/0cjFKIpPGo5JbcEwuvHdYHPgvl1KSZHY1b333ptoxesUo97sYElVGRmEy+WiZiyLz1hE1Kyv4Ke2FqiMrNcpCabiVxZXUGJ0heoR7JR4zIO5R0wMdJlzjVTXJyEsBfakBs85WED96ebNG5OcE0M26+jBpchtwrYkhlo4KIm9LIOsna6t4CDtGjVyhtGJhjI+FUZGsUYZJ3BuvWhVSIzsJH9LlA8ns83EZo4YryRsvFZLAo7OnjitUQnPNQMvrZ+yMveLTqDZ8JTQ4XBZduazmwgKVoiRjDaeawUC/qzpk5uffftPZh35qEJcjpv2RQ/OdSX8kUz4B979ixHNdHMV5QE3jw8tomWBkbqzJX0uIa8WlUC53BZP4QIlreNTY65k0D2hqzymNLI6sLa8syqs1Q8sr7EMZrw5PY6cEFX2EmCSSazYXzyhBmAcJ+EU25uJCzipLIDKHpUyhMoKbtQAkbxeIzdRNdJgiiwOwlXBU43iLDab9zs9ndtPNYugwtx2xysJK/cj1Lgr1/LUjQowGdaEqlJbwpMzXK1qh45E8r80cozREFysI5TmDKN2cgL2uuoZejYaORM4fsoQ95Uel2GGe6AU1uli3bt3T6ACQTkPolw3XkAZLnlEHiqO31iki1L5wPvdbBq8VIO04bWL1ppX61m9RHqQ8Zp5bHC9WPvPCkor0OC9BDvVIxXkZ02k2xT/s3eBC3cCvWJ1bOfgQVlGZRngEBSZfrLGiyCLm9jpIeyxifFj33u4WbJobjakop/j0Y1zHWqUxuLBTeqdiXxQP7jYhuaYclUImaq8nBCIzWcfEbFMM/F2dTJE9Hm6io5AKpYV+Xoz/My7tJGUUrUHpevVOVM4QO6fIXO8LjOkPKf9BZZfsgIF5K8mFHfThXcYz4MWi9kT9gmpEkHVpzMOePiKQaZZUAbb5FlFGtapJnwzBA7QL1lXPUC9ueKd2iTK8S1PyTaViiigipPyKxuSV7jnwWfWW46p4hJ7EEuIim6uK6RQsVJA/3ZuhWzMfnrvxVMzssEhCSTVlUmVUxNyuck/sbKUn3m+upb0UGvsw5tkjIuwS3gemKTqqMt4Vzjj+CSUdNfn/qv/QojV3J8Kwx3/zYjSqhZv2QO2iNLV52QMCaep7MGlSH297nWvjkfX2vNESh4gHS9UZ8Zx7Hn/O3+x/A4urMFRz8sB1JCly5YfH0JjlYE4gZbf+GCvu/v1NDj5ZhkNBq1aj9VJH2ni1mNwkXVxeqXLy5qn/RrX9PSsPpUVilhkH2IvBkiyoKdn5+kFKMVATgEbc9QFxl20Qdp4KBfCkSOHIukSPX6BYlzr5cuWc7JPThgQY8prLT8yoRCP1feCC9ger3f2tOZH77wdI3S42bX1hSQ2xOP0gpQE0utVAWIsXouqxR2F4t8ycu0yz+ereHJo955mGC9OuSBLdCzj8cSPlI4ZbMbmLPwvwwfHUuNb/QVYjDbNNqPGQppF17AcKCZfuIheQMYOY+bPDOnl07n4ArKz8E0SOW9p8MtrrJxQpLIn4U2JLSRba8as5d6dkdIgw1xogDky3Z/nTDWBnmaB4hbML1myIKV+Zk7Nhh2lZtV0ujSH5SuXpifvWZ5Tys+DD9zX3HzTjWzoEpd0w5yl9u4Q1ISLbJZlK9Y09z3w3eb5zTsI7Salv+sFDKQs9oi3SgbHi5H7Ftn91gBZBmR4r6fm55a6jD1a7Vcg7QEsC2/F7mZF26Be2W5TEZmoA1iPQxGFZUuXNWtWr2keRATUMarNQ5KGRMcs1DEO44U4buHu4UVImShMqBpVO58RtdBxaKtUxFI1uEYmXVin0XLcreypZIjUrVr3Gr3y5sQcVYk5nr1QTdNpxMy46yDYCvQAlCe/m43VKDk/8cbjeZdn6N8NWQ21C5/keYE+hhnfnlb2P812cmhWG02rU1wThR2yl1mH0avT4HFvfq6v68Lc8sZK7ViD6rN14ezYcVYhlGpyeKq8X85dR+FyLemx+373rw5WYBLWXnrEIqpr1cySvjnNW37mTYSnRC9GOlmVVdSgd2p0UVqAGOLf+vl3kV3Vuk/JKSogKvYRbam4rerb/9BlFYOQOzMdfTEHysSE2ahTeEBpdivPxRBIUKlN37sRPKlezAaqGpxsVwtOWjiPkawTp8yCJ15aubXcHk8FN2hlpaocLECmngqfbXG9qqguejOLgt8JEe1wznUWzSeUsrwmRrb02jRyct4UjNRguPkUARV3u+Oeu1GiRVLmha28B68Aj0Pio5t9AmGtNIexZmWtxMhGrz+JAnS/+adM7xyq7Q8vQtE5SMH/IEbuCMmH0yQhqtEKPSB4frlDYllSJJKBZtOkxC1KFswR3uMsVVtNPlwo6sCQ3hY/UbjAZI+4jpvfBennpuVb6+W5+N18HkJ+FQvdouk6ZbtGLoV1QsXAUIrpuTGEBPwcvRz/bX9cDy89iwLIDza33HANQ4GnSOi7gNDx4IF9KY/SINkxaioH01l06Cw030iPVCkTViecwzMYQYH4OX52hhN8cnpQTKSKYFMzLI2GJTxsNyxu3mL8Dk8scm2FeYkcQoItnKqK5SEgRzmniNMaEO/XZxUvrNCy2PauxUQbbIopcDAtgpdwe/NNt6Tf65f//AvpZCe1ygNb6Xsz0pXUKDpJ9kywU4yEh4iRDOOs15cKIbwbVUQiuNl6117HeXKOhXx0Lhxr71FDKMWnw6d8jc/kVyUWJLya6Z3YzKdqY+f27TT1mRfCd0m1F3SjsdPD00DKEIiQpOFlS61xzXioim7YsqCMYjWa8Y/HX2qgVeCIEdFBGMq4+3w6NzIApHy5NruStmDy7tMkNgpKMZAITSXjY5KyMsXCUtZvu3kU87SKxYjNsF67UokZ/Tl1nc+TjJnavPOdb02dtWTgHBOt85RMce7Ms5j5+O13vHtE/CD6ThL/jLODs1XZjzfjvxOMabwETcMDst5MVQh7djIppqzliKmMcgAAIABJREFUqUkG1dPk/ak8SKZGL7GY0zn5WIAuytLFKmCyrH/REUJSjG9mzoHJwNB5IqaBhmlqfj/d1mbucha2p4AdxLsM1Al6W8pgz6L1NOeG5s+eR2YPjo6D6ILnWocMteVnmV0NRkCJmF4I4PirXv9a9LWONTsp7RotTUVVA6/DYIsH6c1JBh5t4XH85TLQBXXUaa7xbaNMGtGTAMFLGYQEPEClwGGVTxF81OBYUuM4auhebDjMmz2NNRIKjY5vM86Gd5GZ5z89GENuP8NJLXyuit31kNXwl4vkXFSplViM7yz6R+agpeJ41yY8LIuJuWbce1+sU1ZuqArYS2fNcLXCrZJmd+mPNKvgFk60CTavmcFBcZQwcirzZDgr+XUa5E0pLjNpIbh3r6Vr1m963jvmU5p/fuBhNmMvXhJNnDEkKv0OYUg0yQo/OpgVMvuTigJqI5YAqD/1Hn1WJbAVX6x2j1V3HSDdovBWHNL5rMiCCAVDkUQC688aa73+xYuWxONbjyjkd/75XnBc9gGfb8vOXtZMJ4UVQN3kA4e36zhZaq/Fa93Arg1xR+9d7p1KvWlPKAYYmKXuUSNXpVWFOxuVeGD7TI6fr+lw70QvjL8GV9zTDOzevbtTFulcVj9hvcNW7VtHJRn1ooJVgXvtP42NSkNmyz3o9EjTm5f7tu5UflxRharayXE3pOwOdKtOPOhcAxozHQiNvJy4ZGbdFzxDx6nrQlTHx4NUL9D7NHsd0V1sUHrh6iglw2sJoVAMa4WDZsL4alL+c5SRTkQCS7Vq7YDj6edohONosA495GPkxHj8oS6o6XrnJd2eWmxHQ1PGx5IshTArxZ0J4gRI3C2PpS0XMvyyaFfPKvI6bSKiNkkLPGaQ6xTsajTlBdUkuoax5OITrTtkOGHplVkvb1bvQxKwxL+0B2QRu6CTDFGqnZel4FuMiueZhbBiLyn3UQF9wQzjyVnuhcQyGJEnhqC5IV4vafhXv/6uZG63/uAHqbG0YU8+L2n8gFow/jF03IdNbGyUU25bBX358p8s/AsaGwvayabKkRuOaCYhFUYlY+MRGk+3GnZosEyZuzEse/O7DHDRgy7jjPMTHFQDqceQjuVmjAlFXXz+Wy9YgxulW+fO05Nn0TvrPsfwQ41/AXtDxeJVVQNiM3bDhHgSrk/gHUUxhPHRlEeYUEPpASjMwL2tWb6IsEYi8Aj0m5lkevekhnCIeko9CLPU9sLt7Z1DN6h9lIUdjSFTkvs4n+PCnosMtr6DVQ0DhLuGHh6yQgWGfF3H9HgFLXfTn4U8ChXKNnTOr0ZLDM5wzzmTx9UZNPGi7lCtkLD6aRg+qdGXOWQNLqMd3stufVm8qwPUb9qeU3kp13VnXLOBmTe9lfRYwEj5/vA8Ww9aXDkS5+JcHFhFyyhemn8vj11cuXhlJsv8fD00+/VOAIOq0KsMcqIZs7jOcyg0YxnvOY19SefgHcfwhUBf5PkY19bY17xXAsMQ20TMKQUuooVXBlDnJDXBzIeJBn+e0it3cytjFV5/m/jzOVSVKR6nzyB5uQ6f+F46G1Fx4QM1lj5Dd+gYnms/NDqhp+mNQyNCFFTFo3TJC3G9pMbsYGbP2ckTxzQ//b/dgx2wub0Z1lJcztmSaxYtynkAk/ulkQL9ywLqrp9kkHymLIRWAUG3t6SkBVxLzUIj5+B3J2RKwpjsSvlyKrVGzgs5qOHKiREJ/gdLKm8gjZj5T6FOOXbRkjOby+Y9w6KSvhHpbu7PNL58memArWaVaoEpwVTFz36Jx0zD8FiNcU4MifdNYyOvBEQ2pKtNcQowm1aEnAyKYVozKH/L6HMsHtpdP/5GWP9nmo3PbKiemNy7fLsTnOyTSDgYHtt4Whn0WYRmUwl17Q37Q9eNZ+WZnahTvOckuKB69MOH6VlhhyIMzwnIo46FmTnH16RIjSsUBMLo8gYI3zDihhp295KQqzc7CeBdTpbGOTxEFpTz4twZcqgecYHQ0YVR4Wal4x0b/3hip8MThs1uS+IiL7ywrT19i0KwHNl4C74ZNO4dr0wxBK5TvR7qsOrK8MzOXnUVnbKQTB9hzvrmzyH7uy/z5YmqKoZCjGfImA4MnWn+7u8fhIIzLa3u0r1L4nCw14lw1UrLTMK2m7grHnkxG8w67GolfS43Vkf0lUwdHhzroZr6FB6UJskeTG0SIt6Rm8dnwFNJobfwCB7KWbzq2XhGHrpvRrDVsRTzsUHPcdbCUYynunmuJT2iaWQF3dDerwbLzwifM95Q8UNTo801TJAU5aS6tJXQaUnrdzQRw67UaetcBLMs3OtfU4DcP/5MZV+J8HbJemET6svMkWMe4nArxxUjwjjo9esdvmh0PNDiKJRHaEWJ0ZuHZPHcPNTVgVPH0ZRBheIaj7pna2OZK/ZFkiiMuQdm4feFqwcS0WjqLUtWb9kUXifE3xY6yRrVweK7iS4nXVy4+1IpWP5q6ppDj7nQ/NjLb26uhgWh/qX/ThY3B0thvIHMtCUfeNcvjRgmqdGvkdOpyIRZJtSm6AOGt3yeblIM7xzITjsqzYpD4K1wMPV9Dkbd74u0E2/6xTQvw2azCtUUXGTpCWHGxbIQFwKDY1mNJ4TNdpzYtGhLL9bSyVdSPcoJLOJgU3qTPKien3iu7PCp4D69k+hudMnyGMqwsHnPHpqhWAeqTLNYnuGhGOQ4BnMV/SNPsPH3o4gq1y7GnPeONwnBApRfp2fin2kYOGtaR9vcmft24xjWa4AvWgPKSXmSheBiGMYw+Xyyt0+xmdTO6sp2XOlmxHqnIz/NfExq1Vltci1Wajjh+/XeDsH8P0gDH6kvVU9ZElRZVDrWTLIyO45B3HjGRGP5HJ6pBFwX/WyUd/cBVi9YiDgoKqx78Z5Sq5hsFsoyNP8xOzoEB80ies8Qe6iGG+kG1SjwDG5aH3vpsrnxsFleMXKHDx1IdusE5X8T4slNaXYfOE7T513ISVHyNxrOXIQbCh+azAHqITodkvBhrllVCW64ohoV16qt3tD3kBoTMLz03PySuJ4ypOBXNvQ2sVULvotMYvSY/4RmCEj4nngZLLYINrgx+E85pjtuf02UO+zv+8STT5AI2Vj1mar2Mp+G+7M4JDyPTuFp6vVZmudgBQDnjyVvEqv98iC2RtWD7QwHbAi6qS4oryXeH6R8x9aDNAaDTayhKo+s6DvlZdGwmwNfr04hhf2q2Gh42E/Z4IGM2qoYxsc1Xs2zC1/La8rfi0GSt6bHpjqxDobZ0ovp/VKVLTpbMim6qMBw2TVl9tyDT2/QOU5yi3FQ9cU5MApKt7LAJDbIErBmHDDIVk5JJK+w1fC9ShO1L/anPUsYrZSVtfLuiZCCrWHF0E1GWv/nf+5thKyEvUBUks2D+4sbOkA+m8mc33r3LyXxYEapxoUyLtPkTIKT5cMJgTh4oYPoMhv/JvNaGIjGOOoWhlsthcFJM9yUSS5AbVgTj1TGMwvDcDgaUpZe8QGx9NansegqeeGC4L7iBcK+VwnE09hrtlNj7aOeX2W49CotpkZmR3qKbnDbIm4i15mCyoqenEbPAdZ7sC7SmlDpG5VxIy0uTsDzp/sSn30aSZ/qal5ZXAuf1cKz1tJwYkovgDoenaok1rXqyfrlM3RuuICs3txx+69ilGwsbYIhNB3vhwmbEwkcFHExBlPgiqmlptemMon0Huta5SPavdwNrxfnAgvpM15Qqdj+6zBqPM2lxTMdnzq96erE+5dfsuzFsiZLyAStt9DRbB9VBXpSeoxylaKLZotIxsFs32zGyeyzZ4yK3Br+jkflhl2xAklz6SAcwEvQ47OhicXi/Uf68WBmUjLU2zzwyLM802HWF0ZbEjjrwXDLP9YZu9CtPOnHyBWAjJehHiBz5SHjQeg1jRK6Ko8K+4oBYMhpBt5MsgeDY6yh67iarv3UtoohZVOVirDrrOtZINYrvuZB+fa3/mx6CyjpZc+IR7733dR2a+ROghc63nPItKbKhwPTVodew5rsIryWzLpGTsOmt1LjWjp/jmG8S+a440O6n0xkiKtVLWyrwdfioK6vHCwA4fI8nXfVN3YiO2421es7jjHcRAIar4xPjFuFyiYQI2fmOFje2BYAaCAciwgT2B82hlqj1CbsGLu1a9eSyT2QjegaVPnZvXuRVpImhjRmR1G79hBileSgLQkv9sbFMREBEGPX+KVRO2tXjNKqDb3baRDj49mz33op0Jfg+91HH2f83IeW5AHFRBzzfHMdKt7XXn0Z5HKu1eLJ8XYSJTJuRonvf897wJKVLGFhIGXsTVovqVsuiXEAmoOaVQ6IAxX3v5WGCT+GOYxrWsFwvrL429MhKg0YJxdWMDtuPqGGMbMLyVBZr0esgGto0W0yEia2WRklYqRthCJh82M1piob68A6cAXWFl4Wo+FJJ9DpaUo4oRKDC2IGGWFPMg3KScNTBnOvnbr4u55E9PHN5OAFTVKF1tKxYE/VyNkTVONmX0zJrwo6qhQ8nkxdhDUxet6fnqy0j7F4AplMxumsGVQNHaeQcueGOlJCok7GmIgR6j0fBKPah/LGEBtpOsXiKqTKNu+8gk7EQI0+ycNev4eyjBl8NyxwLGyQovc7BTpHqiYYW+dqK5iSXok6a1ZaKIJ4BBqE9+IG3PCDLc08APuBgX5+5kk7BWFPCbTV9V35q6mKnTLPyerxd0/zJJvA6latXBzO2ygytquQqtpNtm8m2NxOsLlJvXPhvR3FWNMPlfIsu67bxtBx0sBVSC15WE9wNOoj+/I7M6YmnE5i1F0D5UXYw7P6+Hbk0iLoul48WAvPrQqJ8mqzVlu8V+9QzyVF5Bhsa5Mj2tkC5eMQqxCn64U/99NveSsNmL9PqD8jCYiv/OVX8H73xnireKHBFQY4DbSh4VFuW6w04kh4xK5FDZqZeb3/kRzERfLtaou9Dz1y95De5SkchE45Jd6IySLmRxqTFUEx6tYQSzMSq+Ogu+7qa5vHHnssdJiiaBRmKrio5194splTYYZ2z+K12xfBAz9VT6k26uT2vZ57QCUSEg2wJxxM58gKCw/WtAPkgJdkrYMxGoGGlStWRthBUrm9mK+55kr6efRRAz4/KuLhE6Jgs2nTpubzn/t888pXvYJElKICYtM4RqzFhMseEoZryUJfoMRuH3uCRBsCF0dpEu7a7aURksojl61dAbcTEjTlbUZPfoDPqRdnJ7sYObOlUe9FADGhlriZSqoZELNGxUHLgHP2xojxmonIiFdGk00glsaEGnP72mRQjfPbvyd0dTDbcLbS4sUeT9lWMmAVdljPaqjsgpZi4cRHUcMF6Xce3DA5qg6+LwmM9h75d7yWGCqa09jZJ0bVcMTeE9XJqLAAnmEyxgpjJKEytalsvB7d8ACppZEVlRIzzSwOwzHrRyMbxOKaj47XbAQ2ewmxqozNCpEy6OIvbmQn6gJG2VKug2z4hXhO3oOe3U7qIzeRwZ0GXcAuRVIThobAtZyHHMkFzKZfJye54Hs3pirAzkL9VXVgvTHXdIyAgS3fJYgqae1BbGLB9nVuVDdUiqm5r2EOsY5HtwuFj5tf+iPNhg2b4InRrBfvYP+BQzW21JOuWbWKeyYrzOa2jKaMSpfEABdaNJ/5saxuNL0h5KuJ/U2h29oQKib7OFCOkI22gRGbnOcx82VYJHaUpid4+26EyYyZhfl6E1EY4XVZ/AyHFB7Bcg+rSh5U82chh1TPtFhbIAkjgxYL7uo+O6qMEESMPwe3Bs6DSOMQfC5NYji0ULC44vIrkQ3b3Nx1512oEi9svvUPfxdF6qKokOxhQ4uDSTT3PuQEigO5aTVywiLW0lqXWwoaJSmUygZDL9axZVGdvlvmT56igp4qvLQJCo2DaypYG2vMw9sEYDLEzI7Ne5547IlIE+UeDLd5BndsVziv59plnz2c9IrN5J4k1CtFG8i3fJ5hrVibhnbFihUYpI0ppVq1amVgDL0t7+PSyy5jrXOoYuTdj3/8J/+t2Uszps9+9jMxvu4VseWtrG+xw0uAi86dty0Cncggw3/0ox+Fa/tGqDLU5jLHe3jvBppgy3DweW+88cYcpmaf+5En2/zCTu5/HHQixXinNDdcfzXjgzOBpztj2hQ4gog06KTonYfLa/hPqP87v/br8DEdNietVZJIyEaIlSyJnJ86PepUZKOFX9TyaCzsb8OE6hBVQG+E8xiMYJ58OUEJffmQ42BU+WoJhPkrf7y5cOf4uUbRCekKqjVoXtOPSz0mnlU6/+i2tws7XB69OTewFBdC5Y7j5xvTG5P7k48jqGm6XcMgRqWxjGROPHOzh2qceQpj6ARQGQM9m7mcOjN4vSHMPDb1CJ6HgPp4TrR8GfabbJCbxOv9t7vTrOUI4OlR6CMmHRTOdGPt2LY9CQhnQC9OXG2Yk6oky1lQVCMU56dte6frrP/Hjar4mppSjN9MPDnv3woQPdzUpRpCCAXwnqeeeYa+mauzuTRqZvD86u/fHwPjWG3duqV57d230Qz6SRYifEAwkBNgpn6XjqH223gOGYvt06+z5clVR6uTGMGlhJo2Ez8daSs1x8ZOnNZ89zF7qDJn9oclXFHRpHo/tPPM+xOStV7OQgykHnYI5eK7WX+2YWRjG37mwCx6Qcgrwiht6Bf1Yr34MANKz02sbxrz40bUE08mts0Mp1E4rw0/jQNRr2qQhkOT2EQueWkQhu4ajze+8Q2s3aPNF77wWTb8Cjbk0zESkQOylpY9E8Vm8S7uV4+uuHKw9K2lFnMNOVeKB2FioBgiCg5I8dDOMRAWcc4yLwkljTQq5E7NgJ6ppWK8TmNu3+Trrruuuf/e+4K1tf5IMLuuYbSepOvGLKhffq7cuRtuuJZa3RmBXiTuRo6+xeo6Au8f/MFHm3f83M/F8Pp89qZQXMGDU4Po+vPreRIfX/rSl5vf//CH8yzOwx9+/BMxWIcpYfydD/4OjAYUnvkME38f+9gnmjtf87qMrRw0bc53v/u9mlsy9Fdcfnn2jXO4efNWkmR0t0PP0D3l+F15JaIbwlqErdbpSubXSTHM1lmIsyPZ/f/7zf/LseeFFv6qz1/Yjtpy1e+hGrhmgJOOVuSO8DClRSWTbkbjAgYhyYcAf+VuWi7UZV9z8rXVDSnYFxzkNXqBLtIUmDMRZv7k5nRp746lnTaBZsdSHmKpGZdP6VOpngTba0Fo3yvpckzCjnOZWMmfqTBlMKa7eDDWem+TaPEnm9tMWpo0M6Au3GLnV+s+O3ZNsLE1m1xCon0rll6yrJlBVrXXzCog+yglrTuLzgCog+/zSAC13ERP8uDOvc3Gp55NuZPCmSGtYlwkYat8sXjp0mAdO/fujCdnGHKWzJfzIPicWrxWGOG0oCyGtB8Srq8TpLa5UOpOmQFDqU4qSy1/1TCiNGtYxhgKBGfcz+IRgwNOJMzZsvEFMqSX0pV+b6S3ekmoXOSZhwkT7FUgymPJ1mkIquMYKw8dvS9PfzGXtauWsOhVLjlJHeuC5uCh4Wb7rgE04I40k/FUjx6jqbaNuz3scvhVc/GEOi0HTCWRRRBaHRtD+wseWBokPOGTVqvw92HC/vSUJapww6dIvqVlGKKEQyb8oXGU5sBr9KAcO5We7b51NR7tihXLc7DuZ8ylrKxctZqNO9Q8/Mh3g9Mdwdi5llQO1kD+zFvf2rzkph9pPvzh32suv2Jd881v/k0OfA9JPezxRDYpOWQD2iynDEuRZSNpxUNb4XKMsUxoLu4bfHt0DhGNotFQelzwGVJ4LJMKST/lgyZ+NDRWxlTm0nVrFcnLXnZb8/hj328TA2JlFNorNml2mz0idud1ToJB+xUBVv68+13vxKB74CEVRSLlGQ5DMcebb3pJPDQ38x/90R83L3npLSlxc74eevghvNkd8ajf8pa3ZP9lfZMI++QnPtZ86IMfxKvy8BjXfPzjH08Ns+P53ve+jxDX2uJzzeOPP97cd9/9zV133Z1oq6iPo5r7778fD7zk66/BO41iCr87ASn8GSKMk6ekSdVankNl0gp09MaAn+g4pOk9cy2p3lyA9x9D94Hf+M2Rc3Qtl/E8Ed14uVCGmTbucB2aPg6IHl2pOiXjMbVe1Uhce8HHo/HWUuLE//S8DJUMMSN3zIA4iaMoHdG4ifmFPd0ShvVqBIyLLV0MfDtGhV7LZ/pvJ0g32tPLjGRCEAy7J1IyRoJ2mcGSZY6wo5JQfMZCMIF5GCTr+0znq7pqkxqrHFxUhl5mG6ULDCJiOQ8cYQr3o6clJmniQ4/R50mDYD5/nMokMxgz1ZGjodOKUwpuS/ZUnsYQllkapJj++Wc3IKlupy6EMgkT9ZDT1R1jbUMRcb3ZeDE9o+HwQaQ1bZ7sXDzgmgcXSFELLJcaSDbSjaBCql9iZ55mMuUltGrU5M4Z/qc0K2FcURjcSJ6oE2XYY0QHOG3F1SS6Pvn0VhIqc8h+VmmN96e3M93SN7lKWG693R8q255u1q5ekiTNxYunm74lCwkv9nO693NI2x2NrB5JjJRvSQznGbqESJJZij7w1csBZAPiOWAshsTH8JhtVJS+pIzTacZjyKJ07r1Uk+tgqiYokmqZh5be0mWEhTrmMbd33XVnjJJ1pNKQtm/fGgUSu7cp8bRo0dKMx0G87QcferiVdipVnV5qaW98yQ3NPf/uDc1nPv2pZhHP97d/+83QkDpVWw2sDY6dxxKOsEqnSOpJ1HFfhzjgNOCW57mWLaFyw4oHijN5bfE6w9cK0UuEU1/+h30gCs+LKjDjpUG44/bbmwe+81BxRhkD53cucIWfVUC8QqHAB9KnCE+t9rnztXc0fXjc4o0pRWOPPfXUU4SNezCat6YixfX22c99oVmJis8119jFbqR59NFHc32/br311pJwZ162vbCZypAvNW/lMLiSbnzuvc9//vN5/v1ANe973/uyPuSfaiQ+8pGPUH/6ujTkqSZOJtSqWkXQJaIgSWYanTUkx3ax1s+joE0EE8VikxgeJuPSh0JDvhCIRbhLGxaKinqS7/+13xw5AfP+DE1WxoNB+ALd6E5/LA/Pf5Wlc0HZQ6BS7MHClDYJtmK2sjhznmoRzBN857WlCsDPk1EUFNb1rjD4xQWOYfRULbzCUg3wBheyiYfIppcXExVauTxmfaQFRMTPmlsWitUabOh8Dv8eDzZkWz29tiV9i1Il4XtNt4vFTLLdHvd13LS/2SUM5jEMhlUQ13GSaci2PPNsykbM9LhO9RLS0UmWN583CjB5PLwuw8eqd4ito04VQ8XEnqUm8ASk3yEWlV6aqguqNegp20ms/hCa4OkcArdwTOaggtK3cAEGeS8u+qF4n2ZRdeMVENDoa9BVgrD0RwPgRUM5YHInWUwdD6F4jBpB8akkZMQYSRIknON3HmJ6qVJD9u7eTEj2csDdgeafvv08mOKi0CKO0wB7MkRqM7GGB36+hEy9erNiqcvkvLl0zbIY2PMYuZVr1jRf/uq34MVZbgemhoETk/K0rsx3yyELNmTJThkBjZ2e5R2vflXzz/f9Q7NiyZJ0pDIK2H+wvznO98Pch+0l5QQWzlQdqa688io01TbF0/bQ+vF73igCHUqCmVuz9KG+sJbM9p9k00vnMLS2Y5V8Ng9rPQe9AT0WGx+7bteuvby56uqrmjfe83qymNubL37xz5vHHv8+zwM1x/pXvDWvpZe6BI88c8RzhdsnGKOHzTMfQ/9MDyNePgvKDHFEKZLcYa4w6EY6Kmx7IBkxGb14qCXEZw+oVu2YDbKmLNBPcq91DKaRXLM6wooP36uHY+bbsNI1ooF3rMTKsq5UisGT0vPTWFmnq9G84YYb4N4tzV780pf+PEmTe+55U363D3HX7+HtikHf+do7S2lEwjOfVYbr7ubKq8rIHQB2SEkm4yJG6GHtunOP/vqvvbd57WtfGw9a2pIQVfpKQBsxEardsU5e6tRxOt09+thT+C/ibWbXrXJok4HwVk00dSGyUV1qbsWijCw//NsfGpEIeuGCNauVcXLRDAGWanCM7/WSlOMuIUe4S3zXMxsPVhF+jMkEJ4hJcSCjFJISow4sr2a9LtQzbConNGFmeDfWSeLip5Ig51XiaydNY6LlUXus0u5m8WTwl/ptlYZBQGw7mluIPV4CMDiS+JnhpxtSl12yrzWTeqAaABeXCiqHCBP65i/IYrAHhOKIMwC/byPrY/i9G2rFGaXHpU0wURptx8U/Y5RAt8MX16qu9Xqxpu6qymHX85ubk4PHU5Av2K+skn05zRwfw/1WZNHWeqc8OHiehYsWAfT3V2jMCb+WyX/6qSd5RrElyZB6XiRNWCh2MZIzl8OEcTecEmO0FEaaixvERWWo6ommhpdj4kIW6LBcLP0z5CmSRdTr2blzEwmQUc01165vvv3tp8AV8f5glluv6QFonaHiCHZFSp7dLHtHJ4J1rhfonEn7WLnmsuaLf/n3zfEzo9CCOxTPXnzFg09DkHlnHDQEjmuoD8qFc/96J4LWGqG5M3uDoYZXyOawk9kBOIKn24PVM8XNpnF4y0/9ZPPdh/+FjHF/c92110S/zr62WYeJQMy42ocBr7KFR7wXx8deBSZJhBnE5hbRY9T18X0ylnqwixYubm666abm8vWXNZdeemnzsU9+vPmrv/5aeGGS1XUCxHKllswhc+wBmc5doVdVfWY8E57f5jJGLpFVb7HtwoyrYiKtNTkIFQAQ8ukFVHfP6HWJh3mvGhTv6wT4rVUObujICjEeejZlREvVxO/CAFUHanbK2JC9p8ETnjK/xbp2HT333HMRNJjLM+jR60h8/etfjyDGm9/8EyQW9mcNycWrtoXVhjCVGNzT7/7u7zUvJbTVk1tEmV+a67D3KrkzLge5B+sx1u5X/uIvcTgW4CHfHBtjtGDbBD3i/ciRhZvHvIlZp64Wj9uGWyYvpcUYsYW77944AAAgAElEQVSXmqqo1glqK7OMYrx3bUnPH33oIyOnWOhmLdx4xsNdKU2wk+Bl1U/STIr0EQdjAaVQZ5RL99iT9MpsdtktBzBkvpyiVdCsiKVYinLmUZnlZlJyYRaRv6eURczNGk1rVVOwDOCL++1n6TXKgYrnrXfIa3yQjrunm65rHVyKQfC0NHuoxLKUGA3Yq+54dfMv9z+IGu8AuM+iTKjA5BxAVO9hGovpLAtgLMD6G9/y5hjDPdAgzmNY9GBcH51AgEbSapBxeAJjVCMREAji6zIjYULZ1sGtO5p9uNiDbMyjUDYM0a0PlWZAmjEGSA0fpJn5GbwfKSqWirHw9GJVlHDTHziwN6du1E8BWV24jrfzFsnsdNlSGuloaB4B1eERRdaexeXGM1yMSklKb4AM2nDfjvRqr4k3bt28DQ9gfpIfx8FnJ8ABPBbOoXXKpad2ijDYbkjOzySeX2WP8PSYk9mzp7JoUYdmkS5csq75wl9+oxnmHsUDpYlMlBrEHBkyuugNnUKE1SAL8Js0YAinKvvNGCmMMHbUhWY9pOTTkp7ZHAcwYMNWqyjeKNaZyKFa+F1GSDUNo7NyxSUA3Qe4V/BdDrnCtApDNAJQ8FGs1bGJqrL4lTQmM5JsJEsS/bzLL70sh/MjeHS9qO2uX39FsxjPUux0HkbwM5/+dHPvffclirHS4hzUGUPOPqT2I4CZRBzSWVzvFsK/DcAVx0gWqS2n0e+EIl273lvm1GoinAefSQ9ZA+f4dlxIQ2/3lVj2YbLWpdmGUWO96JFFOotnMdFhlt8M8AIOcb1N8cJKHpRopWHzxk3PNevWrWkWt+0BOnJyiRcUbq6e3j4kwu64/c5m/eXrm73QeyKLxVrWcClUoJF6lszos88+28xnDYmD+zpDSB0MnSOvPW6C7QsxeHbpwhmTHjWWvSCNSmK5jAv3ux3sZD247kyARtsuxliSf9W+i7M7xtoDHawusz5eUnXwfr6bXf/j//cPRqxZVSPqHIuzfCkrCqrm0Yex0DtNLdjpB1g8DqCTqQE1vFDlQ0+lmNhtUT6fE7Z2soFFJk4zXYFE8STb2zHQnuAGv06qJNBk8MCMPJ1sMKwCsMbTz0qm01AH411Yg1nQSjcX344Ql9NJHO2Vr3xluETbduxoriTMuOKaq7PBHrr3geY0p990FvJOvDR5aIv6FoZBbfUCvmIzigX9hp+4h8873eyhHvAMJ5eGI2KC4cxJomQCmMgxtL8bbxY1QHgrnWm4g/e2ix4XypwfIckwFAXgUxgKwldDPMbaRtLpVsR9WWfqc84QGCckVRV2BgRa28Xt3P5Cnk3uUR0gRZZ2ot2sXWJoCIxOWoBd7z1YrOE1aaHnUA5mqT4kSy33SlIom9NTXtVVQXcxqrOo8eLj0csCo8Q55qJMez4+88or1jevfvUrIRVvS8XJAE2fJbraHevsmROUcvG8AyepbDjWPM/4ntW5jQdsG0DCSLuas2gdy8j8cGPOU7qss+CTGHFxGppJV6Kg/9abX5JkhxnLAe5RXOsEJ3masbCeIuCA13o1IZI9fPXKw9MSewvQXvif42WGtuTSEWjAw5STab9hN7z9BmTX6xGZgRXnlPe1lCz6+TND6V06C0BdgzGB105FKv2Bh/6l+fgn/xBDSdkW02Np2izwvzRracPfCRjtq66+JvzE79z7N826tauT8HH8vYaS9XLKAgsRho3QLMhnO3F8kH0Grnr+RFSOjZ40jN7r/gMDvFq5sSpKF98zKhEHd396ICWEtlqB+fbw9Hqd168NtuJAYzCPxk46Hb63oxc5RoahwbutpMFAKUyg5LrrpBI7NYfaDw+npqeSlnNJmDiHwlTCGa7PfClHJTwTL8ygRxy7cEy9OPdwEpWsGYnLKnG7xsLDdD0Ec5f71kqtc1EdJQVsLVlTQt1mWaGbaVOYEBN7PX/yn//LyKBcKXst6E21SqJhYPsigWIu4qS7oWxc64YJ256LCHLqk0s47E7VAgwxSvLTeJgu+2WrM7vah4XuiuB/k7DWnkI+jID2ZDaMHBgnxhNCHKirldOwdSU6PYRwhspTxMR4r56iJ4YWX23+u+++OwKNewFR3ZxDaXANbsTp7IQqCrl95/ZMoJ3Gxbw8fTyBZ8B7ezl6ciMXzzQHdu1IvapKBwGyzZbruSRkxSirbwb4WUbOicPQixtt3dnsJFu5d/eesOCV7fHPcTa4npKAvgocgvrW+qYoOoRP6ylRWWEDWRM5n0zjHnhZdiFDNyrhuiGfRsmx7bLPhgziqc6T+EtUOXiNhq2gAM+ttmpFfM84ilPf9xh66Bnvp7pCjE9vz7H2RBbg9XBbA/1k7dp1WQO+RozRyg1JyBoSeYMqxKou8tWv/UOzAQN/HM8/5VYmdvDkjtpcB8qNXzaP6fh+zlvwlIqiIpjoaaz3fA4jt4js9QqafJ/F0J2BN+m9DhKeugLUuFMueyUcvpC88QAszHcc9eIK0ijs12soEWRYWkX5HhqsM95jkkc1HL04sUw9IN8j9WTp0j6qZRbxO7xNNraQg7XehxBaOAF+9J0HHwwX8Rx1uaV/ZnYfIwzofZ41KKl79eq1zeV4pPt2b8Lj7se4Q3pnDZ/Hw165Zh58S3v+4n2M64VLKU3DyGJ0c/frrydMG7RDQs2hmw8r8A//+Djh3iPNkQNn4NlNhaO4tNnBwePzuAb18HssacLIXWRge1yfEmR57wkPbTwik4zSfFiKac5jZDLZsJb3m+zxQFy+fHmMxmmMzA+e34ixnR8ybrTyuIZ2wDWnnXA0NU6ut04txj3t4Z5mQOy5cxTeK896ioMz7QpZh0ZrMjZcB0ZIqutovEq2qiTBCjpr1X3YH3ISrdQw2xusOWtKDA6Oq61Fhdk0znqJn/7Yn4wcUcAxPCb7S5b6rwPliaHHogGogmI2Lwz49EXg5LSGNA1nWDCSOkPs5av6CNRGMsRMAapbSmpF8LQq50pDXWNobr6ULczWgS8R1iUBIbjIl0CqnCENnJwjvyxZcjIEzDVy1hnq0rs5Jdi+/W1vxzidgnWP6KKVFJyMp/j3mjXrSm2CZ9oDc90M7AyyS578Zlwji8jEvOSVLwvvZs8LANn2A+CzraDQ0/Q1KreYlVOGfCKsfi5eeIeYIRtpD+nuA5BrPV0HCVcMyewJPcyEn+a5lF8fhUEe4HfRfONZwvrnOcTS9JTdiLOoyrhIaLl/ryU7YhTSAfT64LoFbC4uYQkpFkm7U6/1M8wWS3EINpNRLuqBuvguGufY0N75tQxLzzk8RxWCPZGZhxvIKkpMleAaKRt+7+em6Qg/F7g3BOqlhvPc+XHN//2hj5aOF+ujGgfZtlEJa8Hl6vfqYigVmsIyQwTH4JbaRsglOWT0OHu5p2uuvJyqEdpIMr+uERZrmqCYsNGrcl3pmYkjWZamgMOAROiEdpXRtxTO2kvxnCkoXaRXhd5/+qLqGSreUM2MI8iAMVhAAsiNavPmuXhoDz5wP4fojugdHsP7uBiuJ5st8uawAUKPkRRPSGb7PVVewDznL1gS0utCOtOfO4tO4e7nmle84tLm5T+6spk5G8z4ooor8McwIA//85Hm1FFwuAnniUB6m75lwDljisMpJ8yD69DB0c2/f/dH8VxXhta0kPrjPXt2kpEWo5I0zXUJXz2gNS7pwmVpHM5FyLJAU+Jxgvweli8Q/Uwhgfbz73oX5Ofnmgce+E4chltuuaWMFHv2W9++l4w7BHN0EJ1Ta1z10C1V9EMS6krWTnWSqsXVR0NLlagBIy6eZvtT1231vJXTWDh3aCAh8pJ4TElY16Gs2hxEtoov7zf11SG1/rCzX5JWzJ9kfo2dFTIeIj2f/8SnRg4STqlGK8ZhuYz4jjhc54ldpMLfk0FX11NA7yuF2imdsFlMCflpnEIvwarbozSdpAS3245cctccnAhvtgXVpQ6MBXeThsRLBhdrECXSEpXKpJoqdoNa5+ZpPQXekxwqe2uKQ+gNmlRwk+ymUPnjn/wEMkHDzf3f+scYOCf36NAJis7ZLCzmKZzQL7xAGMi1LI0SA5BzM0gKe4TNuQoe1FJoJLu2bWHx0/tSoNqMsGelCQ0m2DGZjCGZhrc1Wt6gXwzuwa3bmz0btzR7wORSQO+kJSsMDsKJJRv7MJ7leRbk8WBWYCeMhwZOqofGSda9C1ctux7u8dDBfX44Y2W5ncajmn0UuGxD3x+GI3Y4kl5SfQjKqHgqi1d2hFgXnX8cSxVbnJMXtmwK1cJNY2Zs5YqlzRVXXB7PaPu2bS2OhbdIokoyduoueZ3ZXQ3avL7FSCcdRbL8+RyYHibShsRddNMiZag2nxQH1o4eezpdGaZJK0kdsyGGoZAHKCex3DDGfSlJhFmqvrBhQkQWxwqjvfp1SImISjLGez6GRG/0hPPGOLrJQ6XhkCtlWzO4SvcPtkrYcq+OpzNUspDcRykt05OVgy+EYgzpsmUrOHQmN/uAbL7+ja9HRMD2gcePs36BCORmaVzO4624l6x2UEzSg8JGynqQNktiaTMn0LSO7cb7Pd585Pd/VXVA/VLGflzz7FOnmr07JL2ONMtWj22Wr3Uvu3OM8tynrOczc5q3vvk/NdMnr0YxhX4WXF+KiOV+U2mZadhtBZOH4aLFfSH6Tsdjv8izP/nY40QbimdUrfkMPODvQx25BTrIQvpz2IbxkUcejnd8x513tDQmOHE//XY8zmUk0OAp2uuB8dbzO8xaE0dMM0Pm1XA53l27X4K/GzKbAGMfnMfAOVbhubIGPZiMCNNYGzug0UyFD2vbdS3WXmvc5EnBDjoCFhXYxMkIyJ/ZCF5D7vry+zjL9vhdz+c+/qcjRwaPBcQew41bL6oWWcdGr8JdqR/V7f4IGSfDKIFqcSpjZY2LrqYtAdOt203YViyIvxh+Rd5cINyyGR4sct6Cg8y4bmWc2IQ1GFi8Ao1ChCeZXF9jcX74WWwmNbai/Z7fKc5X1JOIKbLoD5PB+c+//+Ew0P/6y1+JCsh4BvU4eNj6y9Zj0MCbwBp27dpZIReenPwdycGhu2DAV195GafunMifnyZk0pNTi84Q0GJ4VU88pcYzoTM57c20eu2LHARbnnqm2Y+hO0SjYMPtYrqLS3EaJYt1vjmMAd4L3+e0GIVkRwyfmJCe9FTFO1k0NkKWOmO96LYtGA4PG0QpTaTo7XTF3XpjESkwY8c9mYXzZwLDJeyY3mfJaFaHNf9V7HsNWJqzMAe78YDn4tU5rksXz29uvOF6vNAjoXA89uhj8AznBug2ze+8zyC7JlcrmVvwpn0YjUPgcYcGwL44LCvzZTavMmBpzhz6gNp/ynrVad0phNi16V9X1Hik6D2PYi3N5pC7yKns9/nMi8IIXtvw3fupa1XzHb15w2epSoY+OgDVpc3NZpgs75F+n4y9iSkL8SeyWTXsenaGbnrpQjcm4gTMZyK6On7sJDw7PGyM7z9CZN13YE+6cI0mzI0YBCHgWQ7mMRCrQ4/intI3IhhSdbObRB+Mi5Qiof6YEjiWT3P7HVc3r73rWp4W7qT+9sjs5uH7SXidhRC8cGyzbj3edVOKxnoxHsxjL85s3nD7e5qfeNOvsk4mhWjt/G7fvq15yUtu5HMVjbVlKAkcniNK2Tz/OObiM3/y6Wb54qXNPsqoLr/yShoGjbAWDzbX3vAjzREktUwC2PDcg2Mu/FLLq8RL3/OeX6POtK85eGQ43pg4nbzO7Xi2clx7tOw8aJfkKU27UpjxS8MkLu7BUGWkii7U3pjD4WrUE94ne6hk3dhTLJE0ceLBO4pIvH+J3tiHNO5uS/Oc+0j1SykS7+W51EHu+cInPz1y4pSa7XbIwhswtLPrjuFT63VFKJGLpczGDJ8pYzNaxsJa5nDMKjUftQNuMNWOIa+Wqmjkmgx3xAQCAFsQXSUoPmynkiHoGIZ2wpYq49KwaYSsRLAg31PaAZBWEeCW17rI3ICeDJao/Mzb39Ys6FvU/OHHPh5jTKIuOlWXQm04x2nm6bGNBWGx8JJlSxLizObUTtNrNsjydavDVbOZjWz1CyxsvQhxrIRebdnKeEKdWXh8MXI88ykOgacf+V5zeNcesqqH0ilMQQFVLOK2i3dwoCjrrZE7jCEawMMY8SS0HIUDRE92BkoNM8Fy/MxpwAO7tm9idavJb1ckM0mVVTSMt7zG8Erw2dDTeZL/ZZ+C6MrFyBX510eoWsZqcuJiNtR33PaDH6q4ugiv6aU33cCBdoDFRijMa5995unmKjaERGY9c0NDT9m038NA6ImOcEg+9sRGjBxKK1huDwM9ufEs3Or9YYlcLVZPeuc/Kh2doYswpsB71aiKpZplLmPXNH2EzzexEQ8AMxwdPpS5iOioBeR4c+n/oEcfMqlmvPoCO4Z6sNZH6lUakirmasRSBetVtmhYpvqL9zRmjKohdo8zPMfrJORcsWIthn0SQP3c5vEnn22efOYJ8FSIqbzXSELSqt5NJdmLTpTD11gD7y4NhUY0qvZr8FAGoz5/vHnFq65ufvrtL+eO5NS5xsiUD01oNjxFCRTh/a23rcPw0HNURY/MGp94cULzH3/jo81Vl90JpjWJRN4RklW9VBI80Vx3/bXBF4WaXPgeIoampvhsE/1XUDf6oG7sRrVkico83Ndy2kaq7C2dKb1GeIg9EGzFf6+HM+eB+6EPfZgIaDYeMGrFGBE951tvu625nyqFYJ4tbvivDVICbA825tNxFvdzTahA7j7U+XMt2kRqAIyzSz4IbaWCSRK7rq9QZGxB2/XMvRQjTntSojkPftexSayMIJ8/Ro/ReuavfeYrIwMAqReRvvEUMuuXbIicGgblEFlC6yLl65RuWbGplbZWvyk4T0Bv+3UWXpZMaMQaK04vErBqG4KQVV4yiBJHl+XK63lNeGbSHBLyFm9HA5W+qmmzVg1lzsu14rpidbYRNMSxo5ZvN8yV3/Tvf+VXCZ/mN3/x+S+mH6j1sENgjzffcHNOfjNLW7ZsTD+FPvg84jxKvbjp++hGvmT1Cjyihc0+wNxkM3n+UeI7eqlmYOOF4M2y0ecAio8G6NZQHMG4bWKh9RMy9+/dnZB+LryjVfQJOADmpWdsFC4ofRxj8dxmaCZmq/DyevAERvQ0uMbiZZdEgNCDo49EyM7tmyG5Hklz5rDgWfJuXJMAejSl1z+uufbaa5uHH1ZGnDpbVHa3451dQhju/ZrEMHFksXQpWbSkbrEyFvf3H30kvRne9IbXcaruSeNeWwVOIcv19BNP4CG8pHkOGoRhV4cD7qeSYz6MdfuVHodQvuH5Hc2GjTvwfCjQV61YAwA25LF3hMZAklVLkNHDsDDE7oAT5/IrvUJ8Hu4vJVoYUDOlKy9ZRhJCtWKe98xwMndpnM36S91ui7+1oHKoSkYRVR1RkEoOYNbiIjiJtT7ZKIDger7zOdT8bqctw+HREFL1rErZhrBu+rx0HZs9d2YOkW/947dRN94DNgcmRSJFr00vL1l4FXNaYDyS4RjQ6YSRJ07JfVNQoKd5yc3XNj/ztns4BPDSLrp/LBu0ykdNQrKqJydA69mXLmfzF4J/jRZiqNaRI4Sijz2yufnKnz/Q3HTjTSQzjDaaFLmbJPK5raIwQ2mppGN5gQhihETSpueeb06BJ/bhBEh6XrPuMtRiZkfbz4Oi47gK+zz59FPNAugyS5atbL7xzb9nnKcTpqNsTRJN5+U1d9zefOc79+OYUqXB4Z2uWzonbfLDse+nisMQ1nlyz5vMsuzNjGp6CbccwhCKxWZZHxrXLtng59kJTYK/n+MYa7SjZsz/O/dWKfm+4OrYEpMZRpengVZ6/uJP/3xkz+596YjkXJr2tnLBTKTpeYFJJyXyNsmWqkXFJGFhNXJm7PySrCmmpr1N0wo2amgjXLAK59uiZS4i1y4YCNhTFj/kTqkqMrcFt82suBDN8OipKE9jpizNXPCYJERqpcV5HJRIhRs+GwaxiAUcX//6N8bj2bJxY4vjnAtecc2V1yRrayZw40YyXRiKOQvmJCSV+zcJr2T11VeAPSwMJnIUg3kULlhkycXA8Bgd5Joc1j7exwJ4WXp/nrG7Nzzf/OB7jzWHUMU9cZTn4qczwXlmwcXTQ9YQml29wIlzFA96++4DzSFpJRi9c7jwnqoXeJ6+vqUpEtcL7MHAHh8+DMeKkh/CIw2PvRgc31KIxQPkFNOwOR47qLXVm1A2axicpg9PUz6bSiUmjYYxil35zzEWh5nbM4Ttz298Ft38n0o3pH4wQJvcpKCb+RpAE07Mw5DWTTCtl9IrjHcteFoqQvnBnNF8Znuzj5pV60x7mA9PX6Ws9RIkFcu5S31hSMmtuooHWsQcuh4E1esjtc0aYt47vXcSXtyNTT9enPdjD04TVY6BOI5ecEx2utJXI6YSntAPLHEDi8oN6RRP8D2+RrVbGy8IzA9z8KYpDeNpyz3HdfIkeIfMcaoKxk+jZvkS5mVss4zvp6EYfeFLn8bIkWU9cTFczNNnSI5gjOQzujXWrlvbvPTWG5nPWXjm1LTOtpENa2mUTYWUFWK99oCV2SnL+8dDs1WLFSB6gOdOjyWsZM4xHgv7gFXG2sozhZ7Nkf7TzS+9+/9sbnvpKzn48Yy4HzFWy7Eki1ctN2RnO2aZMPJgBSYxutAjD6+M11151bUIv85I2CmGWCosk5uvff0baAHS7AmDcdn6q1EjeSFhfCg8KtGwT2+HqrWJPWYVxHnEF6LEy96QeB6BDeyH+991mVaKrVc3c+YcKjaGUkcsHl/425TQWOpQqqRjSO5AIXqNaZJtwk4HzH3ShbDch0bQ3/sn9eruGzxwiw96vvzfvjhiIbILcYRTxHS8JUsCtjFQvkg8JcRC0/EW8lJOxENMU7mWxSkwaMiq8ZP5H305TpxIqjPTUgKKstB26BFmpYhbXC11shid4vSUbn84OPKMWKwSg93I1cxFl7cEOm2y0tW56lMZvurKG4+LsdxwA2VZLNxBJokPiqHcB2dtxSUrk32yw5hZMkFT5cxlwixdRlNkEibX33YL8uJw3/g6zyAPMak+54W2T+kp7t3spDnzHgz9XMBaS7vM6mz+3vebzU881RzYsxtgGc02DI8EVY11egCAJ5p51JidYXMNErb2g4nux8s8hYtnFotdxTOzIaCR6A0cx3MxlJlGxQPLPrWmersFwE6EyLkkPCHdfcf5WSTblVQ6CGPeRWH1hGMp5ymb3+J+KSwYIjuaiw9PQXLqla+4FWPCIXJimJBwT5GxOTnt0XCMZ1Gdee/u3cFkXYgSY/s5BJSTMps4fPxcs2Xbfjb/aMrjgCTEX5L9rWoYkxVmRSNm2GaB9eY8oas3QpGtAe7iDfklGVpc7nKMRS/zpAz7OdZhVFYMs/kcDaa8Qv/uOLte0sox2HIlZjTurh1f5yF+3OQJr7NT1jw8XoUfzcaarJkFaK8EkuGeh673Owl+2MxZ8/DmqAZYMCOH5FwOx03bvsvcPVPZTMZuMsXuay9dCQGXmtDeRRyw1oWywT0kRxj7UZT1XTzALNoC0ODHcBmeJ4q5OeRpy5gyKU1eeGT2tZ0K9QQNtd7ZXNO5BPjnd6PgpX3yE59qjg1Y+jgPw0UCgLlWaVvoxr36MPWsek4SgZV1n0AYt3zpsjgEflmFNIUDq2/Z0ubSyy+DV7oTr24OpN4fNE88/WzweTE09f+sbpiDkMSWrVuCpzpHlmU9xqE+TDR4KgohpdyjdFgHOen8lIAsPqpeLtddsmRZ4JRIgZnhZn9r5EL54d4KdzYpWYkJsXwPzBDbW0kt/Yz4OizgYbDltJf0wPNwNXLk93ntVwlXh2DnjyFF7QI8SQiVcEHiLYMuj8oNEWY6mT09kWEWmsXT1hgqVCfpNEJ5TkgbtsYT0zAI7oZjV9I1thtLRx9Z14ReGkBDGsuLenTXCdcMwV7U12rTxgLwZgdNDqjmq8Hrsoue4LOpPZxLVs0qCNn405k4DbN4lSHmXvAHw8tbbr41REknYSNS1icZnBE2+iQIwMtXLEsvgmtuuSEKIyZcehhcm7mcV7Ic71MX9yRZO797v1qIGYCzM+CUaUh3PP50s/Wpp5t+2N4HqVRYNG9emjWLI8azxUBn4/CcRA/NKT5jH9ntI1AHBnWtBa85cM5w6s5ho7zslpdG72sQfOyFTc8i4y7pmQUrGVqOFxvcMGAmSQB7oorBmVAQ5JX46slmh6xSwy1xSkOXqnEleWLTZPoyXHH5arKHC/i58t2nYNMfjFHTKNrQeiksf4v+FdtczoYI3UIVDTEVCZvM85Hhk2yAfawhEikmlvT6Mdy2HZS1bg8E4RDvN8IDwVeriUvXdyLJFPEeF7AZNobYCotrrl7PRt/O/dnlqvBh12TXYrBb2NW+EW/RsjW9+pZgrDHtXqOXa1JKY6DHIHi+g8oWvZAZqvwGk2MM7VZm5o49MG0qmoEcZMouzZ43gyY3ZDXnTW8WLpfs+RxTYfMkPVO8luBC9CVp+vDS+nhWkmRcdNRoss1kUM83sBlGwHrhygnA94xQwjhKRV3wRAwXvn6iHUNXTjzucRIcxpPgw2NZt3DiltugyeSFHs3o5j+9//eapfOvxTBtSAIikAi413Kw5p1osMXjZR5sIzpRKSbGP2wGxiQJAw8f/jcLOGMtPFLpTF//xt8Qpi5tHvreo6nmmEjD77nAEpchf/QP//SPYYWJAb/mNa+hjvfLzJmNv5WIUkTVygUMN9GNY64D5H2mdE8nhc9btXoNHuCmWgdJmpWcVklFFT7qQa5H6gGqB2mUZfbb0FTB2fOsATvtSSUJlGYFEs/lV+aQedAy9nz7q98aGRiAznAe9w9cwbS/i7JrBn3TTbfE8opzPQEuIyHWjaqevB2YDFsFDlOVwEaW8GuhuKUsWnVDM8OFo7DdzS6mztWyDQydXlzpmnqRhpwAACAASURBVAnwGq+XUKWnqRI+4eZhONR+81qq8aa8if+imSZfis01ByxtOeFDx2+awHUmW4nAe5ItU5WXP/37DzbrKP2RINmLFypp+DBhmKHzaORafvQVtzUnCQevJzs1ex7lSUK97FhbvZ3CsOrJ6VmGjc8p4xjZYm7N5Vdg6OCa8fw7vv9kc4iExlgMmeFy9PNZcPKVxAg8OKTSSLE4xTP3ExYdAZsYOH4GegneGV5PdQFH9JLw58p1l7IgVjU7CX+/+rWvNJfz93EYyEHwsvMcOhMnKKkjFolxZAOlqgAPhERsnl1XfzqNqF/Y9kK58GJYwg42/5CPBhdtSd9cjP8NzY6tSNnwudMxKjHwnOB6nsIVknM97MRC9QhDpGXhGjKMJZTqJ/SYvWBp8/B3H8fIXYywoRisp7J/JO06D6EpsbA1NB5uqaRpEzodYG3HLBNZHk42LVm5Ynm6Mg0fJYkiJKJDyPs79n88QJNL/JE2JKQhNLBk8aJ89qBqOKwzDZ9xq8IGx3iulStWxZDt3LMra8INpLdgEqEwZNadZYK+l3ByIhip2NsEeguspmC/D1yvbwWk8OnbwFTBXyXduou5wTE9ElJRbSYLOmH0whgzE82GpxSB4cUfYr4U2DSs5TNHE4qSC1QN1+REcDk/KWGrCsyTm+89bKg+q1m0vAdMUSlxPN5RRF9Agp/77LebndsGqITYzVoj0mB6+jBaY93kjPFUDj21TGaDr6dkzAjJZB7zGkqPCR/xZimMvHIYx2fqzHnN39x7X2O1ugZ3PQII66jb/fwXvxi1b7HWN73pTc0nPvaHzepVaxBQOJDorAtJ9aD1rnR0NHYRjAB60Qhec+11zYanNyQB2SmaSBB3KRTH0LaO+hDam6Kl+V0RT5NelkHKx7NG2P3iodfRVDS2EfHg/dYi99z79X8aUeLc6v4LlIgIafuf7mJcaRbl3IXzmq0vbM3C1vXUmKmAoFclFiYOIP6ihphu7OVwq77y1b8Ct1iROs3FyxbB+F7cbEJe+5GHHmGBqczrZ1VjaN1p0/V6kF7D00VaieRIb9YNp2tsXav35II2FJXSYSetdQCtPnzXdVx8bx5e3WFaDg7jHUlfOYuneIq/z6Esx/6WGrltnN6C4aPM3pLxuhzaiAmTG255SRk5Pv80g7mLsNaaUL23SQy+S9VqD0HsCZwuY8yseW9szG0WdO/a3YzgAclRMxwIX1ADZ4ImpEhMn94PY3uM8exn/IcwcgdJQJwEw3B2FRKcx0k5iefvW76ymQwo/qdf/Ezzi7/wC9BJduB5bMXVP9zMxruYhxe7H0xkIt7o4NHDeGDw/mDMWxo0iRBqFoeAtawutGHmTSN2kuqDVWCJ+1DUuGzNSuYTqRsSG5MJf5djVExOpDkzp7GGU+a/fEPnRtqJ/Sf0zAP+upEwsv3wEAeGTyThMIJH0vXv7DKNJSqpIklVG+ikVyYTjpTqL6FbMI7293RDAAsswkNexf1YVTEAL02pcg9ZO0yJQwYkTyVMVUhYGpgyJ8JsjesAnrwYr+Glncn0KENcZy7ieWD0lVdyfblpTM4kG8nmL6rCqPAWTQKr7TcKT24G47kQL2f5qpXN/MXTya5z4IyB4sMhozHUyKVXwogEV7CksXNYc7NY68INUmpEOjj0miHGQmeAQ3u0XMXSwBOqqV1YVB+UWbmXiWgQjpAAOoDE1/nmmusUQzB/TNiI1zgweKH56Ec+F+/MxMIZ1tO1FMmfZe4M+afg0U7HoOtNmYTRIEimD1lXiEBxBBMG9vVlbtSWHD1havMNqDLn9Y5xPK6mNE3u3JehZbn2hTLuvut1zZ995jNURqxMS0vhpijgMOZGDD6L45gknQ192C8mHa+/HgVqjFwqc8RVpX5oCLEfUn98sk7NOXPF783qLyWK8D1qAHq/84iUsr+xF4PANUaBJQBSDaujUqORszbxDAPsKWX8LQlXyxgeEzdtrP7gQw9lQDv8bZjTUY6ay1x9snN8aD+UCQmtGi17FtiL9IabbmzufsMdxP09zde++jfN33/tW/HGhjBAwQVMdEgWxivQOLn4DftcWErEGKsXSExplRgGA5aCbovYTWa0WZibqG90gbsora+bB8FxO3WrQ5za3QNbpzmLfg8qqQq8b96yOTwww9RhkgQr16wizDrV3IiRmzVvTk7SEas5uIYekF69G0oQO7wv430mU45V3CKmZhDvcBdNN84Q1lnGZCjvl4ZOt/w89BBPSg0DW5OU/XnC1JPNfrLY/RRcT4SqsHbViuYgBdFTmKBJLK4ZCxc3Y5nMP/iT/9Ksv+ry5q0/9dbmSXCQ5zdvaH7sZTc0g4f2wgFE6BBg/r4H/4na0tsx4Puab/7d3za3vvzW1OSqgKJO29PghVdQXnSETlo/9vKXNU898Xgzk8qOjc9vMG6NMRegl4uYYhm5fxj+hLuMtzwmIQClos6xTs4QzrsgB6kmuAh36iS4jLpgp/Hm9NICFpuwYa7NWjrPwecwYoXTlseZ5t02ezExw3jMZLEuJ8tdMleE9iQaHPfjhO56N4biblRPd9eReKcJCsfYDWOY6noRW/PaUVpm0BVFiOBrMrh2ATPhUe/xfqzyGAOuJfncg75EV+XB4T275uHKLV95KetjbrN63TrW9YRm2Rqyx+M28DkKObR9eZM2sOcACSa8oungc+NH/3fGzjuw77M696/2nrYly0OW90hiO3GGnUH2gEASRggQEiCUXbi0lEIv0D2gpezVsEMDCQkJZE8nZHjHe+8pD8mytiVr3c/nfOX2/nVvTd0ktqTf7/d+3/e85zzneZ4zjr/P2P7SkCC2sAewFkKbWmwm7uE2IBWDL3ocQxCqDtNJejZlitITf1jOPh+Xps4YR2BhdgkGBupXc8jo3li9Lz337B9pGp2IJgwzmNOQckvWqtrLmDUSgoi5yJwRybgqd4Y5XzEsyDKPfa6WtJ3qrpDM9XGCXI4NLQLHDTfcAH2mPj3w4G8Dliqj3H/zDTfiUvJ42DLJ0jBGOLIxykafCc8qa5DpGM3ke3SyrTQadSkxyVFnLiRgKHGdPUMxSMoBN1JC+Dnq3CV+u2fsVJsthkkAz9hz3k5wc6WkqUV2F9QgaZMZjzfn1adfjSAXgDBBLqQ7PBxLseh2sYZTp01L62kluxCBv/GNYlny5/xp2hu56Xr4Hl1Pfbw6wLoRami3L7zovHT19YvTQ/c/lF59/uU0oDIiwMPMekeL6X4yD1P1kE7ZtWUDh0/ZKMHVhbB0iOjODqhnyrrDmsWWbBqY8lpunHveeYFThd8cv32vLfDRaghu3iyqNRS++/V79uxmg/XiPY9ZIplOFal8Hp/FEmbnrl0RUPX2Vy5zDk4N8rqi02xAI+J56GLgRnTfDHwsandH2vH8S+kUTrNHAO9Lub081JZKEke1cupjGIdTscwMFCyfAIA9Trl3kuxIUu0EsshBPf4I0HLl5i26NI0Dw/jTv/yLMKO84IJF6Za33Jx+/tMfcLvOIZttT10EniuQ4Dz91OPpetr6r7+yjMYDxoi38P6bkZeR4vs8u5z/ageLdX3T5YtRdOyJieQtJ5qjrLGZlK0bax8daxaXQ2ljI5onZrd64UkZ4J/iVU4966ITngNuIiVHowfdIsxcDWDhMEEwMYM1GBlsvBxsOPnzfKbnnXdOdGs3rF+b8vh+M18VJk00dZxibybZTSntZhYnlJcXBq7SDQhGzuR0X2Q8q6wE8u9byVzDJdcM2oaYF7hY1GgXTky4iv0gSC/9SEdos0YvV/XXXpoh1teZxH3Ovq4ZQxYHJci5HrPnzEuNM2pxrtnBe2vNLuJQcRr6Db5kRbzv/j7cbmpmsUVoCBDo/DsAjax0HVA2mJWnQieVpVqCGSxdeyEaMUrWjp/d0ZaTVq84RCDORRa2EGyvhVOj0YFuzyXpo3/yl2nurPPJ7FrSQE97KuabqiwhWc/TzrLls2TjD/V4K2Tfkd2yXpoOeGZaIAXfdP11ZNHQj3m2rzE3YpCgMYaO7XXXXQf0UZ1+cd8vY33nzJsLXWV2WrZseQRPLaq8AMMO3vPBYsScV57V2RGIwmIHoFnN44LQ4FUYzMMzjkzboGYZLYY8dWoT8rHMLWbn7n0kUCfRnZ/Hv+/m76bS6d0FHlcdiU0z0FkleKP782wjycZSTCwTO1/18uqRPqgMlqmKZyVLmi4GHmZXhgUR0N9PVuQC2f3QFjwme9uOD4ffrBPrC7Rzo1cQbNrZmA1E92Otx9O4SfUcTsbV8ZXLn3+BB8LXUz7GEA2CnTdqkd0pDr6jzErs8HFoghgqYBtcubwIYmc3ZxVzVKU+KFfi/40eQLAgbuppcMzmg5NZ1m7aTErM10xsmIh1EVQRnTsIqpU8rG3b4QvhnHHe/HMxC3yVg8oIQA67LXMjmFmbFAOlIdpnN8C7G0uGd9eH7uYWsQPGhSBma5ofYY4NTfm77+VlqY0upAL1HAFSS3zZdZZG/Fk/G+gMri92WZtheeuRpuvkRDpOJwhGNTys8TQr9mzZnqbPmJkuuPK6NESG972f3EuwOsYtPiPd+YH3p6cf+HWqb8BWnCx0hMtizsxpaeOmrXT2JgSR1+yjhoOoEmDnzh0haTtNaSYJ1CA3g9R/aMgLB+kZBzF88oEgpBgIE6jv1d4pRvbFnIOK4GO5K3WwLQT3bGuHc8hz8XNYgntZak99mq5KNuVdMJ7QZMczAl2WvVnGWC14CM7qbg0uYYBqACTAO/BHXE3JXehpBZjZLzGjwQMRHfyMTHzWqsiqImzyR2kIUgt8DUvSsJ3iUPjv4cbL4dWeqpTD6ef2z/xeG1M6s2T8vWzGgHQqf44d48LCqjQfV5s6SukFCxahSqgh29nNsiC9c8gxwcszoUFsfH5QLbHfwoKa0YluOnTQryArtFS1vDObdK91sAbWBFWldNZz7fArF8zKUsnJQ0NF6ZUXt/NPVDlzx0Jp4X1Kes3xa/PY70fSz374OGqVS3Hq3ZyG+azafEkiF/6RRnT5VVcHi2Ldho2jqhOJ+7xn3oeVSwWXdisDjApZ45eWrUw54XRclK697tooF+8jyAlpXHnVleyzk+FirZtwLUT0fWRm8kvNiMMvz3DOPrKMtpt/6PBxKDenubw0Q8UJ2KFSPENNPjNXmjwCZUuaCpRixp3NisnGlJrdbtm6JRpGh/C1q8cuLTBXIRh0wQY5E5px4+pjj5g56l6Ts3nNlpE+uSzOjrD74WE1I+EDK5AX1xFMVQtpum6KaQDKrMdtr2eSLzdCMzY7Hgj5b8WUQOXwqppZhF6eaBM1+1hu25effDxuybDY4WfIrzGY6BwgLiC9wZDgoqiQCA+wKJnUU9rBATthc2qGaRdukKBVzs+roxtqSXWUDMoW+Y2k1n7vS7Cx9eiPIR08KDuQZgze7tt2bKf9fyw87U/gUyaXb4Qy1A3gYTT1jXkTZgwEpzNgGTpzzMIq5wN/wlBbKA2ZYZ9uD8EIU1aR1j38eDrNwrthh8A2vCG7wZfEnXLJ7NpZv1NcCIcwyOwkKxEzq4M35OfvIYiMpVSrqAAHYi3GI9GaC9lzPbfZS6+/ysM9QuYwM931kQ+lmQTd3//sF3DyDkVGOh0KzI6du0M+lI+BQSXzW7W2drzhQdQMCxeeTybQjj3SSTK69rT4oguhHbSmY0FaHoqJR15ckot72HxhqQ5QnDUwBKwhILMfLJ2OQU+x7JZTZgAwsA2F6Z7tf0pO6ApnL6gAhXlupwN7jeQ/nn0VP1NS7S6y5rMDlPVac3PqDG2pMQcIIdwlWN6QhfEv7lcxnzDAZI0yc8qM2R/6SPZBEIPtvmr9bjmrDRL/baAye8i6cOpgs3LY//a9hPmjsAKvnXmqyd8qi1JMC/SCIi5dgtN5gPAzUcVomd4wqQ4LfHWseziUNpey4TVCEhmuTALQh+U9F4KHWndnVSK1ZJDVjGrMhz6iysGMzPL6DJlMOaTbsqJ63qHUEjvp6hXoiPJvG9cdTK3H+0gmCtOFS6ZG84IQzN8IL5SmP/v0v3PBjIkJWyfhFTZQYrbQLZc5UA++PgEt6xIgmUcffTyaYeKwOhabSxa4jzlTvXrFEfSfWfpHcDocZthHlwI96fj70EMPhbWWDbGYxkYmZQbnZaZ3n1poMzEvJXHW8GDkt3FCU4MW1v8cMjmTJZ2XW6k4erXfQmXixSzVqIkgd3YgkeMfrdzbCH5SRbxsbe92S25mL0ZMIHFpxmhz315ZFLkxac7nJ3adc3hfM6aZlnxZgMs6XSQWbHaBUPWPYlK2+LUrEuDbj3unU8PN5rx1wu7HzM9uihILB0mr5SMoVZI9vbFxO6k99A4WeTfYjxOX6ifRpKA83rp5YxqQGMqGLWZBeuFjae3jRg1hOcHNkjAz08umgPkhzazYiWkcGyWfFajFrcP3eZCMcxYeYDdee31kp8uWL4/DYeAVkJaAaLpbRvnx5FNPp/1HD2X+W3w+H0pMI5K1TjDyIArUlurRFjZTkHvlxTWMZbMXpL/+u6/EnFAn3BvgDJAsUFrx6BPYnnczThFMrl3+WhukSrpp/Gxv3WayoEHW2XR8MuXYZB5IrmA7D6y3szdS71weeCfrMgPO1YRp09MqBow4PHjX/iOp6dyF6d33fBhFx4R0mpK7Y+emtGrZC2nW/Dnp9VXLaIIUpXPwfes7TUbCOhls1uEwfNkVV2JV1E8TaXfq5llWQ0eoYUMeYe5FjnpPPpsd2DbwUjExMyiH0jRwy3qJ9dkhJUBrqHmMkXKdZAl6p2krlAOOJQE4CJ90Ei0p3Ut2vGM4kH77dg4NmtyomcvKUIyw8141qxc3Mwh6+/eyt07R/JhJQ8nnIx6qF13occVkR4NZ1szM9JGBnfHvcYvLjeTniOG4L7MAmJkYKAbPBOR2W51ghaqD/RBfBy/LLqBl+FmDVH+uqohBrJTq4cjZUT8Xcuw8GmzlqBjGc9mMnwTmlL+dzwhUwiUdOlND3QiwDLiZWX8n/EP98NqheUgnMYMsLxsDTlxPMChDVwohn4vERo+k6eqy8fy5LszuL4OySJtejINp7coDIcC/4hooHwUEsBz85nJVfeSlr/3LzzlXR7lUZP6XI8ebH895/Ya1GHpOAksriYon2kacJ3mKZ8yKOXP5/DOXC6qLpGYMOPATzz4XROnPf/HPIquVK3t2VKIxIgYJyRbg/X77ez+MBMI1Vh0j7l1DY8wgKoHZhMgBS15MFay3KiShi93Ykr22bBWxQ7JzSZpNGXyM5KPWZh/vcRoBU/efTi5ms1obVW1kp8VcBCY/usqU0CTppTrchhu3l4lBzqRFSCrnTN8AjjWZRtR0MIwvA/nI+js2AryVjcibKIXsYj70wO9ISSfHFCvLv9hAspb5Pi2YAthl8xSSuTl8BAgKgD0nFm3D9i1keZSabAI3ll3Ita+9mobkviFYdiydEivfj7dC5r1w1swz08FNoNPo+zxn1qzUQ1lTxAGbiXTJIKc5pU4PFzOirYpAvJRMzqBp5zZcdEmVJX9u274zraQT6tRzmwYGtHDEUF84avTp7WHDQddaBc5ynWTaK+sRh5w1Z2b68MfuCZudXIfD+G75+tefeDa9wuaI2ResnZlDDALiNcwWdCaRjmEp2ISkzBkTltCllOtCBOpXSyu44dXfFap3HWY26y4OYUo7D59IC69+c7r9w3fjqcYmxpPs+Xu/mz5889Vp276N6ddPPRIOtlOnzSSwttIF5OfTAFnFJKc73nMnLPnWtHvnrrSfbrkTt7xYVEB0ktHVaKIY648mmLVyWlZZKc+Vr3FugaWpuGtbWxea224OEQ0rGwUEsUmTGmMGQyWlayG0FieSeUvLpXNfmf0V6sDBz/IZyrNzPkFw2rzlXTuCh/M1JE108lwlt07ndccj5Tpr423wtNKw+WS1kXVChVjMHDMFRMiCwgU3w3D9mmik8QLuJrutWTPK2SCF0Wjx53o525yyucKji/fuyQ6WQWTrKCBoNAhZjJ/YGHMsJpBp24kfP4nmQOEWLvCjkc1FB90dgT41l2dk6FZYLyh/vLU5XIsN6mZs2j5VV9Ty/OkIA+rozehlqHnmmMoGghelKNhc2JNF6VqaVi87CMbGIJe63DT1HLl27B+6uFJXunvy0vve96ckGZLJiwiiehNWEOwWRhW1D49EOZxqXaVi2VSQw9hDEIHRlwp8rmST1VQYf3jyKTLAwvSZP/sY70mOJ7+D2J1RQiIrp9px7X/4H78M3prP0yDnhVOPV6OSPDu56r/lyBpYxfDEaXuByo7QZFu/cVt05Ls5LxeiTz5O5qkrstWiuKx0GcdvdsXgIBxIgFRKy6DoEChVTFWj9e4AD97IzzHojQeeKuY87YHOhbTSX6OdHGObmy2SObs5WVanPkWCv77s3sxrVq0LPWozg1rsbIQden0tnvoTCCIMUXbiEA90AiD5VALRMDjNGxu38JzK0m5q/Xy5M5aGjkzjtnnt6SdTPouag4WMXKPJ6ANNf+0IWiLF/FE7cGxmJSu3MSjDTtrSZ18gC6LlzwY38PkmBdj1/brqTfjBUS7/5Gc/DbtqF1xXVxfHcu6xx5+ks0p7ncwhDEK1OpIKMqqdC9JsdITMTjIXFPVw/WQ3NWRAOp+MY3N//DOfoGFRiaxLPCcDOne8sT6tfX058wZWRFotLibOd5rgJpk2sC47yGQBaMUCV5SakU1K43CCv82euwj8YzrTk1YzdPpweL0NoC9u46Bdcfv70xza+bpBaJJQcJKBN+teSzdffWH6xo+/k267411BG5C9PvucOUEvWbdhA+Pj7qK0bQ152xtMhZ87a1paRaYr/+8kdkljvTmVTNlJJRA44ay761R0Pic2Tg6i+EnKNnmVR8jkDFxdHA4vhuDM6TxCYK6AiF0T2kQCIT/bjuZFS9BXsgm3M2gmVAo2qMx2gmeXUTnsPJtdlfIczOSENGyEFCvu5nCLkxkAotnDxRT+haNZnKoLKQaZJVj/qKt1RgwVa8tIw355xsg3onoYY1YHwd6gme11qxmDsg4hXMJBI6Fo1PCRi9oAu4CpVbrbzsXRZiK4cx1k4sKS4VQ9ARC9aA9lq8qT7HIeHHJP+23KmqQQ9UOzaYm9HbMnaESIR4/lQq7AGrysiApJmovvkZTRErWihGCV54wMGQgElOGitG9nB/QfssSCwbT4SmYphMyQyiNX84Gq9PFP/g2QghklBprMRbBr4bCeXs7ZvHPm8oxKGZS0P3zyVA+1kT12QtHJt3yVXwbEUUqzZ+krr4YK6IMffg9r6qUnnSU+WuCqA0GrUSrHVK/7fsslQALDJekUL9e6RuUQeyr2KesdtuRaZMmV5Mdoad9yspPZvOtC/N9JpTFrDkYIYOYyKuzxTeaiFrqRbWGQ1MVbHbuQk/DIkcNkfTYiGZ35xtrN4ajU0DCJZIRkZtuOs0EuMy6MABcvfdaBczSLGrVN6kR+ZHaxYtma4CkdOoTpJOWLGc7iSxfFjbhi2Qq0ds1x81bTqXr3+98X3m2r1mzCDpvDSAncQ6Z3xpuKwDKOB7zisd+nvlPHAfjP4BvWQP2PfIg6Xz5Wm75r4WDBghGkrrtBx97B9PwTj8UErdOUmddec1UEDhsTO2FRz2IAjGZ/SlC+98MfhqOH5aWbUYzxySefCTqD5WNItNjwZln6WYWBI7fbWY+7MPVUP8mfV3CAtCQoIXOsqqa8gFs3jqzunUyF0gJ6MtnkKnCzPmdrkvWcPoWzMTxBbztT+wCQzSrUivYBiMKOV+uoy4qdILFDu4Zl3Opj6yYn/ctWUX4OEPydy9nRjwXShW9KTYuvJuiWEbxOhnvDMNO1Srqa09svnsdYOiZcXbAgfeub/45Ifmx6/wfuZur7s2hKN6W/+8pX0lEAW8vH1WtWB+eveT8jF9lILQTCAgFsCcKWhqzHFMDhM7zPfjCkEKxD+j1KJthJNnxCDSSYbT/PRl6cmEgQyXWcdU4Ih0V2vPQNbd792ka69NrpLFtBYNWlwMLUyoEAZ8mkQ7L0AEtMNbp2e21eDLBedla1N/f5ZZIwLbs08jSDcyiLwnAdgGlaEEAjK/fcm4XxfDN1TIa9BcVBK3GxYV7fDCHeTWB/2Qn24rakDldlvsZqYSg0rsz7ROKUy+e8/Mqr2RuFaZLzcsFFL7yC8rJ6SxrIgcOlkgEczcxrhOccOms71QSj07zevgN7I5v1/URmQ0CtLiPjKh8X+JQQi5h4YR6E+2IG10DPKSDQ5efqTkxF0p7PWdvH+y9JixY3kkHpYOLgFmdl1KRf/fIlMLfXArIpQCIoYdwh4X6WSsjhjVMmEQioFvx7MMMOYKI2OqvFPE8Rwn7Oh5ncIygf9Fv8wIfezT7NBk9F1WfGrBtRJEKsORDGw797LPMR5JK8/IrL4gKpJhsbHMDqzAuFHyDDIaR24qnsl85OZJ1kbzt27yfgiYfjzE2ndRYcxO00BqfS6DCTd1+qm1dza+fWQFnqIGnwUp3NvXBPAQ3twPBCmG0KuLwXzZ59Er0zpt7/+9copu6XmgkdOniUEqw9HWs+CkHxeJoCGD+OhZAouImMYds2UkapA3zgq2g719VPJuUtwUxxUzrABtzDQ6a+C67NWHyKn7z3R2ksLPIx8LnmECjaOplqJXBPBhB8KAJhIfSEm265DWynLDKEpU/9IQDaIW6QhQvOAyPE8JCN4rSmt0KvWLBwYRpHwHyBmQ6bGbAhAD8Br/79dD1ffPGPAV5LGxGMtVRxFYIVHw/DSWBZphGj+whSPrBiu4V0oLUjktczhtS8Ej1pAbdJLdnLCGVJWw9APjdL/fjG1MQAkX4wmYMMs3GObT6DrC9ZeEHaxfCQLvh5yrNicjwPLzAmPovmitr8FPHPhvqGtAtnYsvVo2SArZSnF93wjlQ3Bw8w0LoW9gAAIABJREFUsLu+Tr6fCFWYj4VUTUmaX8ENh65xI5/xWz/6IR2qaVhOfTh9/dvf4rN2ph99/9vMfW2OAP8GJoldYG91ZNUnmg9H8C3iAIjL6PKioYClZzYGMeNQaVLYhkJD08M2GiS9PJs2ApNW7grk5Ujm8NzH8hwmIwHS58w/P0M2u2knM07JrHsJ6nv3sx5cBE538tdZtYJdtJgYJ/CvdQ6lq4NI7Ma7ThMnTYjNvw9M8QRg9Yi0C86YmabByovIC0VcTdnPMNll2PooY3P0Ijw8ies2iyxT1Vf7fMV+HbYTVzoHMFypCYpVELJDD83393MZaqBZAr/MDMYxntPAfmUTzMQWvmnG1DTrvLpUNn4LZWJHBLCwGFM5Qvk6NKJFeJbt6xzcg8/bIZ6TOJVBvYwSv5RKpwa9svQSnXI8rPkEU22TNDIy4JUWoUtVgoma4tWXdvGn4+CeFaa6Rsi7RRCjB5FFlkxMD97/x/Twb18DnCcjpVM7hJ44ZtKKlTv8huA9GcXG5UsuDjOGPi6zdmzFcrhcSl0vsqEyPv9StK/CTh/80Dv5nqxTqmGu2X6mYOCS4JkNE9R/+KOfskZkY7x3y1UnfE3Q/OI0l5fPiJBvuSybIhyteSb7MQfpgrh86AhjNbkwvAwdmH3rbW9Lzz33XMBQ9djfh/sRF1o7llIZtsclVMXYAmKD+uky8DxNUTcDqdWNozk4Y1ZchKvhhf6PglyEQf8f/9erRIop1m+s2RDs+XYoIlNZLEacBrjZwwc8xkEKugnlaD3i8YsuvzKVcWiWL1+f9mEGsBdJkQCpVtgV3HIbGHlWVTiSGvkwrCMdx86wjPEG9kMcpVT7/Be/hDayO+3EjHIOnLFnyP5MWbVYNp29/rpr8MY/klatXJHegQPJPMq0WiZH/eEPT2KO2UxmVAOvZ3Z69Pd/CDzOB6Mfnd1OZzB4i9s5NlONrk5kGBkR1ts2M+6E/xMuGplbbQVkyTNs1nE82FxKiTNskLYOiJhuKP63ePH5bIau1E2zw7LehoYkU33SBsiOHGFnFzFEy2YbIX+h5NCw0cwSzMKy1vy6U3B10rQ0dsa5TNGqj8xDzM8spJifOzN/IC0Zp+qCzBE872//9WtpiM3y/o98LH2bQSsdlJ333Xcv3exD0fbfvGYtlkq3pQfu/zWyrolQBpoVD9EE6orXLAeLU0oTmRb/c1JbL5tTg8Uuy1a6ZDZQTnKLin1ZcpWS7Ug81ZRgIVmcnKqVTEpnu2AWygHnaw4SUJ1tIR0is+7KDozZXIDY8tl0hnbcZWBo/z03tZjvv/LyyzAPOMBrHw9OpyWM+FDM9iTL0KNMcrldU9UY4oGZPjIrkTzkYZ2l+7AZdJCEM/ul4OzxrO2GBw2F19O2xwsoIAZLNP7M+Rvu7+pqRgHa2SVIXnjRRezzBali/G64lmidhw2m4IBc4lmJrIwOjLVI+EVnH5ouOtWotiBLK6WkVLdaSWDR7UW1joc0OuV6DTo0hsTAbK4ExyApI8cOF6S92+z29qSFS5CRFeKsSyDUEOB0e2W6671f5vNhNkBALkd7mkcwNYj7WYN4y8VRR7V153tvxcprX9qPM3SuVBIhGr5mHBfVs0tfYlhTAUL8qynfwdvFn1kHO6kGORMALdrkTf7kp7+mDM48GWdyGU2YWB9Dwg1yVZTE9uU8SzEQnMvQILdx647Amo9juMruj2aJDaA/+fA96XGqNXmL53JuDXJqyHULcq/o7i2/0UtHc8/iEuhNmF2shog/ferMtPjixXD4mqDU0Hj4n2RyowVsALBdZBBHmQK/asVqAhKbUIIluEwDJabZgDNG5TipGRtWksWteC0ZWC0dulVrNqZ9x3mjHL5+OqutBIiigZ509MWX0xirOTALp3t3czvGvAS+X3D7U3/6mXT9W25ACPxIlK8+9GeffDrKCW/2JqgTYmROqXrg/l+lu+56f9xSdaTja9/YCLeG7i5dnqnTGtN3v/ddbnNUBiyYD7kPbVU2e1Lfu8xO3BvdtnU46vKZvQDNDBQL64hagIQrNgkHtdD2ON8wIDGWh2k3rViJHA/96msWsz64YZDt9LOZjym9AmPKhiln0+5DFsetJHs7sg6xStZGqdnp4Ix5OPNTC2TpRqgk+TXj4yb3YBuI7UaXIMmaNnAqXdRIqULJX1YxEUigOP3jj/4jffJLf5O+9E9fDSnP97/3dYLMfsrNjvTqy69g9z4tbd+4NVxi7aoNYzyQR/B1pkRJbOZM1eEv8SOn1/eyHq00DFp4Dqo08lgPAXybPSonTkEtUVUym6y+nM+6Em+9PkX5BDlVMZ02XcK3UJwqs8ayY+fjNsC51/rBrcSADTK+hwDb9TuE9HzrW98CFNCRDjsFDecQA4/62UpeM/Omyw5cps+UAEw3ddR4Mbif/PZ5WvKcpZ2YyRkk/YwZ304YKVNrBA/v//Kr01TA0tK/s4lUDvZYRImt2eZ5i85Ls+cDH5RsItAx71VHbfuKNvQoCe0w5oH/hbKAy1PX4mM0a0xHSxmKJAFYPej4MQyLieE64nlmYGgn2GsGOfd+SZF7CIvxttq0dT0lKtFj/sWU3kVKFIFGFPoPj0nvvOXz4PWqRmwO6Eqi1I5Ot6J83pmXupXIR+55P5fHovS7Bx9O+6BVua/0v6vBY+7JZ59N1eNq0jXXXAqYz1xjTeviE0hu4HyIQ/Nbt+sfE+RsAPi+9bSbNFmcfJAS80SaORWLKvHPUfWJjZkBzt62XXt4TyPpINVPDu+vi3Pks/MMn+AiU244Z9aMwPkiyIHTeflmmaSOK1CkNKalwrMxtnbthjSlsSldvOhivBUXIEWkjP+fBLlw5+dzae9yikyshVLhsd8/Dn0DPhwv1Ao/rnH8GDIWykzK2DPU56HRc74kuNDCxZeh75uEEPooNzDtczCnw9zih7sh8bEIe599PpVzu+mgIKerkkzAjo5M+ZlY7ARTnoOvcH8mHLHf/vYRDjc3IAvWSOdFiYhaVGVmPrw6u188IA/AwYPH0uYtW0Lgb3n8x1eWksk4DlGag7eCzid0vgww1voGIN66wmXxh9jo4Nsy/t3vpdy0Rbi6ToYf1dmBESKBdTrY1VNPPBkPtJxN4/AMb9vPfuzutPyl52Muhp3EIe1uyF51HBZjMKg6nT4G9NrocPNpkhCnggCjFTuvjWI2VTXNTGVwDUc4DCOKXjmpBWQJ85k50Lnmj2lRA4dOrzE2aEUtjih2FidMS7spBb7zi/9EdtWVvvVv/8yhOhSZ8X3/eX/IdNasfAPyZ0maCP5Sxn4t5PBxz0ZpLnfNbq/BR/5aO1n8ANFnL2VWl8+Y/SA2qNOxnchqbvouGhNzGBZk+38XhqPH0DO2AVF0x1wPJ1g5BZ5OtrFDlxFLI7mRrJllnJQhbXVUIMRzMVXgqSpuyiczWgwJt5bO3P4DBzEFYOCLBhD8jJgyxjP0y8+qdcRY/f6Y1kW2LJHdwGYZLM4bA3VGqxT3ihw6icD+ijGXdm1Vq3iYuJgNWe4Rh5lPgKKgkL+BLNhmUS6X7BzUNpNxcqmefCQN5O7GKRmyelyUmhQYQL1LJfUGABiYloOhfL9RLfBnBoG6OgT9wCI2WfyVUXEyE9scaCwGwsICYI2RCemV5w4CCwCyN+CH2KTkkJ9FdZKPoP8nP1yaHnsE3I6Oa0Y4NoA7h0I7dNUFVFq1Fendt94IkXwGE78mpueeeiogJ4m8BvRXVtB4YI+/6YqLwMqq+D6ld5lTeFjJWwGFa85Q+tnPH4SaldE6mnBAqavXOGMK0Ewbl2BGyTKQ+E8vhR72pvtIEcKy5avDU8+Gjk/87W9/ezSfduzYkuZD1VHepzGvHpNhE0YC4Jq5Fp1UFQ7ctrxfjtxRLF7jii4qv93b/6eY3CilxADXwUR4u2jPPPUM+Nl00uJ2ODsr0kVY4QzysDqJpq2wju1Y5rFJxsCwngsO1URwcgz9cYLc+i170y7cL3r5zNPAt86rGZe+88//EIRb0yhLFPEgHXoV0TvFTM80A8DVsLV/ike9h0+FgiWkgc6JVDYeGsHhKtisNhkefeR3ZHrzIMIegIJBiUo5OcTrtp3ES0xAWCIzD6SCDMQ5FZa/1Vq3hEVQZvTnAfeGydxhcSKGWX3ru94G+/uq9OCvn2ZY9UtgKXZ6ykiNNwaelUdAuO7Kq9IHrro4rXz5BbKnI+lQcwsPpDyVVUlrGD3YBLk+3pOvYfqvDlQ5lK4XXaTlYW9eyZRywOTJ5y1KuWAQPRxqM0Ftvsehe2xqPZhm5ZEJDcEhKqILCMFWG6d85w5UMK9h7OT01Z/8Im0BQvjmd7/BCLvj6Buf58Zbnz73ub9I//QPX00fpOu6FTnVRDZln4N8FMCzqWIcJO9LV5lpUxvpYuFwYceUYOcaH2QamXSc6ERzsGIQssoALgKDxi7a9w5ulvx86Cgddz6Xvnn5BAmlX7qRuM7R9FLBxGtJmJZ0Le/JTEM5n+W6XEhlXnNnTErz2EtHj7dENqdm1hIsMuHgIXohoSEdpQSJQxmkVEr8l+BbG/bRku1sNueBMSOM/w6zzcyNxP+WWqLsyD2pokJ6jbNma8nitGkyYAo1TJ42O9WBw85diCty7qp0Jm8fe8Zgmg0UsoubOSJn6g07vH5G1QJWBjGLlovDYKuLjt1/vyaLw1CyaCDkUop6DrQeyqfB8MZyDAiGJmEaABY6EX4dgbUCOy67stvW96avfPF37G1mJHMhBluCkjiwOTJc3UeqwIk/8O63pqkMl9aTsXFyU9q6bSvNORgPfP4XX3kpVdCouP7aJQQ5SLh81syrLnN9sTuqblYVw8O/ewasE0djzsrUqU3RWZ0OVtmOxKzKYdpK7fgsUsyC0kPOqVuNIw7XrN0UgoTYF7y3N9/8lsBCO8Gu9a+cQPPBRETOaVhHEWhjxoozIQiUzkeRnP4aBiCTMJxV9TNA0Nu2BTLw/y+Ti75EtCZy0t49hwApT1LmzEiPPvww3aAyxu+dShMhAHqL6xB6nADnZKPQOoItHAO3sWsoefLqN1+DB/06NnxH2lnAJHPuxgm8sd69+9LmlXQRAXdjIjhZjDIPyxEZzqba4SHPQbrr/XenH3zvB9F9ckJ4pOHhnwa7n43ohp4Lf2kr2dsQpdv0abMAT5eSIZ5Kf/mFP4f2ciA9+JvfBz9MGUiR4uyQn2Sf0wDrjeuvsNa2hHFqt80PypL6CZPSZ//y02Fpvm71zvT9b3yTzeYGzkv70eQNknpfgib02sUXpnmnj6W9W1ZiwzQh/eGZZamwYnzqpySPAdy8mMHOA90XjZhshqgqC23RBcKlzEi7qZg8PdU2ksWpT+Q9lpG1lhMcprbtTDP6j6W8Pvy1+FndfPYygrCOwCV8n8C8E8v3czF98TvfSN+87yfgF52U+s+ndcwo+OKXvpT+/Wv/nj7/559LD//m/nQ5cx2OwqHaxiafRLZpVq099iyoJuPhO7Uyl/UEzaZagp4HJMYsRnYj45wNHIHDLixDp+G4xTQlMqyJdLo0ITB7+9VDjwRFJpesXJBZVYuVglmcWE64k5DtCriHMYDeZHASvTwKKNnmzJyaFs2fG6aXdvctVXoh6uqCY2c6MD211TGxHUyNqGcGZxCTVKxM0VIxs+LOhhSHOoL3fNYaPcTkQUDPSO5mUc5REMNT/lVBNmPJanPG/VqDnEkHjqaZ5wYmtWjJotQx8lo6nbseLNKOfTb3Ni5wrYwIFF5q7jv/2cwFZJ4WgvRofJSQCdfy2VBHsCYZj9Dk3nxWjI4gZtkHLtdzcmzat41MvxYMrRGGQiGKAAJKEWXtyaN56U8/+h80EZgLzM9XjN9Hh95yzwpMp+tisuMvf+6TSAnxsyMISoKvx+7chsrDjz6SXl22LPDYt91yDZ9dGgudcLLWzNSUdx24rSL6rvTU06+EHlsKj7KtseBx0sE6aRbUMbZTrq2HLIMBWHc+VEcXjkY412wANpFEbpFiZXDjTTcFnOS5PHhgH5LMTHuuomlMDFBqC0G+HD8Dvia47q9VVCZ1zK+YOnVaNENWQHf7/wY5n434SAd0iP37DiPB2RPdzRasTmbT+dhLJ/V8NJGnkEVt2rQpDPYk6DXyIqbFOwD56+kSXrJ4SZo+d2b6I93PuqY56WlmFgzSrciHyLdh6YtQINlMZA921SaCpTnmzovnLLnTTdoAEGqw2717b/Cj2giCkh19Hf8+bu1RoqHlT+WYct7vfrCtbpxNq9OXv/IFgue4dM9dn8DpAbCcg+SmitWO0X+OWJSXL8yQ8bA8sJYVJWQnE+BEXfuWm9KV178pduuJQ23ps5/4NBuFghKbo120q4eYPv/nf/W5NBZsa8qxtelM+8FUVTcxvbhqd9rVimKAxbREHUdTxMOm4Z/WP3biNBn1tj3F+hZSltptGib9r0cEXooj7UAPbhJgiwbUejbhed27Um7XQfA3NhlM8WMceI02KwFhq3m/NZVsAFjxuYDRm+icbWlDwnZ6ML2xalMI6i+76gqcY19NH73nI2nd2jW4xDyc/vbLX6ZxdDgdgFoiAXrv3r1kFYW05OFAQu7N4z3XOwuWtbF8CL8/Nq1ByoOUTTfPhPJ6thVQGk6ZMi20ufl8ph/99L4wCwXa5rnwzwywCsa9Qd7nalk2NAQx1wDjucjrStNn1qZprH/+IE7LJbw+p0H1hY4WLTR2PFyWwpZZumyEQQNvKRo0crJ4tlGejgYTg6DqDoOMWYWv5TMIzas6yVF8zv+OWaLsB9UtAuD1YFRaQTVAbjdoSYdRgz12wsR01TU3kr1y4Ar3pdP5G3hudOlRN0h38VLLiPa6Z2fmE1JL5HZqLFnM+ig9lH4iTcX8oo1MJjKvyGezICe2JlSQQxmae2ZK2r1hLOuLqP1cvrYIXiMZkrLHkTMl6drLPpkmjLuCnyVx1/nIDnQnyMAuKKECmd1Ul+6541bUFrpq8zNp0EgDGQ9Omwt88qWv/A1B5kC66trFkcnp8efgbmERA1UB79nH1gPof99/PhyqBc9NU5C4x5IZNnAmGBDEusk1NMCbkPiZnPdis6CDOa6raWTy08JR2hJ0EcN4lBVaVelG7b73fJ6En6njiQIFLaG0dhf/V83SDAd0H2qses7ATPztbCiuWPn/CHJBgpTtzUIraTly6EQ6Di/L21OibgeA4KxpCMoPHYTECLeJDdVLbaw2zbmW4iS3veMd6aGHH4oHsvjSywAQ56ZXsfbp5XZfRxDL50FUcEiuxj7ob//q89AZkMhAxTgK+TUkXLx+BC8esYvkb/WzbuJsdCIYkY4Wo/yns06wYhuyolvxWzsFQbCwdDi9573vgs/2NjC5F9N9P32IFJ/yoqERCsyJsBAykgcvy1uOTeAhUB8pe1oZUQMP/RwY4/d84uNkZDws3tMv7n0kHUQrevTgzug6bdm6M4Tr37/326kYN92xh1Zgl4QMCgeK/T35aT8+/MdHSaDmch4wJUIR3EQxzY5sNUWX0XqJjAwlQT3tcLvR5eB8MYKRbLCRn1/TdwDsB9txMKpWicwA18501eK7mNsVVk46jwYAUnSy4vb0GzhP4ybjIXfUDLkLln4djYE1WC5dh9XStrQO7pzE26sg7urlJoGzh2zujNIuSllNQGspQQxwdoczE9DMslzsyay3jG6XmbzuzYP8mWupLEyJTTmBtxNgeT8g85O40dh19fbt5ZSImQmKa546JEOb+QfSJk60bk8/+sVnOWTTCEI96fEHtqflS/elCtj9eWS2ZpqO1DxBsBPLs2tn+WhmJrAvrnQ2yHlh++deJGf3l8/Y9+0EOYNOyBklngcB2ZI1E+0XRanpJWqQAKvlwFZSCQhTyBFshM8lh7CfS2U7F2vtBLSdNCGuuZlnl8c0tUKttiRLZ8C9UElmNUXmAybrTIly4Ay7qbmoGyS3+n505OiSFMu3OaMho6EYHDOD2zEVc9K21QS53ME0fT4mnEi8BjBTVQtejNvwX3zqB6nlQAOBwIw5c1WRr6fTSwUZ2XvedV06txFVBUGukCAcGl9nz+qbB7YlsfvHP/4JmTduLZDeNcmN2blWPxGoMoy1A47aw48+yTOujabAFCCkBrDxmpoKxXyR/akdzvSoo5Zqwa8Dl6b7u3bDFj4Tuu7RYdgLFi7IxlHyuXuo5oQgZDP4vTaWjmGAK7vARmQZM3SL6U47cVD8XoefuBJCnhfJi+lLlkr/378MbtlAkNN4jyGiBUs5fgwhLQ9kHzhZNy6tc+FhdTlgl/S0TCCR7EICo9woDQo/95efT0898wwcmOb0Zrzg60kjn351WVq6f0+qmzGH+puSgBv7DjzPvv4PX0kzEQ47fV7HDC1UygGzY8ZnzJFwuE7m+hFlDW9WQ8wQ8bs5+fB2KuVUqVSIKeFOGAvLmJPp37/5NZxN5wJo3gzFYRK4E1SHcswkoUzIFjctNgv0ey2ZQufIIa2mTR0lFF9RR8CZMmd2uv3O28ge+gF1l6ZGbvNf3vsdmPmlLPwxNvvE9J67bkmnV61J8/DzL4DI2w6Z/uAwc0LLaug+nwprcVN9LebNPjTS9DM4vWgMZbD2095OBcwUaDyfeZzRecuP4KHSoxCZ1uSTmJgOQ01hw44QPIYkWOLhJkZZUIKcBs1wB8qEpqZp0cippbySJPvjX/46uFNKy7Tx3oXWdypzL/bu3oOHHW7P/LxLZfQjn6li/QvFwtigXPAxvFimvANpDGKRxRlczQLseJk9o7t1OwW/cHSylEFXl4hQcxKkefl0329+F13XM3xvFxtdcrh6UUtOvdbEkHLz+tPXv/fhdOHlfm6ff2/avXEEk4cjqSJ/bFhWtbM/DhM0T8nb06J+tOTVocSs8OxkMAOZ8IOBwew/s9r2PWZNHLPpOArsr8iw+BWToQI70qcsU0LEeEwCXRXBzQAup8smgvzGtlO9qAxORdlVSXlWw8VQh9zrTTdOSWMmMptiSF+0rMFlpumLRVChW36iGS0mg3LKyQKL82noFZE1cXFu37EtCOd29O2wSq0xEDpZa+fe7Wn2jEVp53pUDvz5mEn4OVa4t4B4eJNjyhtS28G89ME7fsBbxPqcplg2GQ/6BfukmgbaB9/zllRJgKywVCbI2UzI4SwPO3OW/VZJZjYWnPGPr70cUisrHjOsMBWVIeBUQZKYwzQVn3rupUxkz0LZCJoIf3YKqic+RmCZlvyWsrqz+Lk9U5J1O2giHrdhiTOPeL/a1oswj3D/OH/Fub/H6ULXEXQVIWg/tnXLtkhwVGHZkPSCs4yXmuSF6n87qrBXTTqzSJ09k+k1o1RwKhfaP9JBA4xRMw9uzmamUB0HtLY93MdmPo67wXnnzkltdOry2BxTJ06CjrCFCd0yrzOP/3e/+w78zZ4JHsz77ro7VSFs/85Dv0mnAatHkJ8U8YZK8wbSXbdcnZ74zW9SIwfcm1JNaTH/smPL1mgdhxU76XwBC69DiCx7vey6oGVk5pWZbMaEzPkEFQSTIIV6c3H4GqdVp09/9qM0DcrTbbfcmqY0LKBLhW8/JMlomVrK8PAcgmNw9UFrG+NpFYQ+wgMUL9E37jv3/iDtBZcagzbu/vsfI8EeSitefpGg4YzT1vSV//1F0mRwqz1b0tRBZpMSHHYwyWknn7dfPSoHu/PEodSJQWYe3lqn+N2Li0Q/ZOGD+w+BqVXSuWsks8F0AHvusvomNmdVli2xNiXgVbW9gK/dx1MnY+wG7Ahz2NQGWnZbfhdTIlaSUbmZymlWiIk6Z8LN+p3vfz8998wLlFzj03FuzZA3ed5YA2k1Fbzf2yFwnzpyKLI1HVj04NP5uJwmkVmdLhu6e1j+hANElF1ZQDE3ETN0H1nm2UGuobzVyUM/wAxcyoMycDiVg7NU0n1ftm4zZp9rcavBvpxnWghwXod90eBIe3rvhy6hq7sFKgDZFh3qU8fJXsqWQHlhSry0EfcFD76Tsmc9zZR2Ov/ibhoplHFANAG1gdJB6axBqVljAZmXGW9IraSgEFSz5o+gWTZnxLcpQB48RrMfrafsiBLYK4IM7vSuzBhyLDJCp1r1gsd2d2PnxNrbKS/muZUQ/E4PnUwLLxmbLr92ahozQcE+tx4vUISgPh/XkPwcCMbYpCMU5LMo2yKLJGPTRFbFTTZzwj2e4cVeyIXMVBiCY3oYDere3Y65JLA04KRTcYgkzO40tBrWvLpgWnrvbf+SOk4aABwH4BBsLkpcjC+lglp0zrRUwyZVcqUbi82BAjIh2Qw2iOSf6X5dPwUPt23bgS/gnUXVnxlSCE1JBXF284/u/TlwEKwD4JZpVHk2HvRGLINn55qdhQuywVYEOtZ6267dPLszkLvRqZPBawphFr3w/IVhpeWeibnHPAdx/gqnp43Oo9Fu/eDBI4Hf2imOLDjwjajug+KjqD+HbuioeDWbahQdHw52m5Y8/JYK4jdvYHKPXmKmonLXhvlauWitvJAOEZOgbBzYsRO5CeUN0VpzSJ0+1L97O1186aVp2vnnpAdfezW1im04X5JSozz/TPrAO25JNdwiXWZxO8goWo6mc2hp//SHPwIobw0Nm0aPdtC65MuE+0k22s7RaJYfmWMErqAxR0KbHUo/QP2C0jPpHbffgIazkU5PY3r7rXemisKm9KYlV/LgDeJigA3p7jvfn771ja+HM4aWymYouq6EIJz1kLPl677jPe9Jsylbf/voU+H534Ix5t5tW6KsMDv47ne/DTfvtdR4YGuanMMkMNZmORPlD5fXpSMAqlVjK1MNwWdMK3rRo62pjfR+40lKDLhhPRAi2wh+41nXCUywnzR/AVcggLc8Pstb/dfQQg50M7n9zKk0ljJVwXvkmdxqZXzuOg5Hrl58YoxKsbhRi8kIS2snBqdLztMH77wnAmcb2KDfO6j3m40PsrsBaD333Ha/lTTXAAAgAElEQVRL2rd9Y4yB1ANMwnEDapGMs+YgH7M46CV2FXkeYlvSi+w+O4DEKenFPM9KjQacIcB7dHZvCRmp1lWaVj6Dr+DNPPeysVhK8Vx7Cf5PPf9KqlK6d+PN6HYb070/+W5qmjuUps7R72yYTPNk2rGZhkbLhDS5fkbMth3ks47QRbNp0A59xels3vZmJbfgWjsViodTxbYytOh+HG07ubTbCZZ5al3592ExUT6HZarE3DDdVF8pydeuMfs4yMQcSMXsBhgDnpWCFKaY+EV1E3bdjgFkHdTrFnKwizV1yK8IM8kSpngVl+PnNqkiXXH17LRn1970q5/+Lk1Huve1r36F7i1ZypA0Eg+/oz29JnzuZOp4x+msEWajAvOU/MoAVfC47Lz7tBmqRdeZzeDd0GSscwxCVBHVJZPTR9//vXS6AwE7lCfL8zz+bgxWXLfecFUqh5xcJM5GQI1B3nzOcN+lBLTZJhatAqWEikbRu1Xc+o3rA4P2TlClY3PHUvNXmOLms1/tUst4aCCbHcfzLWINvSCdQezIQ7uvupZoh68C6dAxxxQMUvLyXGy054+k66+/OhRPZoSuRUgRaVpalh7GpEIj2rEkRRXl+CXKleAZGZt0XdHXUhhBrJXNnXIO7j08Er5ZRG7LMp1pT3K4jx09ESPDDHpKn5zlaalqhNTuxu7mbDSibYCmMvin4lO1l67cKTzSdLLoJDCpldNdQXripW+6Is2Bz7YMF5JDEIB7KKUm0ZrGcC1dfuH5mE3i6Xa8M25rfbBqSDV3Q/t45oVnYx6mEd5bRu7YMKm4Gabv+4xj0EhFzCrkxjimrZAsSGBUzWVRVVu6473vTOdfOJdSsDTd84E/I2Nckj76oU/CEVtDRnqcmp/DzeE8SvZSyeevIvOwe+oBD94cQenwIabL8+dONlt02RVp7abtaVJTE4L3Y+n44YNcAFwIHIJPf/6zKRdAfvzeTam6a08aDy7x+22HU1tNQzqKCLoeQmUFafmko+AMlP8ddIU2UkYWkdo3s3ZbMMps5Odecc1V2DHB16KbZ4dRFeQgEMFAN2aGbN4yADetq0ooo0pYh1o2UI0dO6RqBSHu1rMfCIFDM4Iio7+GwD0BpxbUGMIJf/33fxN8sXbWVYG12VyH7sGs2d3vuoVNPxzNh5jRCY44gWE3ZdAmBqC86HAcQdTmDOt+Vk5liWBFIB9RXLQCCY8zZ8OhZrQzacDr7WVD8v0TpqO5tKQDpJbXN0K2KOtd8qomnWo+f/Kf/5huunU2WRLmjCe60qY1neicMX5oBOtiU7dhEnGG96jZg/IyzQBUPYhJVXLhneFiqkX8Ph+MR/rNqytXoi0Fe1LKxWV8SnIyGYkqCQ9zhvlkz93GULjysJZ2YlUBSDMSzxUWkHcmZnUCUrTaWZUaWmTFGAFKY62hLE38TEV0u3XDGQZrTEi87AyWEBDaT2HyOJbRgj/6F7KWTE0wEsabYTfJf5BaSxvh3wfojBrs2sG/CmgmGejG00jzdUYIjC1dG1P3CJJKbNiFcSypCqgg/u3vHk4bV3E59sm3E4vLB6ttSufPng6cIiWJCsFnJPbIP7UXE2eUDpJPgNYmqwB8OI+/mwg2rXLnlVf/GGW6MIs4vJnZrx98hCwZxgXxQN1zAx35KXRXiVnBWignAKkAsWpwHqu2+Fgg8fUj6aVXVxNqso66l8j5yDLlSvrLJMv16OA5b0VwL6xjxVBBl95ZKP6yhI7el0QSkh+TFROTGQTbnE3Lt4btSNhaswnkarUighUT8maTg9RLd8RIasOhHRmP0+d7OUzjyN4EoS35ygFjz7DB2qmdYxqUEZmNMmXS1JCAvf32d6UZGOU9t+zVVMTGPg6ZM58sqqwsF97TtDBqdOr65k3bUi1pZjER//Enn4BIyrxPlA06m9i+1hbqtHZAo3Nd7exoAWOGYfepmmxFCoLTlwpLB9I733dRcGl8zxcvPif92We+nHpaxsMN+yibtz899OuHyZAsVe1Y44EP10tDQDW6Z5se3uxypcSddLsQP8qDdW4pouOrzQtL6olglLfeeUcq4GvHHtmemnoPpkLwqCf20LRBSF3MbFMB3io2eNNxZF5kbcPccMcoYw8UVKVDBNtmgu7iyy5NUzBk7EJ+NcSGF6PohTU+gvFiEZhOhXQIyrFSbJjG8Bmq0B1W888SsLICOr2WVTkBMyDk1o1XETOHr68CkmkV80CnNqV1m9alPyBxOxMwhZIObNh5bV1RzseKXBylmwPInkxlPMfSkqycySH42SnsczxlUCLcWU4Xc+h25hkmRSYaJASNKl7bg6OCxLJviMO4+0BzuJJUMuGsUikfz3tP8wEmlx2Ni6kMQfrYmsloQ2en//j519JHP30D803XYO7ZC7mamR39NkGGUxN2X3lSLDToZP27uUS6EfOrayzlwJRbeknA5SOOJzufCDVi9cYN6TBNr1IuF9dGFUeHNkNc4DEHYrSraiMiCLF8jhiNqGutFQKZUFF08e2UBpILZFoe06PMBmM6Gc/aMs6uv248w0EbyvAugXSrDaeRaTBhCVpUPJi+8e0vwPO0KRHOa5G9aJFjxhNUDf7dhoOSLSkzXR0OmpKvVhjW8EVkjn0jzWnPsaUpryzL0M2oPIPH9w+nT33gJzwL4BL2Xw0X5KJ5M1Mt0r1cDhDxOYJfEfvbrFwttpi0cxY0ZZCmkU/Ty3OkG/SEqVODAvXyKxhqygogI+tgHOWDDz/K3zuPYoRmE+accAhnoDKy2hPS8uKogVaiQqaA9x2W9MSezp4BqB6bQvlgE85zdsWSy4JcL4RSAwZnzPa11+Nm3AU27GsUUKYq+/KcemHb7RdCMFN0W/exTprQ5rz2zKoR+WVtukpwsx0lmxDA9eH55s3eNMDsAp/rHx3YWwxbWsuWGlJJMQIxmX5euIAbTqfePm5PtX0uRDW8oZkQci3BOtmMWxBn1xMMSlicNkq9cbUl6T3vu4WO589x2/1AdJ/2k8pvXLch3Q8r3w6sHTttmdUjnuTgdZAlFpFVnAYHkAgopSImNgkKj8p13EQLL2HU3jWzCKBOzEqIjG9Pzz7zZPrlD1enRQsvTx/58Pvg3P1HCOrV1vkZDHKWIeVgcxoQOOXLSV7Z9CE5QXa19MoD1CSQ6OTqg5DA2DTnnHTjbW9Pp9CH1rUdTVdVIF4nk3mjJzdtPnAkrIzO8EYauUkbkHiN2BmqYvrV5HlpzVBN2kuH4hK8tDo4MGWAzc5tKORpDZxR6tYCRIBXnlgTF0odxN86Dkgp7i1jwTVLC/TCcwAItAgHzNBV7vNwEuztgqkdPQ32017GkODq+pTLs2uFgvPCcy+kiy+6JK1cvgKnkm3ZweQ5moWNAx88g/vHFOysSilvzNDlMrrOwwRTM52g2ehHmEGCcbj8OgOif6DhqFO13ODF4CutYJetZKRX4yYzthFcsPNYevjJB9PUuRPSvPlTweIqUatMTpvWH0rr121Lew/sTv/4r5/F239TeuaJram/YyZlcENAIBowlvM6neichzQ0JfNzJq78PX10yyiDPbQ2WYoBpQvZM1rNn2Qv5/O8JZnbpe9hX0oB8ZL38IjXSe0xUzlLEBajKwtfNKdcZdPEYki4WYrzLFxnJX9cPGYSAvCaiSqnU6tqJ72Skq+M7KgHbfYgf67rci3dx9vfe0N669uQANIpj4GmUjmi3ZEVrdkvNae8hoNwbMmDqrW1AaXQ0PJrJCrnFXH5jBxI63e+APZHuQ1J3MugtnxqunzBXxB0pmHAMJDOI4Orq9ZM4XSq5NLOJ9Uy+MkucESol5LEYBsrpQQWOZCOtpRgnmcTjOxOx50SXnPp0qXhCn0S26/nkQoq3TNTGzs2K1WnTsEGin1opqhJqI1hqzAraqsBM+AjVDQvvPg6maJzbjMHnLmYHhQxeyRm2fKHeVxabXTRD+M9ZwdddYulqSa9mTImczgO3qaYamijJbSTqD324HMjY8jIbDLs2rMHjWdtWnLp5emV114j4LWER9cQD19CZQ+6VW81NaG6x2pZ4y0+BiG26eIpSrd6PngXh8e/Eycrpba/4k3XpC10TA80o61jc+ZTgjnPdCxReIDSdRCMZ8w4rGYoX+tIv0/A5+rFY6oFyyYZ4TNQVughZam0fd+utG03U7ZgPksliWlGMMrN3hwyYy0eE4+q+9JHPn0jbg8tbLg6gu20NPfcKXxPc/riZ+5NA71l6ONuZyjMkvSze38WPL8hPqO0GA+FQdISrhNumNbQdtEMflmDhoPhABepBx4OR+2R1nzqf30eIi9lU297aiAYXJ5/Ih3gz3dQIh4BbyvxlicI14G/TWGWxCBBrLIatnjjeWlHJfMkAYZtEDizduXqN8KxtpESpqacncH4OS+TMsrT8eivJqaOVN7dDrbiheewbf6JdMjyfRi6gP2UXge6EBQ5ekQfupiW+GQZx4vHpZ4xk9EVF6YjAPXFYIsvvPh8OA/LEte0YCJKlTncwnt2bCBA6AuGPxzPVQNEthQbP3PYsKSQNyVuaulaA/bWDtgrxeLsbFSzalv6pTD595HpLwCeuGDJBenBx/4zzb4A95gGgnMFP8/CjsukFHC5EgzT3HzbJpoxdGw1WPj9b7AwGsRFOQfrISknYF92OhVctR+g24zxZw7a4WDDs/FLCD6FBPhu1rNYTTA/+yQXWZfzc1nLgmgyURko9xqVJhnstIaycWCmFyRjx3NaqvKzHJgT6lMJw1L8WCv1xnb6CuAqDgEl5Crmh5dWSInqhPhwSQlQH6cRHlRpeW7oOUt5jjNmjk1//bd/Hpez1lsG1RhiY7DzlyBcnDL/O7Nv8u8kGDu9q/80LsddVGBk0RVkdKXlcM3696aDp15lTTMiclnh+HTLtX9PsGEw9YTGsDgvREtbTUZXYmIQsjH2GBe1Qdz3GFy4CJ7SRsiKqYTEFitoZBnkyjjn9TQbC/jzF55bGgqUBx7+QzQqJLebydXzzKbgMalCRFmg1khnTSgGCEBekBKUj6GCWr5qY0jDxBLFO6fCrdR1Oahjo9Qqu6ebNm8P95rscgUr5AKV92clVQf3NJN7ORgrM07tgImQ8+ufPTJiq/yCRefjvY7OEPB24QXnpd888IfQzi268OK0GhxDjzgHJGt/XoWSwfK1ko0fID2LsHvX1nQME77pWnLDrbIhINVL8btcFTs1R1BLTGhsooNYhfi2NU2lubCHwOrULeUx/ixnsk6b1YSmbkwYAJglrFm1kvDPRuTm6WbCu2985+5dwQ2KEglg1m6S3CMD3shIV3rH+85J9Y0OBGa+Q/FE5F4XsKDwuCr702c/9U+U1YwzG9eQ3n7bu9MuukanlTBR6mifpIGk3aZBPqu4XDefxRItxt5FSSPQTTpMxjPC5lAXKtHgX/7tO8jH6Jx2n0wlYF3vrM9JB1iF3WQKx7gwBF7V2NZQ6jU2H0zDZIDlUDL6py5Me8fOTIfoLhZxUA5A6xgBpyguZpttX5cuXTI3nWAYioF0InglYro0hs5tVYUHkCYMQVNfYp1RdOMtJIso8BDYwQKfskPcTXalYYI2jL0MQ9mJ+Wb/ODA63CmqGTqix9vrr7xGF1vXD6gzdNQWXzQfCsP6dPEF4CMcgAbGv0kzOXRgX6y3OJUwgY7MBrsrr7yCSwS7d4LNHOZgbN2yGf84pkZpjqorMM/iEO/vgx/9CAqQB9K5lwBKV9PhRf1CzodTSwH0GgcJK4CnM6zFPZnKc0sfS5/89IfSAz9r5dkiUfJAspYOMg8cxqZPB3QdBPx5AzaKsm68GJoT43WyFVT3ghKXO8wwoEJnfvDbMYjBKTDbZW3kWskp9OvM8myShOIgMhQF9s4ByTS2zv10Tq/cM8u64Azy1nQbGYQU3s9axpQ5g4lu2QSoAt1PWLtB3GLeefv16f133hpF73/xuAI2yRxwQghvkIvxhf63vzKszkoLJI3f4qSgDX3OrvWyUP0zgjXX2tR8ci3lIZ+xoDx9/R9x49ndQ3eSSXDsc2VyYl85ZEDuG6Eay2j/bJizXcKz9T1rX1ZAze8c21qaQgZqPdzUcFeQEI1FzYN3BOYZv02vvP5G+ME54UL9uJmcmlU70V4mLQRCbcvdl6qXMomb58rJbVwO4v+sXwPBsRbDj2wWs2i065pRu/bRGzCmqAwybkmgtoqzgVhH/DBAZlO/OOvyGG14/OTbD4yYMtYSVGJmKodBR1nT03YaDLKTV69bG8S7PgA/H4CSqypwMoe9yEtSz6gx3hGyrAakLiOk4m72qNfZNLajbd2369gJW7mUrC+yLW72Lhwx9uM1Ns4hsWKClKC1uHrqAT+erqdDN2pRLmxYviy1gtsgvokbfwWk4tP98I60e3HKGA/CqC4YmF/Ukj71F0wkoswrI0upr0PmtbE10u9LLpsGreW59OgDq6AgTINLxrxVgG/tZQYcPUdJ5RQhx9ydsXMnD4/0WQDZzRzOwaxFLwd7kBu1U3E9n6+D2/8f//UbfF8ODYwjqa/9RLqmHJwrpy+1cOt0ABibJcg9m8RNNw7xerGdSbSsfdMXpOWDlenwoDMlikOH20UpOwYC5gJK1BEY/8coRx1vOIvMbjxj7IpynWMABuegFHt73IDtCKF1LRFLyWVNWG6yZCcW8VncTH4GdpHPMrdqQtpahFRmAv75ztd8dilzO9eHZrKHQ1BKST2XsXsdpzuwrVmUSsFHQibF7biHrFxzA/lsguluttOU2AYLQfuKqtL0FlxjjjYfwo56Q3Q+JWkWIf275IYr4eZtxXuthszSOQS5VAUFdMzQ3+ZBHCXAOct0JIdOPq+VD6H1tdefS7e865q0a1M1+KS0DTrzEQSsKAGk0Ua2HtmXaqFOwGzj2BPUuXgk7Yq1ijE57MiL+RS4XQtVgHQRZX2W98IdSugMxgYPMR0HDIVbiI7FZu+K41lbxxO3clBzHSlJJiuOF7wncywCnfSKzIY9UwQIdxYVZ3ImYQN1wWUVw+lDH3pHeuvNN2ZZmnMgoj+rXeVocDOsRTf7v/87ErsIbkZ2/xlyEH57npwwR7eTyojKMAi4J7v3p1OnEehzEb38wpb0/OObgH2kvxjOHZCezbOV4mGjKrI5FQk0tMyOdBwpY31s+JVD65EGVM6UvCICi8TuYn5XosRpmDqdy31f+vo3fxjONGpex+MqrWuJ4xBi9jBnRQ6tHnpOBxTKd21MHlRwKGWTPVBWSlf85gvJ5AfS9p1UO5bjzL9wnWOmjJk3WFu5lxTnfS5mEOqnm6ayj4EKJLmLi/az+f3aqCG+/Pkf4JStBQ1icKK2U4RaoXLo266F8a69+3Db3EF38SBYSR3Zz7hIx7VEkg8j0CcPyUPWQneyxtmobIwWAHmbDxI8JUcO8oKVNBYE8STvmSXZxvd2dLJ9GQdbT3/b5GNipBh8NwLvvIUM8qUEqgLUfe73D3HQFfk3p/1kFDj8BWCs1k3CaQWb9kjz9vRnf3lrqhgDKZMNVc7QjrFjZgCiM1k7vyyNmzBIGb43Pfirlxg2U5cO41JiGVlK8Iptw2dTthZjENk12nhH543de0ZlghtaThhfq6NpB68/wOdzbsUHPvanfD5G3lHWVzHVaTZqh/beE9gkZbrNNkr4XILnwlzI0wf3YlKtWyvUmRnz09LT5ek0JGXxHPFH0/acfZvS3VctgP7wBlkHAY70vSanl0Mr8M/a84ZVmuii2zfqcOwMWz3v5Anq26/Epx9cIvSbKDX8swpG6vVxoHopvVZifTX3qpvSN/7jV6m8ZmKYIA4jQxKbdD6F/KuQOtGWN4CK3QQT39GOWitx4BWUe1jGgC/pW9dGKTYFUvTK5a+kN7/5RvYCVBkaS5e+aQnuxocYuFMNr+wQQWYmWmYmlgE8j2koSdPmjIU8q7h/gIsJFxnJuSg9/u1r90JsXcgHnc36wI3jueQSGMzUfDYSk/fs2gR3ritNYY0qKY1y1EbynvIIzh40L7g8Dm0Le+wEdlCqMYK7R7ZieZbNBrWLmfmthXuI9BI72wTAdjmZXDIdHLCjVB55lGwjDn8SurODLX+NoCGvyzWRWiET3+aFAFQBgU4Ms7piBM7mHeCg54Y3nMNo9BUUTiiE/zVIVu5GzDy6DXD+f3ebv7LSNcvm3K1CBhLgDXasG02JXPaN+9bMc5h/H2S/tLQdxih2aXrq9ys4m+BWvIbefN4T+rNZMip+t3qJkpyAFhZivIREcLmC2v9rJlsKplgLP7GUslRj18paJpVhIjHnnPPSHXfdwzlnQBPZeh0JSgNVnb9sMvgeTzLE56iYGpeJDRVNTLu5LC2RY+YDz7G99Ui6811L0rxZZIL189ITz6xK+w6fjHXuIakRGrO56D6XDH5W1/sETcpvY0CxYMGccK7ORiZkvng5f/rJb42YCipd8hvD0Yv/cx7l3XffGV2hJ5nEHi4fZl4c1A5uQ51SpZH4IqfAagokVPJnQwScPsBf2fFuFl0sDKBl3PaCtNIhCrnxHD4iM1nyrQdGLMfRdGZjTvfWCE+nC19Duxb5VtuZoSrxbhz8m72HdkXNbXfPi1YnETtEJxGt//VXbyYjhRRq2k3mM6Z2Gpw07JtwbcgtbuHBdKbtW5rT048cSO0nWAgWZP7CBoJiTzpxmB9G2eiQl1wO2GkWzIdukJOI7FQqD34vn6MTq5gean9v+EsuvTJdcuW1megcHlOOhpzth+DywE5nLby22gnmxaTV09Gz1nZRvvKwp1Cmn6xqSi8N4IuFNdIgn6mUm62ioijN62cqWjrFmuMXN4FOJOTfAme5krFEELRcJoPWhiasl8CxevPAV7nZO5lHcNxhMA764XlcMasBgJ5AQAArzuFmpNVv53YPtIz9feBFM+enx5ZvDCKrRG6z1iK+5hTv2UOsVXp/6AW9DKtivOHSl17Kgqf8KiXA4lHeATQluntOpA9/5D38B5cKo+Lk0xWW9ZHBYaRQV5LWrjnGb6ysybbmLBybJs7gZ5TwWQBCHWaj1G54hDKzuCo99cjO1HpgFgeMSyCXZoium5iERjpAad3M5arTxRlI0tWUuZPBdvO1Rmfdc+XA2dEMvh7lMEFO9xP5fIHpsA/LeP8lyrfYq/KtVDnE4QnlhdJCSKZSQ9iby9bvSt10ss3kBugGRnZLEFKknjmLECDZ6PrbdXAuBMazMpf3UdSV/tfn3sVM1DkRhAry3JNolB0ODXwQdunRbQjOxWiA8w+yaV//ndWdDXR2fsXnDMzZ9xtMgnoSGF42+MZhOm+8sZrL4luZqzCfMUp0TRHCERm8lICjCsiXtlT0LpcgXxhYIR+dtbNpIgalxb1UKyli5RiHViJBG497SQ1B7U4CnVzBKvD2scxrzjUIkyHaDFNpsnXbrni/cnE11zBhCF6r/D1rNKqTm665kAuqHanhQZ5BpuYo08WkRNmd85crwY8ZvUCdrFO45qItWFadovnUBI584UUL0u233xZ7VYfvnE98/Ju8BnMXnF8KaG+X0KBnp+UmXENaWyD3ciu1wwMT1BMjU97hBCg3jps3SMThPebgaf23IEhqi63VtI/KbjgPWl2mdIxSB8KQyclI1sZHfEWW/hH0mCoqhjwQLIDfo6Y0M0DMmOfSUzSUrB6T+ZiJB0lYLuawmAFUj4Hn9bFz2MRkYyyOALkYT0crttKDdTyUfnSFJymRetJvf7U2HdnlUN2UllxVn849d0L67X3wqHrwqYJUm0dZpEOupoQKkAWX7TRbIJ6E2nKGUkuBuaTgBefjDHvpmyAdn5u2b92KFK6N7yfLYcBJjrwrgmQMKabB0Xh0e6rPcdgxXDHwzc6KKenFPrJQZG8lHJ6ZbJhcyr8rKuDX7VlLV4xZA8OUkAwtyacMzaPbO+JoPy4VU4jhfNawijkDWGIf6ifLKqJNDyO+n83k/8rI/PYufyqdW9KZFpAxlY66EbuObSdOpQMn8PZjjbYOMCGeiVHSBXoJ1BK6LdRiylXc+nQKDaz8+3EwVZ+LVJ8gd8YBt+PKv9tAKGlLH7znPdGsWbOGJkrZMIaSTDg7pz699sddac1yaBww4s+9EO+v2h7MRPleAqIXn7yVIt6DgciLac2rA6l1v9Pn+TMukbBMGvUO7CcIHz18KC6lIfE4IAqZGOSe0ZkeNvtmb4YLsKUOn0GYRcmQH8RLtUSaBO//LCnEQ2d3UfvuSgm97OcSDtaGvYfTawS5PmVZfEp5mcYi8yvBcDOHswOzw46dvSJFpB3y9qWXz04f/8TtTKzT6cPgBI7MAebp8DNsZtgltXvkWmfBMgpyFz54CiJd/3eg85XP/hZTi2kNnAEddbLxhdnPEmbxEA4z9+PbDEbaaA0ez8xzahal1bkUDNcjGxikLZL4oWsCtmUjwoDk6MloiIiV6zwD3g0Vp5iMtX7C5LTk+uuRcv4V8xr2AlnUkImhbHKN+TqDmu7MWwhyWYkdL/dfrAWbRbm8x+lAJCZL7YgArKLsYlcSJ4oIcCpQxhE4jSGvL18Z/MMSMkrnOxwCItKjzsvWxn4picmd738nvYb5KedTH/0G+Kn6we4IcJar4Z7Kkl5/PVbTxzswnYT4CgVEBrILIzm3gw5aWMWQWUkXaaM8tYa3dCnWA57N5Ei7KGe5UX34ZnTZ1K3MQC+sjHhNb85I0EMaxCZks8ah8fFyqHQU8T1m1jdqDMWB2GB8iTo8OyvysPrOHE9f/oc7ybK289N0kvD7VV5UQQ+BIzQymYMEDaPmmOlGWvn6brK5HWEZfdMtSKhwjDh5NKW920+k7pMExxFuWjKfbj6vLWz5QrLAnXPQSWrdS0OlVNsgHt688xaSDV5MB3ch9A1nrmIFdHgnORUOCewLaRe5dH+LkcZNOLgddQJNFBo0Thtvr25IPfMuT/uZsXkQu6ZxTAObzAG9aeqZ1LZ3vRlMBkcAACAASURBVNGFc6+HG2aHBNQhgCGth3rYcAW1U9JxXGA3thCIq8anUjbWaZ132VR9HLIyNlgMZz7TnjY9e3+qOLQ5ffLWG4ACKFu6TzEKEnJt90Bq7oA6MWlmun/FJiaHCrSDp/IedZG1cRFSKA5DZC5SI7hsLFvPunsYGGxUqTXMoRx/791Xcsl1pOXL3sB2HjlTQ28678IimjpD6f5frosM4+Z349xKS0UemVKu4SFLO91j7fbh6rKTMuuFdWnjG2fS7W/9e3BQlDZEXblnlpJme51gqodxyRgmuyoDRxyiMTXE52ogKJVzGZyiU18uEcwMS9tz9k43F4igulmbpF4PcD6XlRe73LpwqHEQM6wDRfgDPLcz/KzfPrMiHQArPQ08YUMrZJDSity3oa9W10k3koCek09Vw/rNnNmQ/uorSAqrVEVYeTgKyc/pCE8yowhwqFRsIox6xWXd09HuahYORkvW0YzOUnq065plbBmnLoKHrtKhlPAi5JIioxecz8aLwsf7xjfShnXrI3uKZysHVJ10EKH9TcOHIGcDQueVKmgawiIGP9+5fL3B0SFEYWPP65XglKMj8LkXX5gmTm1Kd7zvLkrVxpiJ4bk1CVFC51zUI4exg7KhwJrZtbaBYLTz2Vx+6RJ4spvjvTmty7keThIrQ11hV3scDbL1GzaTZJ0CmqoOb8oqOHRmhp0Q6vUMDP05GI50knokZZVcpDlfApNztFcznDAJjVUxwAQOFcMh7v7Q29MjjzxPUMumH521n9GFICQTLHQztjyZbTjUCDA33TxNgQXsvcl88y5kLCZ/Loir/CK83lnEmJYuyTcyAbM2pFjc5GaXLpA3ju1sXyOwQ/7pxpzWxMAbcJ4zlFB9zFEoJJOrGnc6feQzlxJIKQ9zyXTILHlJSsZ6KCIM7u0eS8lA+VmLEB084fD+U+mBX67ioAynf/zaJ9Pq9Y8HcfTcuQvT5tXtafXr+1hw5yyMTupWGO3kKQbK9NAh1UwzgHwCwrz5F6YLLrmMjtIEDDQ0UXQ+ZXsq64PWQHYxBIZUwkMrxehx/IkjwT+T4e5EpA4C166yiWnCjbcHT3GYgLQQ65yGU8yMZDBO8+H9NHvAQejS5XDAFOITpdKG5sG0jN+5jXOxtSV7Y80VyOeQBUlFGmYdHSFXAA/qTD8j544dSOuWvpCawGSwJqBc7kyXzJuWluCh3wWO1A0H68WDJ9MbWN+0DwioA85r/aMTi8L2EK5nPDCpRYFFuf0NDgSDZrh/4qIlFf3p1luvwMDwdQaS3Aq0sAzKCNhX9Uh6iPVuO1mYzrmATl0VmJlzWBmxV1VVl3736Atpx9YO5EDQDtjE+oKVMXz594+uSJdf9t6QjXF3RofT7MbxkM5nlWyqMUMJwHMxapcje3YCBqOfnFzPARe0VIudjTiMssLvDsmWGBR5lBw6MVibFPy2s6+YvJTsRp6dMrX9BLfnVzLIm2Aqluz+zxVvE0PlotfQM4cLcYTLqLC0N33hS/cwsrCey9ekMzOs1KE385bjOcZvGw368AmHSA3JZn1YvtpUCCfgeLfxjvltkHN2RRbssv/212igO9uMCBcXQXcJzNJaxJoJpCo9yLR/zOCo55kLrOYzLJvMolQvGCY5k5auOpIY8Mu4DFybKPnd7wROL9CwV+LsiUuTtgcx/txFC9Pb3/3O9JZb3h4Swrp6zkJogXU3UecKvYXmpdzbTHqpuWfWSV606AJccNaGPFIVQ9ZYcLyl2OEA3fqZJFwtacWK9WSQZeFA3In6SFNWcXwhET+PDUsXTVqMGWD4HP72V8+OlPIfJyRJQuhTNtFPiBa3eNvbbk5PPIXHOyRGvcHOuqh6y8WwX1bFjoeBzZvy7LgyM5QuZ5rqGx6YQIbzyasa5uvODgqWHe8bkkcUDrHeWHb+7Lpov8MmdNGzQSOWGD5YA+dQ+tKXvpC+z/Qp/SaDRMmvKZgP3/aeGVGaGM19f2ezj160e70djIyjIZBfto9Gh1bup1LzgdPphWc2p3fecX0IwW1vz5k1P+1DCJIGGKXIYIxuav2xCPbl32zb6pBnDRYVo5Oy66XGP6+/6bY0be78EIr76FQOFPe14UQCbaZoKGg1rdBI4L+k3NajeOfx/qBOVEC4zSMbPNowKx2YMj/0e1PGVKdLBo+mmlPb0j6E/k6pUr6VSwbTy3oNQ+7cMlCfTlBi5o+ZkM6QFQ/Y6ePz2nQox/HjjNQWJiCJoXaB4+XzuQ0ALThX9G7bAF7YErrc8RyGyQSCCn47/OMYAPjDELY74Xidxi6kmJLfwz/EprHcDkG/VlChFyZIIxmrx4V15crlaSEzDk73noKz1czFMEyH9UbwHXCwjpVp0gzkU3256d4fPZ0WL7lQYxWyYn9cWdqwvjktf30H7HXG5JHZis9IY1Ga5KzTvfs60nnzbiAYsh9oHjmjw/m8VgBtNDVaTxyNbqIkaZW8xw/RUeQiJTlk2tOkKOstW21ExRQ5w0LopxhwbtZGNmIGINgO/5TsAdwQCZ9NAzO2Idbyje3709o9R1MPJbl7PZ9MU9ndMB3wYbDcUsrlt9yyiOZKIxm9LtYZs824aikZ5ajtxAhglpRUMqP/nmVwXhhZsMrKTS+ULNBligdxOgOdZavlq2MU1bhm/djs1+is5GhEmEHJVYQ3yrrlEkgV/J8Nlt/4969jaLAReAiyuy/LWZSKUUQ2XAOmWWhGR4BTteK6hNRLf0MVg7ygs02lUUnwl8R7mupixuxZ6cOf+AhDp74chp+lZoFB4Mx8MEI+KBXELjb7J5tfkcczn4zNOfNR+azuYdUWmkJYeuplWI9C6sYbr8Ty6T+JKypRykMSJuRlgmbCJDbsRDaDnNpbLzMbTmeck7Hy1bUjxVoHkyILCv7hsad5TwYxytUb3xJWSbayBfsUHoejqZiITHwijJiLw5G9IRxIoo2Qm8gMTclXmOvx9+FA4GHh1gsfLQOZwLEPSR2kqb/7LqZomb3BdZG+wbdlxgFumNGvYZUXLT6PR20m148Lw36+sRB+XUl6550zeY96+Ys7ZN2oiSxiWwuDmY+Bs+kiXIGcClqGG+YI/L+dW3vQ5I0hE0TShtRqPhrbvZsd/jwOsf16ssHTTLpvxPZ7AM7eFm4QtmMI0hWbu+mL6Oz8CAeIirRs9Vo6wAWphYM2gyHDtzaS4RZQUhP8+npHaJ5sp5ztTMP8OwlBbIQycIVDdU2p+fxraJww4o4U++JuBoq0bEpbt65Jl19N6Ye77wAYYH/t9NRctyj98SABU6qIXTICk2dP0m7PIOUaG7WUjM7bsIyunvbrx7CymUwwev7xB9J4S3D0tjl0DMvIhibwc5oPHgpW+h3Myf315rVpiM1yhsPpXE0zoGnTp2OLgwGp8wyU5PAAXd5FFy5mb4xNP7/vV+ld734H3bKd6dqbxqdf//xJzDg/Bh61Pk2Z4XMYSM8/vY7sB71nteYKOlNMSo88tAwz1s40c/a8jG7BeykDC2tGO+25Ntht23YiXb74DvYhtzIbwulTwh02B06cOMbzQCLX045dkF5sgzSPYCeSEfRDT2pCxK5r9RmyeveZGK4ZnDZGDhJSzlYVYwZpvnAADT1VHKwqOHrSp3w/cKzSc6+vTYeYETpIA0KcTYxrAAwxD6rD+YvGp7/6wrvJOriQyeQ8nAY2/GC4IEbVEAjY7ddLJPdSzCRb4s6ZciLKyygqPT1ZMLSB8F+/IzvLLnkDlaWva5qN+fHP/7vzmgVLcySDK5iipfCQ71ttrIHQ4TKn0mc/89nMdINn6iuKa5biSFJEfVoT4zbJ0EYDXAHvUb2p66T9mjb9cgmVOPZYWZDl1WMa+icf+2j627//ali3y3t1nQxC4QBtdDQ0R1VAcwlM026+sUZpXAypklhNlaDqQrxf+oqxJjiPBq3AZDU79RNnRgpWkdGrCf5OBAoSL4cjSd4G81yzah3dVaI0XBSD3OOPP0dnTGeBXFxOrwOP28bm3k2gQGCOokF9nsGmnJTWBZPoN8wNKSnV7qZlbhdkSmc8uJm8Ic0YdPa0XI3JS6P1eEE4jHJwLWNN/63fBbn5X4DZvHk3spw6f2fyjYwVPgRwv/gy3CjYxK8sXQsbP58hv+XpHXeeQ9aJLTYcPw//eFyJDx9p4UEzLrEDMP40vnDjy5nJChKCmebpvo708vNwrMaWghmNC0fi+fMvShtWtcf09qUvrEzj4OlNmFDLwg3AwD8I6RmMjBTdAR4KlCsptb7zw5+kY0jOtmzfzdxR0m2C/uzeHWn28H6CHg0YS0hIuG88/zJTsZxwRpnEhSOmVwb36EDVpLRjxkXES8i+sNbnHl6R+g5vhk5TgjcZKhJsortLm9KKnOnpWC4j8QwzZMAjrJN6WC8fLyMJ23KctDfKBaxtxdxU7tDiS67A+PQImMfyVMklsHPV66nYKfZsxjNs9AIO3BhKtIWzZqXdxbwWgayPzdjHgZB3NIMxb9IuWuBBtWChbnDth/C6YNFFxAlt3B0EI4txU7r0ijHp2F7Y/NOmpbzSHcwIoMtYNBmT0RfSBZcBHcDny80Zk37x4xfZnLVYS03BtWIqIyQZx4f90gG6pUfIetvpTp4mOHV25KTpkxmoXcahkQNHV1u9ptbxYsNHsf0q57MOcyi6+LxnkI45DZ4oFjjxGAawOBDcEs+Dk/3ylGTmAkUcmkzTyaVABlPEs6tif9sMK4Y3OAwe+SzD0TsGaOpYmhIEChihmVvWmv75Wx8nEyGDzEUqRodVIrABpsAh0PpdcxqlJRngRobFBrNsWz6e92MeZaRJRRbYsmwuC3T+NshZ1p7tlvpzslZHVraq2bZS0mfxbAC0qTH6/byOpbANDvIaEkG1sgYCz2CK+ch/9fn/DSYJR80B2+Gd5+WOcgKdteMK1S5LK4lgw89VkhX2Srz5HocckTV2c9uNsF/mnXM+GOSc9E//8lVIyGPDnMKsXJmfnWcvLKvAGPitKWdtPWfzBD9LTbNW/XRKPeuaSwQ9CCYGDR0TWANldIWNAWCCfk0NdDZjjUmX81vC5VtDBVfTbJb/Nm/P2bRl/8gh5DwNDZNxAWlL3/7294nmyKsIDudiKdRCF+05JD81YHU2CgxeRlQfx5VvupyMDQkHH+axP/wuNU2eFJvmZagF8lRsKgT1AuDcRoHtXD2iDLiBtzn93Mc5Kny0rR6bgDozm4MpQdHBwFJV/HAGuixSl5UyyWteWVowfyZM/S2It0lji4fSZddOp1yCrMnPb2qcjoMGJp/7j/O9BmDG90GAtXPW0FhJjY+7LuqLbdBJOgiM/+sLt6aW9t04J5yLawM8MIiJzz3zGqRGBON0c5nEgjoCD6vduF5QlNrVUQB92zvel667/q3caIO43qJ3BYAvg3V/6dCONGXoAGUTDxUlA/dX2oxGtKuF7ydzLuNyKQNLKyKTOF7blHZPWJBA+tL5lHjTWt5IZ8A7axogyBK0euCUvdZbk7b2kxnAYI9iWTkOG6+Qtnpr24mwGhefKOdWdFp5KIDCgXYgJC/HCHI18N9efeb3qat5XypBVO0gIqfdV7HOc5nrIAdpdzECcG5mtbrD4Hk+93rY7holFHHot27fEaMcu3HFuPCSSxkaviF95CMfTy+89EiadS5lYkkvrjRLkOusTedewGGnkfDIb5YzVf0aXGFawE86069+tgw+IeP36hsZNjQ36EIUqHTxexn6czg66BoTaNDZ1jaAxnkhw1CaQrvcMH5SkM29yTuhM7WiYMgFt6kkMPUQQFuOHKRsdn6sk8cs05WKZZ9HrbE5j/ii2HG/4yA5iB6mWt7DJKCCSmgsxeBoNiQKqChOkcGsxvq/i0Oay3PMAe+tGtud/vqf70pTptcQQGuxfUJT3UEQpSR3yHE2yawwTZ4ynjkHGIYqNxuFFNzXUZ5K/WAP5Uo/OdsRHS1ZzeqybCzLyP6bBJyhdDI1s45rVsJmOoMsNEawVDURP8surgHXITQ2d3TmlbdmJTWQ/pWAtGPzFizSmdPCJVdN9lZJ5tvLHrZxqOtKaLb5p5mc6XaYk/Jig/x7N1nYMBVNKVy5CROnQzd7xgMcEFQDw2e0dRLu8NyKGSvv8phLAC4vr+VZn4gL0nV1FKeNHM0fLJ0H/QvWSfeS4K3yc0OXzAWr442BMjTE0oTCMME4aMAH+wZmGNaJxELrS3/zvehV65u+h/kNmzdtYWbiHALAMXgudZA6p6T/Q9V7AOpZVen++/Teck56PWmkhxJaqIINUYFRURzE0bHOtYxlxnJHvTMW5o6OvYv1jjh2sVEUBAQMNYQAaaS303uv9/db+xz//5sYE5Jzvu/93nfvtdd61vM86w9/vCdsqQ0uKhxCTiHoysIapos4T08wh74SwCTS2s7N80th3ceUJDtZbjbtqb1RGUWIGQc+EgFsozs/8zxFEAs7t+JzfMgYmBLOFtbzE1FKNAsqVyrnYA4juE4HE7jGyFAWN89DdlYXjYgpHsCpE2A2jCDUWUTnWgmTq1etjYnyu+nk1BBg9Cpr7zpG0+JKSs4jqQle3Z6dVoPT6PLuxx6pHrIxXUrKj972ibRzB4aS4hyBMZSkG258U9q89Xw2HNPKEMYPo12V03bl1DOpaZgmBw9WuckpDhPn1na2iW+yBFns8o2KKSsPMVGpdeWFaUkzInW4fvX9B9Iw93HB8vlQTBale9vKU99CCKQ8cKt3S2gXjFSeTgaFuLq9R3qjiZ/VgcuZWWsqqUOrNIoestQhGh7PPvYQjjGUg+CEk1Awavi+tWSfC9EjDiAzO4ap4pg22ywQyc+yBmo92WnfW04orXEIcBG43UrMF353x10EuTenvzx6W3rZKxeDk3WiAd4If6odHhxzeLurGHV3IF31NxtYzNjl7BpLX/3c7zFdPQ+8kS4c8iBlOf1ocR1c7kE6gW/eKNfsIKOOzgFKny1kFpvhZNIcAyN2HUrOlrLSCiY3RidXriZRBrPV3YHlyJPSXFVsWEzLg9fy0I0TKzBwrgx8O2RlkrW3FL+9M5bMJ3BljxEJwG1UBYeQPA7zflXVyKIKBtK/3vzG1LyqETJ5F5/nKAFYc9LGkBiW4errwVMILFDEvXQebz3rZ83qRewpsqZwzTEby1XNLKdtluCbs7rZbG629JxtQcwK9wOBi0CXg5ymn9m9JKAUfneN+Tc2PIoZesOsOdaNdkpy82QzqA6eSD/+/nfgZhKYVGiIy/HM3WfeHjmw7stB9dnskwHKQLukk0rX+DUFoTmBkS1i2FJ7z1DYTqlimA//sx3SfgHPxzI4pt7HcCGzWQMW5Shl7igHZawlYReCnJmvt0RrNeGCWSPTHPNzpScXUEzQpkKI3MJcNDcvnTXiYaJpqo7ltRwiBde++v3TjpiTEW6XyEC1EoeBVc0rQmcpp23/c4fT7Xf+IbzcpYv4Q0G+Qce2/TjM8iakPIK2bWgVBwlK4ebLmykc9uZHIJMcbKfSGy9+xGsZcf27kMB4wdHGxjbGWZSmoZp0cvrWcMKYZi9DUrYNe+4jh/eSebYFwOvAXidpRbeLB1xSBnAKb0Nc0ExUr/9epnU5Km/LlnMg58qIZtYAGtE4MWbcVyvre9Kb33MhN34qPbuTkqi+PM8lxbGhaR4WThxfvXRi9z7BdHMIwz6NEtLv9777fXzNfLKMYdx9T3A902kB13RF2pOaxjso1ThxuM5nd9EZIiDrp+bnlYAtMNtAQDpVuTA9VrIk/MEuqxsjG9mbxltPpQUEkdFNl6fB5nNw7KDLzTCbXuyudj72SLijzOG65uLb5aEgdqkXfjht4NdXzmI2+6qGknLi0BEMFCmXn3iA8hQlLBmRZNkq7s0GaA+rCTSldMf34FrbbwD39CW7kCZg5q9ThXiMw4S8budZiC2tWLkmOmzvfe+70xe+8r70xndsJJN/OF1+2VnMCMDYYaI3PbdnFFldd7r+jWvDyeIdb/gB4w+3Ut5sxq2iKRa11l2y4TXotIM8Asm5V4t1nnkDzY0u7vvUGP5ztTSP+FyWTIPQngrAxzo7UE2gsiji0NXsoQW8UWqTdCMHPEcAYy1YLgUWBh4kLSYCDM+lgExT0FpMU0yukkxtzarlscbl1HUwTeo4/EbpFY7ZvOIF2+FDziOeIjBPOGHUcohRvkoKF/dyveqcU4EuOKgilItmVKpbhoZPp23nbeSwyDNSc5fUHzmo5YJ0tnzNWVkeypiJJH9tMwRWmktbA11kcnxWEwdLZgNBOKhIN+F+FuizWIQ5BrCNfLwY2GTXFwL3EzvuB0M+Qpkup5N6I2RplvYeJAQnfh+EMeA8Dakao6x9s/gCMLVaDCXmkI2XUv01zl9Ot5M4wNrX9uj73/8e2TXlshhmJDXSjrSZioKSPak0kWRIfWp0fvk+9oVmCtHs4uvKdNUx2rIgVZEYJQyQigoqOMgMbmZsxoypCJ6WiTlT1za93HPspa/+ALFNMq/0DVJ3FkoFgasepxCb0N7XUiLqAUBnHQSkgAyQDVQ4BoyyyKp3BCnP85HsLCNj2LHjIfRpJ9ISgHoZ/s8+91xcuOWHmVl8QD5ATisBy2ccBLwJ4ccf6aelam5GmC4rQ2kgw5gPXqMiQEpDtt/mhsDL8nVUN0iE1PFWx4di6ARjpNem1nZRLU0krmpVLTdHYqGqjoOHDuF6Oy/cRKcLB9KH/+014EF70rGDCT3cEuaT7giPs3owLtnWFSyUu397gGtlvBtl9KIFGFC+7x+50QCyw8wp4Po6yTzqJ8C4enalNRWYi65awC7uTY/d+2fMQJGvECRUVUhj1lCwDlzuMEqFPwxXpAvP25KU4+uwUgLtYXzp5tS15Lx0EkzlGTCUerI++lpBcTAQWZbJElfHqrRNbeBRJHgXXHQRARVRPIHtsccfIeDxpLD42fvMYzx8Gi9gcZUDOLiy/tZTok1Smh/ilBoCE5zm2uxgT+mbxv13KJD30WdjZu7idxGpYTyOzdEVYLfbtm3EHeY3afsLkd/d9RASnxcQoJgFO1WTfvXTHell11zDw96bDh/qS7fecgDDhI1p+0XnhgxKovUAwVm5j5ifkj63wWkCyxCZWTMd0oMHGSQ9sIqgup7NrL7UebXguFYX4nYMLZocw/yUDP3A3mcjkxvimVqq5+5+zgIsSNw8drQsmwKikrrEZ6qkwSBXrpB/MPtwDN48uHKOZtTeyyC3FC31JQTworKutGotJRpYbT2cw7FxdN64/5rBlVrSYms+xWSx4SHmnbTDWcQtRJukMgTu5dhWVdYi8QpTWz+rvFT94rIJQIGu2f9PNpdxOH+Ym2VWggHbc9bhMJqN2mmVZWC2aoPORofYHyGQA32c5KUY0nh5ASoEMjr/LSbUWVVxH2/7yfcJcpDWOdXgjge1xjEHEt8d3jyKYcQgB1E3NLP2bhoCeCBW0HBaf+bmtHb9hui2VzIPQmaDprXdYKLf+tr3Yo3qDmRZLu3G8ZLK6Xzmw0Ae6s7DfMRxmwQ5rzdntxmXc81lrNJmX+ZlethGFh/yEBNy7ZX4PEFp8lmrOjEjtUsPPHbN9e+JvzfQTTqBSYcCIu8KHDXtCFqe1HHa7sGWvJcPq6D5NBmGQKT0gjz0dxI7aiyCaOfbpu+h2yVvZoiFI3E2SjPPHDutXECUrBHZ83Tz2elIs3w6Oy/5oXoKOUV+LG3ZqBOsTOh2SrReAgPick7VgGAFQSVQ6W7MtzmfoQ/MJqZo65yiAymLR9BZ0nAFn8EM0tNd54ZRRhZ6oo+ySbaeNz9tPXdBOn28gAwJ196ndpLZDaZGbZyRDE0iwN/1MDZTPTkT+OAHXp2Wslqn4XaM4+8/TWeoWIe/UVJtNtwprNHPXF6V1jSWpiNYyOt8oYvtOPhkkc6+GjtyiBwZr0o7+8rTS553USroPZVOkU2WwoXrnLM2PcEoQ+jR0VYvMa1iEY2xMPX3s9Nnt6yCxXP02JGQt/j5JWWv37ApHefvxFiOHdmfDjy9M02gKxyiE1nCc15KOb+xdm4qMwOsKkhPIRc70UFgACPKmI7YJyczGzdyCJ6dWN9kDA2xBNeWuyeGjnQhYbv0hY1pxQbcjvu7mCS/PFxgD+1DlH2kL13zmq3ghgfTL3/CAJL+henqq17BwScQXUEm1pOtmnh4Q6w5X1NDgSMclqfaj6bzLjwz7XoCMX/fCiRhK2MxWwmELIlna6Af5uCdQpze34tYv+U0a5lqgvuTu3S5qeU6CYVIwLpZo+pnNAOWJS9+pAt0ISWtg4PMBBs5AEoI/pqLzmPwz9Uv3Za2XVLFLFknq6EflmUPUXyMzMYMs5LszSliZoxmutF8oPM/0DedujoIXTRcahn6bXZSWAxWjQKnkE5/lK7RMJihjMgk+H9K1tgykbW5lv3dLDVaGtHs8HnNBMLY/LkrHmWreV5QnvxaNKgFC7gyImz400monGQ+yyPpwK4ncPQCFyOAeDhY4ViJSWzXa89g1zvkPAn4g1gubeG5O5Nk61lb6Y6SXZtcWDKCPx6i+vv6V75Hdx+YyNGVkbAqH5M1MRGjJCd5f1lJ4wQ6ZXG6Efs+MY84sP/8tXlqYH7e2YU6f87IetWU8z3eKpuAMQ9DipPP3EpLZcwbbnofDsR0esJK3AZB9svSWqUPLCK0j2QfA3w4dYxDOq9y0ZaRNdTXjihrxvxwUDdhFqcE4C5OvnCkjcAG98igRaDz+0Y5UTTGDM7dTJAT47MD62LTtypcVmXTc5OHKFkceeijr2SzFXGC1eHcoXOt9beWTsMEL4PnAkrZI8cZ1MuJaUZXArfMZocMd9N2wVBTehsn4gMxkUtyLSWSp40GaF0Dx9IHPvI67IS6Yi7BPmYD9GLjU1fP6DnetKGmKf35j7hw9Dq6cCp9+1sfTK3PnUDsywO2S+R8AYDTQk7uKVvscOLmF/alq3zv8QAAIABJREFUReC+IwQYswTdXMYnKPE5PMLhhIe798RgOtg+mZ5/5bYYLH0KcnDRotVpglkGw+BjdqZPtoovKpdDvsQN8cAZpJM4QWdp375nI1O1fPYebty4MWyszOAq4MAdJMD10oVUEF3toB5+PxM4ooTA7EIZpcGxE83p4SOd4CxlLGw64gRZ8Q2f6SAHi8RYteR2IlVcmE26mMws1GW+4Z2b09I1yOY4EPT6dwE/+yRuGOiQL3kxa6VkAZPNnoB/tYzAeG7c3xEG1LRB8ly4aF4EomFcawS8pSs9R4ndO4KjC8L708ex7OpdQgBfSaOGNTqzoF3gfv4+Gg7DzKcY5WBpb8G9Qvw1ml85k8t0JMF+N0ke3BQW50qV+Dufvx50gtjaZjPgKZgBQYEgGxa6uOF1V6TLXowRBNpnM5NxpHgH9/WnT//7t3BVHoMIvjD83P75g29DTrSEQ9FupYHEkgtrKxpTJ445YKbZ44PPQAk2zjqbS9ZRznVGCZkPkyhdI9DNdlbF5vx7CcCzjYZs+5+NIlVQ2Kk1m5GHZlYn6J/pKGrI9brzWZUWc7AVLIxmRARbvqP99JF0729/E5ZaZbyvrkLuRwfUDHOPzeAGeVYjQDbVYKIrwe33HTrMvYE1wVuVEOB1XnZ40KHD+9ATn0iN9fjlhAOO/ox5iLeHbwuqH6s7F/FI3H+nwbnGtaC3USnerHlrfmYaekRlwffPNiONPzFCUqtzS2xdmcHmxPQdIykvMtNlWL+//vHvpwUZLeHMdBxQYTfzqad2h8Qo2tFkG/1sBqfqaI2u2+kwqWsNm1Mzy/Wrl6dO6CWLAKZP0NkSCA8gkTd1HoS4Uzh78AEExgUMJQTHUGU+xOzQEMmmlkeWLR63BtBJnQRkp3MZLsJFTPwqxvBvGMqK2kb5fY7185Rau2Edso9dMcU8nA6Cm8cEJUvRSHNx/HB+I0G7OEa7kfY6GIfgo3TEADGEeuJVr70UnEnbZYbzIBkaHG4N9rU6uVICzlOPHmTaVkqXoke8EU+wgRYIh3TVpDAI1pfyYDmkIysu0HKq81ja0sxwZnzWtDDX0XaETbUM6YtGhBpZHjren55B8/eil1+YWoE9W5ZdmAqbN6c+sgBtezzRuqFOLFmynIlJB7HDOkSToze0uSexNBojsJr5LsTiprWtDYIuDRg64tIoRnHifeieu9iEDCfh0Blr60zryOJWgRHFuEc+W19TdWqBG7X7GaY9cUg4AWyQEtVN4FAgDyEJoQLTYh01CKNryYq7wMPMZlLR6fT2D52JUBuUCqukIEmPNaU7f7cfOKCG7AfXiZLF6d8/djeH4hkYqW4Pg88yMDoJ2/U4mESwYTFHk4Bfnay1k+37cKK4jQx2I9kvCgjG7Ok9OO7XKPEKriUANqW9WVzrqWORyZnhzlKPbFIYQKQfSEUIDXYceGJWuQXgYOUo//hlg6qUg3h2k5XRHf/7t70ovfaN21jDw+h9S9KH/+kLZPMOXeeAhBxeQlB30zZAN/LwKy0bgjt4M1m6Iy+z9TlDLCizGN93FN4p3XKdOMYmqDQodRubcPiAczcxjdlsRDqzzew2kjG6WVVDDnKzqgeVNFZPlqzOcygkq/RHbm6wn+I1nJGg9NRGDXAP66kE2KWsUNfeBv7d/TaWfvK9bxPgaAT04fpBsPMwnYCV0E+C0yPPU3I4ENUa1AePPvkYewQVD8qDhgbmfyAouOSyS8Nks56EYAjc+7vfvpU4wdeg7FEX4H40OzvCVDq10WZyBWB0pVQozm8V+5PgWwbUkIeUy7GTMeDudm1kXq3xInB8DTK1tzKNs5nEswyFBX8ODzu+Vhutgrt+dhvNJyN/xsSyf/9oOga2czLcI8jwuJgBWOYDyJk84Ucoa01xHaMn0XIRwHctWYWuBd04BptqViLvscu3l42r3ZI2N0bWPKk8T9cJOxs3ERdtCh4dWP7dtrCDdHV1pf4jY2AoiW1kAm7Ym/OwRnlYnvZ2N73ZOrSuguP1DO1w3REiOPM/TwRxnpnyPTa54KfdzrA14uEKeHozVG+I1RWVD6erXn4+wGgXmROWTWBLbtxiWvGWMwMA0c88djh9/j/+ORVzOk/0cyO5P5DfuS/cbA4A55WMk5UUkjENHH8mbd+ymr9DhoSkq8CsmQdXCx9Ji5lh+GYnaBSs3bwh9XCAtNesTu3Lt6cSOlYtXHsrgPwQi2DcrhJlnbtbwqnTs0bpapuxuissVy1dF6MztsNpiVVH1rOHBTmMptP5DAXcs3qULecxhb6Yg8KMcAwsqYfN2UIQ34OHF6zJwDn9OHY6fV42mVyALhyJmZooGDjUGz68Y0eqauhJH7j5PHDYY3TkV0RjoK9rTnrg/t0oAc7FYaQFekcZ1vO70lUvviZoAR42sYBngk/WK/uueTqXeuqeodb0k5//gvdbSgeVwwuu4YpVq2NsnsmARFYLMj3TpunIPvk4GCrP0fvievJkj9JmptSJ/4h3yYdeqGn8GbSOTNmIa+JSVKSoP734ko3I/v6OIUO70o/+6w/I/Y7xDDgwBPO1InJzeVjHhkTPzKatn1NFxZHSi196FkLx5/M1Nhmc+aD+Fi+9LrIoXsMEw2xZq+/qWoOI2DAnJJ8nF5u5EfH/ZXT+XUxwCByO3Cqy0CjhYA5oJ5Z5eBm/i4VvkI36zODnAG8dggx0CzBvAFYIDl8hQ9IPpj9BLxolIZFkL6Y5AmzC+cE72RSYoKO8kF9NlKtglkBU9Q0LUi2DgjzUSopNHjLUdIAB25/99Ddifqzpf3sbODDXaPDqYv152AhnVRA0PbD0hXRcYpCbZwi9fo0fSxpZtF2ogmYPHg8AA6ayzogZZHsBP/h5xVr5Dp2ILbsL7vzRD5nWZXDLL2AQ6sSORoZyP+XpAIFsgCDVReewpxeKCB9efpudEmc5VHAi1jC0topO37i20b46r6EdThEBQ++tCbMzMwDeR0+yGPRrdkb556k6q10NYiZ/p61LMcRF1Q9VWESXAwJrvilgb4o/TtqtmM6FakOjlvb8xs2bAl+7/fd3Q95dPNNFgx2v0acAPddmELeFncX+4k5qFS2plZVNR7YS08Hpcl925ZmcMmR42LUfOPYs9k5ISTjN9LwfJ1idPtiS/ud73klzACvrFsYl8v3lynPENKTKqOnzAcDjGm45mJqZFLaUTKqTAdTlPKxhsr1y2OXSXeTbTYL3lTE8d3TBOenEgs3pyFQ1/Cw1vnhukQ3vx5RwQv99SK+14B8DPCOxSedeqPdrR2kirrUI2/JVq5rDSPAQQ7z3PL0LgjO8M0Xw3McqvuccGgtNPAsxHQcCTZHRDUCd6IfO8eRTdpwV5Ms8dxAwG4/naCfcBWjGU02Zf5hs0r83ANqFLCztTdtfUJouf/EySkrtkLAu36kqZhqSNVyyqvH0kx8+iCHA4nTtNa+GqrSfiUxns7DJmsI9wvF+LnaNFAWkuX2UoS04Jtx738PpyEGaCqMNrL8p5EMbg6Qrv8wDWjF5nhE7mZ549MHotFp2ZjffzLc0YETJM3vaWcrMBLpMPs30iymen2WPWk0zrLqG0vSJmz+Afva76U937SWAYf/Nv9socGP6esVBkcjKA3loViEepk2U7ZVVEwxWPzPd9HcvYSOqbXITC2sw/KabzA4b/mwa6b3UDpyOewXr20AXowkN4P//QGfekuknmRvn/Ag4ePweCiKwwFJ4lMWWyJEF+jmVTGaZl0GOOihGYE7BmystbiTQLSSDdYD3ePrRD77B7BXmK5OJiWl2Ao9MjqM7xi+xfo4HTD3cTqg0BLkG5jhUsj8cmeCowaqKxTEg2/tw9HBb+tIXv0/zL9NCRskCPdSOHTsa9mnOEvGpWGZKT3Pot/fTe+vXS0CXrqJOXedx10RuSJhfZZ6hmWYt2L8cOb/WyswgGhmcQgSfug3M2773jWmlEm5+s7Yhfba4AAOKgcpHL0Z26GgbwY+RbxAdO/TSN6NWMM8Gc7BHE2aF8xGbD4OnOBOimmNMHefJNoYgs1mcvVGl0aDlCEEmAEUDtJkB/z0fQrF22jqR6l124vCpNETTwsnlUzwQs6+YnFTM9akFBRuQ82QreR6A1+VXbg/+1mMPP8OpT1SHrzSE/EfhuJmlnycHVOUhDOnQ0cR0mBubSYbeAzt9eJApbK8rS2eft4iHW4HBY3vQBLTycZCuQXcMvtbrr7kRLA6ckUAqxFzIxjbYTTgnQQwC3tc4Hdwh7bYRyJ+7fgW4HHwu3sssdgSsopHT0EBdjZSrp5Qu7/a3poOlDRhsAvaCi8juF3dYBt7xDPq+burkZchnnqIsf4A5HGYBjZSldQ7g4SHX0hXXKKEa9r7s/3vu+wOfG3IqD7uC7HcRCoFLaPdP6Dpjh5HrdORkL2VGFxnS/TvgDsJ0txSVTa40T0PMIHPqPMK9qmNhHT16JO6pNCO7r7LvxwuOp5u/8iLKZA+X4rT7EaZkYSxQP585G1S0X/v8Q6l5ydp0zlmU4viorWheGrCHCzM0joDgsY65Lv3+xX9Pwe07cPAEbiZPs9Dprk8wkIcyd8tZ5wfALyYX18X3itk+/vCf2VgSWTl4zA48WAmici39Ot2qA9fx9yjFhSxyuZdBeruchgblhxxEFTk8TIxoBT6HTJ9GmaaTuOm6X4JzBmQTg2kIsrreOunOxpZ2WLqYLF2+kIN4IH3pyx+N4DQGHjutJIxZFUN9tWT84sfOQbCryhov6iJocM9xMiHUzwS6rH6I3M5kJSzR/WUmapBzPq5yxtydLSajK8N7L5sniU9mZ5fIiAIO4IAjS7UErCp2sBQMAKhDcuc+9dGPxh7WLmyacrWC6WkLlqBgmEf2iYtPOYFbjLICtxLNMauxVSri+dVUz49M0sNnz54j6du3/BLbJJUx4oCagLAPtD7jOfkcIvPieZshSlXxmXhPs9ohD0nykBfC0sXEgOHfZRgql6i6p3jAqIf1h39dbpdcSzDZF6ytgtv+zzenTU0d7yUoa+czc9ryYjOt1Sxy566DLLbT0XnbfwgLIeccSj5lIYa2jJtdysNuYsPJu3NxjZrR2WgM88qKcKhYzLDfU3a/otuTRfdhuUJEl04ip0mblC4ywCEwJ0msswvfYPb+j/xd6uo9nJ7YuR/n2cPp2NFuNlVpuvQK5mpC01gNCfW/b/0VD5hAVkpG4YwD5TMyoiUGcopW0OFs5PRRg9fDZhDoHEVq5b85OFmuni36jWctZl7rinTn3XekzZvX8jrgHwKvPPQzFi+na4r7BwTgkZj7ydkO56dCygsfelqsi9ceRY/XzclYPj2QzttEkOtojXmg4ppjvEcjU7nsrhZDyWkFkD51zg3pJIfDINpWYWvlLnanxDiCzDpFKUEg5q1ChaJu8/CRw2GIIN3missvj4BkENzxwJ8Clym0my3tB6zlRU3YMdEVDIkTC0OBs5jRIGVzW/OqdN8TB5iNwag/MuaT0EN8zRG5kawr7el9Xh//14+nr3z5SwwbWUpjisnxBMyGxop0xpnlZHMEDjz0Joea0yP3D0BunkxzljB+kmzllq88lJYvOp+gvCBt2ngm1480C/xLKyCHZEPSCpxKaoMNoW7wUw+Yw4yvvPfeh3kuS3hW5RC3e9LGLRfExC4NHUI/TdbX2XI8Pb3rkSCgTvG6Lv6YKSw+M/Nr1knHiiUvrAz0y7S32+i6N6MUtlGOpSOHPxxqnAs+nZGtehwlqL2X6gapUFBGrE64b3nmAOU2nLJKoBMxqTl011901dnpDW+8hvcSjzJTs6NaTecVtccoEigHiQfB3GDMMyrEVLS4PwwozOakfcxSS3Lv201q3iRWJZ6nS3V2/ZFpUELAKQ2OXq5aI/uMmbDanBEisZgfm5LEj/llCcYICc4i+N09d92RfverX3APxTrH0tq1K3HykUjcAwyFmoDqqraW/UUCIO5bhzuw3NTqSjI7bVd4p30YXn7nO7+iYsmUHQOsMj2rrWkxMw4X+atWAzHDN4IWTUqtvAh0NbyO3DcztFgb3n1tsvjvIAnPVIPRGRd24vMZJIfZ06FU0flEWhm/F9zz6x+hgsjuulG+x3PPpWtoRGUgsyl/+as/4OOO/ImBEybJElGbsKQ5DSdLbMgHa9DTvUDsTZcAPcg8kb1YI+o8wPA5pLiyqH0vA2XYFNPdbCHw2RRQ2yafT8ClwNOGLFD/tEnlYVOd6Tv//W+pe2gvp8xQuv3Xu1jUbZRK4+n61z6P0ro1XfvSV6SPf+zTyJMa0hJOmRbsfwLgpcXvyS94Wgv5taoSci+n1DEtpmg8ePqGT5smi94HyEI6lrzkFbTHq8wE+yN9L2DKuRj/y6+4yiZ8Kuin89gDlcNFRCwpkwHOZ56E7jLNAx1kYPMoJVcxsxLO2bQq7JdK6WJOUX5PsCEaKYPL4RcNV0LoPev56XBJc2oj6HfQrT0FTjeEokPeXyGsckvAYmZGOIhkmoWfs1xLQkczQqw0I5EqQ5nbByq+79ldSMzIlChJa6FZXEKmXUp2OTlJNuxjdroZcjv5j8N0ySYJPLfteIrsa1nGPM18/TeCnPMpXEQ+muuuuS7teOjP8ZwMstocVdVPpSVnjKY3/I/1wbfc9ySC69bqtGojGuG6g5QU1enOX3Kvu8vR0Z4fDZLqGqsHfOB4Hu7XAkYrSsfw9YYdJ0c50kXXtAXm/P1/dpiSm3oehycBvmkpA4zXROYj5CCXcgB34CcefYBrBqdSfM/asukwKwkyRplBZw107taZIWhCoKuJDzE3PwjUbErxNqeOmZFVMBDFe5G1nwKiORO0wycUMMaQJW2ILL88tD1IZfQP86wsDSWzy7t73wdemi68aGMYvE6QSYWOE+vykQEssqaa6OzC87RJAag7VdDOBoexUATGK70lvOJyxhkJbyzUjL1lfM5Ax+Gq/50sBl6nlLkZpYyiDHOAAOYttQkSERyzx90Y92tqAmv9coxJp7gOXudD739ndJiXL11G2e18DMjlZLEyMIQn9JwrJngXkZktYrbyJKVv45wlZH1azdNIO3Q6ffWrt3LvsmOyeJvYuM0m0UarOXFwD5voGQfOnCkgJjoBxpmpEXu8Q6qLhNAkcXtvc0c5F+MhB/UTClQbvTz4VEYEesnL3Pfrn4VppiCtZYOLLkpJXmCQqBjwJ53I73zvVjK546TR+tZX5WE2lESPP/ZYDkp8paRZA5xduLhY0sYuaSW8oYNyJKv6PmGZzY2w/q6HRnAS+ZLDPrrBmYZBOT1BNUQsAD8o4CZNOk8THKyE0uFv//5Fad05yLjakWU9eTTdfefTBJ8JfMvOT2/5h+vCweA97/wXVBvLYiNLdZAXZzetGOvnaOdz8I0OM4uhn+4M2eOjGEWOaO3NtQE3ssAFTw3lBOqqVt7zBawPgFgC0xhC+caqhnTV9ivTSBtUh45hyjqnQXHiEyDrcdaVfyfrvcCNSrnee+poWkgHcw1qBuxJ8ZXT1ZcAwjU1sdmniuASzVuWhppXp07KbCU0/agixkjx2wnEJ3vhHhJYy7l+6SAueId29Pe0EnwHYiCv8rthlBDH9u+JRXj7737PwsRKic9eA3a6kXJ2rvhauP2KV5n2Z7+5AeYWTFJebbj6qvSNX/8ZzzTuEXbdwwD5zsrsxwTUQ8aun+6tTqiPHoFOvgRqS7rx1JIuuao83fjG7XQdh9MDd3lgFqdtF+MxOHGI8r2SGR1YvkNbsPTesGFDHiBD1qw7bwbvJX+KpGCdM457swaVbLReMuITuJLcecfjZBOUeEMsfrKobWdv51DUIt85q2xZsMvHH2cOqJBAHNY21MzKcqc9xN0zGUCmIuS/0wnDkiiyOz+WqhmClWWuttshCws6Qm6/utHEdHXTkJWQ90uGXRwGIz3FqkQcSXL4oM0hPle97F8y+h/+5F853BS5m1EHJTwyuiGIwyXTq6hCNJu0wca/FTA/pYxRjDjauI8yCG+o88Bxk+d5HtOQiqMJMYPVGbgii+VnZRk4IodMZEN8RDurKjCmCLJmiWaCNgdLUEPUlK0MB5UdD/4xPa6JA4n1JJVEwhBDwnQtWmubPmXs/ckYjF1JI2ItFmHSzxaQ8WE4wQjN3u6JdMvXaRhxD8TgZEBY3WUyNgYfYHy6gLdh6BGHjgEpMmGdUvg8NimII9azMW+WP8ujjE45j8FA6odx/fi18kYt99W7SiExserFI7GaZlrBLZ/5wnQzMi41kLbxxUiybTM4gzrIyOQqoJCMps9+/su8GVEcisbCBYth9neG1c2wU3T0iaMEi8UUx7IWSXmReVrqBixHRlGwP/yA0gcCm+K0M20VFLX88XXCklojAbg/elyNkH14QlU2TKZPfPZNMfbuGENoBruwTT8G/6y0M9140wsYuVab3vOuT6SLL8VXjsxNYbpkXhep5cAkM1CnBZencOPFEVcr8R/9n99wM7PWsaK8BglRV5QSco/GxtrSW//xBQR6p9ezGVE1bG7ekOaVM4G9lVKX6GMn2LJeN4dSPyvYxoROpZTbXdyfIR7kJDf86suZCj7B1DBwFq1gRnnicxbBp1rARHKmZvWCy/SC6Tg7wgcpP8nt20spPE0pcJp5qocp1co5LLQGG6SU0z+tAvqL7P+DcPouZbLWjvv+RCa1K5WRMW8B82tGLVJBJlpEMDBVd+FpRDrm5iP1d9ThFH+/dOumdPve1rSXBTpI6ViCXtUZpHauIoMx6xY05r5qb+N+U2lRXYNb9PjO9MkvXA15lswQ/Oo3t/YiOStK513OvNaR42zcBem2WzErIGNcs/qMgC3ssFoOi7UGjSjgC6x0gE4MAN2Mx3TK117GXWqdf/c9O+nQ0o0ediQf1KV1Z9MYmB+ZTAGZywFoT4OdzyHtYpaGlj2eWGYRvKZVgqWUG0nOnDfYMsjNYNZoVmaIi40G0C1304NeDmmUoUFyzUqcGDQ+w9MLrh3B0YZajCoMiWAm3zr9ziExUp1056kkMGhEuWhFQbrlu/9Khs7c4siYmaOhOB196dToYkI81KJi8C9xVDPJwl46kAwXRwljBmhQ9BnkfC7CMr8spc3mzHHI7rF8GsfnTjhAh6HykiYCf33sab3w1LG6u8anCKJCOU7T0hKdYFtZxsxbKpH/+PcPpaXMFlEkUKf1GQFE+ZX0ohIOz0aaXON83/z58OMQ2y9Y2Bxd/0kC+bNPH03/61++mOke3LeFi5aGs7ZqlnrE/CZQUj1awFwHwLSND2K85WTMBrfwLox1yiHDXlApJS3NBoXBTLzV6imGS+ndx/LMogKdjcxaLez5XNqQveWGt5LJWWc7QKac1BQfMt6oCsqEC7uO2aoL5i1mQZSn3zO27he//h0nt1O9cjBwAWh3U04gknibS10HvDLZyEnl7kbTTv47A6vQIJ0+T6YT9BRKrLBRj0HFEgGlqDg0OLuRlpi9cEPFPqb4u2Ur56TXv+15gJ1jqZXTvalhWbrztztZlIx5e9PVEEtb0s2f+Ep64VVbEfIzwk7aA+Wh9b+4UIF4xCSnwNgiboo0gQmywcchaVIa2hEN1rk6R7hvEDiL4ORdd8MGXEtYyNy8+uKmtHb++jTZg1NHSyfYEx1UA7cteRaCXmtlAGaFBKoRtKHdBKI+GP2dEF5XL1uczluH+HtCbMLyBhcSxiGWrl6TRgmag4jTg6rDdZgcO6dClYm4JiEnDbM4B3ER7uDhtjoZnAWnHY7+X/ufe5agPJ2Wo1V94Mc/Yvj0RFpH5lDMYi2hhFHupAliqOoUOttwMIuJTipALQdKBR3Zh1uG0qNdZK1SdQg+HnJlBDmDkc81NnnIa4x5zk5QUpR1qWdfQiEEEN/dVpGefRSwesVIqlvUyq0hc6fM/O2PjwEjzEurVq7FNGBxuMG4Xpx9Gp3yCCR5Hbh45Te6Po4cP8RwcmynMAj95U93c2/coEj05i6FN7gy1qlXcXQvhghcSy1da0W3Qh3ORbUMyvVd/rx6jEkQN3M3gxgIa37uPcFuhCClxVSp9AM5VzMAuYTZ7IycIR0/t1zPnL3RKOHQFn7xh+8RXNBZv0S+3g1oI6UC0N0m1gc/8tp04SUM+C7oi7UWCUJYIwGjDDOSs7yZaiZPmMtFF91lAt3olNb9etWonsgaVYNa9vWNtoKhmrsBx42RRqPRLDOwkWGVLwgO5Kz1OggYrynFJndhvUljfH1pIRw6guydv/8FsNBx1i66YC6hicPVuSTa0I9wv1ZBCO7GkEKMb8cO1DQTxZC8z8YbcFnat/cQ7kBPBfHfnoDlqswIzQNiNCP3qA4c2DgwENblzJjhYBESsjS0ISa+poFFGOhqBhBrN5sP2DgM+o31lvZZJCUeWKF2CI1yLuqDR/d3r34LB5C1utqwfINCGUApolHmGevOSKvgPTm0ooSo+pvfwxPCSLKXEsYFGJw4Hu4oD1D2dS53c/Dy9zwg1vpbq2UvjgBKTS0LXixQQbaLJ7u2ZhNA40yo0ChT9ZQv06PfG8MDnbegDlLmxWnFGbClBSX50HuepFPITXr7O69Fp/lA+o9P3ZLe8e5XxgM7ifVREfIhXzQ3IBw92ECWhbsHD6h55dL041vvQP5EJ5Go7/VbQlhKObBXkHnJqon0suu24tSAu0IVo9Zg7A+c7kkTBDJxuBiuwzUbDMQvqfOQebHBdNag5DrNsJhHdj8bzhrvuuZ5aTUB2cDIM0xzt52dEPpSjvLfmDK6iPrpkk3yu0TKfrISA8sgm3KIkqLDDBhb8DEmcx2H1iP7vN/paWB39dRoteAeNXAc54q1gL/pkGzXL5jf/AwbBAmiYZsFRYXr1SZaS6V+gk3rWHW643hbGuFAmpa/yMqqBjwXnxoH3Jd3ZomQMRCzdX5NH0/v/PC2tPwMicI2XJrTzr8UEPTIpor2xQKsrVwM2XQXHfgz0hzIo6tOnxG+AAAgAElEQVRXrooOpPIsM6rMnTTAGVic4ATRls/lKd+JXPBnv/5h+tubXokH3YPYasmXBEMkI1+3flMMPAmR9mh3mjt0mqYP64GAZU0xHr6E1pIOBc8qGw+H2ByuU96o2+FJ/LszdKdZp/38rkmToUVlhWWsNJWQIPqs+d1yVOwtKpWIn7m5kZsYM42O0Ppq5ZSdtM3uJlkDOkwvWVGcbvmvD7JeOCjVdlLFaEPmbI3CibnACuuidCzUJslaeMZtZJxsbnTyGMEbaR6Vhg480bCJq8icvewtZ/lqYJTEy1okDpQDNVVQuprRJQ/w6ChL2RAjs3loNq2CRGhkDiqIrvRP73lHJAeqNRwNkCeXwWrgi+TJ9XKQNyHSryBxaSZO6N0nlLL7qYOUvM9GQ0fZlhxBZX4xWFs5JTjvhnXr4yAaYZ1rq6V+WWpJhFtTM67IRoRxQvKwZiE2Cz2UA15TSUXM8kCMdRQGvmTRdnO1Vuc1fMYFb37926bNdtyQ0ZWwDuaHqaNdDD9EPZ0UO2jLqb1XYYr3ox//hCyuL3gqnorR4dCUUFsbbpPd1QhYpve+mKddDK/QZtqBthkvqHD+Kg82A4barqjjo2HJDdDKyW6muJ5Zg0F2DiZ7zpJsXluS/v6dFweoW8zDObIXre2ylYwFXJYefuwesIAfpTe/5QYoLycof6FwIEz31NAPywVXOD03HX+OIEnp+fCOx7HPVsIyW77QzaSz4M2dJtNSF1lRPZmuuHJd2rJ+blozn7F40CMmoZAM4dZbCNtdjpXqDLuUDoceJxvz88sza0FdsPu54+lJgu0k1IF/ue556ex6Tk4eRBvvufh5lzIhCwE8dJd+mgcjBjtwSZsBgygBnGlrY2aAz1AQhFx1q3jaUzp0YJuz7qyL02lK2GPYpJ+/sDFtJhMZ3neApi+dae7NrCuDm9N94knqBvXeOQNCik09+Eg3h8xpgt10xYL008d2pWpm7Dp+MUjVnn2scDN2OXkGoqZGfNLITLedc2G6695vpL//x5Vku8q9JlLXiUXpvrta0stvaMZkcn+A6w11y9LPmI62qGkzwa2GbG5NBDm7bGZys3xJXScMwL6Pn7uTzzYM5vrlr386vfdDN6b77yZD+FM318OIS46rOahS1qxaE3ZeFaOdaV7vCb4fuysPID3jeA5SkyxXLbtlD+hGYoNA4f2YZSqf0yzOYeH9NAumdcGx2cXnltAe63PGYDPj15ZR+Zpdy+6BCP5xvzKIHo7CUdVkyCbrZN2QENjBfKtxEb721ZvTjX+/nf/O7iFeW4wvxFghjUPULWa4UukCtvqscWYmSo9OnwDn5L46gxcaSpABooBXM2t6MGOoSfATAvA1ZQ3IbdURpQ7zVZC6CHBCOpHakO0XQeshz2RPEiA58MtLGtL7//E9kcULowxx4NSQoBiwlyxdmOYumMMvrKnWrYomko2/Zcu1r6/CbHZX+sJnfhwzOvSdc3+Fn54mBGRpBiBxfcvZPmhWfnbxxi7WmDNwlRBmfXkWDLgOxdVtChkAvWaDoAdOGDUETJYbD+5dA3tQf9TF3vDq102rRYyUP04qLyTjEHEyRfjhpJkhMdqxMR2fdYsoJ2LaSOjp7QzOkRlN2CzNUFGi3vcBROckTw6atWuK158xwvQ0l8oxy3gXn5Ot7Gnjo3WYbQ21vJtzbPp0+vAnXwGHDfdhAPI5VZt4SqV4WjHh6dCudPtv/5ie/8ILAcw7ooM6DB5lZhDyKHEHRNL9HY2c9pVMhDqenjtwlKCN6B+xsdcaci+7iby3ZYT6zCWLK9JLnr8pnUtmO3BK/hscPhUINAX8DOpaKzlZNNDWEkZsppuDoLVnIN3+yBOpjQAD+pU++rKL0lnYf1uq127ZnMaxERpgfqSl2YDBTWkLB4ueXaNgfdpCaQzpYjW42WSRuDxAtlLCQuzjdXs59ObBjzuHdL8SmdUgNkp2ouJDB1ahDpPPQsYiXG2QEsdgWwcNpZjs1nGzh+hGl89bnq586cutx2Imqa38RjS21Xj4uSA9dGw2/LUTz1u8+Z2XpYtePEpW3BTY5tMPuchwON4MFFHdE4u0uGBu+vaXHklbN54bml0xXXEvT2dP4XzYSS0A0wx+G+4xyAPFbrkl6Tvf/1p69U0XMfOiI/3yv2mAFc4Hy+LZM/Nz/bpN8LEw1sSdd8Fga/AqhwhynvI8ib9mcz7/XvBjMTexKdexmVwv61dn2xE21GCYgZL16oFoSDFTi0M4KyT8ETNZA2vO+2aWpiKeGPw7+ZfKx7QVm4HNsrBcbqj6XDh9BPa1m6vSJ/7zJuAfaBwhTsj0k0hiuI9FU3OZHcG82aLFUY6ah1tamkyMTKPrHWW8H13YSnBk8acoO2M04YyPnlw6Bfh8n1WE+0usy1m21cywhc47U+aqPjKT00wT3ibfMcaQI7P8U8w3/dO9v+QeDjIwqA3GwiKaDD1gbEtiVnIVDS3dnOW+nULNc+bZW6ODe/89e1E8/CStXr0umowD0KJcz6UcPJr01sKjbbTbz2GgZZqQVpDxtU4j/jhw3nsppBHomuqUgEjsutqUsfrkcCIxEOv376WLmc2FEkJNNYeZw7ALXn/DG3E9NormXs1sF0melA8kmNwODRGnILpmYDU/YAX8/Wx262PBYzt1LlSxujb0k9ry+KbhLGBG5uuz2dSx+sNN5InoKZangeVpXFFd2F0yxPJhbGDUQQnRDsnFU4Zt+dnb5zPPYQMuDigkilbQTbw/Xf+al6S/PHInNu2nuBbslSGq2kWaFO/gRin+jm4bXKvRQQIdE7yKaEbccccf+dwSKP0lAJwhnImYaUEA46GtXDEnvQB5zwK4QWNYKU2yMcYolycg9rq8yggAcnPEG5xkNYEErhe970N7D6SdTOgaYfEtIAv9KNrUFbgaj9EMaGKWRA8bq48y1exXTzW92jTENJD1gFW4OOT7GHQNtm4ER0LWkjXMx6urERKxHe0Cgnkh+KAk305AbheBypEAwUM+p4zVAK+X/8zQYQLAHIKsg0j2cI8PL1qeFmNl9OF/+QjE3uxioRWY1ZJ0or+OiQwFgQ4QHGgE5re868J09atr0grKFfrl6UE6qyehBJ1zMU2jGnBaFm5j/bL0+U/eSwa3Pr5uXuN8MDaMJmMQkPybfLiEzXVk9WByNMNU12ir9dQzO7GsJ6DjC/inO5HbtRKoJrTXKU4XXIBDNSf3ikIMXAG9R/j6fgYG5c5bnhRnUJNnJV1E/l25Fk8E0D6e8YDSH4Kaw1g6kezJBdVcwg7eX2VEM1b8s1QH15HBbdZBJ6AYME9/93Xj63x/MzM26F8bFLGHUMmQFMxdVJT+44v/gNEr+0NWCkHGbEt9qWMyVSRI6agpXg81aR57wSRCnpuHFHjvyDNkdAd5ns5FVWbmKp+RQEVnOdui57YEvFX2gVWC+6y6goOrdDm3nU6uhwEHg/emhOFIRTRA7KJLm5Kz+uUv/RvEdqoMDt9VK5by+QYwFWgCtyeL5B5prlvLCMH9h59N5513blRAD913OH3u0z9P50EXskvs3rejKv1GXXzoiMnaxeHk0Vq9udA81Ayu0qDM6IK29NdK0M+dC4uYYRxloua2DF1yr3JQu55isfNDt5wYGv6aa18Xf5O97gXlpYKAI9BICKxMlwNX+QzY6teaufmQXYh6uxk5Q3+o7IiAZ+ruw29BtG8AHZmZ8hSOIXxvuAbPEDGllXQjxM7e7/r3a7kDC5sTXizOKWGqMeSvSSv560Yr6k3v/Z9Xpi3nLAa/KkuP7DiQLth+Vnpk52/j1DqI1csF284JEFJyrxlqAJVKfcY5tQeRZ+Fq8fgT+3HrwAqcGzXLe7JcGuFU0ft/hIzgrW96IxlbC9lSQZqDBKpAaZuEXB7EMNdbToe2ks6oFlFDWryTmQ120x7H4PKnD/0ldROwBYmBYdJHrrskLWbM2jATiMootXp4jTG4e31oZLX61n12qJ8NTqk2RMk2Bi/R4Dngn/n3ATqmdZRTl5yBWWUrOlgWp0u4HuNN6J/wFk/TRDkdLPRwoTDFdzVwv9WhyvvStUOzA4PYfIicwwTa/XxJ34YtqYzg8+4P/DP3DYxDGyi23phZJRtPf39dO3IH1FL/kfSNb3w2nXnhdNp0wUBau3orKou6dACOnDy+hsWtqaJeBQm8NmbLfuU//0j5tQhi9ZlhvjmXLEzJjkHOTLgMt48YfBRkWrBJZWt8ZjdmL6MZe/pPk3VhQ3WkJD14L/NG2PjOSphHl2/1wsVpDXQL51eMuWkogcza3QxCFFIPJJvaVFA3rE+doVqvjj6BdF1v+Zwjct04/UdnmgYu06wiyN1Vg5WSt5AYRsqVzRNiD81keu4b17n7wuwkB3J1m84elSDMxpZuxYCjDVsb0yfJ5kpKmZHCQWsFk0nClqhkk5qzjkOkL9lMUsCIvyAE+8Q9vNrgUv6FuIHdPiad0lmyvWaYnntMR3DLwnVXA7AU16omW1VPbdUSiOlw46gx3OejHCj2aIrh1ZUW1EVZKVb/m1/8PLUd3k/AM4jCwRzoTEubl3GvMM+lMTkXGpQdV/Xzy5nVISthNxPYfvDtO0JeKJndCsAq0Njgnu7h+bg2x7i3DowWc3NymPvf2bVWHx4ikfxoICLe7YcwGZMfx5+tQK14ckMoY3izNkxxsPB+Y+DjNB7eiNIq4wajfoP6Md48m+xl7y3TXFN2T1pxDk8Cg1kvF9pAN8/6V6xTfpiAX/ZhZ3uEuR3dGMBCHSVaKaXsomSAVq4ROAoLQWH8rD7SoCSTfD4L13S0RyY/QSpIp6QV0RSxgcDnal5Tnt774WvZjENw3irIShrSjsd/xeKxNBhPy5ctQtzeEqWB4KVyq5hM5NSn6Vq6o0uZhtWSntz5FO19MYrcoRrlhutCIRl5K5ZF27bidnvHb9Prr395KqaZofvsOHIuJ4/bpYyC3ClC4I7DkEIBohAhD6VDUFR+8eijjBCEKuHDpMT8+GtfmBop/crIZtgtqb2zK1QUg1BRLAnaeO0x57qysaXzCOQbJYadd0AAreTBL2JBnde8GKDW0Y/cF17bU3Wcrm5XZ3+MlvTzOKbQxo3ldPDP3C8677JwLWq0fWog0LjxD1NaN13+onSA5kohB0xT/WLud3lauBx7IwjcGYaYiJFvWsk3NdWlQ/sPM37uzemVNwI4L0WYv3xr2rfLIfYMzB58Lp1zeRVbDHME7mt1xaL0zS8+gPCiIG2/8KKY5DSfBsosjSSGFnnPoxQJyJ8FTMbMzumBEDyN+8dJ5sYWMz/i6d3t6ZknMNg8RUOD4D7Afblk6+a0RQ4i+lC7dWHCaQYHRBJeaj5/Gw8WP2SLg2423WBYnw5IlgrRDincwSyahXrYzGZidv8zmG2WmTul4VwSfNDcvc2Afw540hgie+TP0SkOBoEBDP5czOHIGJxDssuqRtM3vv8+7jEDiBxYbQMiHDts+mgtxmtJURpHWVCxHnrHwpAsRoeSUrV3+EDqGt5FgB0ObaiBxINcqCU3LGZ0ueBzE7y22d7gsNhqL//GkJ/6lam6oJk/O1YQOhRdWfdHWSFzcemyBuWL1/vGF27GeQZzJmhFyubmEdjMiEtoOjbxLMVVq5lu1whuXgIu3dE6ku67+6mANsK9l7UZBiBWFbxbWzu2YcIq3NdW5GPLlq2IRpsHaUz2svEjP5GfMRKBn2bjAR1EA9PJbBxQNECjOcHeM/aYdIXLDDHG5Ej+a8Fbb3zz9KzduAvMLkr2zjfNnsEc6P4Uh6A9lz22z0PfF3rGXAebWtr2jcaFWaEpJ6exgc6uo00KMadOHFzl1xmp3XgBes7oWf1QASzyINavX0/ZCb5iS59U1C6sJ5wuIdnXXRLdZPqnj72cbG4Og6IH0/59Ryg7Wvn7UQT1lWRo+2N+phiB0h8Dr9pTA4eTk8Z61qTTJyfT3X+4HwCeup6HEc2SuLnTlKhLaJvXMxvheNrIny/edmaaxr9tlCaADiNjBLoysBx1oQZ55yn4Gcz+OrqG0x3IkfYy7XuKhVfMogYyTB9743VkMMiRSPM1+vTk8j71RYME/z5O+GhCAMCaWbswbNebATRwXzfxeSpojCxDR+h9b2WqlU4MlgEjbOR+/b9YLM63teVuN7mCYKqlksGwBN2tp4TnvICyC8TOdj0ZXfmy1elJJ9GfdQkDqjEJNTMgS+2z68W3SeyWHHwak4HdTz8eVvedfXvT//7iK5jKdYjNUZ/2PlbLZylLl10FabTuNNcNXYaMtnBqfvrtTw+lU8d7wGnWRidOUrCKiwo2vvsxk9xnibl6mYFNislBsShE6nTnXXemCy/bhNPMUUwecTLep+6VbJONdFbzinTZHCgE2JDrqtzD4eEcgFGxSV7cUkyunaVRnogAvmlGZ/ZG1upUvS5pJWKX3DexQbuqswTiMg5X16xraIZnH+s8Z5553fjfOWvKh6XfG1UPP91wUqFsatm5H6D08z0qqgvTxZevTu94/2Uh59JRxrKLJxPQRMaSbejYOGpk0M5FcNmUXxnkzCDR9zLXdpiytZwA5F4LswGCtmqByPqCUSGhN9DxwOzMjJ2PUlFWjy3+GoLaorCaF38XO7QBUVmkizANFLLcA8/uTg89eDevb5d1OpqAjjmQmVeDCegcGlVr122N4CxMcIhm28MPPZn3Ko0WzSuFoayWvEYza++PulavrwWvROlKYv3Och3RaJf76HsZyPIoQvm2doNNsqzGwJhnki8pP1ZRYasT5aoxAnaE/MMbXn79dK57M8jnP3sBAtUGJhfdmC1uM0VBVR5onBR8EMmOs11Uv9EX9YH7xZmmkCf9+IA1tpMhPcDClf/SA7XCNnIEMNu8LBBJm1JMyvgg69atS88+82wA0w5IjqAorUFgUoCaDbiAEuWaV21L688qRKf5VDp2qAv2NRo6cKAVDBm5i5mxzSuXBwaiYN3vCwJyNBPYvO14r50sZbj0Q2QmjMoj+EqEdpWZTFx84fnMKrgo/fLW76WXPu/itBJi8QSWRQ6bNqsaZdpVpZ71luOmyhKCCJS9zGJoY0rYfz39ZBqH51egTIiF1cQG/Ni73ohShNQ+/PQoTznlu+gg9gG06g/XweaEuJgzBTcm/z4qZEAAXIMjwwacTEqmsLjSOJQHKLevnUDaSQZXQFNnmMuX3Dost4g/G9y1rCqw46eShIBQjV+XMzUdOycTX7t7aSKd+AXuAU/czcCcdrrGlYjQzbJj/+YcJr39bf+QPvThD7M42bziXBX7IGe/DEpDCxhmVXr4bvWchemyqwkQpd0BO/AR0pH9I+nh+zq5xxNMd1sEhWQ14PWC2Pjqmt342b/fqfae2rC8+MwGOTt//QMdDDr/fbr62stidOa+XZbmZuYEQO7jS849Ky2FaD0H3qAHb8vJU+FT570wM9CrzCpEzHOKNT3KWptmDTthbUDpWuBxEKYJ4jkwmlmSDbGx+i2huMZs16RXWW5AWPrNlk6zZVJgb5a30hcsl83mZvh1Ge8FmiADF8N2o8ojKyU7/ep338roRtZTDVPFtHfnuiyvzYK1nVJaNkKGPzW0OK1f8SJKMdyobUQo80s96WjLn5FZ9YYvYrZYErziXrL/YjJY+MsZkjI0pflAD405Mb5KiMLV5ct5TXhwHHJamdmpLS1sRJ0DowGqjj9v+dbX0nN08aVeFYMZegg0gKs6E8VEYu26zfg9LibTZvYwmR3FYMx3naCRU8Va0sjUKiCUG+5hEw8CngFq/4FDadNm3HcOH0tH4b+OkoGLbZvpmZiI6/s8zUztlkttMlhaVcrf9HnlbDkzCFyz0odM4Are/ro3TEtMNTj5puJsLjQxKgOeD23QrkzgJNnb39MpAk5ILgAxKcf0WQuPuKjj80nmDzMz/bWi+6HYPsBYbI0IcGY9nmgGVTEOQUhN96y/a2amb/tAnIUqnteODlTX3GhC8IHnMzaxkYzm5s+9Ck5VK1rWv5DZnGCCVElauLQ6HTt8OO3c+Xg6H/AzTgVOKgXTUWagA+3vrE/9bXPSU08cjqyxh3JFLk/gimRpy0nJLVVPHt5DkLskrUBMP+jkecTuzpookHSoXIV7Ztk9SiPCcXTsSzZPYfrV7iehzOnH1Z8u235uuvaFV6Q6PMoKwdHGyWotq3vIHhwO0k13t49Oqjim5M8CHqTlvxOrxgHgz8Qoch7ZYy16wSr833RHLnQYC5tJLKkVLl4f9JMBSt9JMBHpohoHVHr6mVmz5qsgDddji7VobmMEOpO6aPY4Fp0/n2ztTAfZSLcj+3nyEMoMsmYz+HWQPnVeOf+CC2Px7EOB0ItjdH0DOGYF8xzesCp0mHU1m9OvbwVfJTvZdD4UFnBTn2UlOuGnn+hO+5+CH9U/haRrc7jDnn8ug6npCgtHRKeSbCmL3PMIvH4dlAMjHgLH6Uj//bOfple8+vIwiHjqcbqXfQ0xC7icjOZvzl6flldCS+L5qggQpujA5MFszrzVzpwSKyVwlj2lHp48qCE2ke5tDqsZkDiuC604pDpgMTd+eW7LmnNdWIpK/A1rbjP+AMWlSGSNbIjjA47JFk9+Z3RyZ3Bms0lLVV86FBUc/LU0z258w8XpiquBCBDv2y01CIVbCIfNkI7abHgNW6dotsyruSjVllG6Iq+0ZDU7G5s8nU71/IVsjtK4PBttZGDemQs2RMxfs9oo/2BtUTUMgPmWgiVrIVVduozXysT8mIkBl64c3FPh/jiBzuu58YbXhWJCetcANvrLljWTbMxH47oybT1zQ2Tnlvc2+Z7etScw1VG9FuW5yIvltQfZP2GVxO+Spl37HvRCGN1UCyXw8pqb16bHnnwKsjFmqFQmWsF1MatFizKbIX4mn6lYboYFgkcTn9eESjqKz0P8tODTH/3YtF3QXocM82A7ySQ0shMw9YHacYxxhDMPM2xQwpqGC5bAy0YMF0/LTFvYnoAzLXYfvNHVN5N4ar4adAEfuOqAWAy6YeTyOAiW/DlQUi7WEzNbU2eMJugEPDxPfCo6nG5XBD+nrP45/OTm4GF1AgE4mw2bpG0XIFUDpD5wYC841em0Yf3mwL56e6AZzF1LBoBD6xE2UQ9OJUMqBiilUEvYcDE7kA5Sxec4ZzPeZfCRXv6CSwH8WbA0AHqYcTruTAk2iFlavid5sfRSpnb2jqbnjrWm/TiOmL1e/4pr4Nitwh6dgIXEbILunwFmhMXugJR+nEzaCDCm6iPOorWc9KCQ4EiTYAUPtYG/r4QcXeNkMgLU3EYY7GY/3Kox7pHzXtu0Rh+lbAVTEXEpVz9sdqwMiXq6jE1VowGCRgo+C9cEp57gb6e4l8A8g1b2rdmSfv0X5lHo5cVzWnfG2qDhXHPtKzk0nqRsPRUE5Gv+5iI21m/S5S9yQjt64pbGtPdJRO11HBBnkBWVGj4yiH7yyFR6hglo40jUGhvmcmKfSC+7+mVgONAIVMIYiFmQ0ZRSsBBdVSCOAPgpWfo7029u/21avlqZWFfa/wzrZ3QJm2IoNXJPrtmwONWVQc2gEvDencaYoY9M2wNEC295h1kfqVLToMB/8179HJqDHP+tncyZADaYMvMJXCs3a4Rb7JZWcN+kvMSantFmu6lct17/LK4t7pdNYO1Gy+GSmZCdQcJOymlesvqdRyp7AZzMKV5llcPp8994PbZhbFwzSMjZ0qUmJxX8awxpwhAObDx3BnFXnkWgW56tnmLM4nAanGDk5dhuslHs2fm0BnWv0UNdDl8m2Iu/+9nMEYvjIJE0X1laRwMNFxGaG75LmE1KLp6sga8HNxQTAUtP1+gPvvdlMPMy9l9NlKHae6lp1ZFE6y29/sTk7r7rCZ6/fpA+XzWzNdGoqIZ2UkunVds1cX+1ywY4s1q/8AADm9ZA1RolA/zPz30Ji7HDfBo/I+vohEkAxhY0LAec1hZZaY4ds2NQDaDjwUQwrWM9ffVTn2L2imqD3Hk0vTaj0RLcP3swCQaatlv6RHTkz15MzE11gXAq68UWVsW8YR4im0FaO3viJnF2OCZOrC+CmOVt7pIEYTMyw6wfDIlXWCPNugYDzEOxcBK8723mV85NqmYGZg2+Z/sO3Z3e/PZrWdSt6eiho2BUKa1ZD7C9bBo79lPMazgKTsb4xApAUVxCpkab0hEylTbwrIYqXE6RqR3AlLIbaoY+XW6SScocJ6ovX9CUzljelF548TYmGbFoyGr7oTFE58mjJFrZzq9wA0Mb6R6j4zXADMr+tIyxdudecBYPsIHMkIVHILTMm+IBWIYN2gXk+9oJcDqhODjZyRieVFFe8ly20hhYSPbV10WnkiyTQ5p7xUNErtXMMOgJgug4C6WjG2PNg3jwjdLsgYzZyvXNpTT1mi0EHRMndpjJRtJJMgityaNYTAHBPUjNdHw7tp6dvva7e1OF+k2+ZvnylaEhvPSyy9Ldf/oTp3q2AbrhdefjCPOXtP0SuoV9uArvJKvsBstpGE7zlmrCwC99+5hctnvnSRoFyIjGyAvmLEwnjrekiy+6NK1YQTeO6zebC5G8paIXyOcSk9P3365HF0aY+w4eSAcZyLP57GVoIwlgbY3M2oCeQkf1ui3LyUb4Vkq7CuSJYpynT7cTkKHl8Bqy+oec+M59Vbo1JSeUzKKH5znkGiaTMKtzYLFEXrEjKxeDXJg4srEik4MPZsCaPcBdxzHjIojHuYE3G7T93pghyz6a/XoBdTV0g8zmVQoplGOgU/P7qtduYDat90PFjRxN14nzR7JxRubP6cBdGjhaVdFG1qhOLAYA7YroyE8eJzPFe6+QkZNBcckJhIFEvDxmdkSYF/OyccK9ZYZJMX8uL6mlubGIfensB5KJMCPg+yhjqwugm4gTsq52PPQLgt1u9tIk5GAVTHV0zzHPxBNSfXAZJhWHn+tO996zO5KTzPQsKuAAACAASURBVAGEFoT1exVOwUq3THpsDiyBUK6bkZnxXoaWr0biePzk8XT2+VBRWKp3//EBuK9HIfVzWBG0TyGPFHZQpaM0L5oMs5Wn3W+TMvGRmUaQmXbB//7Qhxg0rjEimYhMYa2NLBF44JJ2g1/kuvPQZ8GbxcUJpHCfgFBJWSntxBNB0FEJjfiHgHolbe2MtRHowsrYZkbO5BQ0+7sdpWinh7QrKPnROY0GGz+kpUQpwO9d1Pd2amv0lfbiCfyhTLBzhAHlwvnOueQ6eM9Fi+vT+m3l6SDcncULV6Q/3X44PfloR7riec8PULSbQCRHbNUqPNQYFdiHesFMQtpG+JnNeMLVUB6+6urL0qVnb8B0cjp1nDoG4KkGkYBOhiAGp7Gkp/24pSIcoXsffixVzmtIr3z51RHgBulGqSwb5x7329kiDZWWc+j4Ce4V9w5OVxfUkD7mS9Q0sNAI5MXcz7PxvFuzcC73BScLAvAEGFUVzsCWszYmFsJNalw8DwqEE80LEbKfTCdaoLYAJreyQBYREc3mwi5bCZOGqP4Uy1BPqFEhz8znPkiGWYcd+7gMdBoD33vgyTQqTktwWwvZdpoSeM2a1elpxv0Nj/bR5NiVNmyqTs9/0QKsmQjy/bXpmR0+YygFi4ZT0xKeQwn0EbCd8tKF6d8+9s10yQVXEqzl79VwvybSWWehc1yzJjeeYl1IcYHzxYGpHM2T2kzIIDIgh5B18oMf/SBt274cwnQVMAOKDWYUnL2wLK2vM3ticQND1DJntr21O9QubWRog5Q4I04Ck79oZsX6MGsrZE12O7aQtdcNzNBGCe5AFUt0D/NYjx54HgpkU9KdRtQC23yYOaiF9GfF+poJuFbFIV3v0bjg+30ds7fA6wisVkdDeB9GdsM6MstSR7xmfUX60rfxS+x7jmuwsUcTBQhjmtkQlsY230owibDTreyqcLw5za0+n6poYTSRbMTpnDMyfYzs9GnUGgz0cVwlB1pkgASjKEXZL7OSSS2lVDWNAwmUYLJZxgFZTTIg5pat1oys5amuqJlXgOxNUOzpPpjuv+9WvmYwxh9oAFAPzDRnAQcNDTydjk+dGk0PEOTMRGEdzeB8JEc0eSadyRKlfI4pEpHFLSXRW62VA39V8XrtbUg/ZSyAFfsalqv9XGsPyY48zR4OJt/P2BUNqJlGnRm0B3jm13E8/dOb3jTt+LWLLr0Ym+n7g6IhOKtCIbqt3Fg7nOJzlqRZX+g8BMl7fGYeoJicD8+CNev0HGXmcF+dA1QymK5zhvEgMieKrC1O7Dw1yYaG+IS6NcF4g0ZcsHKxmZJVMDmyJf4t5jRoky43B6JhKeC+JoVYhHB9DBc+dQp3Cgat4FBbzwmp/OieO3Zxc2ugvOitX4SQ+Lz00F8eSt2U6WUYIlY6sJhr68AaaR7ZWw+8NTO2XrrBH33vm9P6pfPSBIFmgFmgDloxI5qAfAvjgk2P9o5NIwB79NipdIKM7HVvfT1KDE9PsD/Ae5sSsvJ76c5qwyQO2grTu5sGTEwO19qKhaarh74aL0RC12DJwLhH1QCjLPYJuXvMAlCI303zo4HNVMnQkCnucQE8vedwZTl6ghmzWDQNenITFMrtiEuhCNODGcvFwExtariJIVPagufEcHNPklm0o0X82bNkxGyAcUqGCy66OPhkMtxbsVnvhjP45ndtTl/E3vrzdFbHpw+RqdalR+9TD8koxLM5pSspK3BxlutVXrQoveGmb6XX/e2VqeMEmxDuUgVcKDlUZzMoXMa6P3yeNkKEKQSTYzhysN1TZLlTbM6bP/dv6YY3XIoxw5J063f2pqbphenS1XMopixozLgcjmIiiPU+g8VbIUa3AcFocjDEoWSLyKWiVXEvB+aEB7cZHVlBCw2cEmRLklTN4oxCcZhHVaESCKKFo/c8uMXW1LSyTj30+yWqa63Pxc4SWA2A7hez01AAOUOCAGdjzSl00bjgUmQMaOhaUT2aPv7p69PaLVQrzGGIZkxI3HwvgkH42an3xtYIuVTx9HzkgStTY+VWMjF0wCIcZMT9w51kB0d4BsdZmy3hRhKabQKXGd0kDiUSjs2kxNVtPvRwaHrvysjmLCurSufyHDA11ZcsClu6+oXI55gyxumefv7zL5DxopMmk6vFeqya2cGVHJIaepRR+na1l6RHHzoeTyWuGWqVbJQ8WCfDEUJH3tQ89T7PwY17LX5MCTxIFjtAQqCdk7HERsJlrMWbP/HJeB97BW0dXVFlzNpkSecxk4vnwOcLgf6n3v9P9kKDiCnoFx3USC3Vv+WOap6I5PWIt2VWuqeT8zF90J5SpvTx0DmZAoy160j4FfiTu6PQWhqEJ3aUynESZnKfi0lcLlLLMAngB1+kfs1PHhfNv+lqYjD0A/lvBlCDsrjEiMOP2fwCov3ynYKAnOG92jonrjsb08aIFt5o4rhpJ05a6zPhCpsjLZLkkE3wqxIlwbCL/tRxMpnC9M//4+/SAjyyJnndERZDXA93bZwHoFbT7HaAbGGIE+f46VPppa/6m7SUrm4vDiRTlgtcr/jSNB28QTEgMpQhyldPIssiB3mMiNvwEMu57688/0zkWZQbg3SmtH/gM+jSOiY2hEWSZecQ2V0HVI75ixcinQKA9voJSo8C9o6STY7o9GxJyusWk3EXKmjW/4sNWePXi0Pwo5hmRAYPcGEVmGeRDS5dkn61pzW14bdX19CY1m/ZwnDxg+llL7+KVj+DbpAhveK1S9M73/Wp9NWvv4Esax/WPAvSn+/SdbksnXcF2dI0WQRdeTf22HB1+ud3/zS95vqXpuN0wB24UoV+1c7fhdsvAiOdHw0hyddmCoeADvYwYvHY8ZPpFJ/RQNLLAPPyOviS8Lve/eGryOpPpD2PsvnaatMmhsZU6UBh3hhNRUcRoo5AUtcbw5CBXzgkzOQclak8blLxvDpfpV0EmEHND8ioLWPNwqwsPFRdQAYCs0wPA8tRq4dZ2aPYtcOS+6hcNKHQzcd/82tClO/957UCI7Ixx/I2qIl35TIWSRd/p8VXIWVqZV1n+uw36cA32ighq6mSZkF1hcOH3VKVABJ5zehK4LEVTWOZ31HPgXoG99MARJaqk/TYyTR3Cdlj1Wm+n3nIHJiK/e1mF1NWqHAQHIpGjw4z3C+7+3LcSvCeqyxF0VAuhQQivo0pssmqwrXc4/rAcg8efJB5IL8PM1DnntQQ6Orp/DfULUkPPrAHt2M6/QN0aOmqirt5UKvKcKDVsHNYJb1zyJyicdRBoKoCfrJpZNVXW4Nxp6U+z2frOWejk10W+7+KecM9HFy3/fy29NxzB1MHQdLpfzJBDJRBhOZehowQDDXGg5p1f/Pm/83faSwo9mE0zfQQywMja7j3ijsJpM4MZQg3Bh6QfyeWlKVIDprRWNKy1dQ5e68rjQmsTaWB8hHpGfK52OQhlvfruGnOlrCjlk/HTGR0UQSPS2wkTjAyGhnQ3AgXls4YpuGequUEIwk3hWygHiaG2eW3NDarLAFniUyU08If45Q0nlw6Qpg9VDOjNUpsZ7wit9KHfpyg1UvWUl9dlt7z9hsBtzlRoZh00+nN3mqcPtzELMfSbmaa0vhIeslLr05LVzVHy1sXVfElF7i/VFGMEBT76ZZ6zb0M2LWjN0FwHobdXwZIfkHzynTuMgjWuNwOUsK6wAPL5BSXxCqTXW2fEp3DPOj5dIDnLmDcoSPd2ATP0IIfQcQ/bcDgfoj/eYf1l6iFXrAQYq/ZZXgAcn880HwGk3zvuMoKUp6BVcvS7/Z2MGgalQV/t2TVSvS9e9MrX3UNmdwJho334sqyLv3xnl+nl12LRniQbIFxgQ/dg5PsytrUvKkT1YDcxtzy72ao8te/8Ie0dTOGml0TaU79PObXNsTa2LxxCwcMgnUGgT+GXc83v34LwQ5DRj5zHURziaDRkWft9JGhbNu+KdUv6UrrzkQcXrI17b3reFrK5gmw3kyENSRPS2dqqQftEE0tTQ12nQQ9O6pungn5cKyeIbmRHBBddPE6ofHIabTLG51Tu6aBs8ky0B4om2FmKklusJmlmWHZALKs9brFF/13AXmxtODVCftwr83eVMYUY89vsNI3b5iKwEHo4mDTSNP+42vXp6bFGguQLKDNnuDvY1i1VA7nWpCVh7EnQY0iFIyZ7PtYJY2IVewN2BAEXINYQXkH0jpmGo8do9Rn9grZoAlKFRhv6Hql0UQnVVyLsjX8+3hfDAIqMCOtLIdaUrwo71/pKNhlVRQu5ZAtYs7vE+n3t/8YmV5zVDWlyCNrHLKOw/CP//t2Xl7zBTMs7bKEpTiIKJeLCbK10EgaKP3F4XKzQMqUTR4OYPaiU7zs8qq42ctcE/34Svm6M9hXzVjzP/LQg+muO+8KTLUXBkEMJwq6jZ6RlsfZMzC69A6X/ubN/46rc9b3zZaL/qMscrla4blOkNNFJFIKXs92digaDIpuJH/ZvYq0nInpWP34sIPhyQUEa1mXAdL0jF9k7yfTUvlhkbYrvZrpRPkelgUGAlHL2bmsgRHGInEeKyRE3FF82OFRxTfJ6aqBrjACyXEEu/FSgpsKCrHCUq53gH9XEyrOYBNDHeTalVj+AGJKyO1AkdEAUbeW7k8btuhdp04C7jem9/3DTXQ5yb7IrkZ0TJC7JpgdJWqmJRjoNm/ZBH1ldfht+bk1vZSAmy3VwVcoMdX62s3U/1+syMZDL+Riu6CvOO/81ExJNjmMg64cOg6CnMNzCBAgzQIL4fnRAorsa5ADRhNBrXDUuXJspu7QuQKMS9njmTKKDbBXfW9KSwGGzeJGOcBmQU+HS8kj7IWwyz+mYe5T5/z6tPv0aHr46UN0W9nUZI81+Atu3bIBUXV5mru0heHVywg6B5H0QEVgkHbbyZp07LkKHGLK0/wVlMyTkJlxezZAt2Fbfsdt+9MCHFy45ZF5bz5jc8i6Kpgs9Z83fwbZHLADuF8JnWEF9GouzahsXIkjqZ8epAu4ZmNzKqlvT1e8DOH6SFM6/ueOVINMr5JrnCC4l7O+zAiFECyzbFh1kMlJOepA1SEdYZi12G/lQOY1qr2WelaCYC/PY8ANKaam/M37x502UMVm5Bka5Mzco4PKvwUvy8olTB1s1Akv5OzdTWzlEFxFq5+ojoRVtHi3i+vQa2Ro0XizOZedcJ539dz0t29mxmuZ6x0KFuoV7ZhcywVcr7CIWUoFvEipFMr5hnuq0uFnmUlRiswR3CuySPhzW85vSE2LkFENmll78JNt05iRCWDX19LXRkQJ98zPI1HfiXlic6VgdLUVUEjIGC1bQXgJcmtTKXpXzShf85qbgH+ACjDOWEq25ToSi7epIqFYpyKxMhMRHWyMJaUOUcpkvdjfHhwxaEplgnAAMMYqLJhq6dSKmWsAEtZYJjjOWeZ+dnW0p8ceeSQmCQ6RWNknFi4LeIH/imE3xBMhhwqeZcHXbv4UDZMM/MXOCV1Y5vjMat6KCBZyg+x4Wub5Q3Rn1oEhsjz+29Fslq5+r5lanj3AaDMyPYl8cZIZUCXy+YEBmAWZY0Fy801VjdrW64F7OBl7RqngoonX5MHoUmFgrqMBESfqTMEVJTXX6LwDT7vsAZ+vVkDTz6nd0pDXw8JtYqqV5FFJzK5WQXkRgxaoH7qSTBF8/vaaK9IL0MROwOnpBkMzyMmPs4TX5TSocjykuQvmop29gBOToCfZOFQVWT41xObxvgw6npBAO8jXj3ENuIQHO9/O07zGuWnL3Np0bo2KB2RunEBDfL1NjpCn8DAVMRcSsARVJwDuPQzaYIpXcCAU8TUllA1dEJHlzen2Oxjifpx7aVbUUTYswi1CYrCZtzxHN80w+IrG1xNgMa1c61EA/0J5j92T6Y97DqV2Mw6gjHPPPyc+72WXb0lbzutJP7z1R+nKq9ZyeuvwOjc9/iByoInlaeX66VQzF1Cd6dqFdCJ9jxOHi1Irv4a5nyfBDJcvW5XOPfN8NmRNeuTBR9POHU+kMUwK7IzKUC+n5I2hPX7O+B1eJXjlMJhrIVbrI9P96eOfeUs68tih1P30YGog89AqX7lTNeVWuKTEYWosR2IHybeHw0W/uE6enyaZ6lXl9Vu29nModPPvqPFC5iW2FgyCyPo1Cs1YWDjOBqRiUyDzPf1aswg5n/IlgyvHgwmaiGFDNIaf4nB2N/1ecTErkkgRWaDuD/dc2GLxY2DsePrM116Xlq62qqLkg7TteEJJwU4wssElTu77lXNIVNCxJFahc65KbccIrDjAmPX5+qPj7ekF1y4FhjgcZayCgHIOH2cxSCLSgsnXzkRlsEXug2lpORw8h8+U4ttXUzaXq0LrDXevrHAFHf4VVEyV0Q29484/8T1ANXyGXsYXaM6h8YLW8Y7bVJvsPfG/lYcOgcdKYPfQCOI7wckOuvhwBZSlSGAicy7D1m0NVBFGBnhPiQkOZS9RYcKavu/++7MSiPhiV1uPPgOcPNrASdVsB0mfu3/LZz47rU7V1DwoIcGinqlrbQbw4W2EuFjN1CwVxdMESrPZZe6UqJaYxSBy5zXLtXzYPkSlGYZHM8QsH1NDacNBKyVOSOpxeWGennZbBkhDY3OzMGd/eKK66CLD4yJtePg+EQgD93A4SM4mc5kgbJ1vmJ5VfZHaCnoa4avpwC4K/lQ/AcyuXgdUDj+spGVfq4zT84PvuCmtp4M5Av7Yi95uWGqN+Ar3In8WLDhJvTcx91WrKTdjSFbixBZLy7M+T9EM6eJ79Sez9T3m6EayFsvkGrzuFDWfAcH3oiY3C0RcXiuyPsT+ZozOWbH8mwLXK+IUHdJjjlPT++uBoR1SHa14ZyL0kB2bJQ5zzwd4z3k4RqhqkLKgNrLczra4Hhc4Sgnfgy/dYF1T2kUQGaHzOo+NU8X4yTsPHkotlCnzIXi+833/mJ56cjddr950wRUTkEK/mD7/1Zdx81vJopal++9ijB4W55vPJWRWiu06RxN3GhoRf/5DezryjNQceZXj6aqXXBVdbdeSXeoH738w7QdL7GrpwF5IdNAyR4NL/dd0CFFYz+HhrA9t8BH//69Pvj3tvOeRVNTOOoQELbVDE4RqLehtcEn9MIdwAAqBqxP7ead86TpygoxcPpy2mpMc4D0xawAMVA5bKA1AombKUteeDZCgPQVQL/+NzEyXZakkElGlLcifkxZgYBT/VB/LYetaDzYBjY4opTh8fV5u8uy8o9uH8iTG2dBRtFqpYdbrpXStr3n1BjqNjljhenDVCeMCVPGZN0cGxEFXAcjv3BKh7HKyscGeknTyOSzDx+vz3BHWYdOi4tS8BdL56NHwYywgqFXAhxSfm0I9o5QzFErxEaGUcC9UBkkFcd5Jedkc8DCGMFF6KoesKV7DYYRPHLDP7QS52hqoWbp787zE6aWfSfY+evR4rmComvxhELdsFwIzhsiv1WFcp3CvQTpLQASabMbIhLyugw4SCRBaZgfKc42Pogn3nmuRH6wo1VVcg/fS340dJg8+u4IvfeLmEOgXkoWJQ9j9DLsSd9VMxuUJboTVnTa4cNHWzxYyOgFEehgn1qzPuqdgzvg8/WYtaczkzFwkHueML3OR5A4FZub/S1JVMuYJQADR7FB3Yd9DxYMfwhsntcHg5p+VbM228Q2e/pLvZmrrv3szBx2UzfUXyRXi2r25flZJwBIYtVl2GpPZqNc+zffOoY3/iQ+9MxWC1Q3SBe3nlDJw9NNl9f1ckAq/n3flFVGOjIHxGXi0eXYRKqsasgwik+gzU2CzDQt2ayPDqVrMBK4ifeh4/6PHjqfz1zSn87B1Lwd7Kvc1uLfdiO2nVFfojMIC0XKvCN6ZowYli4rzOZSmAU1r+L3FeL9c5pmtdp1qo70/N6RMI3a4WCghM+PUnAKHOYLCoZ8xhR1QAY6B2xSCt9SzyAoPt6edfYPppMcEpc1rXvtautRwDxfDJ5t6In34gz9LX7vl+gC4hwfmpGd3FjFI/GT6mxsWc229sR5s5NQDiN/4iq+j+Z3HQUg33FKP7kAFjhY3ve41aRVjDR/fsSO1HDrBPWZam5OqyFSi4RVLME8XHeCDF1OSDlu6QpRtmA+et2JVGmtlAxHQSwlyDjAporxz+LWfz2xLWMHZAF3QQ9pk1vPM2iidRnlu4m/9rL9eMLEO1uQkF51dbDO2E0FpJpC5hoPMyw+7eVFueViSlYn7hiuG69EuOe+RByflJCDw64BoxJrFr/Ie8odrtZTDR1spu8wGsmmwutHJU+lTn7sxLV6tnFGTTWcd8MxpbtmxFe+1ZPSXgL4UIXFJ1/bRfWz4yXUcGFI7qiEa86u+LVXOPUJDiAPIzIoKqgJSueeeDaeYMBaNFXTU+hdyffXMmTVBUHVRV7EWnmYThyvSsaKlPKflfG15+unPbkvf/e6tcT+aMFyYD5t5w4ZNVEhz4z008LDW6mbvGAC7OlvS44/uiANiVkFldVhX35TOO/fCiAm6Mo/YHOJrIhlyH9GscxKgeKvR4sCBAzATeD1wa7XaYt1KxGZhtGxcCjtAhsK3/jNncrmrmi2YZwOT4H8OZtmFwYeVuXIz6a2UBLtnZBiVEckF/PJko9nu06yJYHQ8LCECoxILyGoJuW9+bavUDLlJnpSciEZ609fI9MQ3yNqOnzgRN0t8qhTKhHykelrJMcPVLlGUKCoo9M1Sd6u2MV+rp4XXnf3Bsr+X1yqu4XAWmx4GcXnxtppYnmn7pjPSiy45F0It7Htu6GneX2xAHEH/Kv31Lrhoe3R6Mzs9v/6Yg4YJMoMERN1UDXJmJtpqj5GJaT2lHKUE6spywNRuplEdZ1jzxoVNafv80lSBRE0LpQoCTwe0hknmOZiXTEpHId2fHONZqfzgOufAq1M8bobmwnTxF5JZlPOAzbZt/is1K5C2w8+eFgwKKetGSBE6mXv6DGqLHlxfpiBVDzAHopBrWwDZtKJrJD3pRDS+t4SS/lIoRnv2/SXd9La1YFy9qZnN1ziPwyMOgCXpwG7cKODHbTzHkg3zAk59LXYmB1ekG6/7r9RUBYBtKWi3i4U3hxJsOa6yzUtwwOV5izJWkj0EK4uGkt56YZmk9yDropxurBa47R6QfPZde55laM+2VMt6LOZzu26ViEnOrrYUM+DYiCAImcl1c8i1QgvqJJtvEzYw0dYai3/r4N9awKKmWWtyCIUGMjUkl6ezVkuz3C6DnIHCLNOD26zBA96MwvXtIR1OI9HBnrXltkHBRpwtd2caF3mzO6xa7CkTi6MBR7A5//I56TocXmqhPTmjtoJszj3Tx3oZI3gbPHSfLgXjLET1UErmbMB0GM2pw1A7sGdSvhjBHrv0puVtqaS6g0tijZAyxygCIA73ax9BVt6rWZJGsR7kfs4qMDR7krqf1JatYb9TDo9T7hYzmKagKTKoD37oI5SuB0OCVcqeFUfUHLdKVxR/8v7OWzFhKWKdOirB9xR31yfRg7mmuiGdu+2CKMmDaSDUw31U5z7B14yxlqRCWW3KgGiHGtRNxqhlk9VQ0LV5XqEyIZGIRM27L/n5tv/67nSvvl3BQyMVZHGEbEu8YqZDIcgva9m/D45aLKAZtIuLDTdTU0o7qP5uem/QnGlKzJLygvQ5EwBnJVu+jLwxSz9LSrusdsaGwKLMRARoxS9c8LqAGmQtBQxec3E+0F7J95nt6ornGUA9Te1MSnkJM0F+ryJQeo2z2tpwb7W7KYeJckE77MAi+f75dVXp6ksuSFtXr/ACUysBzonyBmgZ26bEG2g0SBB1dRrgzKh8X4PcMNfaC+BtoOkneMrWFjtw/J3ExpgLu4J5ldwry+VDB/alM+Y2pE2102kNtLFevOLmowns7KQ8RhA9SbAc1diQ+zoK38vMVyB83lxO28iic4ND9Uo0hvhskjKdJq5A2u7YFOXcBN25DkrgUrKgErqm7ezjA8dP0SUfYFbmAfikKCXIFuuhLDx4tCXt45obVq2ILKKt+6n0jR++Mn33ltvSv/zrqwh2h6EKTKRTB+fCf5uXNmCUUDv/FLSHcDuLYHHf7wfSr763BzxwOXNY29IcFv4C+HbrMF9sZGMDF9IUAQwnsElKNhBLfhaMF+eRIOpkMxsp8tt6xUF5nr19o2kJDZJassJiNlo5FIwKcMcYds4NVkURmBif2Q1gw6GDbK6FbK5bUrYNGm5iJw2bLl5TG3TxOAm9IcIXAlFuNkMKzpvHhpvKnExCDwqIcI0yOZskvK+ZnE0Lv8ggGJJHMRL+5zoPOd0sSVUibBy6mnlmmVc48RDoKgjqpdW96VOfvwEa0XGsmHK14SwGqR4x3o9nowlqEOzRStuVrmOS3hiE5YmRhtR5siE11myK7qYUnIaFXalmvuMNu7LKxKBIiWuAdf+7DjVU1XlOY1apGVJ75NiFJAuTzepiylaCXmlRNXSdhR5NsApOpPe+90PZxSQsrbJrrzHexKKK15iH9vr/UvUeYJ6eZ3nvOzs7fWZ779pdrZrVO25ykS25yB0bTADDoV20E0JwSCAmBAghVw7kXIeEAMY5YJsTIByfgMGADbYlY1luqtaqrbb3vrN9duf8fvfzfZIzula7O/uf///73u99n3I/93M/nm+fiqm/8blrZ4eCaz1/cnEKGPYaB1JyspypvONL+fcpUlwhqdwb13qafz/E8zTSlqPojGcxXFP5RMzaKPayhaiBP/2D355dgKGQxyWb2I3pr+hRdT18gpxRDxbw58+pqoo9RCZFng0PNjyzPj2skWKF1xUfy9e5EQpklfUM7UO+kTmzHszoyPmM3NSuPc5mwKCIQYiZ4QEEeLXUMZK8XnqAGvGKL2ZCT7ym7VVKsZ9IahvBATZmKsTc8HwGnqSvNlWmsvge3qSn3JG9uDYA28y+nqllP/5930UJk0gCg7UXyWa95kEoJFOQHp1zumkLPZ0q5sv6xwAAIABJREFUBHPdieI6LPA0UYhcPSXNT9mwr9c1ZfYBduXyZWANi7meCeV32FzPfevJtgEjtxBKwW1XrUbQ81BbTBqu0TxD8/hZIpBUl7j4SLOz5mIqk9ABLJ5nLfnPAouFBatNI6R3YwLxYH/HwW9mmZS14vZXtlGkx88SxaiddoHGbQeDKC54mT+fJrJ75C//rh3fvq89TKr7BAZ6ErWQobkztGodaz/3y69q/xlduB/4kWtJyUgVTtFW902in1NL2tqrTrcVVwD8jrhXwMKYj/pnH91Oe9lV8Ni4bu5jieKOGIxRnwPOaxxsa4J+LO9HMYLSflOQFakl1t2qtQ5tAMzS2Z0XSM9M4537sHAeVVWQkXljcLTAFMeJdI4dQZ6LaEBjIIHUbeEENTseDhGB7oU17+CaIxg2RR+Pyt9kb5qyDZIWpgukI8InKut4oz0G7R4XC+73tPu6d97OjhBuSfO+rV68j4U0D3K4plZi3WsJBColjmKJ56MbJiWO5GdYUXWS3Oj8o+1f/Js3t3lLSdEXLOVnKtLKnBQOtD8bdREiNqMh9efk4DmR6+h+zsUpnBlqIsIXc8cOtxWbDmHCaI3CljkIxmtQsDaMCva60/LMMtzTFxSeIMpPem6kCDl4EjzO8YbezvjcFeQJy8NW+OAHf5DU0OFIGH77uS1qsMbK6ws9TRFlHwSnE+7qcXTtgUZJp7Jy5dpUhUNTY510Bqam53n+kvKn2DfHKWy49oG9CDxO8bO2vZkNGoHrfDJdTTPNg49YKZnTwId/7Idml1MZXIqlXcIvPYl5sC0Us3gmuTNaet9A42D+XC0q1aZVjfxsaGdX5oGzmSDsqePv+3jFeo2XNkI4beTKbCqjOX/eLx/aHsB5iZJueD8jJXwLGPJeJAXz3mGVY2SnwC+muGEPk2mrKaMLJqh5mp/dvv3F/O6FuxBynyx3m9L5QN1ubiarcqG9WR2j0HAaHGouG/S73/rGducroClg6I8d3Ic+Gf2lpKx7GYR94803RTRQyk1UFrhP02sJydJYjDhPRTqJFitMkFU8MQZ7/5z1egljMguAfjVE3i1UopZxyJ/42ldICaxwg5chJ72eISGjZ460SdjqF6HDONDFAtBZDqV4odercVjoXAr+rJfT+NsT6CQ1oyKVJhyuOzS6sJ2dgDB6y+3tFH2659Fjctr7ecnTRO9WFkdYQ4mdVtAFjp9/bGv7629ubV/3Wa5eyzIebT/9L+6hKvlwe/ybh9s73nUF0QYSSIeWtG9+CfN6caRdfYsikEizQ+wc53kc2zvTvvr3u9qykXVtkax0dPbGBO1twZEmwv34LAM/YLDFpYyWWNJEcCcozlSXTWkYDgJRqBBitfQY+3PzRmaUyl9D2mn5EhyDRQmcnDCL2Krv7/AkuW4n4RHuB1DfLy5ECnSCw3icQ2j/sFw5NkXoOLNiyDijUD7MPCIqITxQcIvZjFX97J2ugFb7iT0s/tdlMEPqHloV7A5b9khHN7HaHlqUkWaXDvdRnFVWP2MCqMKIbnzqUvupD7+xzVu5n4b4ZYxhBBeDomGRb5rIqIj5VvIvQclZmfRuctzXKAdOpjK9qr24leLYQkRoGS03tXRXW75WtW9l6Sn8qOoNxil+pvE9jTMV5pEC4j4wFbcIERFKjNwwg9DnjdHihabd8JylvAV0EiLpP/mTT7U/+7NPE81ZaFGRWqpNqYOYlk6Qxjqhz0yqH2OgDREqUyn5hhtuSsR7ivNX3SFQx/jZ02SZF9gfzul1jXT6njslyqyYKzrr2RjkvbTcUYHu4TSej9DNwHff/85ZtZ8WLJoH838Z1QwOA9bXC7PKYtHB8NjDa3TmhtPgOcuxZJVs/WJT5M0lf7pxOxUHU6pgD5U69BsjBs+cm5uY5kK98Gi08+a9okkm8GDJbWSfY3XNSFI1BdLE4t/VZ/t6LeGEvDo2qVVew1eHY2gg3VzjAK8X+MwMbemuU89cWAu/jI+VUgQrkki5Apzvh97/QFu7cIzGfic/walj6PVxDtbGDRsBVQmruV4PgTyjRKHB26oLxOKKaXf4O3jWs+anPPTjyNpM460wp0QyNJZzfWNgWtdR5Z3GkI7jUY8awaza1DZsXttGjyIbdekEPDCqgnz+yVMUVDisbnBndS6iRD+lArA8PI6M1TlTe/uIdZczumuY8ZdJBS4iaz6+ZgPYDDQBIqp1AP7nSZGMkk+Qwo2ByckfFpO5zHof5TV//42t7dNfxPjStD+16GL7Z79wT/t7Wv9e+R2r2C+mHRfb8T3L2s6tdgCcYwYqaQhY3IDgvSmyLIpz4D7wreawBsOJMkqrMM9ZDEscMVXGGlXnIT0FDUbCrB0HgTysHHLQZMFP8+8HFF1lzTdsWFetaqTi8r6cqCUOaG9oyEMd5UPs8xiGcQ8KGvsAqg8Q6Z+0Z1hDyv72INDbGCwpgpoYPZ1GCL0YNAmnmfwkhhsWQfFEq2VLeSe+p0OXeW9m0qWkPgOv32p8UTSkLRRVyh0XzM8CiMGB7hDnXiM+bTIHH9N4oi7yprdf3+59gG6B0RkYActDAVGnzcKOBQOVgx0ML+4sf86qZ1qxKCwtWrC5PfYViO/Mch2man7k+ItgfVBOBl4koJDuYldKDX9x3ZydPAMsIiHfM38euofFFSvzc5zmRaQ1PsxMh6FrgDZWYPQWsTJjVFMPtV/4xV9D8Vc9RCvBVfHUFqj7puPbuXM755SqLu/nGTaajWJIR7iWIua+8PM3rF+XiX3Sriy62ZqpfJM2SGck4ffoUfHFQbpwDkX5xGcsx7HYHaUvJ/498N33vR9KkZiAaQv9iSzWylXLowywggjPyTz7ka3x8Ea6JPz5GtpqaK3RsGrpYve6WmHRdYoSfQtYyrldn6rpr2avRueQR3d6+YVPCPQW/ncM+R9vyDRWg1cyNk7hRg+fzV3hLgefTWlhxE0RZQ2Ni1UqbjSFC657PjjQSiYNZTBPcn1SU1MhVVDFCKKQgn49IfGt11zdvvttr2sLRyweOCYQvJDvb8LARaGVezOdcuC1Hs4CgymixGbTK0mKXrcUihlHMQKsigWd9AFZ3eU+nZ0gAmW71SyGcoT1XyBBmgTgJAZ73fVXtzl0XKw4sL3dvJgohzTsGB5LDbkZRht6wNYwoHkuxjJKv1zTEZzSKjyeYgGnOYhbMRYLrrquHSddY6xLSVOztltgqbvZznLAz1o4QJTAQz6owacrwsNMVthOQC35+pNbEWTEAC+43N73wdtR5aUx/+otfCTPAK7U+ZNE5aD4l+GumfoPUNTwMzRyI1YXAb7sLTaKqWq87X71nG1R8rkZxavYqyPSYFuoyfqxgYUaInyoY+Nn9NrHjGDYfyvQE0xFUQfYYXlzMD72SotP5flrGInk1eo7xM/thkh62nQYY38Y4yX1LCPsJO1KDsZohUBuFCB2xvuvhui6AyUbI0T3ZdJRaSFgbxoFR3n62uDYwQFLALY3hMUlEmvkvjHGdlwY9VsNluVf82CrYBdJJCvTApAeVLCTmYFD7ec+8gZI2GCwK8aip3gOSOSklUVI3GZGCxAlUPjHkYPTDFDSaYszj48t5pksB1Jgb82gAIIQw+jEpXbNTTimoReJgGoUaIoMGAirq3b+lMafopeFzXmPGmonu43QGz0xtB7psVfwXB1TQApJVV7I60d+/KcCJZjCXuDZW8xRH2/jhg3Jgo6wp+eThR0HA9YAVnGxcHYfsV1MakkGs7e9tLtP1z0zVQ26MX4TZB1nwOemxWjtI8eoSuUpYSD3TvXCJxr/rrd+AMoXQ2J4YBJoh+DkKHo3QYq6Zs3qvJlVHWkaVu5ChcCbaogMO21f0lyFLOyEbFfGJSaEtlAZb5QQth66hsV0RRpJL8ckDBk9OUravldVpWpgjgvrSDOH3SRtlUrCLFMXypDaB6yirxtG45WSPJ5DUrMiASO0k3iIVjAzYorNkT43YXrTbhcI7lUMlhuN6Oj0sQPt7a+5s73uNnhvTjciKtoDvWPtmjVZIys9kl28TzsdLFZ4MMTeTtJLJy/ruAqzii9aHcKb7bX1jYcud6tv4O4r0dHU87pJcScwRsqqS9k4Z0M9Mx8202mwif7FcRSJhyijqxB8GSrIOB7vik3gGAwPvoSRtEVKZvnJE6SyhFmj121pXzkI3QVsxoq1G+TOm27GcPN3nMQZDjytgGxy1pue1lTR7SuUi5caM1VDAGMZ4+F9ocYyB4Kvh1qHYIVLtdjkyNJ0KAA4HUlP7070MAhJCMk6+6KI40Q0fP8c95iBRV1GkOFG3I8VM8F6eypTWGGjTmGMff0oVT4rdzv372Eq1LZ2K3JQahLatjZrimtBSF1C3SefIedKbM37cOPvBF88bIeIOvVwy46zd8X4LmvIaOML543r93cjcA9fjdbMwAVakRZmD4qpuW9DFtaYd1FDcOa+oorhKn5prWsfxelglfUOJiduFCaCPM5iBQSbTtuj/1rFMrOLEdpVlq+71H72l95Iar2zbbnqqjg12xfPKazIey6mx3hynOfHvlG1xA4DcbAhSN6jc5e0E/tWgdEBAznRHHxtYj6R91WclXEwTOCTGSr2g7SRzWO/iYEaMQ2paSfZlk4SW8w0fOOeM5ZwbHgxho4B2AO3JJJzQpcG7bf+0//VvvDgw7yW+a1IK40Cmr7y7tcm1RZaeObZp9ujiGH6rO2y8DwugP6kfNgdd97SPvBd72o/8sM/yfuToXAu7XhIV1EaCrBPKVJQZAJvnoNBVrJeJ3YQFSELi4V6mlG4uTW0MAvee9+7OXvKJBcZ0AjIp+csABVA/Le1zDewumFp3/Fl9qka4Rm9GGrKU9FwlVJwYQqqyroBBJILgCUFiYaS+FdFU2mB4UGrtuDrMunca+A9C5z0PcqjBaTtuEWFezhBW89SHscNk5THKEQiqQC90aPMcHl9SW9tr1FFwqilJJInuC8pw4ozKjdz8eSB9hPf/34a8vECGJSdYHvLmSaUQ+RhdBG9dn7Yti0ruKYz4jGnMJoRnhTw5tou8uvFPfvho3EfhPBWnjToUU/Rihtp+FisCuk4IonDYbFKp1AA6zJphEUKOETuN8ZDHeY65XYvRpDyxjUriZqg49hnSbo5C942u2BFQ/qTaHCsPbFjT8J4telGWafrt1yFwAD9sByAxWB5k2lREuPophyZ4mrAJIUHxRUGAI/xXoyi2YiGZCrMul9emq3bwd9SFfR+Vnmt0Ulc9lnPSGZm3YQ+nAsqMVzMaA4Rmqx3KUPuB1Ul5ETJE9NWhXvGv1kdvUiaf4p7P6icNhHnHTfcCH8QqABDZeucRQpxWwsIlzFyevczGEffOzNsMbzHeU10SMCVTrO+GvQBo83OENVwc3uhiyrl86m00mhubTuAWEA6aSSsSv6Vl9hh09nTXRRnUS7kWNY9lVXNZlJTogz2QF+A60cHRC3DIKMTBMgMAw630IuVVzuC5gydQX3l5nblDcxXQA17+YplGWSkoZugQ8R2RnlvipteIF31eozkpkgTbctSYPSbX6YRfhQsGTUScbdh5NJXXAGZfB4Y8jTcTzI538PIWeNmQbFnDPiIRySUO4+We1KXcYzCw7xhRGXbtdwbeKlGnzX76Ec/wbMdB3a4gMjCLoqAh+mbngfudkOiRTsijPrE/MRWJdHff/+9ONVZiokL2+/8l4+3h7/0SHh7CmAEguk6g8b5njxI965rZAvlAXrAT/GMLxCWpyvFQ5XszHGqmLz3veXdVF4Na8mT81XRktVC26U0EmOThMgQVhdQVRToLuZ8ycicDF5lN4FDRayS+XCLBNwbMENr02Ets1OzyltW+iJeEVZ4Wsskb7r5NVzF8SpyX7XUCIp7rW4suXB6yMXgUlYd3YgVQVbEqK8Ux5OOIuZXEtGSC1kMKBhWvFwND5BeW0xPvz94+XT70e//AOnWCcb/HQp5c1DsxWhPBQiuX1klVVXsoEjrGtcsGfG0QCvvc45Ne4zXP4+KhtGb1U1DdrEPW5S8X+9RY2nk5+/Z4K6+RsFwmx0zEda9AsSy5FkH6Rx8zz7XBUNn2wqM0zxFHEk5LrHRgYzbJRQciCMxvpeRDiLd5/oWEfUO8rzmEYFMsTGu3byprWCw756dO4jAEUpIJmjrTI3DS2O912l62VW07anUwEl0DtTFhRk59firkbQVOdMd0wydgoWrWSJYK7b979JoHIxTHQ0cYPG4FIcwcKxJMFaJy3pgW/2s7PM+6u4d4VCcsvqHQbjzxhsh/nK9GK8z7MF0A/Ba1UbmcBDFR2cQa5BWkDGRqcrq+Jx/QTQpr46JY3vBbt23HqREZbYuGoGJN9u6Za2S/ZT0U2UM+Vpcb7oWWLOkRaE2cL9x0tW1UxX9cuLus+xhH6btjxp1UzGJrmKgdhFpBH3W4n08J39e8vQM2YX49xye8fi8mfavfuV+sNZ90I9WBsM7hpjqLDDLAobJWCTQWA2BX56hpc/qutj6ZehAC8ZXQSmZR9cOE7gQVjXdVyZ9zugx+HMYf1VjkGDy+YrtuiftNhLKmj6NmKtRFYHLGBlKqs+cTpvyxweXMtbwtYAhFKf43gzP+9/+29/g/og+V6xtSxavofp5uO2jqHgK52agsACC8ApktlbCjlhHw73Y2qFD+7NGt952ffioX3rwkazdk48/FVLvYeAi2QSL+NkpbNWQ3VJ83vVkJ3/x6c+keKbGlg35SVc7GECnNfA97/kAc1MqRSz9pZJyDm0jGFEZDq24QKe4zbXXXMmHwbDn4Rpq54sLdOyg7RmjAL3nMCQaD2dmFlCOMePNBOj9ir6cm0Rshg02zAOp7gTSgAQEhb+J5WRUW8yztpVI0QOhsePgG22O8rPF4XuZuKkh8bVuJCNXZaSMPK16Gi15sASrT+HtrVQO80HKg//8h38m6d/BA7uZLLWtLXVKuHuX12SOp8aOyNX7PAQGpoFzg9rNcEaglRTvsedeSIvQIAUdD6iqDaNUBg2O9N7Ok/Uvc1WSiBGvNah+R0NtW8HEsR3YbQuM1o/CAl5QorLXO8T1XkRleC4qFWOkkjNQJuwV1ejMo1pl25nEVxnhyxczQNq1wEi8+fX30PeKIdAThWcF1YH3SoQiNQMjYko6xNpqtLw+oYqSzWYbE11qFM4qHilgz3XqZMJhEmDneaSBHeN9jk4CD5sqG6rQGqmZ2htBRYkGb66xc3CPRsSISnx3XOKvWa+GIJis08rKkahmYbX/2k0bcUTACdyjsZ771ejY+ammoVYL/Tl7WK04X5SEzXUJT1yiDWr+cvTRSG+2MlbRUZwl6iq/06xDyKPuLQ4pnRPlhHT+RuJxpu5/fmW+B+8t1taPJRTE97lWN1DJ/Pt1ESxYGfXwMS1SmObmz6yj6atVzBg45L4IDnQYUepR3QTjfturJtp9VLbnL2ZYOdSeHdufwyiNhtQ7F7hDhWCvXyrRFA7PHlSN6DzUPYbQ3vv6l2gbG91Awcq+b0eUsJ/nbmvrtjjz9zBGwjnKTteShF+wxCUcv0rLGvNJm/sxbmEphDpGADRyY5uccyc7dypwwVe/8lR7mr7nLz/yMPDJpXbllitjzCZ5rmpFOsfEYOaQDQBchKn3bcxIXr1mVbJEBWEPoevo677+tW8mQtZxrFy9otrjOBBWfO+66zsYVLW5/c7v/n7bwwB3AwT3ySDr5EwYxScy3+K73vM+9kFhAiqJ2ERcOJHhXnmYkB65WdNC05TLYHi2WCxH1WIdEtzOzhxiKrxlbyOcfVQ79BR6U8v41e9XY9XMwaMG2jfPcpNVa9KL1axLeWghDmI0jPY8fCWLXYN1jIvtwfMpZTYjvzu+z7islItrUyat7HA6P8GRejE0XIeGztd6kMTiLnHI777jjvam+97SrmAc4lOPP96uvpL+Su77wU//ZVtopASO6HwE2eB2XlzgUBy3kmlxAT7RaaKFF+jXm6YCOiDAzMYewdC7DqYAwleyzC10aPA10PEPrI0b/DTvZSOzpzUqCtyjB3pI48/aW22axSDl4BlJ6w84dCMppBBhEPaLB06m7A+QC+jmkOUFXMOgEAKfddO11wD4o6IMBcbo0KzsohVijJ4bUDFH8VSjX6/LAz0XvG0aTHAxYws1wr3KhbQKu0VC3OT78sREOxyhZyQZ4rQpZYoCvLcRlZEO1y6HMHNRjeKsoroHJJAGjyINJGo4jcG9zH4LPw4n4jO2MrcCGoViA9M4VQUMJMSK8V0sz5DCk9puZ7gvK/8WIrwXZz3YBztNiv6a+14FPrSrvfgic2+DjRWeLHaps+nnObiXpE31e8rCQJytyCXrroErhRELJ2KTBgnVkuS/a0TizI1z8nsV3EJS1yGkD9toXSRUeC2iQ/6pKyhVG5PBhCnm+IIL7Yd+8lVt+foZornlkfZfAHHdlNVJWF77cXhlGmyJvBq5SJpR8Bmhunrm6BJ6W+lPXrI551kneOrcobb2Sq5zbC8bivPDZynHZEAjJ899cTaT9Qh8wAen4CU6ZjD2gfWeHCG6GryTxv3NIrkYnFPtwQe/HkLx5BRdEYgK7Nm3C8P3jF6i3YpQ6grSbc+41ytxXuWiUzgsO5imUMMxYnYP247n0CTP6vr162N0l5GFKN7x7ve8P/OZn976XPvkH30SUjJCr1HmxCkYIbO5UxD6J99lJKfcYKWRVn1G2CAaFa2gi26qmfRSDhEfItBrxGcwP8ZmXEeVb4ibn2RosuHuGi2yfC0wg9Mq2loSYSMa/ho9xWOCm/iVuRIpyTvQutOt64ye20HLbXk+5XePkr+HVV0zMQ1x+w1ommX0IQ0kaYJgrv8Jh3ReMxvajaZxFUfp2kxWrFzcPvQDH2oPPfK1ds/9D7Tnnt3WXvvqV2sR21GEMJ/+8pcgvFLNOnEknkYBAWd0zlCmnyUF3IuszDNo0c/x4TugOPQRxfvkaTkjQzqAdAEiUw6G8u8qMhs9x9uLDek5xRbpSPD73p/EzNKwx4Py50p5PHQeDOdBUKEzpRMP5LSfJFqSWyS/7yJpjM9qMdHPIuk34p4YRakXd7/67rZzz85QXaYhI0dM1GINxY1LOZiVpsU5Ef2I01k9DLufwyJDP0Ox1WDjgE6zWc+YWoGdnXU6E9U66R7nMTSn2MRaohRrui4GK1/uEb2tQ2VskRNOcJ9d4IGl84ZrupA2p5LnUlhggv1w7ZWbKcDgqaPsoupySRzpBsVXhzCEVt2UAz/NNdgqZI+wnEUHSs+OnWtvfuer22NP7saZHY5qc0QuHZvJ+/S8t54Xl4MSBr/RbP17b+RcIyGHBAZ247C/Q4lhtXqCejIZzo1GWqchL7B6s+XgmQKTIaTgoL+sfRIzGkKx4o/niablzQm+n2833b6kvft7r26rryAAsRWETWXbl9GfeOIxjIJraz9zBQCOIVD+HGkm+k8P7gCXvrgeZ+fw9oPgXRD0h463q24Czrl8gPUDviJiy6xZxSr8DPbOSfDqIQoQw+JxFG+8zBme7/jwAgoSa0hbbyYIWM0eGW8f//j/aE888VwGXs9DP7AfJSrX9DDzetMZxH3pJBQS0LhJgUmfr5E5xTGj9nDqeObbXngh2o2uhZjeXXfd1V7ctbvdecdd7Ws06z/5JONLER04YsYm9xGbYhU2QdD73/PezF0Vb+iVETL02TSCRZdYNzTKhuRBmT4WIKl3Ee0nZOVhuhjiAbKRlyMdPgz/Zg1y4QLakv2c8BNyb7yxjGc9plUm30KkudLTpMYeJit9bqzA18Gg69pCuq1mfj22B6XvkXV6lJvHMDgif9I0UqAocnM8YR6KqVTdr2xqw3JDp/e8950QWUfb6o0b2yCh/eQ8vBXhv0WRw2AEn/3Un7fLpN6XrG6aWrIxLSjMwEPbtoeRieJBEoCpsir2p2EDlshmFVj1fXpAW70zD8UiOh5cXzeiv6RN1DoQ3ejVaONR2UIMSkzMNi4FEWSDn1GplnRYUFoaxaQkN+w6sRL/YYCIgs6r9BpQTxIu+J39kfzcWqg0U1Nj0DGQr+b3UZ6vUd00Xl2VDMnFAvkZ6CLtB+98dpqNTvR+Hl09hTpOnjlKamE0Q5WdPaHMtcooSnVbXJBUmxGUMPTF3cTfqmBU7UiSvo3kwpWz2FReNJXMGQzsAM7SNCajMMPHpOLJfc5jw29avYYeW1JV0m/3YKqU/Pw5NrZ4XBSJ7Gfl+6aRRpiuih3JZ7imV9x+RVu9iZGVu0+3L/7989yfU6lKcKIqm7XfghLEsBUR2PfrHZKO2e+VZhykXQyIzjzFJa7VX9WOCL4p3hzMrRS3fV8dXTl7IzqEAlhv8b9gSQYVfibFKo1c+pLzHjprHB74yds/sK7d9mrSbpRrRB7k1s0jojOSPkUboLJGZgETAP7OUHVmhhDC3Dnoq12abLu3XWwnD8OYOFs9zg6VbqN72qbrpXSarnNvRId2jkjONg0+dGgf92x1GWoPFB3fTyM3GCVhtOdGGZM4cCMvBvvjGt7/vh/EIK0N7WMJ0ZdGqzosSujAhoMT/JLNoaHTKdx9992h65xxuh9r6PRAIyTbE8+p0AJ0oryS5+o2DN3NEPPlxJrJ7GU40t999nMIMRxNAGI2ZHQ88IH3vJ+RhEg4Z5ZhCfsNpYeu2iLS1E6J2Z6yAhwRwuFibVsa0hOxO626XiT6EK8ag2e1du1Sxo7heYgAFi8BZCSklBbg5HVbPQxDo9luw7YXL25mFGnlsNs0fetLuHRdKpFhsbZ72GEBD8tUM2X+lO41ZkSKRgjiZNye710qqlXNDXePTWc/W5TmjQ4wHnfcdgt4wMpuiPacthuWP7sCAcwt4ZN9+aGHMupuGkLuWRVIkmYgLkDf485DlOoXLAYHML2SWkNfJZGk2l1HAUujEmvEa8pINGAngmscQJg16Gd5mrp4zx6etL51EYPtWnanmm+fAAAgAElEQVQPRBtPFnioC1bOJDpWxOX7ymMy1Trv/RoFGHHrMEhxUoRRBFVaipVlIwR+P0yzvmnOiuWLU1Sa5FCcTv9uted5UKyCSZJVqdVOilN0X5xQCQP2/Fm4XHE0HEJnbMRZ2i7msBKr25A6TW+MKuzFlLOoBJTpXXGYanqW358jydtiFX83gpPBLzYU5+pgGw4Wi0On5EC7ev2GzLs4yQGxPbAkhehDBU4wijO1TQ9lMDINszgge4zPsbn/zMzJ9u4PMNDoRRUxXszIxHDbeF2JNpS8eaWqZaBKGqxw3moEr44ZsT/pULZG6hTzuqSiRQxW6r7wvS7O1FIJo3CN2tMoj/B3DbFRtdGHWJw/X1GcOCQS44qCJhiQAzbcFq0+0X7+l+9n3aTdMDiIDiOFTS1SHKNn2mhyIbQXifAaU94uA4RmGAlpxXyW+a2PfQUF03MQxLEZfvb5mVPtNfcvJ5LewZrP8jrXxWDHHaU2JLw0xAEkEXvmnQNrMOLEtzloz03QxD81dAt7awVR34X2X3/7j9tjj+5AVusq5pnAtaU4cOuttwfLzsBr1taIbiGEa6M4HY294MsYT/j0s8+EVnSZNbcYNY/945k9DPXEPZ9pX5xjGxlK5omh3USwjsw8C+6pZmPgLAOId7zlgVktqcbDsHqUqEFrqaX0gRs9JSoRS5FiRJg9g6sUrNVYXMSCShw+gcUVmxNYP03EM0XquphhzItQ2pVrN6WcEQdJUrDFh8NEd5UCBN3N5+hDe/384sp1A6stfAj2dmmJEY1pUvA2vpexd5J5u6qekRMjyILLRNZdxIdDM2wqYHme6w6Ww79MEn5/4L3vjVBl/Bkb96mtaNSDqw1xP3v3H2m33HF35G4WU9n58j8+lLa1/fTGSquQ1jDktbGRJFQqBGojtSC6h1gRwUrJHXhbDcRj0FY0flbZPCTes2m1YLXrJxcvYTbX5wG2yuYz8is8Kn5XDtooWdyqtM9eZs/LZxRXS/RnqGXKJ4bHAzSKNcpRNCBCoipgEGUajas5Z2tZNh9GcRf9usaVSxAKGGcy2Hx6J50i9QW6IN7xvnvbo4+h6TV7EooRHC07LzB0jzz8BBHqKowdHpc0yOs+ysQsCzVRU+aZ6oQ8uBqE8MlsTTGTML0Q1xPDdXPrIKzwCiRznwQjbRFOcNKfcTqcGLIUE6uhwb+4WiN+1joSSzg5o8UUPIwIcUDDHJYj8Blvvu0qBlPvRefvCOtRjjQRvw6Qz/GZmbG8RFDvcOWkxV1kV46pzkRJQlXPpEZbI55iQpdZDEKLCZGYZ+W9SY2QaeDfdQhWWoxaNeo+S42iEILE2HSCElF5HtwfprTDYzPtNW9a2e66Z7ItpYiiM56kl9efOcj+1JEuQcBCSbLsf97fNNO0NaMQKR6cPDK3PfTZnai4MFQa2aTIEtHfeuNddCXMO04UCCSFQU1qziQ0C12HSDUTeTErVkM3lyKOkaBGawTxzomhLW1y8Fo+f4r0cqD9we/9T17PyEocrPy41es25FymKo+hL/wfoVVsxGGI2hMEUNUSyl6xIi2dRS4uFt7z7XY2Q0pHCs/bguUAPE8dsqZYuO0QvNk9jCLdB3VliPsfePubH8DuCCCaKchLsh1EMmQRHu1GKHBa3MgctxrzPYAeGLsN0mwfuZ+SSappX9pJmxNbOihWAXRPEuVZpZ0MmY9WEJrdqxHbpuBql3FjZHJ5AG6iNT/X5m3e0zA1aYPSKl1LWXCQrg/Qgy1uaFqg8fQ1hv9GMxYMlCcy2ZUW4uFX/eLHf+hD7cjB/cXr6qLJaboc5Ny8sHNPO8+GHESb/hW33Jao4BMf/0Q8x3lxKAD8VOw6Lp48IdN2B+0mxOYgS9J1Iyvup/cxktSQjvFvHixHOhqFabmM2Kwu5SAZJRjBmW5asEhFj+9J9THDJ00QFzNCSS9wBBEq6tApOaPDiNxcIcX2FDpqlKSN6OJf0n50ahej+sx9+iIOmlQBPaYfrXLyK1/3agw+rVEYh0cf/zq6+89h+K9tu/e+2Fasv4DkeR3yhQvWIGX+ifbq76DHlTmZe3cdZC+pYuFAZVrA0Ivr2f2lwyZuUlV1ozg3vmsjPmmkGbzLgSQ8rxOA1OO8dpL7W4hjOIfXHhbSkFwbLppQrVFjp09opIXRFevSzR3HKU/R8bF8FQRqVHOfeuqbrHHJY/kzxcO02lzE9bD7u5Q1YwWlEb0EJ/A8wmGr7hwzhjTaS4FyP7ARzHZS3bebJ8U6r6KMd4gkHvLueXn7kQnnGaQdkIJbMFLgAV8zAYVLA5OtEGjaKXhDSIRfaL/8H99HovkcryGoWMoEK/DVg+xnoZ7l6LsFOw9MoDovWFqyAieiYWgoRZ08PMgAov2cYRSyee4ehEUrT1OIgJeJSvUwOJcOkjuJsTsOJ02mxBgRuoIIzmuVCOyFGXmO0fI1Mmcjjugqvr+4/aff/CQG5xDR5RHSSnC/a65LccD7N+syuAlOaZMB9/6mN94bA/aNRx9N0U4eo5F5YaVkLzIx2LNhX3AHDg4SqxCyiYoSa2hwYdb4/DZUcuiXHnjPW983G9URNrgPVQ8gJSMgtw+RVKQWvGPri2HhgayMJNLiIRgS2/HgUGS/xN8K6C82t5pjClOupSF93dpVATPFgOahhWYK6dixUADwqFFytRyP55dOEKxFpcgusoyKgZVfDRmfbUSUg2t1VWMsbhIAGySiSymMUOe5GDLi8VYKCQ5wn9/3vvdRoXOsmixugFXSTBfqHD2mhCjM5KRNi/c+T5Fk8ytubJ/7wkNtMyms0ujSIJbQR2hq4jhDscWrrrs2zdvp0pDCwAbvsRwnuv/1X/911uWoTHWjrQDebEIejJsvRFj+u6ASSsezMqLzQE3BXUqvbUi4ygpygJXbDtYIr8zSuWkVHtNDlT5iDYBeiff1OjQqwYZEVC3adIToFGG6dP4kqdd54YvwqwD+xZV4/gtII7ZsubZ9/bGvEJEvbJ/9h78j9bitbbphuq3ciAE/P9S+/AU0xRhFt3bVRrpQDtMKSAEIJr2f56S1IVjwRjYxIBZCLGx03DKjvnDxfDX/PoHqxKQzeTlQ23fvzHrM4b7X0YM7B8c4o15gle4TBbsnNZJG0E7hcjNIYxI1tutkCQOyqYcgH8+cAvae0lbnwHGlCzlFrsfjnH/aF7k0EAYAKRQowNhVQnvqU02lq2FMfp6xt3svjICOJxohWp1/ojENN9Xd0GToJAnVppgNHuD+jMkjLIiSyDOYcWbaJxCRNhW6lJud6O47XreyPfBBekmX4ACgprhfDh2kSgptaeniVRnKpAGtvUbaS4uhM0+8PgnZY6ML2oN/A41mmol1URkGRgDZ3XANxm4V6h4jMh7kvoK7et74uYMHd6XgaDeCnQqZ0UoFdUB1Xl47OsIAnKFXMA7zes7jaPun//QXcp53bqe7gsveeMUGonxl/9N7hF0tBsd8iMuve+3rcJ57GZTzdJzHqjUMn16yvD2JSs9Ceqizlty7WZCqQUuWLqWgqX1wmUytg8IFIvj8P3webJt98tY3vX3WyKiwnhI1dHCI4bIPRWMXdnTXn9dz0QQ7XeyLXHyqUV0431fQfHDVzEwKwCH28KZgwcFbsxYBPnpknYwlXrYK/osbxpaxA/sO0icKe51ISpDVh6GunIeuwGRxPFV4S2LaG8ogDA65oav7XTqBnkJg3o1ky0s2mKPcWOQ1FEduhUrBU4ZwKyVF/fiaTWGapvE4QwFBaZ4R0rSzPMBhOEd3v+71WAsnnhcLnm/H6FgxjqxTaDZiDS400Qe4ZaaBUZCxSvTwVx9J5Wvr1q3ZjAVka4ReBs8zwKcjXsYo6ZNN2XgukdzuijIhqHaHrqfNuAEkIpjSulYRA5Vn1aVixT1UVqe4kKZyrq+YXoyxhYKECqyz8u+sja1Mtn7FedHe4/My9TmMwutSRC+vvonK3uqjgN2X2m//5sPt1a++kchwDuMcSdPlFrMhjXbOsU+OghXNp9rmNch89/414CeVgudaxKfEX0wH1WQzrfHfFDwQK7FrYxlR8kUibbs4gh2zBsIh5VhtOCeCs/OFX6e43pMoHy9FWmqSA3KAtFn1E2lK+zGcp2X5U+C4mIiuZqiG/5bIp1LgOjslBqGhfYkv5zVKXO6fj1JgGg/W0TXT2Wng+uesgSrOXK2J0VsV14o1UGlxFf+kGemYU7TwhWESvGwohRYMPrzfwZFz7Rd+4w0oJZ+NktB57sVec8nZahaOkz3pZOR2TlKEEFJJY7zCALbfKWYws7B94TNozDVURVjjhZyX+Ys4F1BK5i07TIov1FJCCnMR2zwMVOOeGsWAGhA5eSwzYUltTeFGmfQ1OsQZR7Rz+jh0DwzdT/3kh/l3UnXWfph9pWK2AdAUWZ3QyyoYGlacV65YmYzqOaZ0SQB2LY2MXZewQPK5Kg6db+soEoaEneJltcsJwWhHKg2+1N765je1gfvecN9s31VglapvWXEzFwnYsjde1PF1HRibkjpvHGOTwbcVyldY3JF8nfArwzwqq3or3kvyaFI6wdVphPSWIO+0kE1KlWgBEs1pbbEz4jKa+8gs06+4aCGDLFKRcWIUihDKv2A4bNcwNVyFntwkvBo3XLS75PhgVBZQuTRV1lMGhNZb8vdZaA67nnqCQdG0uNi65jUmKiBiIwoy7XJDHOFAXLZ6xL0eZ4bAqo1XtmtvvxNQ1oWu6Elagr2d0bDKZHJlqdX4qpaSXjuvIpc+ehluX33kq5Acv4Eqw846WKbpgtGmvWykU0S+eisPiuIApnZFiC5GvBhkTSOqZnG/0sDMPZrOlvFU364KE36ZNnlYYuxtudMgpgppuie7v/h61WvpQhlLFA5ieuKhkx9nR4tRl/iRI/QWLSX1pg9yBJ7g448/x2ZdTBM24/0O1iG1eiv/Sbkrn9eYw4tI1YsgW4UjjbJpfZq0xeKMYvn0A+C8AfK5RqvHy3ymVqOtlrKvvIEwyrhvD1uENWU7WOBwYBEdD/OWruTfJtsB+p1N6VP04vP27d0Vw5GSNPfRk3N7qlFRjIouElpDot4y8oWZKSFmdlNMASvq5noaUO/NL41czT2xC6eilURlpqzhcNX7+Nl9tbZX4db2VdePXwWxBH8kqvbcXaao0zeg3/Kqhe2f/Oi1TE4j+uaWtm97HuhADHUBOB1N+ayxhk0cXVgo8xsyA6Gq0KNQQI4fHGrPP8HZHFyZ4TFSSE5fOEzL1yGcGF0VgxSuLIODzR0lSp9lzebCw5zguduPXBwI18Bo1QHaDqgmbR24k4j+cnuayW//+bf/MAo5KcRJiOdP1xJsKMPktR43qOBnxawPkHLrTvfs3ps1cn0UHTVQiigGxmwJ83ot3s3HLhjFmpGu33BF7kudyeLYstb3vuGNvIdeokJAH0TK4S95dS1ksbM1dqaXCe15MDbrRkSQ0Pso/JfqLZVv1w119QP4QOWItL4aEqtKJa+O8QPbMtJQNXQJgpG2k2i13/72d7T1VxJpEXI7KUyAP+1Qnr28f7UOJeoQJDbCE8eK9y31YfGNIRuvVYklBHekmpjUENjGtx5+qC2E4Drog3KwBwtlF0U2Np9wFKWL46QM06Q77Apkh84yS/SGdvXtd7SzelvQAHG0cfpFq5ezIjp/3vRCKkHwG4FwV1w80AOj5/cmOlBb3OvP/seft2ee3lok4BjHmfboN76RTdDPpXROpRva6Kf/6sUQjFjdsBoUj6xGMxhSaBV1KE2NKzLpsCavsTN4csO8xJ6Zb+ZV5G+NqaKOxkZlKPsm9BpM3aXIiGFaDRQucML9yIhsezoUTglD0GBG9LwfZrvkWvue5zub09Yv8SdoE3ZYKI/jozSC8fOMJuxJ3MvPOTN3jEO0kC6aTeBpR8BxleQZxmFKZBK/iaw4UcBJKveXiSbOcxjlxC1as74NEfl5ePaggKEDieo162AnjlmKyimRjGdv9GsQlV8hDw1+V3yYm0p9OZKeeVDzPkvo0aquUYx8RtNbz0iMmpGv+942SYsiwgn8TPaFP9vhemX0C1vU8fj3/j0kO6cqztbR/1RVtziWZ9ijc0ZPtV/89be1jdfZA9sgOO+knWpBBhjZcVNKQJfTfukAJ69XOMCPSzZ02bUcas89DuTUbkCMdCUpP8aMKOoCOoKbrmffTGJslDtw7c6gqHPyYI0uJP0dsR0POtVlqEOXIcQrFOHzmBgljR65HngBXiMO56EHv0aUeTzwTjBkeZsWLCSc296o45BzyDrZMuh9rqToZdTnjIc//sQnYpssICq7JF3J91kFJeqaa69tGzduIihaHHK52pHTOONLtoK++d43IdBqVdVwu/g9HgjJeWJpfpA4Vh/KK1RZmJCexXwNzS0WTu9uZBCPaBuKKgYdxqI1jWHKcBmBbbAWq1/8V61MZRTnUZG9ghBUpdqV9L299W0PkM5MoaNVE70kGke/QTqFG8eKqoa1zmCiMCOoaGzxeYbFznDQH0ZjSjkpruGFL32xjUGUHUDBw8Z4sYWLeDu9iPm9PZJOvDphgzfXBTumLad9ZDPTvGcBYsU45oND6rUHTOVYBtO+ohXU0JK41C6EtsUqqsFdehmCc0dXsA3ic5/7XPsKw1x2cxBVHvZ1in/Gu/P5euMJotWoLPAZkkqH+dzgZuJuMUB60uJz+RzEtaICEupCXUvSUDdWQn86CdgMFjt0PInUMMaBLfgS4FUVRoktD0la1XXkFjLSS2y6Y0tc1wjPszZiaAOm7LbdzCuF4rQG0URNb+LklBw2MVyiBPiGGjZxuIgtOLKPde25mtt370pFO61v4KO3Ihk1zFrtZRaunRMKLZq+pKnepB6j54E/S3P6afh7v/Cvfwm9uJn2l3/7N+3LX0EVAwdd8xh4nhhlVV+GoiFnFFf8RL/S99wZGx1TCgrBLAvX/HYuXdqx+BlJ88NE0ALkvTPI2MgukrYgVilvRW19hFgFNqPwyoKq0tx3TRTeKG1Kp+BUM9uoQpz3+XlOu4jwMppzV9841f79b38n6erB9uyzzxJRL2e9kQzvCiribzo0nZtOUZKuWFsYDtjiEWCY0TkLUSuhKnpyAdL98j4R6IIYfObivvaqNy+CfoM6Nn3UkpKPHNmX+x4BqhnmXJr2GsXNXpYHW4Z/cpxhNoNr2vzh64nuZ+gz30wnxDfCcXWJUzDjmpxHIlgnlUxMT1igj94k908RRD3x5OPtrz/9V0n3XVfnbDlWUYfi3rcoqYpxVI6kFAkJsC8uEOAM3P/m+2BbaJD0XpX7imk5ZUc5dKMJDVNIobiSynuhLZA+SlS1qmPbh4Nl9EA+OLl1PoR+GO/FLpIwOvSAeHCjaGkEkcpJ8ZNsONYzLyZFXb1mXfhRGzdtbq+44TrK5Mx+JGoSqzFV8yZ6fbrq/StAUsNjMSSe2E3VaYM54m+ITf6tR76MUNqxNhGp7+OJND1I/ZhBPZ6N9o6pU2BvGV7CSup51mXNtdfR1M1AZNKfMdbLKo9GLhQGPu+c0k2mihxqjbx4W+Zjiq/wAE8THdpM7szVA/TmmdqK1enZLXqIP+3evZ+CBwoNaToHpyJlnSKSU7XZX1YZ1dNzUvwA6yVtR+tTyq7KJRGlyRPTCQX87ueGaujxfEZ4fJ6/j5ImFG5XqWqlV/UsMi0r0vCVClvgsUtFoYJKrbxvI5sitGpAWMkY0nOOjhMXVPAjXR0aM9u5qC47DZ4vtQKNDHy9hnAS0DmGN72LKARz7+659TRx/8QP/FB77huPtx3Pv9j2gjfZ6nWK4lCa6U1ReWYOB784w8GC5vLd3/MhophVJbVjKsiJePjrX22PPfUU/Y8r2+f+7jNEmkaD7BUzFoPrzsj1kEsftfZ4XKhTXdW1p75k1oiRobGLBTHutdLQ9NlUkSUQjrw98c9KgT3gfUeL69RXxTXaceB5FrV3gosH8y5Gg19W4AtbtKrp+hEwQOD94Z++q91w2wQOZXu7/vrrc540jDrCk0oSscf0vRY9xvgl7BEyMnt5AChiDILvxTNDbeujcBAPq+kGuVjjPMjQorVn2rproFkN2klyuYNaHOpt54YQh2Rj94iOtyg5c+XOja3MOMOxgesIURdTQNiO8SzDpCEM9Yk789rCGcVomukptJniWbQS57Yf/ZEfznhCyeriuH0bp/31vfDoBPSgBGUdedyzfN7e8Xtf/0Z4cj4sy7qqfJRuVA6Cu1Tv1lXrTDGi7uumSC5vFRbjyCHWyImraEldxITkekI3hhEfT3aa4cJ67lA+EtlVipAJQaGPmDbzc2zYccJpSYFLrZ6wWVZRrLjq6qva5s1X0iYCNmNc3qWlRUg1ovOh+lkF5FbKxiEgNRlisU7s3d0O7djWZn3YHkR7Zbv0N3iYfBxTWxZ1P17sO95wL5jAfkr1yOCC+ay4YmMY9ab2/twQKYN6emfZQKUzUw5AMFyjZjFD5WN/Pwxnx1TGaLJvVbHNRv5hrpXrW4bs+UmHSU8tjMLJC9u20UBOFRBDpOy1ku96OvG1ETAen5l9px52DXyeRVfF83CY4kTDzaguxq4OjcoePgcJ3vbDGmn4fa+jx1T7sXrihaF9sGHckN53PKnmqWPmCwkkQkwvrvw/n4VzQVxTUz6fM0oxVOJ0PKMMnBHC0Uu7Xu4nP1sxyENwpfbt3R916gEM0BuYhvYdaMcd3buvPfKPXyGNwgEpToojUnXCgsYMDtMgahIF5Pvf+gAR8YEMOVoCtiQNYYQI+BqY8b/3sT+AQ3WofeYzf8Xe9Nl7OKti2ZN9Q8w1Ve8KO31XTbDKLgXtq6AaIu+5j/R8lkZJGq1qP8TVdAWNzBDRoQi45GC7XWrYjd0fRTom6uAzPHd1eDsBzqiVIAsmobzDvaUjheSNwZvnuEIMz8p1s+3D/+YeUtJzUcFWHt9z5sQzZcA8I1K8oj3I89ZYBF/kWsYYj2kWJKn/xKG5bedzRPUo/wLzp48UKdN25+ugxYyAlUEEV31bZ2u2mzGLkrXto+Z9dDy99NoYfa2TY+hSzrkV2GFj27b9KNABmB7vbASbIddcQ0Q6wF3LxqRiFWMlGdps4ld/7VdSwPM5JYPSpRrrsJHMjNynFT1CWWKNJBd77oyEB95y7/3B5PRULpgPNaCymmIBP/UkxfiO5lUoJg59rrKtQ33lyTlyzEXy33xYGPYCXPlAcRcrHbmyrtc06SQrJC6ltHWwCRvTDXUBgxXuc6MJKDvUw8hSku00vbAf/vl/2cZRB0lk6QHUOHKNplsxkvw9HpM0xwbjcdLWPU8/2Y5g4M5ziE4cPkiFdXmajo1+DG8dRyh2M0UV7qxpCRHc6958PzavJqR73W7i/NnIjnsy9LfwMhy11EpBHSJ9uUtPLLcHZ9AABSsjlYKe4YPsSc/yxCyc+Ossm6k2XakgW3AwMjt48GAIktJ2fvVXfzUFCu9dZ2Ef3wki0x44NwI0jXVD2BpmaiheVwfRcXlGGxWte0/pAGF9euPmM+sJsPoND2wVMooKYSdGFaD01qVM4945TWEhswHEZGTJC+jzPIdIg3SeplyuzwUKP0Y1EkqN+MRjxDO95jEayp9++mkMprNTOT2s1T//8R9rS8HsnnrsUSpu2yDyQleRUK58OSC2BYbLXMf6K7akdUwj87Wvfr1t2byZSu9ruK4LsOefbd/7gz/c9mLgfvf3f5907ulEH2KEXqR7LIKMnWHrDX6/ZolKgrVWC14iug5DrexHCa3CLP3Kz9vLVBBbsL+Ca/zZGhEQ/LqLqP23CTBLv/q02CKDh7SncfX7yI6Afh0zHhQnwkuzvoNDF9rvf/L7yTaUo1L/T9wU5oAOl9+lGxnB+RleWrIen2WibSq69h6fk3M22aaPDrdnHsWINaqdkbpCeWfOjvba+9eQ24K/85/7bpbxhg4m8nw7K1jaR5whWKr0oalJhkfRnjYyuKEtG30Nn7uk/dVfPZRnLf5uiikxWqjCs1yzPLqZxrarsT/cq//6lz4Sfm1GVIYxxF4kmzB7krpmMKXWndCYa2bXSgKuCdra3nLvW2ZjOfl4I7CEz3yY5XxTipRuY3WVo5GL5ubuwU9wDltncpBL5820L8oM/Jyv8wHrkXqczA4FJXpeLscXxcDKTUmTaxh7ddROmYT38tq8pgXzF+PlFzNZfKTdcded7VaUQ0qLq4oGPYUj9AtK7G7ip7/xlXaBDX4G6eULGgEZ37becJgO8b0FEF797F2797TF0A2meWib7rwbegQYHO8xEA9bnieb08gLRyC72nRthg0UvTmiOh2BX8GtjFQxIh68XgXZth2hgbQIBWcs4xxdsXh5n6FtUUUcFaPJgxNX5LM9jM8//3z7n3/5F8FeHPBhhCZep7GIpHt4VEgZ0YJm03ZEOruIQtpI+GSp9HWy96oD8/3IUnWvqwhbUF+dv3oO4XMFsw0KiMFSJqiiE+Wvbf3xBhKhcA0WUxQhcO5AOhmkKKlMbDMk9+zvvSPVeeoIwuHSRRMVLKbl7IPvBJdlQx85sL99E8a8UZw6eUoqWWhQ+WMGqhH+LPvIL+kRc7kOK2wWBPYeOMw+uQsHhiPm3//bH34skYdS4L0CT3pVu2v3+vNL/qVRqKFJt7cK2imnUIUe4JNEeH540Sw0+tkDLFwI9aqs6GBS3Khqq4fZZ2skmCnvPvhgnTgh7ikFj0TeFfH58/5cZg3r7MHLE+2AQaoc5FwETBoFu0vtV//Dh9qi5a7vdFoVLQToWHRwOvTMSOB6xV1DvzAT4DXyIyfGFqWoY6vbkT0D7alH7IhBo9Dsh+j8NW9hOt68vaTHF2mLe4H9VVw3W8akaI2wrkMIZl7C2dlili4gxx4OM7VrELhn6I72j1/eioHEWPHcxPIiqSb2ahHJbIKz5eCoP/9/P5Uz797bvWt3B1PZ0qVj08g5A+Dv01MAACAASURBVIIhTEJH/KyBl/CNBr80+iw4cn7f+Za3z3rwSpqo9LR8AFrufkBrrw7iBfjlBxfgl9JmvtdvbC1o8FQrNxFBFCOrqp4G0ENjKOmmMl2yABEVxgDnMvMJV1Ho9XUWLsQuDPNNobX0biBxQLsovE5bV26l6nnr7bcXIdhrSoTHInC901Tonv3aI+3U0YNw1I62dVdtabegXfXlv/hLytsA2YD9yn7bzLyLVpCFy1e1c6Ssw0yVfz2pj7pwSdW6FDitJUaJVkgxDqmCpTKmdaqKWFEExCRKBru6LspgeW0yFzLmUR5Ut3ap0QamlLbR6Yx1lc/gQ55gwVTvy4MnnsfGe+LJJ8O7OwG+eJiNoc59LCXvc55U0LK7BzGVcXFSowlTtVQNZcdWqiCOZAtcrpGvODVBeA+zv7qKX39YfVmGkBDJFV4rz66sjHvBdLfXTevfTw8/QhHJ1LkqolXQcA1N4a3Wp3qpRBXXOUl1/MZrrqJCp9T1bPhZe/chhqD6CNLatmedlEPHETWSTF9wKvtSLC4THdPuhG6aunUnKTSsXbeu3XTTDe2//8kfx0npzB3G7B62syZ9mF22oeMSc46YhNiuzzyP2D3v301fxSDLOamTJ06mkovW1vV0jXS2xfEsDmqGtmiOePYaR3tWeyPWU41Sruc9PD/SgMyWHMjimEmxUN9nzGKcQ5FYB+XwZyk+aJzkmi1Zfqnd+7Yr2j33bQbPFTenPxYDGCDetkHuXUzT6qNkdnmQVjddCzshhsDSCjYaal/8zIv0Ca8jYgI3pS1zZPJ0u/mVGK4pptdhYM7T9dPmqBQCx1EVa1uuPIdKdwR3N6pDbHPUCW70SA/e0575FnLlhyhq6mdlazCw2vvNjBGjTP6siObHPvax7FPv1/vO6ADbIbUFUptS6Ol4pLZECqUZWLiH7EjKjF722Pvf8+4UHtwoqRy5I43K0m5jmR9+jDN92PR9BajSlpLN0eCFFJyyNikv0Y03q1dL7Uib40ANeV4C8QEF+bszRUk9NXI22vd9gHX4KmKQt2Y0YLXSSmp6ayMaYLQ4ks9eClfGw6QBeOBd72qbwOxkp8tEPUvZecdTT7Y9L7yATPTRdvc9aM2jY/X8M1vbAbCuKVZ0x64d7a5XvjI0iEdIc8YZzisvbgR5mNfe97ZMvFLxVeMWXhQHwc0XlVT7EPl7IskuwnX9TPOM+pQZ0iOHrZ9/51dh7fE2fWqYTa7x7IQVc9C0h/zX42TBSJXljoevg1GVs8I0NRi/+/u/h7zNEy9VKJVfOk5Hhw++dyx2nvisKmqs9KqvEvr3cKq6ZxaDaJHBSFaP2BlIP9eI0agiERv3V7MZ6lD379sfXtfI5+yzc02+3RH0P68B7qMV3185qzEHIHN/4xg5W7qiNq04KQbtEGIBgunqsMVRppomfGIVFSRJ2AQQe/PV18SQPM8ekHwuU2Dnjhfzu88zURpGzn5t6R2qPkuzMLYx+7BfdixrXlPppCdEScM95g7nmtQCVBJKAaaoLBuLy5+T2tTxSa10v0QLybMWSinWgtF16D7imSkylH6de0etPo2x99RXnudjbCzk1KhEaRtaRavMrADnUg7bxCRrgEH6yK/9b23dJvC8hRW52uQmx8wOFJWUR1Ss5qJHwNQNToxch+hgkBEwCO3j3In57fN/swvdQkjccN/GaTFbuOoEmovc7yjKH2ClA3DoEpVxDDyXYpxeR2yKxSiiwjEIwo4emIAgPDF4a/vbv32UKBBVb2FwrmkAGsv5c85qIc1UJovn/gh80hcYeC7BV1yw5ibXCEuzI4cauX5lE+iYQDnIqLgi7CJ2axsGPvDedwWTK8ygjJwHqYiD1fcmyNkbuVRNE9ZXWtJ7nwu8PhUloy6NglWZOL3iG4l7GFZaddTj5iJ42MfBWKqyJxhe2lwCjV6cob0N6pGKlmqS6Ki4Rl6XlkDcah6vXQQvproyBtsb33APemmval/78kO0bR1FG+759n0f+sE0b3sY/uyPP84MBwjIPIvtbP6lS2g8J2p89oUX23Pbd7e7X3tv23zdTW0JFd7L8rHwmvlsNqDGOl6Fa+7TG8O8/FkMq/fiUjuyObuorOPvOfwlPqD7ivEysrEaaQoXh1OeXOOu8XAaldhYIq9ch9zB0kCrIpCVtzo0vp9tQw89+FD70//+/yQ6iRoHrzCt0QsmmjQC7aLMGCGMlQWNSRyHX1VgKmdnB4aRXHG75LMh8cTz6OkU1VqHoyIi7nlkxXmqypk/1lMZLr4URb5MIPfzgqMAcxidAnglPZ/j/bIHlFTKPoQiUkUTFVhox3JPcJjGwGzl2BnNRereYhNrtmDZCgaAX0uF2nTrJBXBbe3gvj28c42SNCowMnbOh0Uoi5vnwbhmgU7GwEjPEB3fyUCgf/njP0EUCfsew7ubyWXbduwEQN8eLuVxq5ZinuzbIbDBnucnt1OKR0ppBg0aL58p6yfsk66cDn8KGbyLgoOBp2Wp9BLLaZRjSzeMhlhRTzBpCcjOy1hJj+oxWgUvQ+8QD1WifBb4YICRkfMWXWpXX7+offgjD8CnQzRW4y0NxL5nNbMkt+skMXJeorJORmGuvw5lbO7y9ujDh9rxA0RqA4t5NAQ3MwfbVTeO0dZ4ru0/uCNR5ADe29ZQxTGEqJLBAD1cvqBVMMJ0SDUV24H5wBB3t4N7JtuTj20j3ZQI70gCIaCTkMiPJBIXKvN8H6FXVoOmw7H7wb0dx44DE6MehSKWtQHjS6Xf/nrXnp89SrFvKVDUwPd98P2cxUIiXdSUXzvP20cPM3g9jUcGrgRfqApRcAmllrCkSd9MSa1y5H3qwPXk0hwuP6PzbBqVqJtox91gqex6QJ25iXW2EmnXhdhagIkq86c6aHrFzwkEC9CmWMGv1YgAqG4xD68s8O64PomDD7z3O9si+t+kGjh96xi6WDueeRJ9OMbxwao/xGTvEYzlXA7Krn2H25ve9s52Ds9kU/rytWvCUYtCrpFu0rlKKQ3Jgt10BZqXgGpTmA4gijqFnjs0Au+2qDXZBAG+fW0ZuLzWViDu2V5gOXxWl9K1wPvV51c/sE32Cm+aeuqArFIeIV319z1wyZ7Z+kz7xuNP5Hn4FSdi0UGQOThg8ZRM/Xt5b/EyjZ2CCcFiY8iL5Kx2WP9sU7WOo3uZtJqhv6Z+3dfLTqDw3D5CFxroIzwN9rdTNmptU6/I5yo5b/Q/YCTP9Suho0iCUZLv2Q85qnS+5OwTbfJnjcgQkuAbrrwqhtm1sxNg396dpL7VNVARZs3yXLTU+aFSmqQAibvOtI0rl7Zf//mfbcNG5JKG+bdMLlNWi2jD9jEN3n50+B5/6hkmgDG4hcbwi1YLdXLibTkrih8UCdye63QsBNNz/Sp6johmHFVHIjfqF59L0aYQiAygjqo1Pxf6Uj2jpOcqA4GpSbnwl+fCgMCIdXR8loLB8va9P3IHGKUipBJupatI1JdCo9Ozd1aKi/vF37PNuWZee3lZ+8aDRE0Np8/ScEwYa3iOaI51uPg0EkqHOFsUuSgWSVIWokpE6gdobIkIpZOMEjWaCo8NrWtTc17Rfus3/ph1VvmGgibPNvivHTVWc8EYgxf6bOVmhr9ZLAyvSydwmnRbfpzPz6Kpz0TM0aFSwUm74ubA933X+8pBs4gpfXPDGSpiFdHol38MWMzdVQtOUQmqt9Q8umtxMrTuQHYVB+R3+fe0wciN46blheVhc7F6TzeUG9Yv19NIwvJ2xBSTkpWCRqIXsS7+04r7b0N6CQUYu1Yd+V7aAvv6JvDsy4jOpvB8o1QXb7vrbnrxlkBwXpyob0C9MhbxyccfbV/+/IMciFNo0K9v1113PUqpp6nGvYBO12h7xU03tXUbNvBAqXJ2WFtfeUwlVyp6JfgVAcdzV4U439MIeH91Czmo7tieP6cSSo976QHzYz4LjSEP+AwHddoxejx0B1v3gPgJotMDCAUqamA11yqXumU6Dj20vxvJXDSy4MODuYlT8meJtKEqCEJzjyuoMts/qPadaqwemER1HSbnps79cD1Fc+gqxqZK4ij8nvSSa3FQTMEc9VrxU/dWn3JnPXR2fMXo8fM998zv9TN6nT5mWBxMU4xFLpqOzEbxpHmSwCtSVroqeyX1oDok9fkC6xQvoOXYDqhhf/rJp3gvlYyNBAo7FYMOYyDyYjkEHM2LbRnP/CM//ZNtiUq4cCrFi/rUuvYybWNkL6f5dZBn89VHn2iHiAIff+aFdlpemtVM7l8jV1iofqo6UGpsptPbypJksI0LrSNL9ZtnJqk8WYtT6ap6uZjCie1a27fvbLPm0QqLYpzcNuJWOrg5Oue05Rkhdc6Iz1i2dqD9y1+5lx5eBslArdF4jjCyIPJkCtVhwnQvmZ1r5CgGK4RgwWKWyv+xhe3Zxy8xJYs2SlJWe2IPHtnaNl4P5/PoM6EyOcM1mDyPWLzaKFvem4btPH3ECm2OjqAoDC1lyfiWdv7YivZffuu/QftAVQZjNYg+nf3OF4nslBFzHbQH4qxCEkIR4RTyAUb0F+XAuS/ijDVqJSFm76r3p0KwmO3Affe8etbUsMQqa9Pp4Y8TBrsRw7DGOvtvRlhuIAE/NaR8c3Phl8vrRRvx784iqGqSum4dnuP4OCODGLra1D7wpfLDOCR99OADd8Ne7LT5c7AMQfn10qxWvaJRVDA+Nw5RT8emVzNez7gcozbCAq5hiIaohbSC19/zhnx2CgHsjkmoGXlvo6dwf5ifSiO5D0jPeRQDItdK4qw4XAoKVsY6AxVsp8MyTb97qki9rkDSfh2MDuQ/RcmWn5c798LWZ0PzUHjRk3oYQcFd4IT7qPQepmhieXxSWR83PnQYjeBoR3XQU85Emr6ib7FDcUx3vUbqEgUU/bKFGz2hHs9Dp4O02CQs4XxLo+WwzBMFVdXQboiQMY0bjNLZNL1R89m4Z0wfSsuu5/oVc793CEbl4qYaQF/nOljQ6iNe07WeWtFjeaZk9Vx1DNWUfoJIaenSxREJ9RlrOFWYDou/i1SFT6qboCq7RWiuwo/DvuVtRRsxBN0itYvf+Mu2uQEoD6do/J9AL+/y9JH20f/w79oC52koPiqSxf7SiEhlyp4OrIKgBLqIz27f0Z4nojtDmr3v6HTbhsjEjH3arJlRsZF35JgsXnRpfOK4EKiNQKtaa0rrflYd2wqi1cPMmwAjHMahrmFwzTVIFX3u7/+hBq7jkKQLBpdC3+0M66wqs1FcnQmqpfSgWrG1D/UHfvy2dtdrV3M3aECuUOfR6K0kv8QDS37fCNkMTHl6ozyDDf71MungqXXtyL6JtmzxOvj006Tu29Cem2qHTz8YLquVdiM5hR00tOHSmqKyts5uFddFdpvPpAtpZqRtWnZn+z9+7VMR7bCHeIb0+QLdKmnJ7PrdfdampBZeUonuMH2DrBIYLerPeWxSRY/CP1UMlYoUNsjdN14/K//MpthSqChPIuxdD0KOjFa22n1808jEBJC2J85QUQ5OpV29gUo6IPzTFRLywxiOvoWlT/X6SMB/9vP7SCGezWZrKyUdRysFCTeCG4WbKZWTIrkGJE4bWW0co0R75IytNDTOnXAgtZ5hBdSCW267o21mw6RqZadjJg/puZwT6gCeitCMDt2LOZAsnpzBE6jn7mTgtEYvihO0XTnYJlwdm8vlmnH9BzOnk1kXGjCuw387QORlm4q44yWiECNRCweSRr1Owe0YLh+ubTeJv6q6Z6tX3lsMrsdr5AqpBmwqk0gJrhipvkZqAC9/QgkrIy7e2+/J8zNykUJQyXIZpdytEbfy4Wx2PeMoBiepMF7WdNUUsE9DQ5gNV6xgBN/DieZ9W5S4YQpUnQHsozs3Zg87fLt6Sp/+BsfjMHhASuOunEqa+SVvW6nmmSTqlOrAfz1Fo29pq44MdQeVEBsgOi/sxveWKe81OlNCpdqA7qzXZaIwya3jNJ1/5Kd+pG1GJeciKiVHiJiNDHyOIj3rN6wvxRuepYHAYxS29oLXneBcXMCYHGUy2Yv7jhLNWXX1ydUMYSOzCc5Zzy/1efXrljPDvxcx29i7Iro4HPb2AqLMpciSXXUlg2I4VF/75pNEUeBrPKMolwQTdc/UJ6YDg/1hW533KUZmRLZkxeX2wz9za1uyyg4NWBIUMKYmGUQOOTvZXEqFRsG2TEJsV4jS4Jb9Jt44MheDtoP2rhPMTT1VKjvHz77Q3vCOJW3fwW9hFNV7hIhLpDcHqMhnJYQQeXUoJdKxomsHpWRybDGtlZvap//0OXBzxn9ypowQE8nZ384H9zs0BsuM4qXUvYouOlEzD6+9Aq6CvWYNYKyyCwkpiLpx5apZIynZ9qYSbjbxLKMBuTH95ns5DTHKKqqAHxw8jk+xOik2pecJTtZFa76uZyrrhTUWvmd591LW6FMhP6MEIGvARaJES/hJXzU2yZ/r8HSRYl9F8QVuaNNZH3Y2kHNOEwESQbGBxOeWLFnElDGUKcBrNm7a0u64407EBpEvN/zXmPCzbsh4BLypxtMIbz/G6QhR1t49uxGNfKbtoEjhLaY4I1hspZPDJePa+/UabBfzPjPTNWsr1FNGysMmtcaH6ff8u94wvDk3Fge6hmdLLNUIdzpnpr5uZQ9O6AWo5nI4De/d0EYvozosdrGy35l7YbOzXQ08FytrZXjw9EZGZtCaOp+LDinYIGmC7XzFcM2Bs7tFleNK8fqeY9SqxEGsaApjYGC/vVLf420+4r76HlYBz69gj0qlo52nse9SYQ2wDquf3dsbg6JlFC6bmaxcfzm5ykCyF/DwvQEWX9KTi+l4EIYx1D1ZNNVwcWDWO6IT4joMAHrdXbe177z3njYD5GJ/61cffiQ/fxie5TxmDt9y680Z16hTEI97Bs7iMdZUGO+MxgHH+q1te8GqCA5yTU4O49k6s0DeHL96SlZfuOsjPHuIXcu5YoZiUKzVPEQgllAVXo1ij1DLcXCo3fsPtW89ty3YmnZJYyewozP2/aMKHSNa+z5iGKyx9J17H1hE5wKGbYLU0r06sYBo22qtmHuHo8mn4Ky6H5O1cQbHMEzjBAgjFA62fuNyO7J3IhSUMxePtxvvWNYGp56n2u3sVAVFpXI5KtMOHx2VAZLthuw5pK/GURCeM7Oo/eavfbrdfN294Ixgiciyi1FLmfGzo0TD5gwZWmPf1QB8nnU+c+P59zjGzi5okKvjpHiTrv3A6qXLM3fVJvCltA6Jlfl307x4UF5pu1PPeC8jVHNZJReqPRVQON6t5p86LFaZoBqGU0bJNCS4kHws0zV2yVlZ8t2hSVqskKIRE5FMEVilqnS4YGSa6nD4ZTgeRQn+nMPkgsQbdZVOo70AqWVHi/dlvysRHg9r9eo1USwwQlkGreT1r38tr0fckajr0Ucfi7d5/LHHEnFFjpzrc+RbqAliFeKJ9dbFk+O/s6STvZ6/MyGcTqYh8xCFa2ZUaWjNWkURVazTqKoHSAMEG5ZXtCq+Idbo4c168r1DatybXvROhIvI0BKiSsnIRiVWo+IY+C8kbHa/gHeixO7Ai1fFiEiNEBrwftwwesa8Zw19rjQdTFJokc/1eQfU55pcK/9s1Ozgm/GIN9Tz6VPWaKp16UOMkI6uK2oEDNbgdfukWuUwzqyj1+8+kRnfGzJ/PpQdcUab34OTVrGsf8Z9tJ/G/XATdX4C30XJEJbwMInvuI8r00ASCuLxbVde0d4BzWiAbpZpKql7idYffugfE9VaelRa6633vyk45mNPPhZy8kkM3AzXcFaCLe91koO8+yAqt3iqTCGz20HljmgNGjFhwFVj1jgLGyQSMQJT8MAecJwmEMhCcOUpzuR5hAyu3rie9I7OHRzPeaKhPcwV2bptFwme+9mIxzNfQ5VtkxK/smdVpx5ce65Dv+WcqtCyp/3Cr9/fxhZALWJ9Fi9eGh1GoygVX9I/KzYHDqmxcVjRHKKxUTpXRkht3ffnTkyBz12ggIcT5menLxxo97xlBdjkk/yMcmdmBBq7KrCMoSAz16FPcsAvjrdd22bbR3/7bzmvi9vKJevbKs6f5G9FJzxbYpA6ZY12ikMqCXcO2D1Tha+KYnPrYp78boAVh8xZiNQY668hH9hAw5se3j5ED7DgpmqbyW+NltjYLrybXTJtHxZqayLTEqlmPKksY6s6/JyHLqocfLDAYw6cB83Nb0jeed8+JQwDXGvMVzTqMEjpcWWlvGmNSLXPVPN/OF5dKuRnGiVZ1JCi4vUZ2Tg4xjkP8va8L1PafgRaZsgKf7LRF9PQvXbNCnr90LNjQMemTevA84YyFGMrFUpL2MOD87OZxCfEGhKVpLdQ7EtjheFPdAkXiXtXgkayrtuvr0Rajs+sTX7In9do9r2QVd0qENhqV0Vwqee/hF/pmXpsr1qCaghOKowstM8rWmTyAxUX4NosZiSV05DweikH4cHxAz3ZN4OeO+KqxkZOWQygQ1R0MmwmUzNTYe8lXQkJ8BQvrIKMhSqj10MA8BGv1LgYFRtF83PpPrGIYArWYbb+Wd0+18Rn3lfmo9iRpuyabhYKiw7QSLkrSAXXDZ5XTrT/WfdP9R+rglJdJUZQ4rNW5F1v3++4EAMAvntAw+LYRrVTP/TAA209uoZH9uxszz79VNuxezeG/FR7F2o4q9etwRjYZicnck77/BcfbFuN4ujAsMBwjveYZc1OA4Zv201nTVdhHRR31hlL2xGj5T7cn6mIJssokrCFJrmAQhmoijNZjTQznDWmrGGAMMWJzi9y74docH9mx34MK8+nq5T6DMwI5BQF9jFK5WcleF+4MJ3KZkEmYNRXTbcf/d9fhXE+yPeYgIZSts5RxywlKZSgOA4LH8WTzCAmCgayKc6eoa3uxLz2wlNWgmn2nyD7WwTNZ95uIJEjvLYkn8ZY1EtI0EsfWbxoNQZ7ov3mv/tUe/RrR9uiBRva9dfeRLve42Q8Xhf7gNdPIk67jJm6SnSVGomE7Q62MXjrHGPS0iKFJOLNHnDoVirxxURIZiZccMXqK2jrchPJrq60aBHg6kInx4MFaBX7SpmHMAYs4LLTm8ij6Q2Tn+UHuSzBFzwMPLA6yLVJ05eG8eiHVfcpiNfY4zV+z03gQckhEtdj1cWipChklBl3Zbg/KugqjSAVoY7D1UUQXp9KDcNstBjAyNVUNTQFA/Ep389UkwuXILuE+12wwOnsNOIzvWoh493WsrE9ENvwmieYWXAWkvBcaQrChbL87QHtqBNqoxn9xuhYUTNy4NoLvC8dNSeGK+kUKohRqR6q45iVAVCevccCK+K1qb+cQPVOugZFf6i2sL6wEfFGHu6ZECdr2ntwrS49sihiYSGgLiB4D8r77E4rPSSGl8ig0lVvI9JBoSGUsXLtA9f6P/7sHvD9/YpopP2Wqq3wfv7unfS4XKLuOMyuJcpI20gyKbuHolQ+EomxF78dy/32goef5SF26pfptZdTSh+dGKX7o8PkespL35OaSJBr6J2Ff440DxHEMIb1Pa95bbseIYjzxw+3fRi6q6+jDUmOHca75sbaPK/a8FkoI99qz1NwcJBRHIXpIqnqZZzTAaLAwxQxfAqWhRxfGbkqz0hH+NaJlXPGSfJvk9z/pMKwRK7sGn6n3Sn42Az7EvVc03fSyTM8k2NE2c8yfu84XQtDFgxNle07tzgUB4iBiZirbX4SZ+3NtbfVZ8aeH55GseTOtmIDHFWDVIot6ssZNVsEE5+eTQ+yvNLq3rDFb/YSzxhKSChfzE3b9bzzfpdjJokwZ5DkWrCHh4MQxSjdJrxP2A4QiKePjrTP/s232t995hFw73WczdF2yy13tJuuv6n9ySf/iMKDjr0MltQoU+z0rFt0wwa5H7RDDsOyl9XrkSrm606CCxop6/R1cD3kYVan7cm+WL+aSM40hY3WK9m6GX0TcbrF9nWy0H5AdRogV41xs+IiaFvyRhgmHrZVDd8r3lWQVy9GhbSPZkwxIiMjBiWRtcN7/L3fkB42U5qU6SMpY2tRWfV0Fgiui8nwvbwP1r+KHzXqrk9njT4l0YZXZyQRAmx1HagvL/ujIqvSzp+hVK8096rVq+gNBEPDk8ybP9qu3HIF/bKUyxnft2fXYSqeAPkzxU0qZQ8rdKoyCeiX+GI0SjoC5wWMTgoKVvaUFDdlE58pgC7RVgQvxcLsAQzPpxRsXYNerVkjEGEEx9bJgcral6Hz53tiaymBSGqtkW1WmFJQSIpUQ8LFfXr81fcXtzvJvAMLDIk4gv+ZylZ7TFJHcZCA0B4ionSeuUop6pIJkLuI5+xVxCgHB+HvoZUId8TJqbyM4+mA/xq7mEutr+CQ3SwRvTJ/7gtL/UviBN0X7EPnTBzHmPic/xdqi50P3R6JQwsm1Ul/uV6m4F1Em6iSlqn0XrIy18KzfM89r2mjpIsKTIgPGW2eoTPnElG8U6MkHB9CIPYAnMSDRPmnWefzSh3hOBrp3Bne8ySvO8AckDPSnRL21jXFQXRnI46Q+3c8oJH/OOsywqYc9dwwJEaIeDhQzgDzPRwmo/Em0uf3XYePtYPMNT0qp1TKlZwxrivKwbx/nG23BvqmzGzlefn8bdr3+a5Yd6H92M+8uh09+Tz0mbkRrJU9YRFyAnqIcFCENqTkKLbA14WzBi5mfM5xoFp9Zqw9/RhO/AKOgXM+O7S/LVsDfHHpEMZoAedvEvbAwfbJ//sLSOIvY/8Ljeh40Ytcuaa98x3vgrD/xbYNwQSeeIKQlNls8A8HVBjEiraDoapZ32p9filYS4AjXczzGx6uxRfWtR/IJQbLgyOSW7+R9SheVm+MtIaRLuGnN1BNkqw3yZumD5WNE1yOCzBELpkmoxUBwLmpRAV/6wBDrWkROesAeQA8VG7WSrGKOOihLJkmojZlzJOOFKAmhpbPcuiLuTkLrYhgFt4JhP2kPQAAIABJREFU7RymtG90mzghLV/qqS3EE6t0okfU8lcDdQ0oSfrVAdjDYA5uAjssfMArVywiklvJklsxHWxbrtxAyL0wRv3hh78Z0NWJXidJZ+YtWFQ8LdMFlTj4fK/ddFtMzBa4GH8+c5zDIGbpNdiTKEaU2aM+IyCD4DbGVOKkUAc0pOmRjFEu7mJPkNaIpedYmKCLkHqDUNGtjqjECxL16GA0eny9VNnr1tjrdcqTm0Xllj6F9tqiqMt1ekYlYRqx2bSXqFNj6Gf5/Fm7MxRpVFTx+/bNLlq8JJCBBt71TjFAR8O/xbkYvbEufWQZDIeIQiPoL1vH+ucZW9g9Y3t0/fc+Ve0jPyGI/vtCHlWFKwyxx/N0mH3vtYbH2bOzRDxrKCy8/95720oOzgIi+adRbL7Eve8B6D/Cvra3+Tz3r2qxVfm5OPyj4JKT4eERoRLtnMJRnCDKPMEePqMT1JF3zyYwB3+2ZWqSM7SM/eQgb1Wp52lY7DBwnildBXHCLK+RvEOe/XIwjynqPqCUw+y/w6TKNbLRDhT5gvX0xWCV5QpUwHxiIzkhGmfnnjl7MuKlQyMzbf2Wkfa6+1a2Vet5LUZmhH0+ha6frVsTGL48E/ThspcxxBfPsl+RP5dhoNq2VJBtW0+1Zx/DSKImfIF5tivX0ss6eJh0dm77r//n3zCFC9WTS84ENusBKhGCgi8npecuGA6333JD+6OP/S5hgZhcJ5KgPiH7yeJDX1QS/3X9NHTJZnSWncDmAirhC8KccMA2abkqN7yXEErI05s3biJdLRkYN4eRQIbRGgDkYM4ghzyPSVurUi0xIjKEdHRaIkBvng/vsbkyRgx87TAUUyQBQjdVDyb3BL5sOt+jSzeC9yUqKY8UILGLTHrspffkGrlKbysl7AsYPYaTFJj38jV9ZdgNUAa90tZQZfLnIunGWHT8Hg2drSLLKcasWbuaw4gBHpvLn5cgt8zcCa7rma3b2vYduwJ+y0/CHxc2qefrVFzT3SC+Ja9HnCTky4qoim7hoTblIC3BY+XAa+D1uvz7mjVrmFz0TNYu1aZEvxjr7oAnAhIPMv1jHfXmrkeMWLhGpW4rwF39qv9rKlizDIp2Y2oTnh1/juPqCLCJCoNxFNZm54hdBTaLieEFFDRyfcl4FiWhGqprME1PVZFX2LeE9dQPn0Px2sQ07X2uFLi/p97ZFUzSCQp0pN+XC1HlGFzjvkgmDzIioqb7XnsXCaYS2+m1xSjAgVvMsx4hWnvgta+FqDoCZ+5YO4pz1GnvYY7pbgbzSGHRR1zmeU+zPhctInDojNSUXsosDLtq5ChyTsTpuOByEJL/jaRdGNZ7pWR1i1hiygpfuu/Zh8uYNG/k5ExjRRzmYXTMVhIEECmfRK36GBnOUSK3k/yyfUw+3Rm+71tbZKkhQPa01rr7pAw2FLv0rM8dcoA3uPTghXb/O65ra7eU0OmipVRyl1GZx1jY6qiUkb2opslhLoR0oBy+UAyYN49+eHCyPfjZw1BwGDk6No/POga96rn2l//fFxLpXST0dG+f53clnM5JMlYYk/1y/bWvaDfdeH07SBfKYSaMnTxBxw54pd7PM+D9nCFI0KiNwYaoAVVp+CsohuuKU2btnB4mEd50ewpDNw9HOw7JPbOHr736mlkJsOUlawP16aOYUolfzqR8vRTibKIZHpiVH8NJD1l6cYkaVJKwzcLqnpsrRiuVEMP14rx5cPvUUsPXRyA9R64nd/aE0W8/3JImk/p4oFUiDcZS0WCwlY5t7+cauWkA0zJl5eslELt6Pvv0eA4zOH0InuEZvJ29f2m9StziQF68KKPfliyej7dAgnx8CGNHg8taChbrlrMBHUzzDYQzSSXIQsWmTrMGRjd6WdNgweOId7K2Rhq5N70tqZ6ioHopGfQqn4rt6ZGmedgST93cUjd6/mJ/qE13Khp7uYUsDRiaHB+QUVxwujKopqxpjzGi8/M98DG+xTP02nrF2z6qtlghcN23+mX4MdejBpydExZaIhwp+dSKJ4bc4M6ozXKsqhnBAdmwguaW9kNC7hxbjDHr5D6IkXO/aFw7g90bK59zz6l76foTkZZh659leHIx5J24q1XtWpJal2CKRVzunZ9GUT20IavOHPw7weHmYOgP7N0FUH4mQ3hOhURdFBtt+qDpLu9xzPGNRmsaPilDqaSCQ7k+8uqU5+rS7tLPc+i3kRuZDGuzhGr9MhybQqqOzxxTvdqUTeqH18R5NCq2Mu6ePwMmrGL1Afh5yL4lqjsEZmxV20NoMGHbmZV4gw37z2u+bRX2dMz2fQ/Zf4phd/0uzTnRfvYXH4Ca8kybv5ACw4RMi3HaIFeERjQMvqahqFGNKouIpbKH5byJn9LM//SjJ9uLT0+2FYu2pAD4+7/3eyl+GXmamUgFkwx9VpFM3lM4xkhOLuUtN98MLLYYKaVtGXLuGohbep3HWV/fxwxO56HjDwFepyVWHJWejo/H2T/bUbCkvPiwJWPPqkLyCoyc8xkKlC5jVKS64qdFP8wGb355gVPMYdi44Yrw4qZ4AFabbMOJyJ8gbGd51YgSgwsVgpRDukhvQN1opiEe3j6S64sHhqGOw4tXtgKn9xQHYGP16q2mQYbUqRB2/Yr+vOFpig4cxFQ58YBFMSiRgGpQhwGvR+jSZBfNexlTB473MP11mpGeQg7YItrBTk8jSmnLGt/fvGEd1w51BpxuUOPHAJ7b77gl7/kM8tyq0l6iH09hDCVmcrhNFaye4RXt6RXQD2nYA6PUjekfh7ZP0eegrFvGDnyrw6C8Pw+7a+f9yccrrLGTTDIZMXrWwHSHXwMXg2YymUis0sNJZc+t8HZAf7hHKc4Y/Vb7Uj4nkTAbC2+pem1mOPBlG5ypdQxGciSNZmDjOBu/E7HNzsj1YqMRQ2QfRIiB+wqG2r3Wv9v1EngvSrM1XyLQCdfpWvjeVQSTm1js9p5SEDYAX72RS/Tn9aWroFJ9pZx6SCaEaiMfo135abyXhmYcw3gNHTInEFfdAw9ugizGBvxT0nSY63ES5yP/zerzEQyMdBsjWg+t/ZMpjnl2XHOuKW19fBV/0zW6zIAXcG3a6JQCW4bo6XL6Zi/LZbOCbrVVOSXuT01GW+48R3Ia3TfnOOzHeVZHOLNH0GRzNGfIzDn8vDfnKvfGvYuzTvJZzjO2EwGkPWnpmXPOwGWKmtqKExiJ0RPtJ/75m9riVRStZkiBMWYTwFMTpOyhZODUnYE7Ny2cFkCKu6kRHcV4jQwtbf/w1xQcZrcwbOZTKfrZdmgm5FCo0XRdMHKUqrDrlaltdEIIp6xYubpdcQWCmqzB9ueeJlg4AdH4JIyH1TGyvn4eFVfXTse0bdv27F37tE1L57M+nkuDgmHOhE5FVRhdOzlUfg1cc8XmWRuN0wrDm/gYTIf0rpNgE0WFqBBBay4+Y0S1YcMGPAZVHwyJmzY8Ma13Og9qKIkYXA038R2MXkoloD+wbrieA9Vv1r5wEWlwN0WXRmv8NBQ9OK1ogDdkGB7vLsDLV6ZxGyEa7qr6SuTk3wXVr+Ca7VDwq49aDHpyIALQ2r6kRyxM0lA4xQ2MkAZBNVnba+QgOdDH+5d64nTzjVeuReNuBRyq1W3H9r3tySefIb23T89UzBmoYlFKbeNxpHjw5374hyof3m+G0sRoFC2mj1KMQnvMymuPQ+j4ZhXZVstdv3Yhv3rI+EC5f0bTBc5XocjCR2JV00SMrsajIqh6Tqla856ZBxELIS+tft5fhYPhSJQBkq9mGm607hEmR8xcCSu04odWdTMM3Lcv/C6k8LQe9YKhTncCJ801l96c19Tffx95hVrUYbky6ZP28nfvo5d+slji+sQBdgKmUY/2/jvoQ9FJ90Tu2WKUDs+Um7Uc5f6WE2Hd9+p72te+8pW2n5T1BJ0c0924SoFzkMXci2T5/l4K+Db1t9ebSrEZhM9SRCRpckXQmY2RzhmjIq4rqj0DGDsm2Atd6MjEZoU0whOlswcjkTGU9mvznA/gDJ5Hlt9BSwYYRiw6mD4bEscr2KFGF4wz2lMoRoZA9Xha0KuWSqFti2xrNg617/nR29GLOxUakqmtKklq0RlNTkAvkWBslpORlUa2uIY5KJ2MM5Xr+SfntH//i38BBsgITzoYziJWEFLwXHtM3bM6NAxQZig7HsEIz8LQaNu8ZVO747ab20WEQGcQzTjj0O+Qgqvtzms9iJaggYRCqEaqSoc5rjBzU1QptzvKvWuUrmPnHPvewcQ3rlgTKqKep1fC8MnUAwka7rGKgUmkkWGuhSN5yJevXBYeS4DX4FplcTVyaZHiIfSigb6VDbRGXH1a2qdfRd6sUNSvXmHXgx+1EdV0xYASqYh9lwquXK5eUcJr1pP2VARxtUwU02zwvg+8/YH8zOc///kYHA2jOX5NDKs/h6Gd6Kjaa/p7N8Sw8KJxqX5ZO0PAcSj1W5mSMjhvcjiDsm+84YZECfv27287du4jIhST0TAU6dN1Du6YNbWCVaRrjZl/F5zvr6Ev4CQF1YgElys2e0B4/zM17v49jfm8zySUAB2Oh810NIRTnY3RjesZQ16dEIluYoxNP17Wv/PQGFH6Ne3QbQybC2fqFczOrMBnluJFpWbBW41MowRcqYQvTHeFztTrcUOG5KSBUTrc68KoJ73G0PG5Hmr3hs8mGFoHc/SET9OllyCNDl9NymvHiNFND0lowLposC/c+Jzdf/169DSjYbFVsVQO013X35DWveNE+QYB3m/uL4Jx4J6sv2mYaxzNwxSYq5MkxRMqnFFalufl5nCF2HNGROdMV7kmAwb3mO7BfvYFdiAQMQ9jdC6Jg2I0TacHo+xhVAh1BvjjABJDu46caMcocNiTnBOjI9EosLgGJ84hFWZQhFajFGdNxKNhn8aQ1H6nUIIElZFlGzzXFq260P7Zv3pPGxw7QTrOUG/ufRKIRhL8FIZSnxFnqkGlUKcqsc9w3viG9pGf+5O25/kBpJKOtmkituEhWioxlINz2ZuSiFEiOXX6aBtB+ECnP55ITgM7wpCqJW3jutXtjpuZ6rWbod8YOTmtOiAHPCXz4j7NHC0yWtwqVeWhthwGiCn5GYowFqz20EppJHfW+7TAabC1fulKHAueRpZwIrlScHBz9kBtPH4G3ZRMkA/VJnjpAgJ+qvSmlSmGsYYoFwsZoijscT2q7yUj3xsUs3DRi//Ve7hqehefStqV6IT3ygZV3I901YHCHhmjLTajnQM9t6vHcfrqW9JksC0jkWr3qY6KA4z8s9nbf0+Yz2e6aNUKZPN8VXQDYHswOTBTjHaTz+SMyYg2cu+mVOJLvl58cow/r1mxhM+S0Dvdrr16c7v11pt4fWvPPb8dg3eUz7AIIQ0E7C8zEio6Dl8Mw2RqfAx6QgWlpVYSakiizEq7rIKnUglLvyK1jmDbVY7d5OkRVnU4Kb9ctmqj0yjLJYqSb9L4uNgYzr4Y4vXoVDQmVuUUPlA1OVxI175zAPbBKhoagU89p9cVHBSjBVYU5VwckwZcCCNhnikUazcPLNLe05rIUeoRIvMpkJDeK1NU2oIYqPRzFk/QZyEMkWEzGJhIXHdG9iUDrgPh5+RVahh6UYk+KvdnJAe/hD2Lk7JPMlU+UupyMHE0qmIIFbgXeJ+zHNyQjy30mJEI7HeMhJpUZptjYX196tw7n554HcfKXcv/cs2LwcB3LDrwHmYMijFM0H41qFN1feJUWEfW4QwBxjEglO0HcJyojZxzgJCfJwdPML5/lhhgZ38M8JqMSxw2y7pA9EPqffp4IvBUw8HWpINpBI26BO3PXd7Z3v3dt7Rb79rQDh2nP3uyZsn6zIRpJjDEs8AxYnFIsaIePNU++jt/1Z78GkyDIzXEqWb50tuKcVpCdd3nnIgbnEwDpCPwGVSGU3j/9dde3a6hs2MRKfKp4weDuXt4MyKVtTJiNWjReamhZwqvYKpzMF4EJrIrZxmT9BZyhgIX8PkO2zlxClaHbV3BPbIpi9kebEY8rqN4eEBciGBCSSk60q/s/BAQL7YtV21BTWRppQ1gPm4Iw9LSY4/BzwVHNqWr/rmh+0ilTzkS4SR3LAC5/ypSrXy0oqT0UWOdser/TErcGYMAkkZyRgWCmcHlKurzNaayr0QR+IqNm9sffuLjhZmYRnWcJm2FHKtIYmNs5Lv1w2e8DtfM0XlSV0JRwJgsdD4qm2U1U+RnwDYmoa7bKucMW6ePnWJI9Vl69+T+hKNlpBww2JSlANpxxqq56S+m7xCaBP+m4TJCe6kXNw3UNcKxUrjC5UIotu/PCCwaZQzokaysw+L+jRx6TKpPFTWUAfjDLypwXp54ZtFyHRckf2u4wB81BD0nrd8f/fi8pMqsXZwFLXG9nJBrdUGNsi5K759pChQZnVi0luQLeewa96oMV4W4hm4HG2XddKzen83ZRpDidskKOnC+p+/4s0IAXqcQhf3ZuZbgjUXG7oc8u86JEI1iQ/uxUlnVajMKz8RpxF09WImwOyNXaT0XnY4Rd5QOpspWfrsnptpV4ZdE8+KaQlnRYBrx6fDlD7IPUm3G2c0nEjNtFZMbk6vGs1Ay6DgR4GEjG/bCORkRHY2mhkcVvcvnH2fIc3VPTjIoJmNFNc4+Z65N2ktfePn/q3qzXz3PLLvvsEqkSJEixUEkNbAkdU0qSTV2VXV3VVe7Y8PoNuzc5ap9bSAJgiA3yVUDhn1p+x8wggxXvvG9HQRJEAdBAg/pci6SqnRJVaV5FkmN1Mis32/tfc7pIxE8POf7vvd9n2c/e1h77b2l9SRjivJnRjGO6plzHx9cv3H34Pf/g68d3Pjq5bThej0tx9KSK3g8WPIXnzGQ+sLBP/9n/yrVC6Ed3X04JPd7bQv2pQhQsfLOsFg8tW2miJJalUMNMV/I+8dJqFzIOQKb/Nt/508Pbr79fHJ98aDzjGDa1QV4+B1wQ3stkl5vpBck+0sVh7BD9hVvdWuxy2HNbjx29aGQgZniE2/FLFLHpJVLVnyDgRd4HhwkFFwL4TvFHqGwuiEYGbEyFgRuGgdOQSGFS9ZMTIvsVBdBusOQMvne2smx5ngvNI08PBDZPMHzCTNaplXr6WZFIPBuFGD+U1GTPWxBN4dCBXksS8dnP/TwQ1motw6bRLLszVAeZeyo4aTdER1KFnh3o3PdzQYaolNi48FJgiHhO9nYi+kccX8Eluw0AvLMM0/Z6ofGnbjVd9Kx4gs7M7RtNx4PCosQW+8ln4PXVX4ZlRTtLiEmh0JhP/AE8/pm394vEC7+djQ/gPrXHQ3ZjGwHrzSz3XB2jQ0YDoreqVKcVJ6NUJe6wrzvk2TGFvvbMq3lSqqy8hrCmU0YeO+jCFpS1gSXe8K9Cv6X+NnecCjZyhfeXZtGFu/D6yNk89DymXqQHblXmISSNjywZn25NvdmuKtx6+Hn/RgoZcfMXfsS2rWC9cWDjoFb+eKzHdSNBzlKZJUphk9PVSXddaQEqsOhDux0DMGbTL9YNBUonq+eD8N7lHvud50Izh2tuKjYsfU/BjpPT33sx3goORuOssxrMLLsiZlbHBPI86wVHiJrmH0+Ew/e8QNgoKxLPh/nY0eIHpUStswMGopczUz8unztnoOrD588+OHvPZHEy5cPnv/Niwdvvv7xwW9+9VEaGiQznLborOuX7yGCSYg9ymv3wy7W4ttAWnjjJUWDlZlYy7U+DpcPnP+7334qxuxCoqAnDt567fliu7lfEoM+S77YX3pVYsQhZ6Mz6jlDd8t6236rA3/eeuudYOQPp9XSd35412L4vICFIuOJ0ClkxvjtLtEZC7VkWoxpY83gDv4thysLcz5h67UMgmZ0Gg+6VkYwmaRFvAs4dtAjDGGjRLjhlgcVDwMURmGitdf9dwLVZKr2cPE7W6qPwiOkhMzLfXJIRawmfEH4EKjTwUqWusL9QTxGABqexcKSSR4rjuciLWEqOfZeVuB30E+fPevHFG+md9M3C+WUsID0+FdCKpb4m38/+dUnskkUX9938KtfPZv1Zugv1QmQqqPkqI3Eo0AAcqB3VB73jrKyGYCKICFGnoV15HneirJGyJb+sRieAeHgP3h0rgMCMd66LX/AjSbs9fcA4njLHBr2m/Uw2UDI2hpMnh0P9pC3SCZsPJqFIjZsO2wLBQYaYfZAcpAtTZvmCcPtamNW6Dz0FePaU4CfhAT8PMIv5ETulyFQO8BQb43sYv0ZwI1RRHm18oMW/tPtBOMMljkY88IWH4QqosIaj27vXfJ4fv5+oplNfKisRnly8JbmhKGvc1DPbjFm1rgVBFVa7CH3pEEgUsjPkF15hfk3mUIUMTJlV2QTTzwDXlfO2yiSq4mckN1bIQejqN54402fH49nE3k+X+7f7DIYMiyFfA5rU0I2STXONa+xslpPnk6+nM37Qgq+5xRyBW7NEKoo1SQMGKDz2aeUX4WLlrAXmWBPeh5RTJSTFRZoI9N66fu17A30AQN5kEkcqKefefLgJz/+3YObb72aZ0qr8xDTodTgGBwm4khK5B4pHUR5qsDzCegMlB4zdxuddG9O/PBb3zVcFTDVGyDrNDwnsBoWWLC1gOreHAmdxdN4MFK6NusTrD84+HoaVF68eKHdH+C/4Clmw5iQzoNzY22bktpJ2xaD+xTAvpeC3AmjOEykoZfYug/K5/I9WCCfZ2H2KNX3IuSEWheI7wOsksoGD9S6EcZEy2+TPagQqyTBxu6X7hIahIq7YbuNITlYWPJR9FyTa2+iBAoACsHRblNig3K8E5D3XDC9y/HqrgdgvZSUN2EU9JannvpG1iPUk1/+4uCd9AfD0p5I1ulz3ElrG9tfrM0C2/OOLzAJ1lwlTYkaNZDUE+b5UDzQS+oJ5f6BCzAG4zUvl3C9CD7PUGASF3b40BiVUsMVkQsOtRn4KBrba+UXC94jB+u58Xl6SAkrCSW3NGsTQlujihfqexzoU/rKhQDcKCjplyj1yN4n4HtRGni6TF/yOGgQW5jPuYGQW1iCDG0xW+TrjcgkpWesxbY34t6BX7YEijkBGORDQ5ln5PVADGsMeU7+bHKsngndLootd10A9ouPLp7sucpabCafaxASGsozPQ3jgyGJUqLUEJzKztmDh0NgRs4tQxzvnmf3c7netJvfbhxvp8ZW7C7rhKPC2UJR6e3FgLIG94VUa8US9z0GnRBZdiiwB5lVPHKolhEhasRZ7k/SK477O5lqBeUPKIAscdYc0u2nUXwdlN7GE/xuK5nw5qAjcQ5RgNR7P5BabsJ/IvzsrmftfD4H4v2D2Y/vf+eZg//9//gfg7vfklJC+d71DK2ixOuJJx5PQiJzYFLTq8HCHxvdxKcREUgzsmIjP0HJLTkTLXgrmw5fiZ/tG21Xc4x02oPRUJDsnKEnB9JcMd4VGUIEJQc7WAgaltOCEmMSkiEF6aR8BillsiJwgDpboo0R7Yjq5jDDoO2q2bSlE+gx5WsxNutcJ0Q2A5kDT6qcDdsBPeu9FO9pphEPS1yFYzOeoSGW3mG9PxMd+dvZBxE6+59FYPRyxzjhW5jHxcoSTpJty3934PSR1Mnmn8l1Kf5/4MKllI1R7/dewvtzIVi3APudt24dvJGede9TAmc2FhzRD631Bsci3MDLMhyiNK3hJmvHS9gDhAvjJH6K55f/tkh9n6eYYFvxkHDROx/saPHQbeNehTnzGPBQsj+SO6V5lDJismnWv9jPZF7z/cILxUIrO8UPt5yr4TkKicN3KrSgdtAoMZvD04lcpSEVo2zYLS6W50aG2FfeT0kTSQeXCDlVUX8RQ4KnB70FmeiebjXHZmr3741YVmm38y2E4amUmefg9yuTVMvwXBu+7jnBQCxhmU7jQgfg3cIFfGa9PNn83m/+I3zN+/S2kMHxAhuetfHEdjhGfOGeYSBgL9DQAkcFg3RP8FE8M1ujR3a7Z7nW1PwqKyirYMlASkhxO+ZAX6F9GWYPmk4VWmeVEPKnMiL/fj/gvm3u2e/hofJ8raLpXhtK8inuObMyyuV0rSNa7DeRHHQw5Ojxxx5PyPrNPDcE/zgTZ8k4d61I2nzwAYON0B/tn2fn4qzPQmQQklnDclCzXz96+nt3jZXB37KAeGQcHIuKe/S15rirS0ZFqEotKcmxIVApJ8V+APr5OxfO765fvx42/2UzeoRYlmJQSxpvBoXqzFIPo2kEN6RDX+q54O7ybwTN8IgDvKl5YaNmfAXWqT+1lTveQTK4DuaY2lE+QyAfYnAOEoXrgP9zIFsy0lBjr2u94XhBS2PYUMa/81oEynY5ekHFZ7DAzkglawcpVvAUzOCWHu65pNIfDefncgwB1uaB0HGYLHQm4PQLzz+f0OMNhYDpRKwPjG9oGCcDsnL4UX5QQPDxF5PT2kNz4HlG2do0EqV4bD15wdGhLiDNew/pKurp41n23rvDvzV4nUeKsqU7hAZBo1Jm/h5KDIIzBDiw4jHFwAwzUTK5JvstJJCPQGGhIO5QomQioUlZMSNwVyksTJEiuuiMVT6bdbHiIAcXzJcDAN7E+yHzctibkS8UAmfS0ElqSLulaJiU5+KZm1TYbD0Qix6x/DK8EmTsqBxSh2DyZCDIdh0BiwaE9947NtG5sHIlA23MyAHuQ89QbzlZ/MGQq9SrLPS88zfPzvd250BpTDWDHgzrR2sxegpCqwg+dU+oHiQ81lOvo0AX5BKriQTw3vDigEw+S/MJ7v+zzwIhodgoyzOwQ6lMIoEMcJwVHBM8S/A1HBIgFDw2McWBBLhHZLcdfGkkyiwW4JJJ1iATNpxg9Kgoz8HXvvYNsf2f/ez7kYW3si4IZD4Dl1LWRc4ZSZosjWWcFg/shDCDfO+J9dXJ+b3v/OAulAb0TDVz2+7g5to1FWZ5sAYmtOM2w/9R4+tBtAPvAvsIipYJgRkaCjwdFvhKpt5ff+hpDiDVAAAgAElEQVSaVARCAcJdZxbAjdJrwlp1+O6dkC/9bDKckIA95FNCpsJtMa8e17jMhtEAzFOTiIdyX0iU9MCDNc49scEo18XWGhK1umIP+AOpFdwGAjtpngO+XWrdNC1Re1ghKILbETaKoSlkZmGlfoArZUM/SYcGy1DMfCIIoTcEqAVcfuTaI5kydkNP7tbNtw4eSGj7dJo3sp+/Dmb3AQRJQmcPJHghigPPjsNO1rIGoocsCo9nAn8iRT8GiHt18E7CYdbfaV2jeDjsCIxKLn80MzqNHPkqe0I6O5d4HXDOCj0kWl/FWkPeVslziKI0s294FDYFxbtysnk9S6sCvE7xvvWanVWbe2mdc5R1ZIPyMTwWrs+wFMJd9o21QEZZU7KPjq0k+cSaMJ8j3inejVm3qShBdu8PudUwGFmI3IMBUpq1pYYYXSlMhLiTgKsibRh7eP95cJ5tX6PMA2fkWZHtlbdVcBhquXvQXkiMYLDwjPR4gl3rWTUBAn2C/0qcbYZ4ZY3P1Sjkb8B6MuitBNqhyuHJReGwHuCarFHXu9054PlduRzMKteBuE7Vw4cZEP3C8y9ln+EEosjr9CA/REUoOvaYPnjO8I0ugIfJs6yXz/2eNkqDr1YDAISkMeVsw4PM3mMskAspR2TXoYbkWYwGQ69qhvS+g9954omDx25czUyLxyJrMAvYyib2MJjCAlPRgzzWcBKVVZdw3tRLyPSPnvnuDJfOh9DUybDsAwc/c5AqgHXRVxkooJMS5udwVdgwlYxKaUnBzCnYydad1/lw2tlcvJwhseJ8xW4QjPUeCWg2i4kVJCVct7tDeItRodAqdFqzCPcKpkKAl4BnSBsHFM7gGdzrUlHWOvJ86wm5eFhS2N16F/wOXKz1nbt5i9/sZxSnI0EByNsaOkMyJ4o1OcI9Fu9oFvDehMkkEsjIXcjBg2x5KV1aH4wxOBOW+L2p8fn67zyRHnQvK1xvZWDKO2nfQ3dXyqXaxZe22m3vxBfXInzGMiKcWPb7QqDEiIHVSI7Mc/F6khTnEUo4e/k3P8caf0gmK59zNp4mYeZvM1+0yu3g4KnMxPjFL35xeNjtvJr9M9RivSJcnWK2XiEYK3xFRlZ2nalUWFy1kIgBrIpUxUD4mcPImrLet0P/oNgaxUc3jjWsdljJPlPAjZcAvoSxZOiQuz74L3WzHsR8JgR1KiowSuez5hwOPhfvnnuC8FyMuGtQWKIddLaSYr18ZYODNAdOQzKenYOFxlrwHJXNKicUsZ+b95uVzv13KnxCq4kioGs5rpP9zOfy+lWWnQ4Pd/O8Cgc5QzGyF1vx4NDqMbyUU7KXKiyUMPcT+QBuuPnOu/GYrhxcTUTRrDMK8yOrC14PqffFF1/RIYHUS786MsIO5cHQ6C0B/LeTNJHK6dBB3gcDJxEwkUOjtCo5lBoKFXyVtddoAB1EfNu8gqQaXni6lEROzp+/NzOU/yjNQa5EyZUmJFF+Kmw+i5PE3pv4GeXvHhBFZd3g0V6CL/jDb31bc80AFKwfGQu8BjafLBHWlTZA27RSHCoLAnXEWFi6AQtYQeKLxcald+4ji2+SgOqJHN4s1JXwYS6m+ydCa1HzaHIEQKxowkOEa2tTWVjmKYqLcDDywFYIDK6By4+gck3CWtx+LIZufpImh9YwhwHLgadg9guLLBY1ZVCDF+HFbZKFFcNz4dBvGKObDEI+X0uvMaPDNU0iFLc85Bbm+y/SjaG1qrjdUFUScuaZCO0RTDywp77xzRBCA6TH5jDXmgaEVFW8+OLLB2+8/pZri/RTMmXxPFkx1jB7IUUhv+feCeMKJpfKU5ikoafGwOaUVFuUcEpG2sz0tkOyCD/PExIzQso/qBs+mRAV7ASv2c4tea/JiAmNLejOvri+Y/gc1sMecZSznpbkjYLAW10Fwfo6GZ61wvNDcYLTHctm8hR4DLbOMgwk+1+/s8/Y5gS4VEy1EtMkorYzB40cqTsOFYVGElkfrwOEgleY+yZhwn1obJGVvBkPD89qsR+usmH+YkE7W6DZefakYTJhoxlZQraR3x3NyGt23SAlbxcd7onQ2H6C04TCRMUoTQ6yHWswcPl76TIong5mr5JkjzjLLcmrMjVZZYgYo0HnLDqUwI2kRpUuxFkL2qhzDkmIvZNo6OWQ6AlPwc3wqvE238y0OWdSgKHSEcR9b/svq4OyITYFYJzg8B3ZfChpyE8hHe4zZ57vZYnQYiyKNXLy5JNfz+u+OPijn/4oipPIJUO0wjHcDtaE1QsdadjyvOXmptohjoFJz5yxEz98+pmsf0OTe3KwyEISogIofsqEbVP45ahUAMusXs9ua0XbprzA5n3JUHLBFdzdALQ2KWHey0CZRx5loAytarLQ8HsmpFx2+0dReitAhihxvelNRiLj/XDCrJcUg+mYPzwmw6j892myQbDXud/dYB6zfLyjgcd6P/k397g4Fc+6GcMNT7d0zG3AS8yHbcsgj5Wm+8iab/Zus5hV/HhuxchsK281QpRynmlLjcAX7o9yvhxqyGW6VFy5aL3sfcmknTtHZ+TPw/95PcXhtwV6mUQFadnGlTy5eEcOoIJVzwfgXu8aSAJO2uyjHEK6p0bT8/vuWfmGWOPbCWUQymJLLZWyISbhY77H02KiE6E2X7tXYLt8r/fBGEowPKw1GNx4E3oxzEcw5GPOa/CjyM+GfxoeI4lm/fnM9QAbupX7x2HnuT3UE0EsQG7nCvYc6AQsl1CSkEZZhQc3rcI5CEQHXqd0GYfcoNQjz1A0bqfUSPLN4Gw8b+cKB/eLvK/xM+zKc+OZ8n5DJ8J6FCne90QV++9N7pkEW+oWBxZFOTDEGvKFhcCrUFysTalV9ZwXcjnkqsnbHL4qiUNAiKx/z29lvPNVwVOJHnLu01qKppSsIWEvzXM5z7SNwrd4K8kxeImvvPJaKgroEp6+iJGzfe41bHQmwmMrhScrB8zBXgp3TEKMe4nTIT/RELMRSZrO6SHyvDcy3P2Zp7958OQ3v5prgB1jzRL50VAir99zyZ6tfGhIcg1+J3f2h996KvAZmA+aPMXsdJ7NBRD891MPZgF4BGPDtx1vtxnIDZWySmIgi3m54HgNWZh2tOUg54BHmLVWuponDx577EZq1x6sJwKQD60ECgvWmXB0OtqyOHCVUAx4WeBBe7Bwg3lo25njPVAmk02EaQ+AvUC3JSJ5zuPUAO6tlq041TZqXLxO+sgosA0ZVpiOJyQI0xzdlmcytMoG8/vlkq3FsdIATEj+kOwglTLWydmgbEpW7l67sn5ZFjjUkzO06E4I+9lnHyYze/XgvvOnDn6Vma2304kCF98/tNvJ3n0IKKu32tCG8jUpDmBC02MPonTDBXDXPvuh92fmqobMwzbF9Cae8BAj8DtYB0XZcZA0QwQrqXeBktSAaD4JhULNybp8mv1fr5rMM0LOK/CEpa7Ao0vItHt22IF5MmjHB+PU024iZEMxB5zTWyzPi2fGM0DXYBAxCgHf0NA0vCtaXeEJmlCKlwYGzYEGG8ZwQnvii1I7Gq+uIQC+kDYChpb7f/jhh/09slvuWZXZel1mdCf8XXoO/94DutUhq0Dr9ZWMbIiPQbB+u9QqMbacKzwpQ8Nc18RXrotxXXwWg3nqZPh22c414kdQQbFUvvYMgJt+mETXyvkaLRyFexNNQPt4KDje5QevG6m8HEX3737+7w9ee/V1s60YWtbPBNIMYDIxpuEtDAX2aBg+8Bf7Lx6c5+E1QBu0aLonta/cF0qOEPo//DsZvhN/CBjndGaxcE+sGwqZc7dZ8m3UAC69Xyd+EkwO19nDZRIAlxQQHIwEDU8DyBI48fdwZfnSq8NrwsMiNh/eWg9GH8IwIH+LvUgHoDI72c9sDMLO51EGQsvxK+mltgLNwwH0IrwqjeABFZp2xWAx7FU2CyM2oTVnIAmZq24UnUrAonazPPhyg+qN8T1Da7hXLC9WF8xB7wpKSr5fAqhp96wP6yDHT2+wnqYF3nB+cnP8m/eAia3VpmUMaW0L21NDaFNINlnAuQag3jQpTJao3TaoE/woodzp3MflMMEfvMIE9Yxzc8DQZwcPM0Yyz/5GhOydUE8I5xnLwPQoRuThzstvcy3bOt7TQYiENc+/AJWhDJjFO/RQMURlqOMlFq8hm9csIcpgAXDrfQ29mesKkbcHdCkYq1yXUsC1UGhUVrzH3NN8tusdHJi7A0/V55AWQyiZ5gCQY7MWfo3xw+uC6V8vikSQqEsfz1B34IAYOvYdr84Vtgb2KAlzMutv+3nLy+jQTEdaWlyB9ZSQTJcLXkMCazsKU0OLinDeQe4f7h3PugqOxTXpZIjbBgx6k1wr97Pe30YKi2UfjzLsFKJXzRzTnlEG8GD8YBhIutZraYJLR2TOiJEIRp2SufGcxIlHPjXm1DKbeGuW0vp0PM2R61WM/ix7hgMERn4hrefphn0lGDKzeSF4E5K+EWOA4v3t87+dqGj4l3qOhUY+Ti07mWnWAWjGGmNlCFhkydScDJT7vUlYXpI/+VCoVz/+0fesnwXGAY8zPB7s/Pjaq0AP9U50xl/73u/etWxLOkXrRm0hk1PChC4a16ns9FSgZAD2oziKOaF4UC6SNPlw2N24zuAqgxU0G9RsIrdf7w+F077uHD664kLKfCiJCb0+DiWbJO40bvl8Lp4A3iWg6j4cigOHi4PrrFKyQw6Nriuv0o3Qorxscw6jHHd3Osyy6IuxeFY4GFrremd88Lq/XgtrjVJQURd/4T8Ekc/m/QohGCOgMoICh43rDZZCWAGdAaE1xCaBoddcQ6L1dxNp55w1zTXOhDP0SDyHcyGV8jv4oFevpP12lvSVNHp8M8kJwgiGEH8RYjHhF/ePIrBOEo8ALG0oQHYSthsJ1rPegHMdwHMi+BbKR5gQyHLLClcUimiLK7vDkFEd5ScWNFjpYkDrhRAhsBbIwnZkNnuLoSBBAjY2g8JtmEgvIDYWGNZ7qyICe+PeMB6A9A4OmiSDpVpJrLTl05CpUZrglXk/kf0e/E8ThoNZctBqJOA/gsHimZ7Si3PUY7xBjDNKbhMBKAllMf/xOsFuvegaeedYIHezHioNwzj4ZlXKayyOe1rrVVsRMkaghoZ+jucNobkOH4aDsl6MA9Wp2gHCGccCeVvGw6GHOZQhPr+49lTADJRju3296zbqEEsl0hHOIHmBTEcp5tkx+A9kTCWVN0za4h6Rr5deeungN+n9xhrA3cNf5307GMvpfWDdYqe0cCv0UPgIRRtMckjev5MRDCQE/+RP/jh95tL1iEF5cWAwMLvnOmBGY6WwLX8Wh+HET57+TtggrXnbxWCR4cxwYCFoWtaLBR2cba3Okkf3IB9abazLVBcsXUMjnM/5OGA231H/aREJIYTueZXUD37wg7ahgc+ThdDiqSywqkduaubAeb9uNooGr8h5i02CCGrbYXTJyoCjdXE3o6p3lnfuv3nPNmbkMw/BcBaKDNEx3IPvef0uJtw+hmosG55QAeXgWg6XaPlBdu9gM0fQcVccHp3/9BxzX3wuB8owJOtSekzrhxHgS+cuHjz68KN6dKfCI6KF9tNPP5lBIR9rmH75//0yJWsongLFKnTpNXjjLVXjsPMMdIrBMzFJAT6XZz8dzwn6hkTe7IODq1ll3pT7ZIoVM2DPzQwGkhWMf7NSIs/jfaLM8PQj6DDW+d4JUPkicaUiyj67J7Lfm/1DTqgmgXyNwG6lQbuUlD5ACE5mGDnCGzA81rUf9juKMPfA0zBkaas06NosRph70ZDpyZS6xP22CoA7oBoH+OJTvTRGC/Jls4K878aNGw5lPl4NAf63/EauKwcvr62xLwGWGtZWihRvRHkg40tbWgxX+dMbxaMunEDpGutLp57DaERngQms0yqM1ctri6vG+/VZui4dQhUM18RRRxKoJLIPS9hG9rZB6RrnnZlBEhKYQmycOuPc34blyBeG4nQgl0cfedTkzqOP3lARnYr392/+3f918Hz4n0ZgEsipuJiZxJ7ebaXfIn7yAtBfiBTo//foI9cSrbx+8Od//l/mjL6XKODtzGu93mfIazbUb8TCPIx2CidBeeIPvl0KySouBAXAkQEtvPHdgM/v0+RRLdXQwhvMIhoS5vuS7hrCmuI/FrY1TV78jatjpcVbciMrsNS/NpRiTuuXFSB6WOnJRJht25338wo/H8FNqKJykia2ReodmbjPsriAbb5zgAxzB6dCLRpSxbqwcdz7WlAU3Vp6Fy9Kjg3cZ9xnstZ18BNnLwxOuMpxQ5EOajkiHa9xaEtpyMJNXOjJ4enCOh9rK5DrQay3SJqfNldf+pxMU/rYh0oA94uDwmjFuxnv9mA8OzqtUr0C5UMvjnFzVJZEcPCAFaAIJLW7gP6bod3yOkKQzoaoF6p3wgHCQ4UEiqcwHooJFXYlRoVnZ01RPNAPVPrJtDGApIf6lJQG1ouQFZ8eQ0ePNZScyn+8e8NFX3EUZi30UJpFWxWJO2YvjkcO3BPZ+rOhnwjOayArr2RZF2bBu+C+TA4gX6PgyJSSnabfGW2lSMJguDgbF85nelSuuyGnNcwoVZIsuc7Nd295T1wLRQ0uy2HT68v6LRbXDHMbCEgezpqo8IQvKhO8B+4lMk2rfD5f2gvc1gHx2xexXpDVRnTNgd3A4VfZzxS9HEyTiKz7QBNGOsQgs5fih1l3Qkq+lj9oZjXndhND6xgo6xN5wKe1Y3XOJtzGj0LqpukmNJVriT4wWOcir88995uD537z64O330l3XyIyBpnnWh1XyoOTiAxtBmghESWe+Y30afzTv/nXM3bgukb9xN12tpa+Mrpjvd0m0Fp771Cmv/ajH2fGQxsjNr5F61eowFi0dvkZJSMmB8bLWsxl/32Y4s/GwCnaEHGBThcVAbYu7qhXHTeiQvEIVVHi1Vy+eMnWTcTjbjQ96dby5vdgEqbfUVz5flPvLJSEVxZsUvhk1DZjuyEkDgmCAwbEV0FsCpDPKpQs1FqwDjuuS78bvcp+FWxLcqq0NlQz9JkD2BC7nCEJn6P0sLqHob6fQQK1M11l9o/3uIJazzB+Rhok2K0j23U6yovC6cuh5VzJDI5Q8EJByQjDUAIwFrQaevWVV80ScqjBp8CzpADhbbJOcz+N+WsAlIlR7uyp4YCcLBI9HOKScWXRA1lg2Wcda1mPvDm8KsDpPcy0GzIfDRaIMh3F1jCmw3/0nrHy4mxHHTuayuDfxRjX4O5rukYtUzoVKkSxK8LKYciTqBooAS+JEJb31PLX26QyAQ+QBBeUnb4XJZn7BfNUcRCuEyaXGaCRG8VE/TXrcjNjE/n6gCFBE0UI7EcRsRf8DCcBudKg5b7OU9c5DsMC9DSmvRplwXt5zzvMgp2v42eNyXbIL5xU+K4oga0bPh6JrMxvOL3X4e91egg77QSedWF2LNl8vqw8yZeGQQUzSRT2MPu8Q8O3mSqJQiowaG75wPmLGSx9Kc94PmuSsYoJ86m5pbnAy6+8Hu8zvE5aTzE1L//B50OxXogB/8//s/8kmDTTvwhT0RkxGJHz5b6uc7POEzqFRiInfvr9H4SmUoqIgCx8ldx4rVrrBBm/Bk7HAujSj9ezeJe92uah1/rY9no0rGDyhAcbEvNebkYvACsylsif5cAQzmAhL2XoM1gdFhtvCi+OetN1tc1gme5vGpyHxoKwuasYUGjbMYTXt9NEy0xkIBzbsD3ce78IzHbyWCHcRVwBWQW5Cs4wbSyomN16eCh5MKzc67bvlmoSnhB4J0RiDrxEWMJD1w25qQewVlx8iwSF617lw2EH38MLvphDwoDw8/fj9b0XV/+RrOHFg2efffbghRcz5RwsM8bF8jt8pSiE4nYcZizn0aCfXY9NjnxGJwzgiFxbDwWa1iggC73xJvL+YkzHSMpz+L8Ur45rkSDKmTbjTihHg1O5dCMzGL9DD92iADygeIMDuLNmwBOsD977ErU3JHaPcx2SWRCGjRNGDvn2bIireuy+v9lhw2CSXlkHvcQcbm6HsB33om2IwK1bdUN9sWPz8oM+b7lwfG+tZj4T5UbofTtF5vb2i3wT6vG52+XY905WlHvjNXyhXAwZ85DIxsOpd2bPrdIggzn3LYZNsofF4Iv9yH9N2rW7TmGcKqMm03rOeQ3n/vi5XHyQa6E0jX7kUlYuNAYamSMZrOzn2YZM722YeEmYTkt85mjgZRKV5LU06ASbvJSpYGD/l9Mv8P0My/71b54XBrlJbzoTFc1k35/qpR/98AcHf/fP/qPcK1U1JC6gA1XZ7rqhF5DLBxKdbWLDcLUcHwD7JgjY6G2LQkHtuwGyWVBdwFn8za76s1Vmc1AMR/Mg+5rFJVzQLPZiK3yWntuEm2baJDnWVV/SLh7Ko48+YitmphBB7mWRUW5HjPIqAnAaAekcRjKe3IseW5Qmm8T1WAQ/n5J6YvZRwD0gxd6OPyvela1wVMRtYLmZ1843aCZNL/gYIZoDgBLfsA/h4XNRuFg3St8UBjzffAafSYNFGx+CoSSrVoXSMYbNzuVAZvMNaRG4CKtNACIoPLOKYTKej3/l4bR6uqKXxB969V+7fi0QxAcH/+v/9q9U9KSCyMAtmH4IQ0SIrC/moOf3dLZASGkeyh5R4kcowBeyoTfDMB72mCTVVKbgkdp0wSxtvTHbSSFHHLQ8K9QlmjmIy+ULj9AWTyh8vUG621AgUxBfjzLrUWUQ7IuuHoOZlaJxrxgdddinc5jEp0KPgOjugKX82+t4L7RX6gAa+vERnnMxlDHhqt2Ocx2gBUJPeGd4NPBIoUyRtOD9hJ3vvXdLAq3sAGukQ4mIl4YCc2h3PuPNVBMQni1euRgwn7kh/lKc5HzmHi/HyNMKi/Cfn4HJcW8oOp8919wxnnrSWZs9F5xpO0DnqxFWDcnCI7ZVjyzhPKgMkTeVJL0VNzEBVHSEYzZqa0ZbeaZr0MAqrK/wjOTftsxq84xSohjqRDEszkXnN1DNwX6lZVOggctpk3Thgcvu17PP/TrtyJ4ziXE2MnIhzIL/9D/+e4lYzmddGUjV6BJ5Q+6WdsNZZZTjOjQnfvLd3727g1IIOc4MtsENGG9nUcC2Po0A3452dQRdHsiNnxi9szvr/S3HhkXEjd3Yf2cMLB5lWcvgB6JsefOGgMTj1MbyCXJ5sjm0LL+cAvbzhK9TfylGxIJy/XlQrVLUu4JMJgvFkO8VyPEub6dVDGEY1RQtrdouEPWIWA9CVISVzYEG0OfplwKSUI0DZ+iNos9h/vCDttARb6J1uEqn2bQeqHYHYaF2yAzX2gaHXU+U6VHHX0Ia2kPb4WVA5RVCrz94Fa3hwdiO9+xiVsB9wfAeTs0wpVG47mTnyApevXY1VvM3B6+++kYZ+UapbSqgBxzMi4OKwYC0+ymdhlHaXicdi8NdEn/LPezg6S+FxFlMrdUWGjuOkM9V6owJJsLQXA/cpyMgmXZFuDZ92PJvPCblD1OEt0t0YaRBD6Bm0Bv+1ZMVK8zhpjBfb4kml3ilcORoEBmZQsk1tNP9rG3ONa10AJ4ZKs9GDPy61CASO2US4ADwOroZ02zig/Dteo12XuEzUYzScvIecEFDvdyj0E5gArLZbTmFNzgkXg78RDYdgAM00kSRoX6e66EA7XiFgOrvBIKw/b6hNq9vxFCMsUZC5wIMEsVHhn7kkPcUmip2xb1THaQsT8TQ8q8pz+N8pGccP+Nr8WFuTqNKjXvWlLJFPFkUNmE9uC83xsnh+LDHZDupO4dEzrWJWICeIKXbgp6yu6wN8AuDycEhgVSIJBlcQ3OLP85s3DMZDXrPl+t0eR5GLjC8GOEqee4/8vb9J5/Rk4ft/KnF0R/YitgDhxCPpoRgSood64HQbdyua4vWT8jj4R3hwx1GUbCQvRFjjlphwqx8bssuYKKXLLngL1PKxQ/yeSyInCmwpyiO6yHCYh1NL+PKu7HDA0MQ+WyaFqJ44JOBBbpx5e2BA5gRHdwFb5AvLKoZOGgmeVYwFZXnALIe3vk3uB1cPMMRZhVo/Tg89AWL0FObOEq78wNyK1EaVGSgMNZTpDsE1ttOt3MdkgA8r4uZLw0B96+X2UTJ9r3fsILXkUmjcgKRYj8KQJO9rHK5EgNxI726ON+b3b3/Qto8JVx49dVXA5aHesKMUUJQzsysK0kXwmUywet9iJsB6kaQ8NgWnGZGraEePDjL8PD6RrFxCHNn52KhYcB3+EspFXLIzF63DI69a7lRS93o4tJrldBs8mnK84oN9wDrfSN/JBqgxlCTSsULBwCytTSYNYxVCJhmGjBilDYJgZJDcS/kUcOBsqVCgt5o7YnIT/Um85l6ZCae69GjoPg3Cg6j27MExSjdi0kcZG0ajtICHzIv3bXrwTPmswYUaOhIsVyFS5r3AAIIH4FN5z7a166YL3t1CCOh5GkGQOXH4I5ko7lXrr37yXNvuL7nE5ni+yW848E2M14M3VAWJU/JGMkpDFj2teWQnFnqgtsMV9oStdqsKR1PiFqocCIZmLU6jKpYY7Kq00lFY8O5QOnFM7sITn/lWjzaS3r+Vy6lg8+E9m2OS+YaPQVEkPkTKHkU4Pe++S0xuXPR5DbINFvVtsNMl0JLn4w3wIF+Le1/sGC44RvPEzKx0GherPwC7egOhH9BUT2kCR+10BMibvimR5DPYePuCfaCtbIxZBbF1w+ozaEnnv/qE19TIBBSWjY5AWssGx4Ulvq0HUFK2CwOQd1emO7xBgkx6uIfHaDzqQ/tTAQ2qplc6AMX4v2QcVqu12Jy7Xx6R7IqoS84TXvjzd9ilxCSabtT4JrZlYeZU6ucqjwRWto6WyoW74YNM1TMJnHvGy5TUyhLH3xpsmrW82I04ERlL2m5LeaJdzagsHNos3ZkZ7+SKhPC23tCsruUZp7w7gjvXk5y4le/+tweU2EAACAASURBVJVrQONRSnPo+vBevBUz6KwV4SAKTHoHSr7zKjrvE4VB3XMqSIAIEFJw0jzHWcqDaOY5CSONGJZL49cv1pyDgALkvBfy4GCU97UGy9fmrY0aUMIt6TJrSSLBemvKtFAU9cA3weTvNB7x7O1iEbA/F9swG8XVJFEnU21hOw1feQ1Qx6XAJ3i5i00T9VQBl0AMeZ25A5STkeCxhyJt73N4JTFnDTs3pTgoHiFyYK02YVeeA49N7z8yyvOhSGm2uh2sF045xLq54fnSs7FqpdlU9ra16J1eV9y8ONyu6UZR4sW5vvswcIsGJFnPjeD22kue5rKWw3GPGDG6CWWd5bdaR11nQewzyo5KHw0xERuyi9ES9SqOiHHCoXGAOR4imf3s67kM4uG+r4YEf/XS1azHead1sR8YbpIzNBOgxRrYspUhQCQ/fuZp1J1eXAWPXk3FLJzPgAeBtczbwHIArDFsKLsdhiz1wTrM8syaIu+KL+ZgvMxBZO7khIdb7rI4GK8Xj4o2b9MfVq8K0T5veoXUwCULeu9Zs68ohtMp9GeajylocAeUV157jjK13DOussKSDWdu40svvUzre5/37Qz5vRBQnk1AEChuts4uC75e1lJgKhBt8bzu/vLkYMV3WEc9QwDTcqqwomBbbMBgjSj4EWCt24QIrJHNQkOxWGY9AiHtYfCZLkpWg5BtQg49Gz2tWNNYF5XoVA5ghEwG4NlRDE1YlPui/AYCJ3ST07k3EhOXkrDYA/Hsc786ePON12LQeH+pH9wDyQ2xQ4Qynwtnir3HwEEdYj1OYnQ4RPmPwyPPLfvn9PSsMftZL7RPs1gKa1uPafGfo/5udlcZ0Jz3ADNoxU2gEJYcvdZoDzkW/200odcyyQyujZInrHGWb4TBiAOjweuGl7b8MmTrHuCOCc+FFDgTh8m1YJAY2dy7xGTDNZQCDAVCfsoYyUIX33szrepvx3NG6dn3rlLtOtwbI8YXryPhxtpdSa3qJoY2Q2tnlMkQL5WFkI01biPVYIXTqonPg4aFkgGOMiwdBbcGd2ksm/jhWVe27ZqS59kIzCwmTgvddDB4A/kACfA8GHv+QFmqkivGfVhBFK7gcQVbmT3CWjnfdNNeb1llH6X3XspMhS8433HALl0IfhcOHXxFzi2Y3bVrnRxYhyoVStmrEz/93nfu0iJbHAYEJTfEweOQnc8HoNyYHCVdIRdnYzpAYlqmZ7HkjY2ntG7xpsT93DmgbWA5XuDiLGMFdzoTChTjvgvs50TCl9Ut4x6PU4yLWYz3R3FdEyjGvT1J6h6PEKyAw0CB8GRfKGx+7LHHDn6eejsTAtk45meyaIsv8neB2aOqA4RkPcHFM/jMbUcuodRqAFq9U7ta6s3eMx4RIdVaxrWWCMuG94v52ZkGhY4hyCYdTV6vclrPjnKwVRDinGA3M5xGZWzY0uaCAsWDkVnXO9gLuOKDUW4XMi39wTQ1hSzM3IBHU2ZHny8ys6+99koyXQW6MVLW2eKNxENpVpQSPd0uS/Ecqpw9B8DmvtaQbYjTIUMNfT18yAf40RxsnhH71oNVvpYzackOGo1O+y+aL8z3Nmedoc0bvqAEnK0wr9nIw4FahDG7Vtk3K3rMcNYAb+hrNYGea7yK6cvGPt1J8sfPgHkwtdhriG2RhAzrBkNyqCZ3dOAkZZjHqwcsfpyabJI6YLmG9pUJlBWljuCxeDzr1Vv4P+WFQCNICxnUOhb1LO4cNhmlD2S7a1OqxRcJjBKuO80LiAJI5TDpxr7klvfcooyW5rLQ04a5fN6OqNzWUbyZVmViciZ0SgFZgwxso2IlwZi/l3pmWDpeJs43Ywn8fJ4JjDdyzD1uJ6B2LaFTCyyEdibnzD70UKKS8EdJ0rDedDw68aNvfiMy1K6baymPPKv2B0Mb6g3EJaTljO2Y7KaBdj9yYxH08tyKu+2DrZLAnUfRKUjDLdowFYHa6xL/81VlM40txaR6+Mu0LuBPuAiZ95FHH9Yb0YKLqQVzgM/EhuZnXKdZzWanbIIZa/AFk8LzZXPQUfJ19zfUBZsZQdX7qLVHnFbw+OzFi/gshq+AuRSr41AnbIlC8foYC6GAECcZsg1+hfAPTqmVzEHEZcf7o+xts2Pil3mfkMCEsggGOAzrfi7ES0OeuXf6f9FxhBAThalHgzKeg++/R/DpCnMhuMellNdB54CCciGYHfwkmnm+8HyG/ib7CIzAPtNcsevKn7LVycDymcgM2OchhsfPeD6MymRsWS+z79nHncO7Bw1y+K6znU8wdIarR3sCqdz1wSgT8uV1TVRFPrbcBwNKv77IB9O5xO+AYNi/Y9gZSokv73Guvf8+hCaizKVqgHEBQZDciOw5kCb3UG97Ei+eAw7ytnhnMHQ79ACp3Lx1M5UHaS8V0SuXs639aTRBCGv9b/YXpj/JBtaCQnThFkZEzvnivdbV5vlpEEBVykYd2wsPw7N15WCdrg/wz8ghoSVKznOSvVicF9nesrQ9r2uIkVuuoyc55Xzs+6l4ce1I0jJCkpE19HUiejbKyVwPcpNJG62oiEkYjJdvhGYE9VcNo404JqHITNmPInuXUl4GxEYCDvwOuTLs/+E3vnGXQ8Hh2mqB9Vo25rRj6XhgCK+gLFmpWHCEXE9G0LEZHekOJCJG6DarswpwOTsbQi7VZLOM1iuyIFi/LE41P7Ee+HGzR3Q43VmjhCEI+aPBlu4P4Ki1MmxoYgPKAtkcZZnGfGKCX9LV/e73v3fw87/4i9R7hhCNEkXw8IzmWSRf+nz0xepAZ37Pc1pKhBvu9ULncAB2O7Ey7KPWmRpGDn8Y9BRFh+y44RO3s33FmgEun+m+NA2s9WuNL94qSRyEbkOmxT7x2FTSERwOlkNKPDBkyjsqUi9P+kAJy/Vm2museAjJmlrSs8FmOVhX0hCALPYjYZrTz+5hsrG/fc6JWG++9abeA+x/2rMDZ3yU8YrvvzuhaF0ugfz1Zm2iAF+KBcbrO8x0tlzwTK7L89Ew4e70tUNA+SIcYx+IKPc58VJ3kljbbLUNN89H1cwaGHFLwO8J2607Hq9XRereTaIn8oXSAFBH8WFIG9nw+zIKCNHMFIudwUNj7kcTAAwftygfOYGtXy5UScmDb3E9nhPj1kE9ZGwh8IaSgwFwcEzoTvmb0I8b4SyxV0QpfC7yQEa4HWKS1Q92hePBH/eepIiGmt6K07bdhqE9q5bYzdmsESYzdkSdWnzOZx/ZgLe6zInDxNnImomHXOsovGWSGxhgm5KewrOjbpUGuRjoIfAWcmlygS9JzPlMx3La0abdRcSDcy9k1Ll/9pkos4nvZr35Okl53nqp7k9L/0783pNP3d1fKDi5ABsNzUBqAFoUjwQXMqeFDaKgH5e4jPZOlWrbZ6oNGkrKl8lNoukRDrEbhGY8sj3o4nkTuqy2ZhEPsRxC3ZzLQ+wgm1urM+U807oFIBrhJItIPzYsn9kqLEOEAwwBjh3A6EcJJ/m6fu36wTPffvrgf/6f/hdDLYeBxOJzeOFT8yzW0aIUh96wQDoY1Fqn1tryfvhD7Xah16FFT8ZzvAMwJ1xsFSK8riwqr+Z5tykBB5oOqU1I1JOtVW0hf/E3yt3u1TtBuavkBtdoVrvvu5MMsBnj8X6bEQ8viddqaSG3TrkZXtnw9qBLMCeWmRMXQ8Z+IB7dWRo6Zh1pdEpi4YWXXvAwIyMI5+1bKQMMl4pDq1bN59rcM1/lEI5n7izc1nOWWkB25NiQnKwVSQIHbudZWI8tGyxu06ocD+ZhNr+1qYTf3DueoDjnELLlkkXofX7CGjx2McsOiHE8IvJ96J3WS+UGjR7AO4ku+H7+a8KizypcgwHyGfHwW+7XLj7UgZeewvu5nkN2sm6faCBbPmfzAz06ps7xfzFoM7WDh9o0ITJqjiHPeCkQA40BaKjK59vfj9bxeZ0DzG2oUWUqBWmdBqKsIR873W1qcDdM18ivAZgEBGMMPLM6G1MRFfkC/zZiy/OC+2L48WDxVHmeNjQgfO0wdStFhHom2htniMVmyTf50iiBxq7luNoNKddvYpS/o1gzNrE9/freLZPkbNI5GcXxbs76iR9941uJxiKe4hFkOHt4tyZMS4MVzYeQUeJAQvmgVTQcICyc/Bbxh7r8Hrrp7rHxuJkkujmQ8TwWHhzPmPFjZ30OoM7nOPiYbMxYxAWt7T3HRiB4eegdg8aYNkab0c2E76UlZF/spaYHRmjZQTYqDP9dZc31sdomXBLIIShcDw7RhpN6SPSwpzxqQkeVXT6HENLxgVqm2QwONf/KPVgEz/3OIYfqsrNkF5MSAI4iQgjJzK7HhvCSQXJNOE255LbLbi+6ejoeyuyVgporS8s5xiH04IGfBr/QmLCu7kuBdTxlcDMOIte/En7ihRyCa5kfS2YMSsLZdI8l+3X79jsHb2eAL+Vijt4LXnszk+YF7u0r187QlRFvvZSRUexLf1jPiHURtwyWQxaYcLRA+lRZAJHsUJpYbe63+9Y5FbhoVBbxp2MWezDZJ/YDD78eGkmI/s57GdnXy9HjKuEZ48SX1QGZDdqQrA0LkL1ObKuHLFwB54tssGWRhKdQKNqrDsOJ0nddB7fkXmAqcH2UkIaPww7Bm6YCUWh4aXZTBnfK799Js1RJ5mQgY9RZLxQL7bzsApRn7FjRDjnizwckDHN/HP49jxqBSVLxmpVvntf2TjEuG7qaNIiitXB/ivq3tRjXZr04/+emPM1ILM9GKSjXZI8anZHzbN/F9crHD3FPTCAdg7q2zyXwlSRvuw03QUNigz1awjTUKzo987kamfwNFe0TDAhdSHgTKe0qHA4+taJl68MLopD63Wj8U7HmLAhlMmwmrqBj8/IeXVIUHNoYTxCPxOREhcBfaJ06fOZ4nL2KazE4XqkSQ2km3PK1KDSEScHGbS3epeuce2ivfdoI4Tq3X/0f/9FPg1W8eYgD3U7hNJkuPh+8QA/SKLheGxt3GuxlcASEsGFS6QMoM8u8vOZnZifB97AieGlmNPPMPVT9smvreHoecML5WRMIo84nyOtrcatA8bY6CKjKHUyFwyEOJC2HsK8APysLMM1e2ewUIzFey3omYlp4NVl3ki16NdTPcijcE0IfFuVIKYLh4YW2/KfdYBhExPxYwkFIvHjMrnf+vPTii7HeaUuER5PP3GwZAD8M//b5C543HrgjDFUOePJl9nMNvGmrVrJmCG4bRJZ2gUfwSfAXvQA44igJDgx0AXlmiSLUpl071mLXQCU08wDE5vJmeul9GkVun78Btvm8K8FzxG2hYVTt6DmolKCSmD1uRAHBW7Y/+FTAcrxwfl4PuuHh9t+DtiJZdQ4yioBncIDU0H54XiAMO6eo8GnXhPwT3bRzNwf5c6ICnBLuJ/LhOuXrgXjf7DcGlzP8dvbEziMhvktFmj96VnluiNKf6RXXu0ZRI6MLIfFZUGJYu01s1IASOUXBTehOBxpqJ5g4tufY8YdRUEdlcxDFYWasTuBA1NDqxEzykpZWJrDGwxWLTPiL3DXKa6TzRTz3cw6p6rmy6zOFABhr5gOHsvQBCvgPv/10RhKGlBpsgbhXKySRkg61eHh8H6WW5AMdQfASAJ3JDtmRNw+s92BYedRGnMQC2nZDT+v0yB7p3tLyu5wg54dO/WhrZXGJOQC1oi44vd158LkWAsYsSBQEwrzcIQnHk9Ynk/rMM9+yPc3tFADfTMcDSJxtsDk91ix3iYWPMEAX4XiADfl9FAIlP9ICAFfhulECNeGirnuIaBSp11tCoZWmcnxeqZ3isj6bRaIud4VFfEmMoRlQXqdhmfCE50Xptm1RslYxMvU6CZVIXNzvvco62nAiQlX2OGtZZYu3Qnhvli3G4TwpdpIuUXjAfno0hAJ2Km5fQN4Pz85M6TGC6dkkIq5fD3UnKX66idC11Qab2S+igI/iNXBgt+xKRU7rHMq7PPC0MGqPf/+tgNMXrXQQ1gQoZEv/uH4TNuXQkZTZJEY94kIJbACJFkF1vaxWGeCrte16Xck7McDIcRuA9rD6ep4fazVfNnacaVOVu7ZDt2UA8prXHvWrQy5aeWCpIHg11RFR2M6WxShyX01clp2fr/WeUFA4GdyHr2VwU9YDxn69nnpdvNtQnfDfc0EyK3y87KvwEE0vB7eiBdaXEsl8Eo9W3huUFnvLFat7N7W03BtnB7YEA2KOBhAR0aH8h3idNS8PsrLts9G+C0PCHsBLy4ORpf8riQ2re6pT1BU4C+wRe8YJnnXZDKre55z57fBDQkvmA+tLFxhgNKPN0G3yzMgmz87nG8VzBnEAmBsxZ9bEgzevRZo++C5wvDZrJkGpy9bGJXZeQG4OAQWEpgWLhzDvkdeSh66lzIaPJ7SbbPeNvNcQZIBgsZWIIhm5hmZ0HxihIC4/lkpuxq2/Iy+IBVtPq15S092buYXR//3vfs96zffDS3r1lVfEk0zTR2Yk8zoHoMDnJjrAD7kvlLT1dpCladkjWN7W64blU/e6nqg4cx5Ht56pRHh/crGGeKnnWOu+Qs4B0nJNMqMWit54Hd7Mv5sNBbDtoBNCsSJ/ajAFZovhESrB2AH2Ifzu9XatzF4XVZAqwtlW4cZrsJ32KBtJqPlaz2P3CoVLah5P7mwKpxegh7yvMs+hofOJwHXWcLupcHglds4hRyr5Hi+a9URZIg6QaLehgmGMXjojH+uJWPlhrqAlYYcywLooQ+CG9BlrOVmTMPVQUFOEj60SaLvuHdLEWpvlU0m2oFwunRYMpQRHk2aO8b4nCcX6dH/6N8+CF+VgbDwwXqAOLmF4m5FWEdfTlMg+MsW9ArcQAna6W+WpvRzzfPksSryQRRM1KFLD+e0QxFCYNrrEg7wn5U8MIqImlMoL8OiPyMRHnt/PWbBBRm4QWbsdRWutrYpsOvlgHMCImZKFkpzqCL1YwmtggcgDBg9jw5q16URI5Pm8Dz8g8qB6qsr2yFFpd+jNotuCnbZfI7edyMUQbPYwz8c62AWmGD+cT2venYgH/5b5qykTi/yi/InG7gFeCQxz4ve/lbIuqwyaPLBWkUzIZE6waHfitUGeRFu/G3Y/BxVX+BaERqr+GVSrh1G+CptKSLpuKwrN4SCFU/35brqbnUNdi14A+lQO5ipLNlkSKbVuEIN1VyvkelN5z2Z9EG4FNgqaw/rEV3/Hz3zsKzdCdL2QsX5vHPz6178uTke+GOu/GSK8yw35EHbS+VnADVHJpOHK3wwmItlwsJ5m2YpBQQBdIvShIhuF1mwR80gnXT+C1HKiEnb3+bcrjJ5L7pFnWfyK+lMOE/dFcgVB2kO+h2a5frseHhJT8aX9eC1K3/hDmD30nR0ks11juD4Cy3qbxaNAHYdCxdtCe4Zkw7GDcpJjrJIyQ5rPZTTiG5nyxPUMB8FuxZfAIvHo+ny7BuwxLXYoct8IYDEYEiUYHT1UcK9j2W9Cy3NEGfndekPSZjSIW8hPpNzhx+wR/LBOnSrxuIqq+B2KQ2+Dn49c0vVC9j34VDwHPEKwJjypesL6+b6HL8LILVnSiGrM0YiZhKU8N/m1YSNrgYLA4lDdIzZLpUGu9zHzUCYMhFLBftuinHvWkTiie7ScsFlGPaBpenAPvEqNWTK3WSs+T7lj13J7RFbbdw/6k8mLGL0Sa7MuCVnrZVJHi1Gu3KjkEg40bM9ZzZri9bG+rMudwAsYAMrbFq9f3UIktONDuS/u12gmRuiDJDVotY6u2UgCi76QGjIm3DGzjYl4GKNqiSQY9ChUrn3ib/74DwL/BF9A8Ekj50L0bX87rGwwkGr1hlOyrdkswxmQEPC3D20n89GH4BDFT5zibqgDUTjZLEO5knURuncSOgqkDt6FkiPr0sNEiIzQ4WkxRKZEXOP/AVOlogjwJ5QhNW6YXYwAsJbe8zxs+8qVY3U5s15fTO/5F1/4rSRLMqHWDU5GGUGho67DcGyuiCWntpROsnS3ZcRh6B9IEbQQsKEoN5noZEtxmSN4dIalqqK4BpQIylNCSyBZkfvlc5f7xXPIms86roLiXllzsbXhu/E6BNJBwxPu8px3AjEw6HdB5u2Fx+FBYApkk7FqAqWKrrghyuYsIVk+l1mrTjrL9Q5T8Hm/zUqxmuwnDkk+g4wtFADbppM5LtSqx3v+wlkHj1itQtsh1l7vKiP9ggtJSEVJkC3TQ2+daXHIVnvY3y2CBZWl2fHBYsG8+AN+GYtN5CE9Ic+oIY7S2dZF7j0HONfCg+NLWQCojmImFGMmAckAsqxbO61RAAPL3slhzGc4kBkZDGSyreshQoOXqdzy2jOh/Ki0iHxyzw39e2A3e75KBw9vp2MdYqW5T5V5nsWf5X0O2J5QvEnADmNf3pizSXAYDGWLX+vh5t+wHkz4jBspybkvKByQc0zSQi85nwOezudQhQHmh+HnXlhPKGPsDdlSMdzxWpcR8Tk4ZH5+OsbuXOSzre/b7JJnsJNL9ovmrsAYJtXA+WYOC/SvshQ2eivsVcHKX0QYxyLElvd1QVpcgPfYodQ764W16rSzWZc/+f2f3JW3Q38uauOgKqAlCRGmGPzDj6iFBFzFvY5imRS5dzHgr33cs66Ln3ihvBa8C1Xuv/NiFWL+YIEQNgFHO80C0Ld/2mdkSrA2WVwEdvvqL05T7lVxCazz+XRqtfccBMAItdUHaMk8OJaWWtebCa3/9b/+P+2qezEpd5IG9Kq753QzWYZphDJaWLJjbYRIDZ7DoCMIRVQAgSkrwjAMsVkiauss15K7NtOFhc/cULg/b0KDA8p6H1rp4codeYEVoHXxeR9lORtKEIo5TyL/4WXSJHG/oNMYyGIZbX7aw6WnnWcgbOH6JJMQboa0qNQIz8EJc8+4+ih63k821UNNYXyev5ApRfqTFRy5xNBdjNd8OUOyAYbh+n2e+1S5cqf5/l1AfUi1DuNmgHNnSiw/EiI2oeZWeBw+VL6hLAwDA9+uWW0A51KTPBQc5PHKiD4o9uZreVzt8FE+ZPeqJXaG/XhRePnKYD0h34sRJb0x4exZJlORqMLo4j2yoii1AcBR6igVz8xghEoDCoBmoGSJvY+55niLlVmymxg4DHBxSBKBRltEAzFUb8UB4ZaRy2Lmk8wbOld7/nEHkWPPaiECPEplB8OV71FitjMnBMWLYu+twmA/sje078p+cQ4I8Tl3eDbs0yZqCOO5J+tv81roLF2zZpeRM/wC/mxDXj1UdMN05cG48tWQs5UnrIMGN59j+32YCxr/4u5tR5WES/SEOOhk8PGn0TU6TDn/hqt/43d/4EhCH2wUEQJGOLbDQU5lwjELguK5PxmLMznwXBRr9lam87z68su652B6HDjHgQk4Dk5AP7EsIsLzYRZrm/61eSBeXA8XB0ouGfF2/t2wrENz+J3ut14iOE2zcfdTuxYrwb0i7JsMQdmxebyecIawiYVhl+hbVqX4wMEjX7mucmXT+FnxrWISrIuZMtPf1CVCb2FaO653a/cKyEJ6zbPA7KCuEwFm6Zf6gsfGGufP0mMWa8KgiIscC7WWMsGGbrikSuE1rulWhGyGuYkNwj7bQgno4rUVD6xSioAIKSDgFSh7vmnltzKjltrOxHrHXYsqx5Y4wUd0fNw065TGoUGkUUMzpTwbDR/OBySmFyCvBn8Ruz1B/7FTB2+/+Y74CZ4xoQaHCxqLBixreCZY3w6EadjZ9WOiEweh09zm+bLW3K+g+GTYDXGQx+HU8RwqLYxqvDgnqAl0b4vxJn4Wa+I6C6mwtqxbp7PRAKBGdj1uDAqGm2HNrEd5ocOLG++Hn9vzL6TpYpQ0gaVRaLMReqnggZDOY/TNcrpypV04tJnKo8Gu+SmNGHizHYBHNqnFQbE6HQ4cMmu0IyNPxqDtGAA+24qhPCdgPrJGVpu1J6Sumu44R/bdPnOEi3z+ODsmRMgExylB4Xw5Wv7+YH2cA56R54HkzEQ01p3zSKhrgiavBTfms2jcwDnnXNvFxwxvzl7e364vLUVcEjN7QKJL6oqYec/benMoGrHrafR54mfPfN3Ew43HniiRj9g6byQk2T5ezL3iCwvEQzD/9FzqwxA6MKGXXngxqVqUV+PubRuOa/rxFBLj6sfs2L8eZUNXBm/e0W8NVXU3JcDW6rVCghbeKTVyTFyVHK/FC2tpSQ8oCZJb79wKcfUBMYBHHnnk4PGvfk1L8O//7784+OUvf1ksA4xCblKHqVwIs//xxx9P6dLbcvi29IvrnzGTwxQvaiibdeWzWUA80sW+yHSysYSQzUZSMTGHIG84TnBc/Gc9NPAPmgzs4RBnVDCLgWxjzcOqhBykzSZDR+AeVnGyDgDAFGZrLaEH5F7wWnlu5iiQdCgdJpOowm9DiIER7JKb90thyHV3D3k/Vp6QUEY6DSnznK++8pJrxUHdL3CyrYOm7Q57T/H0tczVpavtnY9plrD944LdEFbahj3GL7AA7XTEWSyBi8FrjOzzcV8YKzOIWZ+9X74XO8wzOdAlTsCGrYRMWHM6oiwMYLZyMGC9Vv5NUo0sJf3dMAaGfJ3QxeGCHK8ihoJjWdrMNs1B22qHJoSq4BcW2G7KyK6NK6BhZD4uCR7DUmQE45G93hZSwgpg14D1JBRybxpSkmrZ78Vubcc1Z4T3NNFDc89ip0IVUcTM+aC7zs61FS5JZMMzsn8oIaCBwjLUXrcOnWvjUaFsNQ4zgJv9qvJpRRPnGKMP++JMyOLIH4R3vLhS0JIBzT5QQAAE4KAkzmvOzEY9JA8wqNy/80NMhoOrtXoHTxsv2dZO0TfcLzrCcYbQrTDCULFi/CrbNIwoFggD4cR/84//oUoO1JCL3rp1K1mOhFdZaMBIrDStmx3kghuYjRHAhc3OhuRmboXt/nbmfsK+Rksv0/0kXRjSipzDQaUB1AAbZGZxrIwgZCELlM9ZoJXwzVoUwwAAEWBJREFUDReYBxcEzk2XIlGMjr/h4nAQ+GoIUWCX19Hy6c/+7M/qRebBudo//a//qZ+/QL6gdp6BhAHKCSG0dvNCFsRsUcMILAaUD6YNYRmbrq5SbsatG7YgNUK+/bfATsBqOJjbmlsrOSRUM9qcSDGfPj9Cx/vpVbeUEqoaeoAR6mbw8CK3OUCTLmB7wZ+mLx2ftxgXBFhxJRera2133OxTlXF+N9w1PQkxj4LwzaY2tPZ9+axPIhsnrFfuvVQpcGMAxm1n5aXouIGnNXw+BhdfjEG5EJ7dzsM4lYUmE94Qmq98nmFGcRq8XIwAEcS27SJzi1wWY2yKmPsspBEIAI9LL5ws6VB78PJR3Aw8zu/l8OVaeI6UZVEu1YNXPiT4MFhyPdOtw575soNb8jres0A41z8dOQF8r7znIObetrIA2bFBpHN3p+QxsqmSZh9Glk1+kMl0HUskt0RSik7rnwlTHco8VBKbb05oCwGXewK85z18XxhlVpg94T/Ed/aa52Xt6Sy03qR4ZF67WXySFT2PeFl0gw5G7dxWGuo2a0zC0HWmjRn4Z97/3rs4BsUN5cdF1ljbTRpuYkGdzfOQhTWrXW5gz1pl0GRXPvPDJD87KmAwTxMWRCTgdOU/4q3jyeJ4nfhv/8nfj0c7LyJOj/ZlwwBgeSgtZhbI0iJufoD8WwEicWHd1fz++d++6JBj+rRxMfAdQXqyTlrn6YAbO2XYIwbQXl51NQuWG/bh1e0m+NsoG1psE9JODR3aTgEc3BAhQoPTSfRv/emftntEBOJf/A//8uDV119zMwyNAe5ZkHx/P+By8A88VNxtequBJ1G+hKLlIKOYT6cmEUvDnSBoq0xQtChEfia/z0M99I/hWGm58nAWcue6YBRYtA1fndw+Ic3+zXWXNgGmJcaCAObvem29N77Km5vrpgnn8QnuoGAmd0xi9P75nALzdNCg3jY4SPYAZUzX1VUeVXil7LA5YK5gUV4cPCVr3aE1kKizZ3jfE3KTlbZNOrgSx3QoOoST98erYDjRg+npf5L3Ixf8F4NhJJH3AIdYhjT8SY3BfFkqiKfhcBlC2JamAZHsyyzvwqvkUJlAqUFxEFJeh5J3bUgwEdZPO3aTP5yoPItwCfIFBplX4/Hi0bUZZrOodB8m7C2kEQNMaJw/yBIhrZ5KPs+QOfdf7mi97PLLOkOFPdqf755utQWHl71ysFGuW48vBhHMWAVQCooJDhJkJGZIJCYbbLiYqXt4pN3XdJaZ63M+CwrmFlEu+SfVTURcKnk6W08GmASb5GsN37F6U56PP1BHQpBGwdj9haA2n9k5LBiHKjkSc+xZpPaQvcH5IQjmup85TYxGnyRD6qCQ5OFrvT4kweHs+R3eJ1igxHaMk5nkNjYtmZlSxEBQ/90/+vO7kuZyU1hNFVsW4uMsLH3saQh5lxq4LApTzG/ezCDgk2cO3nj7ppvDa5577tdiQZbX0LCSS1Fbls8UazD93iwIWl+BQxHqKeQgEUbm5ygIy67o8pCH5nWS/FASbiKIQDI5eER5LZ4W7jbX6jyEE6lHffjgD//wZ3pgzHn8+c9/LnMel5pUN6VaECURaDytT+heqpLDy2Ki1L0HD4bsCj3ijG49ljXs/gkpzVwlo2QIlcW8/e5Ns8riZ7lLu6xmk+DjwcHi9U66ohAZANa2VfUA15IiJPKy4G6RSTIr3Y0qkI6CrLFwHgGhKAcr92pIxHqPx+Ea5rPEgHL/7fp6ahRbybR6hvm9JVS5Bteh6NvecaM4OTgoQ4yODTfzWoRPXHGMFhdWGapAS01RCaOIxivkWfgtv3Pfc12ufzaewdWEsXh4eDgYK+k/WcsHYmxoEDn83UNiMd6htIw8I0oBDxZDgxxwvcXQDqlEJE5QckYXGxIGzzPrXg1q8fsoGbBGm0RwSHlG8TW8LpJjnyk3uyerdPViZ2/4WQ11vKjZX37G/nAw7dXILNxc23GEkTmube9AIhUqKSwLc0dN7nA/m/FmPfB0bTdExONu9ZpWXWTPWD/4b/aABCqxKukT1/YTh3Y3EmG9CIMxLISAzJsVCzZszLXtGTizaEl+5AZZR+fAiusmAx08/J1bb2u0ZT5Q7RM9wX7bdEEDUPwUJwQs1WYZNBTIn2tXr9X5yevF/KNfpL8MBAVlqAmHnH68uFlbpr5JayE8Zbr6yKxVMssPzT3S+ODzjC488d//439wlx5xWHQOFN+jEF597Q1LS15//U05QFAj8GbeinIDgCdroYVPIzvDyADKbJzeQh5ww516GQ2NnHFgZNmJUHzPl1bGGJy0Nd1AJgQkqCC0BDsBd0EwwU9IQkyhtzw15odG2VI+dOnigwdf++Y3dZPfez8Jh7feUDDpxqCXYC1kG1/aMDHhAwoVMJzMKyHoF8GNHk7rpnMpUt/kh9kawjUspQTaVjvgNn+cdssN5etS3x0raShLrajNIPlqOFZlPvywrLX/zucZwqMIpveX3SZYU7xa9iaHgXBcnAzJyLUsxxuvg/cizITzVaAooYZg6w0hIGAmm9yw5jhriuLdsYvNspWx39ZOCGywlQnfMPvHsTAzgO55lb9hJAe1TpHv53CJJ3F+8/f9qZxA0FFCD4WsTVt0lJ3KS6OYEqW0uXaMIfQSuoOIkcWwBT5RrZrwIXtarx7P4zC8lNJTHIj9b+KMvY+FjxxuM9dy1optTquCCatargYIgmyhEEjkoKyascXobtKgJUiEb836dZoVhg+DVMpTo4czp4rtyiRgr/G6IgNbXK6i1QPk70IwKK42UW1IxqqaWccoLuzBOnNPlOFNaPoxcjLZVfYEJcc6QudZeVD22E8jhGZRwdK7c2RO8b4qn34u8mwSKNei+whngqhJeli9edYJg+1zD/bIfeLJfZ7PwMu1z6HnuB53jVRHYH4W8jKyV9ZDSfg6PfZTVGP4WZz7jimFFF0ZZ69Yf5RjPyOe5T/6r/6LnPUv7L5x83bKn4KrfRjrfTtuLtwYivDvxPokhqxComxilJgHSU5bB7vomXHY82BWNORz11shLOGGuEetvb8rNmHczZk15Q5g2JDSLA+Z1xEQDi/KzVQ9GMCAn4DouMQoEUO53CPAJ8rabG/urRh2PLZ4fSwuONyNRx6NRfw8Y/peyOchbPGiUAzx1M6G8/W1r3/NzfsQfg8WnfDNQ9xCf1P6ZlqLP229H/WThABm0fAyhu3tYcI4zJd4lk+u7FSh+RTT8WGs8bZEQhCgssh0p+QHwWA9sw47Rd5M7YQ1IDr1qI6MhRjSNJ/k+vUqO8AXhSk/TSVc8LfdjhHsfA5et1BCvVDfPwq79IbJSA4AzN4d8f9q7FAl1iA7cKRYIcoIKgMzDCjHk7eZQ4zXCtiMgsHqN1QmhEnEQR1s7p2yMo3oJKS2V1k9sKk9nVANjxraAnLhjIF8nh5IntVQWeVRjxB/ZEuyWAvKmJzDmu9pGdQ6S7o9t87UpgT5PPcocspneIAny7jNP4FvOMgoLSfjMeYPbxTStXsDibhhKF+SyH22Gg/um3skyVWnZBpmjqMA37XOhOkLw3UiNM+h61CDC26IsUfZc30z8fl5jcSSmhstmUyc9W12tp+71RJGWGBw8B+FpZCNQlGtxAGOKLSB/mj7sUaNnGFhJGSf85Dvy1FtLzgSEa0lb5GB4e90+oHmstg5nFFer9xCfxHbZpRAdvWPv/3UXTIzWAtq2yyvoqYxi0+oipI7eQ+9vqaNMb8nw+SAFoC+APrgD6F0oHUNr455KzK2rSToQVNBslC5Ya4DDQUPRvoGOEe8ItjlPDQbxgEXYM3nCLrmIEky5YCgUMHprGGLJY27S/iK54mbDlaEYhIHGG+InlM0h3z8xmOGDq9nqC2bC0AOeI/XBRB9MoOZv/6Nr7bhYpIxzDwwq0lYTKhnOh7SZVtMdV5AQXCFSW+HHn0z8zM7JCgfnIA1MaOc9XBeg81ER7AJfUbJ8V4yoxCR+WzwocO2NZEdM80TarUbRLNvrAnW+oFURBzvRrwJBWr+ym+rgPEsHJYOaomBgCKRdSJUsqWUcEKbAfD5eF/8zUHlunyGwpbQQc4b4yDHiiPEhm/zXjoaU0omzQhVwmHOBrB+95F4yR9mTtAvjDWqB0OWLO2e4nXhvUiXiLG7E88bBcDnIEdtarnlhe0jt8oBY4zM4d0We5tZtsOptHY1h6Ovp+4xa4T3sWE3nguZWvhquQbyJQUGugRJocGXlXWMM/vAxfzMUl2QYw6qnZCzZutdbhJqM+knc5a2gmgH+6g0h75kUwRKMHM2hTDinQHX1CvvnA1709G3TcPYPoVrkDhH25ac0kzmMzQTDPWj7dXYTyuUDJeb5QV/BFOuAivFg2wscmmrpYSH61mqG1ickXuVFzLHtU2gkNWHF9cSrPbWa/dpnm2J6ZaSqfjqMJHA3OiGksy2raK1UuCW2S/uHS8ODBXc98TPnv6W/eSIp9siCJcxQk/NGVYPch5Ygpyz1hh2rmYyLfdlQAm1f2mT/ZUbTwT0v/pX8B48g2effdbN5A8YldYriy4mErcJ7AVFsljHX/7lX+bzt+i9lqdCMh1NybxlkelrhtBYPRDBVEAixQxdIczBE4XaIe/oMOsXPI92yRzXXPsM2bD8fsFcvMirmQaGR4tHRwbzp7//B4ZJbMb/84v/dzBGMk/1ElZ5s+F3PsG7OOpcwnKSUZUeMfhcIZwmBPjiIG2W00wY2OGECoubrYfHgcFjtcOFbO8kRgwVWqKz3hWfzdpDHF5va7Og/I51Kz3nqKsDmmZrKP1gvsz8liCKsfssyo9SMjKsi2mVltMDhNwc4oj57A1jlZ8B/CnuE58jRNZbyXWnpnlfR2kQYeT1NO9cmWF25yfx2vD02A9aPuHRkZhp55EqffmAKt1kGCUuo5SaANELjfygiO4L1eE4TUYPN6/fmlk8DjL9Oxh8S+3wYpAXW5ZT/pVr3Uqpn6VSDrIZOtQYVQyx4RywCpldvbQprcMhwPDl364bikKjHyODsRsPlKijdIkj73T76vlMwC7j+RnP4H2hLKjuEFdsSSFyssT6toGqMsbIIb/vpJEFCZ2C/KYPx+tuFIbHalkY9BTWF/wYIxFa0ib1tlysiZsOt9aQ5rnohCJMMnvhuR52AVvIPfB7MqO2rMp/VlolQ1ocv0yEnjuafVC3O0X9/NbIqJ7cZr/JZqcLyZNRcpvhybDafDgamYlX9mwiDJvBHWjG9booFKY86nIKtRm4QQjUGslu4lIpVsGJA7Ah81AejvBnmHSNkuMzXnjhhYN/+2//jThFByzXopiAMKvZmkK6Y+CdQS9xqEx+T384FoYWTJ2YRMYTL6tlIiiHdi3BGoc4mwUnuwYQCpVEDyGCci6dFMDlzp27z1mvF3NvhKqMHnzxJdoJZYqVGakqKz0bNmJCAjatyisGYawPGKbTq+SRVejWWIglISx5j0zvfKGvtwOxmbiBB7gPrNYepOP8uILV/drfl/w7Beb5+eJVKNFVKBKtKRHCE+MwZH09aFEYVUzx9mSdQyZuQTmdS8RJ8/mHijjf43It+M99H85OOB7WQgvwvugFiHcKFDK1yygGXa16oyhZSq9QbCg98CoaNgDOM0/2dIB6MFqIysiH3sfsCYcQHAePpd5skyeENbYlyrVJlm23i/VGt0efGUsUhfgkBpQjVnls+JVzoVKctuiRLdaulKZyC6Gp8Or16sQjTVa3s83uGWuIbCjri2lTUzzRCve41RSlGmWuBomn/Bzlv19ijbS64r5RdKgps7ft2ivRWRJ4IQwiKmtmaTjAucfrZiCR5YdJQFLAH7zLjjLUWFufXZzPLiXwQrM0GAsweh5vjS3PDL5H5MHP8LQWW8P743NMqKDks0iW9mE8JDjXO7atPpiw3n6hqNUrNVg9L1JuVs4ninLOslDXqYP/H9evGbL0vzs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00.jpg" title="Image"/>
          <p:cNvPicPr preferRelativeResize="0"/>
          <p:nvPr/>
        </p:nvPicPr>
        <p:blipFill>
          <a:blip r:embed="rId2" cstate="print"/>
          <a:stretch>
            <a:fillRect/>
          </a:stretch>
        </p:blipFill>
        <p:spPr>
          <a:xfrm>
            <a:off x="982133" y="1524000"/>
            <a:ext cx="3285067" cy="2362200"/>
          </a:xfrm>
          <a:prstGeom prst="rect">
            <a:avLst/>
          </a:prstGeom>
          <a:noFill/>
        </p:spPr>
      </p:pic>
      <p:pic>
        <p:nvPicPr>
          <p:cNvPr id="6" name="image08.png"/>
          <p:cNvPicPr preferRelativeResize="0"/>
          <p:nvPr/>
        </p:nvPicPr>
        <p:blipFill>
          <a:blip r:embed="rId3" cstate="print"/>
          <a:stretch>
            <a:fillRect/>
          </a:stretch>
        </p:blipFill>
        <p:spPr>
          <a:xfrm>
            <a:off x="4834466" y="1524000"/>
            <a:ext cx="3219450" cy="2419350"/>
          </a:xfrm>
          <a:prstGeom prst="rect">
            <a:avLst/>
          </a:prstGeom>
          <a:noFill/>
        </p:spPr>
      </p:pic>
      <p:pic>
        <p:nvPicPr>
          <p:cNvPr id="7" name="image04.jpg"/>
          <p:cNvPicPr preferRelativeResize="0"/>
          <p:nvPr/>
        </p:nvPicPr>
        <p:blipFill>
          <a:blip r:embed="rId4" cstate="print"/>
          <a:stretch>
            <a:fillRect/>
          </a:stretch>
        </p:blipFill>
        <p:spPr>
          <a:xfrm>
            <a:off x="2971800" y="4248150"/>
            <a:ext cx="3105150" cy="2324100"/>
          </a:xfrm>
          <a:prstGeom prst="rect">
            <a:avLst/>
          </a:prstGeom>
          <a:noFill/>
        </p:spPr>
      </p:pic>
      <p:sp>
        <p:nvSpPr>
          <p:cNvPr id="8" name="TextBox 7"/>
          <p:cNvSpPr txBox="1"/>
          <p:nvPr/>
        </p:nvSpPr>
        <p:spPr>
          <a:xfrm>
            <a:off x="1600200" y="3900100"/>
            <a:ext cx="3200400" cy="276999"/>
          </a:xfrm>
          <a:prstGeom prst="rect">
            <a:avLst/>
          </a:prstGeom>
          <a:noFill/>
        </p:spPr>
        <p:txBody>
          <a:bodyPr wrap="square" rtlCol="0">
            <a:spAutoFit/>
          </a:bodyPr>
          <a:lstStyle/>
          <a:p>
            <a:r>
              <a:rPr lang="en-US" sz="1200" dirty="0" smtClean="0"/>
              <a:t>CIVES Steel Company Tour</a:t>
            </a:r>
            <a:endParaRPr lang="en-US" sz="1200" dirty="0"/>
          </a:p>
        </p:txBody>
      </p:sp>
      <p:sp>
        <p:nvSpPr>
          <p:cNvPr id="9" name="TextBox 8"/>
          <p:cNvSpPr txBox="1"/>
          <p:nvPr/>
        </p:nvSpPr>
        <p:spPr>
          <a:xfrm>
            <a:off x="5638800" y="3914001"/>
            <a:ext cx="2895600" cy="276999"/>
          </a:xfrm>
          <a:prstGeom prst="rect">
            <a:avLst/>
          </a:prstGeom>
          <a:noFill/>
        </p:spPr>
        <p:txBody>
          <a:bodyPr wrap="square" rtlCol="0">
            <a:spAutoFit/>
          </a:bodyPr>
          <a:lstStyle/>
          <a:p>
            <a:r>
              <a:rPr lang="en-US" sz="1200" dirty="0" smtClean="0"/>
              <a:t>Semester Blood Drive</a:t>
            </a:r>
            <a:endParaRPr lang="en-US" sz="1200" dirty="0"/>
          </a:p>
        </p:txBody>
      </p:sp>
      <p:sp>
        <p:nvSpPr>
          <p:cNvPr id="10" name="TextBox 9"/>
          <p:cNvSpPr txBox="1"/>
          <p:nvPr/>
        </p:nvSpPr>
        <p:spPr>
          <a:xfrm>
            <a:off x="3657600" y="6567099"/>
            <a:ext cx="3124200" cy="276999"/>
          </a:xfrm>
          <a:prstGeom prst="rect">
            <a:avLst/>
          </a:prstGeom>
          <a:noFill/>
        </p:spPr>
        <p:txBody>
          <a:bodyPr wrap="square" rtlCol="0">
            <a:spAutoFit/>
          </a:bodyPr>
          <a:lstStyle/>
          <a:p>
            <a:r>
              <a:rPr lang="en-US" sz="1200" dirty="0" smtClean="0"/>
              <a:t>MATHCOUNTS Competition</a:t>
            </a:r>
            <a:endParaRPr lang="en-US" sz="1200" dirty="0"/>
          </a:p>
        </p:txBody>
      </p:sp>
    </p:spTree>
    <p:extLst>
      <p:ext uri="{BB962C8B-B14F-4D97-AF65-F5344CB8AC3E}">
        <p14:creationId xmlns:p14="http://schemas.microsoft.com/office/powerpoint/2010/main" val="419996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US" dirty="0" smtClean="0"/>
              <a:t>2014 Events</a:t>
            </a:r>
            <a:endParaRPr lang="en-US" dirty="0"/>
          </a:p>
        </p:txBody>
      </p:sp>
      <p:sp>
        <p:nvSpPr>
          <p:cNvPr id="4" name="AutoShape 2" descr="data:image/png;base64,iVBORw0KGgoAAAANSUhEUgAAATkAAADwCAYAAAB7cRM5AAAgAElEQVR4Xpy9eayu63nW96x5HvY8733OPqOP53hsbMfEBjdNFBLRigSlqPzRAhJUpK1QI1Ja+gepaKuiCtSqqEFUVQVtSFCTAKEhrRMndjzFPsc+87DneVjzPHz9/a77fe0MUEqWtbzOXuv73u99n+cervu6h2foBz72mcHM9EwbHR9rk5OTbX5hoU1MTba56ek2OzvXJsbG2v7uetvZ2mybG2vtk9/78TY6NNTa4KAtPX7cVldX2927d9vj1e12+8Gj9nB5uS2vb7Sh4ZE2GAza8MF+mxweaqO8fnSk8Rmj7WMf+VB74dln2sbaSjtoh21nd79tbG21/b3Ddng44N977eDgoI0MDZpfA37u7u+1Te5hdGK8La2utJ3D1vYOBo1PaIdDI20v721tZ3u3DQ2G2+TERBviPrc3d9r4+DhXGWoT/PR3vKwNj/K+g712yHXHRkbaAffq18TkeN47Nj7KawdtdIy/7R9w/YO2trbWVte22ujoKJ+1z+/22tzcHD/32+bubtve3+dTRtr46Hg7fuRoPs/Ljo2NtoPDgzbsB+8esGYr+ds+/3ON9njfYIQ1HR5uW1s73Oqg7XNfe9wfv+X9Y/ke9ha5xghrezg45L54ev57d2c3zzDK9xjvXZif5R5Yc55xb3+nnT13ivfX2jc+c3Fhrh05Mt8WFud4zVSbnlvks8fblXdutp/7+V9k78bb+rrrNt34mLZzwGf50fxjwH4O8b/9vd023q3xDv/tZ3tv7sEer+ci7A2fxuvZwba9vdXm52a5X56XtRrh9a7fKEKxz/q6poNDrst/D4+Mtx3+Nsxr9lm3IdbGfTtgPbiJrBk33EZ4z55yguzu83NnZyevG3e9ea3r7n16T6Nc88D74kH8LL8O/QPPMjw0hgxx33z20Ah7O8Tzcr3JibFca/dgl5f5+XwWe6SeKBuuve/3WdwffzfgOqPjk9zmIN/7yOg+8j3Gdf3aYf8P9uq9W5ubrOchn1/PNjk2zntY3xKFrI/fU1NTrM0hnzOU1/uME+MTWYcx9tTPPUAe5+fn2+NHj/N8o8OsJ7/fQ46U/yH244BrzE7PIWPu1xj3cdAGyBDq0naQwdFx9owPHrDPfv4Q1x/lfYeHu+gFAsTeee1tdGxwiGzxHK7rCNfyy2fI+k9MsuPcq/uE7rs+eR73kl/5PWBdlO1hZT46Ohnd3kU23I9h7n+fe/JrEbk5RMfGWLOhkWFkAl3nzbusxdg48s97Jsan8jkocp5dWzI3M9OG1cl/8+OfGoxp4DBq586dbZeeeKI998yzKP9Bm5mdYSF4eB50fX293bl1q129egXj9tC9jYJrEG7evtVWl9faxvoWD3LY1re2ud5U28ZwDQ8QVj5oBuPxnnc/3z6BkXz86GG7yXWOHz3aZrjGwsJim5mZa6sra9ndERb74cOHbWVlJYLowrpBa5sYWzZdQdqNkeEhEYCNHQVjrN26fbc9eviYxUa5EKy5+bl2sLsTgzKJUIyzCOMYrykWUzWZwphvs9FDbJJCt871p1kHDbebtb+/26Ynp1i33ayFArfLZ7mpEyiAm6bxW1/b5NlX2xTP6OoPkJqZGRQa4/vEE5ez2a+9/lrb5f0qsfdw/vy5dv7sufaVr345wqmSTOFsDrmmQn1wuJc1j0Bzvw8fsObc9N72Tu51fAKp8YsNXcfwTs/O5v6GWL89ntk1W2X9XLcJPm9hsa6NVKO4CsZOW+bvm+trbXHxSFvf2G7HT56KUm6z534G6s91SoCPHTkSIzLOvyfYc+/NZ9EpaaQ3UdhhPnMYZd7fR0lUajZqBEPr19bWRp5bq++eenXv1+cu/6LzQRE1VhiCOCaefRfF2cVQDWMMR1GY7e1tZAmlVwFZl9WNdaz+aK6T5+c9O8jd5JROToOILHA/KrX3GoXsDIX34XMOkO+dHY0qcqaCY9g0NK6R93yIg97jGv53KSzrwhq6L67BPjLgmuRvKOEQP3fdZ34XRUUmNnH83vM4yujvdFAaTC3wIfdTf2PtUNghHJTg4qBbV+Vhn2fTuGroXIMj7IdrjoiVkeMeT5082VaQ3X32b4Rn8n6WlpbaUfTMtcl9Y5SGBAUAiamJqba1gY7yLJtccxz5dQ+97qTOXsPGc+jpdvZ2ssbegw774GAIuduOMZqaRNZ57r29bdZxN/K8jaxM8NpyJIqpoAejmr1mjZQt7m/A9TWa6p2y7JdrsYsMeM/KwSx6uoNN8fUzGC4dX+6HddlirwMAeLaJsUnufTs6u7W51Y4uHG37O9tt6Ac/8enB2OREe/Ly5fYf/uRfirJMzky3GT7UG9NrH/CBIot1lOLLX/pie/Eb32jXr19tayyohimCxSZqQfWseu9hPniHD5hkw86dOdX+yPd9sp08fgSjucMG8CAIxhgCp4KsgJC2uLldFFhstraxghE4jzJOxEqLFAZ6O/6GDrZlkNAWi3gfryUCW17dBElusMEayXGUYCYKqUAMIwDjYywq93X29Il2/NgRlJ5FibcsARcNBkGIDBRADKR7oZCpGAMMg+hLJRCh1k6AsLjO7i7Ic4dn4XlXQLYabRVKQR5R+VCEaQykmy5CFS3s8t+7u9vt/OnT7d0vvNC+/rWvYSQ3soELC/PtzKmjETA3UMTYb+Q2G72DF9Z5aJBFMsOgxoaB5+6jnCrbo6XHPN9wjKpoQUEZYR82NjQ0GHgRSQw770HPVDb3MHuGYnvfm5u8FkOuwPH4IOSdII1CuBgk0Sf/C6pBSZSTbZ6v1msIR7j8HQMpMtjdQRj9bJWG145x77mOSs57RFnjCOkesjPO/j3CERpRiND03sOiGI1St/Z7OCCNzB7v3UWphzCmPk/QA78bE8VyrVHuWcUTYYtmvDd0jfUASREZxFDx2SMYb42hTmI0xkmDCfrFWLr+rrWbrqNwb8fZe9+rcheidv3LASibojiNjPKrY3CNRfyi3QONLtfzvvy9azDGa0S1PqNG3a8YwZiEQp+umY7X6w4hwBrfWg7WheedRXc1pkH2PHcZ073ck8/i71xrjeDkxHR+Dvi397oJ0h7HDgh2trc3YnT21F+eUUM8yt6pU8q5eyXaUu5Z+DjzkiWjC7VU3RjP/nuv28i679NpsGC5Hx2DMmUUKXAYsK6sPus6kfe5NlvIjFbxxLHj3AvyFzkeze91JCJGn36T/dERGOGo00GovG8G1LpLZDT0xz/7ucEMYekf+cz3tz/7F/9CbjA40u/OqiqMCir/n0342m9/qf3KL/3jdv3qNZDTI6wl6EoEh6ERHk+JehD4YTZihwV74V3PtzOnT7X52al24shCO3XiBLB5OrBVrzQgPPDauLRAZDdJb+LCCDv1Tit47Imp6TbC7x7jne7xfePmbX6/CcLbbvsI7/AwC6lxYQOiRIbKE6N81kR7+vKTeLTZfIbP4ncWeXY6mxcp0L/E2xmOVshiKFG/Z7O4V5FRwqQYwCGMSP10s3dY3ITV3JNeyXsYxShoiPcQXN+rkTRE9roTGCUF2+cdUVn4vFH+PoZCG2qeZJ00KkvLSwgGcJ5raqimWYcplE+BEtluISQvv/JqjNMUDsowLUrBexXWMjwIA2s6glH0eRVM90iHVMjR0IrQTpTDvmXvgoILmakwGk4dRBlwFJL/qZAiawV/ln33SyQdFMezlKLxzecYHahYLmkcI/ehko3GE2soDU8xerxXxUuIzzook8qX71HoI4+Y9aCkOClRoGFX/V0jngiAdQh6Q2kSRrM/KtAwe+Ve+IyGWBq8g476cA0N3fxbzIfxOj/HUD6fQeO2i6POmvE540YFRmWuBwheozxiiBsUiFMwCpHu6EJ0vbQyFlTO3uX+fSY+xf2YZv/80uhlzbmPoTgBHGkcw6AMKQY64biAIpeDpoBqeghlJEDZA5joGPz29cqfjlzD7N7k7zFM0jaHGCLQv0YEQLDDvU7hvIqaaBhpEKy6yP2oAxoiRJhvw9eJ7J1rKKBIuCma5bncaGVmDGfpVwy7hpX/jgPAbkTteb4JAE1Ah7rJp3oPsSWs8zzAwTVwoZUJdVxazfVyn32tn2lkqU4rH/n8yCBr9uf/1I8N5CHmQBBPP/d8++SnPtXOXbzQJgg3i2eI+Qny8Us4/eDe3fa//29/v33z699ISORmbW/yQVxQ6OnmilgUzIRIiKDIZZyFGFeB+HA3/tKlC+3jH/8INzcdvmYIyCDKMzzONUBUGi4f7DGI8Tbc3yqo7xph8617jyKMoqPdeDS9m+9jQ1F6N2aK3166cLY99+xT4aRG4BTi9XimbcOCmFa4NhCgiu3XHoo+iUFRqFTACkl8DgSBDRZVlCf1vniOPTd0tK3hMR6trre7d+4VH4NuDIOW5KL0sK6liFJeUqHUKxmejIGC3EwNnbykCnh4gEHFiyroCqmKtc3fDTseE46fBgE+evSgDEOM8kjbwIBpxD70PR/M6x/dvw8ixqsj3JMISnhD0Nk+qEOhcPO9LzdX22H4rRJrqKam5a8wfoQsd+/eCTeYMFTBi5cMmxIENTk9m58aRCNbOUXX9dbNO+3JS09m3SZBCAp7JClCXCGMyF0l12srwwq7MjTQG6N4OgDXpoRW+gBehnU85N7CV4ruDUfZK0Mj6YMyIuWUNDQqseHZvmG10UPnON3HsplwbzgM36oeiCpEhUGwOnY/lz+KfGMQWWsZSte0jFCHHhMZVMjqEyaKwbi4/+MgqOLduI4mk3sulKexxCCxfsqtax6UqMKrpHx5j5p/9aicbjkI701u3EjBv4n6lI9Hj5ei3HJe4Z2H5cJ10MUla/Dk9TTq3oNrb1i9RZQwIo0RDm8iFA9LFCDSG3OfSYdvqImWslY6jeL7XHONro5LdC/6FRn24X1PJxyoe3Gyxf2JKA0tXd+4uaD2Aitb3LPra4Qj5zzCe3WIcvPapEl4PPV2A1Axo/3oZMSf37Fd+9zv3/4r/9FA5GW4M86CT3LBuSOL7ehxQiY2cpp/T0FAb6owCPnDh/fbfRTo+pWr7QE8kYuzinIfirhWVrOBCwtHYqDWgc4KuYIaoQm/xoLzUEVYItAImZ5xdGTQZlmcYR5cA3cGRVYJDWFUiU02Yx0lvnP/Hhu53A4UErkHCWwgvA+v4ZzjPaKhMydPtI996P3tKQzpDGHP1vY6BnmpLYMAcw+Efd7bEPexxeYpYDvcZ49mVEQ3TzQiaus9rwkaFdDPVvwGoMY7tx+0pZX18HtjCGg2GsHRcM2ypiW4cm4j7fTJGZ7tRBCrSi8hPYVDUXi0HWsrG+3GnUftMcJ6AiRnckAjvIWBlRrQoWgMhriu9+AzTE1CLXTCsIbTyWazV3pmFaBCB4ySv0MoVUIRVZICKg/rr+G9yFr9jf/2v2Gf8OQ4nn2E7Gu//cV2G8RseKHgrq9vtmtXb7a79x9oFTDMhM8iQsLqqRnDIpFqKbLKtI0hK4X2vt0vQ13vo9Cmya0tPLrKvmk4znMagmp0inKIWQix7us1lUF0pe2hR1wH5csEhCx69lU15LP83Am4JxFiQtXcGFfheXUAOrFtwh9lzqghvGgMHIZKHkzS3/XqUIzIWDQVg8qXMlqRgEi8kkQqoAhQRGXiI84xBkusWuR9wtjsz6AzdPK1olwUFCVX9pI4472CBBXcr9AN6hHOQMMWQ7WrkRgJnbAGx9ajTHm6IfQq3FeSCbw+iYRKuHgP5bB5H+DBKKDW288xiqqIQ/2cl/OVH+U9Y0FvGCLDTNZSw+l9ujY+g87W//b3Gk2NVK7PWmq81KHwuzzLBvcrX65zM7ngPeqMpkBlcuOHrPVROPvsuxER96DcmniZRu7doxhhbMfv5tNdu3CZINahH/ujHx0cO34y3IXJp2MollDw+LFj7dixowmvFIggDjZsbW01irYJ8by+xjfKrcLcvXMn/z5/4SILVSGRYZrKsQGCSMgSnKqgEu6ZQTXMk7A0I6ogia6E8YYb8ZJ6Gl+H0PPSQ25kn82SC1N55enC6biB2TYQCd5km9B2FmEVbXhPxxYXgiLNGMuHxSvISZlQ2ZO0lzOTN5BYHm4b25tBNEGlbFR50M7Y8ZnxfLzerPDjR6ugiBnuxSwsYZ2vFSkb1rpufO4x1nOBTTtxynXFkYCadhCExbn5eLEtPJEGwTBYA3rv4YP21ltvwWGeaE8+eQnDPRcyt55V5dxrj8lIyUFeuXad9dVLT8ToiFBEBtOiN8PiLiRRUUwimUDZxXglmuB/oziRPrspD7WrQooSuO9FnN0cHnILAfU1CrihssjaEPD67RvZq3nW9wROZe+Q+2DPJjW6qLPPpk25BfJewREaUoyOmBXUtlbWNejM8EdjhUCKAkRdo1HgCpEKVdVrQ2Pw2RqeZO7CY0F7gIo0DBoz5U8h3yTZ4fVEx35Vts5kShlY99Xf7aHEGit1P5RCopcKmeVp+/fGSMhTiw75NknRh+7K6NRUccGuXTjODuWZdBEZxbAhe/69kh51L96HXyp6ZRcrzOvfL0oy6ZIQvKMAlBXDceVMpff3i4uL7R7ORzlOGNrto/4gVAjvkR/0vyuhV8maAzKlySbjbHvezfe7dns4annAUaKQonlc9grNzdIKQipTzvob6vP8JvS0yZU0q+SLzj+AByNliK9x3wb1i0Q7ajH7rdMvXv8wSSX3RVkeN2PacXtZL/UQpLhJwizOr0OpffLJ9Qzn60t/+JMfcZ2wgsA9XjiN4glHFxbno/BJ7Q9QCuNtjFyhDx6Kh19A+Q7wfpeferq98uI380DjyXwZDsK3KCSBsUBMhNOb1zCZ+TS/piCJ0EL6Y8WmCBNFCiNjIBs9c5Ce0H8nWdshhYOFXtHQ8sBDbNIGxnaOe95JOAwyQAkfs9FPgEqsODBLtc019UThavxmYw1v5M42TIQgFFu8X9QRRUQgRU5TJjD0XKSpNQneZ0oMOm4gHtH0Fl5N6zw8alhOWURCG8MEw9nKTk91XM7OgTyX6XtLVwgfzFYmdEWgeO0EG6f+muiQNDYNbrjz9NNP5e96ORMC8wsqZZXWGE6/hlFcBkmr+IYiOgi5Le/ZDZ5GgP0skfM04dkCRvPo0SMkbJYrS9cJxTj3fgSjpQDG4XMzoQ1EKhq6lFPUXoh211BgEYMKIE3ghUxUiMp0ZHPzCzHC7qVKqRFXAcwO3iErj9kO0kz2MtyRGWLRXhkBvXyV4lRWttDPYVBlhU8tYb6Iy6hCQyHHrMyIWP0wQzIV0zDMZxIx9Mrn/Xr/ev0oPGsXeeWaIg6NqTKbXHMXimo0vUcRrOBAwzSJ3Jeh0jibyCpU1huX8KAa5YS18FThC8vIJqRLCGrCBPRjZCOv0V+PzzbcrLC/jJ3P5fWSNfX+uOZZsvWWc1VSAu1K8raeRzk8MFlDdtevhI86EP7bxIlyVKUxVdrjvU9PS+wDOhLSli6GzxQNmaxD9y0j8XVJ1Bgec0VRZ+4pBr2MuOujnBlJ+DudWip6+DnEnhnphJs0EpBawHCvkvl3X4zODrE9UxhKZSFrKZUh0BH98Lzubage1kZubplSNt+rfRn67Ee+B5s8QliKcWNVvJkQ2Fhjb3IuxPxWbkahyocDI3dEO7zn/Nmz7W/8rb/V/te/9T+0//MX/lHg6DTeXzQk5yCCE8oeJaspglHBNaha4RDyCFhQilwRnmGKGF2hPQJE7UsoUktm9oWf2zysSGaW8pC1tY2EKAq3HqbqxAiNMFZyfCIQBTrkNz8//OEP81mz7dLlixEYn3FaVNhxK0IweT6vu4mSTxLmLIOWXn/t7fbqq68h1IUE4sVFVRZd6a07ds8kS1LcrNWp0yeDend3NsnWyoHFtxTCIIxXCCqEnYlxMlMk9FbZTbC4biqW2S33QaX2vfI1Gq4xQowKt0GeqR/sapXCIxkSITRduKPwTojUEXJDmjiIKArJAgQiIQXrkZIZBOMoiEAj5OeKXBRy+TlDfAX88coyJSfIBGu+xbOtIIyGHdZSmRgZwejrlTX4GgYVMsE5PwslicwKTRT5X+vo57l2QjP5JZGmynvhwoX2yrdejtwpuCcplTDMNGP7XRnhOho/ZM0ErnvublWCQXJd3hElVin4MnTuv5RPFaOvy9KAy8N5z+qDoVZvXDVoU5Q7iaSUR1Honbv3sl5zhHv+vTdc/l1ZzXN1MqZxiZMoIPodxJPEg44viLzuuRCse13IT3kJ/ZAMp0m6Sq5sIU/KsqhHimiH2kjXaQv9m56eLyPMfW6Rkf8u8iqeNfwqXLVr4HU1QgVORGryyUWFGPYltA2Ky85wx9AV7PfMnAh2O/WFQZ2uDfepoU6dLcaw3juMfM1wj1QNcO/y4pGTVFoUYtY555m4nlUUJlOMxIoFrISNlIYGVYI7fGsAxUQij1V0KffLeotMd63H+9FPfnrQk9PxMKabtYwogxss+Z4QgL/5OtPWPpjeeM9Q0nSyAoqpVAk0AhqvwyGJUr0+ghbPYFhRHIGCntqnwH6heAnBNAZuTEvPZ2/i/f27ZQQ+tBkaDeyx48ezEXJruqp1CpTdDIVUNKTwuLhjKJrE7DYGIEKuyAZDszWE3hL18iUjPN8R0Ibe1zDYOiYFSFRnKOd93Lt3LyhUL+/v/FnITk8uD+QmDtpTT11qT5HFnQD5WcIwJMLJsyNElnKIELrat4QlhkIiWwywzmE44QPZSoROgdjelutCYfk+dfJMkjnXr17HWz/g9SUQKbBMYbMoSnhenlSDPzFhiEcG2Uwgn3dIHdOY2To5LpFGhzisNzvOuj569CjKIb8RYpf9DxpBWeZMRIW/IizB8y7BDypArpOZZXmxvd2iDoKEQMkTKP0aBtB0v2jT7KfrrCGyziwcIf/29yJUFSGhMHc4jfEXpSs35Rx8PLO70iokGuL5Dd8I67xHrh/Pbb2epUlmc31nF7ZJe0idqIApi9JJZU+7mjypOl6vgrOiXUhZSLAvBxHlW2Ab9KPyWFdnaI08WptoGFZ5TsNtnlnO2PBQHqpDNOpPMpfiYIEDCC18WlAUeoFDCb9MnaTPLD9hXaM8ndfuEZIo3xsRpasj3rd1p3eQ1egV9yoiGjVMNGHSGc1pHHeykdJQ6GwyyeiLlJLvc917JOe/dVTKQerjdLyGjei8RffqW0VcpcfqdOl1ZZvlmpX5lM4YtbE3M1MmCMyNVGhruY3o2/vyPfJuqZlHb5aXlgEr81A8R5Pp7Q1nJTd5Lv6nQ3MPzR1UVUCV4UhhCBz2NMg/9ad/YiAfpQAtI1Re3HAtRC5eRSM3Dfy3jMGLLPNTYSpckmWvkgnLpkPs5keUa8hsJtZdlKbVl08K2d1BbRVTIRdJKRTG5n0tU3gUYbef0VVupyTARTDzxrUXsNyzPJyhce8xh/hwMzbGJVr+eV4joqzqc4yyN8j9JZvE5k4TGovqYoB9ZjklDL2hnnykYYvhoZ47tTsotalz68+8roo2FWJ/qH30ox+OwTvEuHt/w1zP0NDPs3I+BqwTuJ4XScgg+c+3iuma7lNAbdcAIgqRvMM9gC7XQcNHTrTTp06z+avtAXVkd+/dr8xc6o4k8w2PDUlGIGtn20n4v8X5afhAeA2ewcpxM8xiT/k6Ff17PvbR9pWXXmo37j5qP/lX/ov2DcqD/tE/+Pvcu50RR9qRY3C0FAsPgy7lZd2TXdbuS7/1Wym+PKQoVGVb4p62uOelZagENm2d+52QaO6KUCWxXatwaJgRjbr3UGFZoYYZBLoPr0d0iqXjXedDGaXUjnEPyR5GW0KkxYgkQZHMoWUFcD8o/wShlIZD1GIJhkral9QEQQa1UJsJejdBkaQDuhCeR2Tf1Q0GHYjuTFiE6xRxwP3Jo2FAkwRgffridfUG8xvD5e8q4YEDDrfVOdwg2gIQSSjwexHZuiCCzxFZpzMmPHLxiH1JUxk4HYPlHRVKGhFZn5jatBgPrys6K85NY2ekFANtVps1Eq2OYcDuUTEhUEh9nDZAZ5CQs4yUPKgyaq1dauFCH5Qxrwx21e25Z6I66RGtnXsWo48jCM+oQ2I9JpGnFRxlsuo+N/dltGGpjY7JqEbKRJpJFDokSrTzJYa3uliSabc0iM9YIPowaajhtPZOpKkO67CGXv2n/3Bw5cqVdvvO/XAM66a82ew1a94kB3mT3Qcy/9bKJOmAgsdce/tZLD7UMguEa6JraXm09CAtUjriyjhqibX4Ll6916zQGNcxfJKsTvpf+IkCBFHFE7HJZmBTC1NQWQQ1GNqrkIr3i8q8Lw2Um24Vt1kk0UxBZwSfDdKzHEgYJX2Nh+zCOBfRujNRoAvnMxRpX9yLX+FruGcF6NFDUGRS+nsp3mXXQVonUi9oFrAv2jSFb9mGmxrB5VKLvN7awhMnjie8MNtoGK+y+Xc9p8T7CgmTPZzD3Xt0ftBRYS3eUVrFzLB+5tPfH1SmRL3++usgnjWM/SRrdggqxWhPDLUnzp8GgW2wvoRpFsrycPMkHRR016KSSWPthc98hnujsHrtsH36j/1Qu/bay+3BO6+00X1CFYT+zRt34C1Fk4P2g3/i325bFDx/6fOfx3ha73iqbWIclpdW2ip78PmvfL09fLRMBwpdICRGDFtTb2brnFmyY4sJP06fOvWdLgZrIPXKOpQHlMeET0IGqtsFbpLrixwSVXVKE+9vBpLnz76rODqIEIsVHlvKMmZpCLJT5STFOVkFoCKKMHx+i6TjZGy/Sq3cEJntx7nPqgOscDPZV5MjfE5CL1EdrxXBmhmuGjQcGr9L+YQGUPTCvpsQCH+KDBtma3Rqr7uaLkOxGBWfh+hC5MbGVVEviFUumJv2+oZqdgeJEquQ+rs8pVRJcZXV8aJhUkhcEp2M6+Qa7KbYvWgX6RGRY/h2I4B0qMijY5QS9nXdGDi03rBVWVglFYLYO55UmUpXEPqsbvaGsuotK0KqikANXXWRaNiOt0wAACAASURBVPwMleW/3fCesjBcfYwsPXHxYgyduiZIkb+VovB9UlVGAKFtjPqwN+kMsUhYEg4ZsXZ16H/+z/7CIIqLoIoODIlSioFX1Th5088880yMh+1Dm4Sk8jGrZFVv3LyZ8g0FUyE1tvbGJeLT54j1Nd43DFwjUzI2aoEhmxcjVrVY9uoZSonS0uEAFE16GctuaYRG193va2AmKGdxU1ZXlwKz5VlqsxEyDSyCGm4Pj6jxqexdGTphveUCflXq3BqtKvfoiW03LskJhNIN0bD6OzfczVBIbHlxY6fhoC7QCre9s5Hyl6fpGhHlqiRe9y7lLgqLIa/PP6oyI1x2LpS3JWyLAoJ6oiAWR9v1UZ0YOhgzqDqR/suiSI33Ubz2U5cvhZe6d/8WikStISUcc9S4jZMAEQcNy+couAlRFeaqVTN8lK/w68zT72nzF55rz70PFAp6Xn1wq91986V28ezxNnnmLII30t565fU2n2RJtbe9+dobKZj+4m99KVlT73n/cLTdfLSW/9YQJJOIso6DKt//nne1XfigCchrQyTDnhgMFcLWMIzYVircbQWirY4w3XDG9Rc5i7CUS5UmCSyRv50dOJs4P2kWuR8+N6FwShKUMxVOfgqeVDmIwxuk9e/5554Nb7vJ+j0km+2XobHF0iKXGImO+/K9VVxsvSJ8ktjTEFy01nFJxVXRAYLc9hlK7603eknKsYZGC/LCOj+TDyKXGG+dI9cPIoJNVKlTMG4yRuokDkNsqCOvpERfilLE/mRKju7CD4ZLDUVQ2fKS3wrFU3+aBFet6bYoVA7M5A1yXYnGQnoiYq+bjHR6fwUb1Wrlf/uduruguqrH82chuSpHEWyka6XMbdaj9MqaWvfKmjrQV0JieGZeuxl5yqvCxR0hGkvMWKWDRZFwbfdAGiK0B85DXrmQNLSBXS3uCSVeQy9+4WcHywhqQ0jtJjnAC8/gmYZZ5FVCU1HGcTyv3lDS0EppYeSmfar8t/zcNXiix0vrEIUbEVbJ+oe0XBmlmrkasWTCbBfSMUBpkoZPK0g1SaeqnA1VeGf4DAnmaWJ3sy/lLfFuHXxO4Si/D0pMuBLpDInrYocYxtC4nPI0Zo7MDOW1Greub7OyYFW4qeqnUJN/K2gufmL7XKXPmJmcEcrrfSvjtE/5yVGy0KICw0jR7rmzpxG2Y2QocRJ2M2DATDpsYOQs6N1ggyRH3ViFSEFLdhmlNoGQOqlRC1dVNL1p8T6p1+P9rqM9p5K8WyQ6Tp+idIN7Gh/jplCUGVuNDNsQ8Gn6W1N8zJ+mEAAdiZkwDW8EH0G7efsxwwGm2sc/8b3t1p2bEP7zbYL2nENQtkomF3j2zGlCXQyFiRGE/CplK0tLa+0xoekDwqMHj5aCOB+aQOEzFuZBFFIYVl9yDQU+4ZoI2tDUWjie2X5Jva31WaI1ja/PKoL1taIIQyoV0kSQ/+67Tkx4GD76FSUzzFTx05Fhlrua6nvD8Z1iXFEZCMd1FkmfJXH28quvJDHRJ0vM2PXhY4WQXb8pDjmGAmeZrHYoBaOC4v5G2MOKQjQkhQArXC0iP4aAzdDY99nXQqd9E33JW9Bn5NWrlzGzxEiuSX5MhOfQgj45YHJKeZVXtb5S5datpevIdK5yHwNEP/fcQgrqNdjlyOUZRWBVk9jXvAW5skfWMVaB72ycc9/WVaFi7YfoNFwmOmTE0OuRZUvJBHfJHtfXnm4dlwBqHRlJWYkVA/aUd72uOj+5QimleYZHLJJkFOGmywcQY3LFKo4D5NQaXXl8e6RT7Kxsm/FOyxxODcpn6Fd/7i8Pzpw7T3P2ado+KbMAbR1aLMm3mSORkiR+SjLJmG7SiC7Zu4ZAH3pzpnxtqAbOrtFDusaN37h5Aw8Pelnfbddv3mu34HvWQIFyTWQDqhGfxdWopRE7xHORtHJq1SBM7RmvCZcm4ZmeycqauCupVeJ/faGtYYcL7jWnEcKQ8iiL4W7CVTYg0D9co9we2RfJVCF09xl6GcPlZADD1eDNVJ14KT1cZ5T5tyhFPlEvK/doceTkBKluw0G5Jt5ryYpDCS5dPJ+yDEPbZRCowiUauH79Znv7nSukyi2vqWZxUW9a1RE8BQJXEI+vkVxZwSDJ89GmdvREEbJucu6ZN4SXS4+noTulE6IXhbFDtCJDhWWOcEdu0sEImxhhs1KTlg8heGbyNNqLGOkzZ0+0Y0cZoEBBso7CJukdjM0W4e0SyvT40UoKsx/y3yIGJ5+cJAw3YaDA2Q3jvj98vII8WGqCM+E6cnVpk2Jf7tOGNGt2PbvJM3Rcj5Mp0ncKqtM5KB8aFfcyvYoUK/vfojc5GUO1FBMbqoWHKk7NvezDNw2FX4aPy9zzPNNYjFissrx1605kMujBrou+cJjfBrmgeFqcFAPHeVWmOe1w4dXYt8iB1EBFDr2DzFAB9tLIRSOn4+tb72KgRW1xulVY6xqHf7T6P9crQ2XHTGVci1fuW84qzLMigoJqE1wiGVua7FIxodMZgD6LLN8VRMVl0veLcocTJZPac4qRfdeVSohk85Nwk8MsNNZfK/yY98I9+J69rrC6CpINkWuyTk0C8nnUG8tKdEx1HQGPRi71gayxjk0wkN5v8gLKnvu74fQe7JGR0dQs1SDooIBIIxeaCeBjj6tUgfx+9lGKbHB4U3VOCs8QqXCllfCgtU2Ec/lxW0GYr115E8N2FwG+z0aB5tYhOHm6GRT7/NkLcEHHKfuwvgpeD3S39GgdI3IEREenAQbvnXeutXUWZIDwLS4c4+EsRVmjg+F+OIINBFTjaoKiPLSJB5UeuC6HhIfw9xoTwxvbk/RqqYo3XEHwduCpyojZFlTN0FWdXULis7mp8VK5VhYgf6ixORWyJCVtLY9paItJMRw1gaR4nfQc8lX1bvIlclzVY1l1Pl6zvKn34KJvEZ7MzHC/G0yJ4P4XnOqx7/0iGJZTuAvhh6RMrf7GuyPU9t6O4LHsCHni8lkMFKiG7o0DSlNUFJWyplMI3Q335GHMDhMy4IXlU/uwIqUoGA/LM2ZRbjNv1guK8NKdgSAZushHWUx9+uSx1OM5sGFEweEeFaJt9lcjcffW7SD6Bw8e0Le8hnwsRUA1WlISK/BpTmG5efNWrnmXvd5BYdx3vbkGMlwZimT47LrJuWxwjxVKWY5h8zh7zJ4mrKH/2dfI0yrgycAbMrESPl+MBv8yVJtCPpSV3sj1pR0mmlROa0GdnPPxj39v+01Cb/duA4cjyhBF947RvRbp+FVlFl0vZ5JoFdb1ZH0fEVTkYIRQnFbvOEXSGZnkWkL1JHHVNZqXkPIuFNMvZVi5LvREyIzRKD5PSSvjm3FMUkZ8nmts1lMD7eeOUGZU/Ldyyf3oSLu+5r5cRnpJI1douJyF+1BFvVN5VuskM0DADG+MdGVLozpVGxVdsdSswnJrB8nIdyU1MTbdOvjfmWzT8aYW0cfIcZ1peGUjAJ2WEaEIb5FJIpNTVUYlEjXh5DMeoWl/HZ1SNvooTSMX9CwY4bksn9GxQvE4UKpf3qqxyt0P+SB+C5NVYuPBGtWDhmHM8NIrtHVtLPPheKKde+3+nSs0CN9lGsdyewR6mxhhwfbH4PKcdzZB4SgbwE8N2IDwOHbIDWFTdyg/2KB6eZfbWeJBdRrh+EQ9liUk41nN33onb1rv0guPPKIjY3wUEYJhky1iNoUnjd+RpeVf5VJAdV2444IbDlZhYpUsBMh3Ia0eReif+rgOEUaoTUxks6vANbFzOAjJYKv4xSfV1xc0qeKJVv23Qq6nw4PZLxsPrTFjw0ctVeGC73vPC22FiSJPXjxH0oQi3QXaY9Yf573OJJPQNcu7bwjNey0YTbkKAmp/q90n1urdh3MykTIJFZDuEe7qKFnTo0ePI0SL4cGivK4f17aX+MjxY3RonG6jFrmiLMX8+5Cp4ExZyRp0xipFl2+R/Lh+5R32/05btgsGQ7HuXDx5XLs5JN2jNHZLkMkEfSZLJqHOGmoYg9BCQCMfolBeLzeZsKpDHEEmRAN965SGrEKj4jPdEzOEJqJST2atoOivC6VSgBvNlMT/Lq/07LPPkRXGkV+9UU4xxdzVN10O0SJsuDPWzfelFY2oJojGyRodH2f2UGWvBEG1evmV6SudMzXxNR3y32x4dRHpXHwWv4wQqhqhS0YoiTGSipdcsRGP7YYV2aRv1RIi1s9w9f49e5qtUTRTXyVhtkCFB2V9TCa5TkkagIgScGNgVpETO5yUFzmwFMaH65TMt4/ZkN1hBtWtICoTOffDFdwTjVyNz6qebGkv9dPOF+/FCMF9F0SMwcVZL+f10nrnuLdu6s0akUDJRLWI6oTDMSZ5oiPaCAI38fCAJF4mwjiFpOs5Vpd15sq1e8QEon3m5FUTfk8NFtHVKW33M/xUkFZxBRpAtph/spmgvja0xB48wGqSeTx4yA0iBAj48t1lPD8FpPeprN8AvTGDCiq83eP3w0M2BsttWKph5b5Fvzbw20+ql3QiBO+lXmbUpvmMtKHglGEAorxUdaMIko8iIMOz4nUq+5P6NcMVjGJwMM8pTJZPicJphARbXahYGTwWVA5Eo5SUefVDZuBAJ2z+vYhsB4p2DeQsiWjQ2rcqGSjvWdyG9YQ0vxOybGREUmX7UiYgalSw+WmCYTKwnfuSq3ROGRv35MVLCIyKLCdjMTVGiQ30+ntwZwM9HOhNI1ozu8wK0sFBgujcuXPJIt+hRODa7ZuZ1XbizDm6VJ5pl59+mkJbCqMREL/TU8y9SYwvojAjks5B95KnLmm391HYCplEB2vULH7pNz7frr/xensbYyfnpqEVUbiPInRbtnzWKiNSWUUPClcZfH9XFfj2OPPc3I9huNfSaKUA1b3FSPTZtDgYrmEoGA5OD65D7GrSEhYpE+x9326lQsvxmpgqIp1QEtT63PPPE21cRYG4d8sYJPglNHU6CYsoTMVAmNlbtE1Q5WdPladkCrs6v5REJHTr+DhlK8mJ4PwKUNxJfl9G195hM7aFSB0Uq9NyH1LO4ZBNuS51NJyc6K1CZRXei6WuFTlzWsdjqIGU3TibLQCiSx7oRPlDZVcrkaX8ZFAB62MLnJ/ndJO+EaA47q5OLujMJGMV9Rr5GxV5HzqZysTW6CgrDOQJXX8fWyrDVjs3fQokbveSIODefQ3UdNW88YyzRCkmYlKtwWer1zpmEWW4Ox2DdXqstYhTWdEYqttGZibFNPpWItQAgEL3GLktjFw3I63bikIyxZKUGGow+JarErUkzaEPqAkj/TTTNmDm2tBNXvMGnv6dNtiFQ7IIc4OQYwWeYYdBe4Sum3A6B3s2yUsQC9sVvBqUZ7h7uFP/JraNksitKczWjfkA204ZGafdibT08rJZu8lwU87CWkdRteB6g8x86EpSUt/mNfgO2W8ha9CF0ytq7JK1O8J3N6y4j46wTbq9OB6Fpm9GDqznfXooN1eljDJJfOotU99TSY2+jsjZWnoer+UTRXBUKN/vPsDrOBBUPm/cDBQKbjgjwDYLbJGoG7m3t5kyFIX+FImhNHSzFyMkLbYJZfV6j0kG7OLRjp083s6ePwsqm2Sq8hodKQvtL//0T8vSGxslC67dKsXokbwb/7tcX8cL9aFXSYbQ2jDqsF1/8/W2fO824enF9gs//3PtzTffClLYhJbYZo/Z2uxFSOeMe5I8rykjZslTcY/TGJtwDUFRHaHvHlkHaPjrc4ucRHS1F9XEX6GT991N5zDzxt8Nl0x8VTuczrTaz8zKufxFlldIKJozk30PJBS0i5y5h6IwCXDlxB2TZ5q3nVE0m44DR3+t1Igsw9zOGIRDSuhbxcsJseWTa4tzf5NkwuU5zdSbac+032RVy/n2JRjZ23Bh1SubjCf/TuubBd3p3hiAxI5BAZDwQ9DtpNEYGJpXyFyMY9+54bP32eoJOF6LgTN3UCeQTomZGD1pDCsWCp2BcF2z6I/Z8Ur8TGfasGhNesi9sY6RAl3er5Nx/ZO5FhlCv6TTwdIRbINrlgw6SBG2JnLs51sIr8E14hCZpZkfnbYpX2QomjaL775Kt3lvFqurn4IZqz9EfMeJSAhXd9Ok8a/79bti3O++dUDYNLiL0XuHz3mbTbiLkcOzyLdt49U3dglvQHgY3zXGpe9Q5LqL4dvds1If4eZhtcz7hLiGpW3fNDhGcFthwnCgMPIMKqQE9YBCVJ8pVdgIkvdkK0vNpcKaU+jrOJhK78sbIGym+NE4PZTj0+3X3cYD+SWSyMZJlhL3W5zqBtiIn/YXruPfKxtqDZ5DJg2ZKiTNLCsNVYc6dAMqtGFrOD4RpmjSzhFrs0wQqOhmweSWgPARoI4v7Icm6uWCUrwOwubiOOdte8em95rHpqKn8l2KASWJgEMN2EXiOPStrfV27gKDSFGQc5cutT/17/0ZCabch/V8otUQ2vFqxYF2/4jhsyUrsKEPnXwWDQjIdIle4a9QRPz2a6+ma2KVkNWQxozoGhSE8/52rU/jMzYQXpGHwmg7kIqpUD9+/ChrIAKVuA8ycBoFwq9RyjTahFYVUuvVVd6UdwQ9VW+r6yyfmGx+RombpKppJMGfMeZdLYJPxN8tonYvLZV64603u+nPNUWmQkI7eKqTxCL3lBBZgM09KQ99j/AkqMSMvp+Z4Y3Jvqa3IdlwUaYIcI7ndoxQWDu5MIxUBip0M97M+WvQ/Aw5uNTddY31iSx0ACx/uC0L7o1Y4G9tf7sCkvarR8kOt/S/fa0JiT576rpVuQj3NDlCxr6GnKa7SOoi96/5qLrVSZvuO7omHRLwsnEuvH+OJICZ12pvdI1JjllqhXNOGQ9Oy/6TdHXwd9dAB+LADR1ICu+hCESi7usK1ME8jthaSTPg1tjZ4aKx7MegzZLEU76sG3QIR9kAh4fW/YdCUF7kywcDIdO//te/yMghAjyh3Q8UD7drPOwrKORtkBkcySZp4W0IRfi5HQZN7oDmtrb4N//NcxL2EVJgzEzVOLJIvs6yFrsLXDRDVQi9GBtD04iB9KDe2ZHjWgGjqnAw1uGkoihGI0KRcpSu162rb3IKSirWMWIxHhq6zuspvBpW37uml0K5rBXSqGUKQ8KtQnvhk0BM+3CLqWHqeLka01xZ45RM2FnSTaBI9rbL0mkUNYQqsJ5/KPegkFtjRy9oR+7qHVOTqBIpfo4tYjS7FfvqbVXzV+O2HF36Y1WELtMmQjly9Fg7StnJcb6feOYpwtbLNUOOWjTHuIuaDBfHJxnSQPZRjxsIo5FTUgL0COUJkx9RB3jt7bfbt775IokIzvtAOB23tZQZg9WaIw2xZcgllVcWJgaustd9E7cIr9rvYlxZ3/Reahy/0+bEWiYc9+9DadquBFAVrmpAemPga+ZRAlGav6vwndAqNEYZyfosH8ewz24FR9Kfj5xduXItGdfiZGvsUUqTHICK0NlRkvl7fKaGwMJtS592kW9nC/Z1aj6/H2L7kdcXGZtdrZKMmtYrQpSvTMEx8pVnSqKt5rPJFKSIuEv89NN9JeCNILwfO4I0cjoMG/Rz33xrNG296icXa8Q0AFUT100FsXgWYv8eSaEzZ2gdFBmJ8kDLSlkR+U786AYjZIIw94yj9jl8TQx0nrXWtjdyZeydigNwCa9um6g1elIF1RqnGa1yG0qJbMPivzV8In0jtNOnzgS5SxP0U2lMOGVkmEnEruE/Osl6mrToe8vVv7Rz/suN3He9XREyv/fr9xu5hAE9Xcc8sjZsSv4VHvrNNrT7kNlklBCAxHYJUbcIWbcxeluU0pts2OJ321siM6YZGLamT41QBCPI1L8YPL1BwgzHNIl2QAYuVIVp3aEocCdJmWeef6xaV6BY88nUVg2XZ0OkvxaDkAbiEKmlPDXeyeLkDvqCPlzA9G129T1lNKsot2/bydkAGiPWIDOz/Bxu3KyxGSi9oYWJe5zAo7HRE6ajgr/l4B5u12xi2pU0VpLyHbFcmTL7QxGqkKtcEiXLROKEHRoNp+waXo8H/UgCa0QtqE6LURSWgmuJaLsjCFFOccDN7NQCXlfeo4Z4SnzLV9qBcoQOhSNHF8qLJ6sIerEDBkWaJRT80m9+od1gOvQSdXIr1syRZfXe7/HTA4SGLQHBaFiarNMIh9idFSCvJKroDU1JVxn6GHy412QOO0MR9CdhnUECEOFSAa6rDqFDcckwQwfo/bfsNCDb6No5h9AEiPvjmO++g6GfBdcXmpu0uMCgz5de+nbGbFXHQDlCy3CmYxgMbw37imfTaCw79wy5HRsjsWMxPF/p1Ol41nF41BgiuyRAFjoV6YSMX095Sk1B6TmkJMvi8Equ4zg7lG2pSspjdOtsuGH+AnvkEAHHct2/L8CozhmzoamZ6zLvGjnRlJRJyW1NhTZR5HUsrclaYDw0XAIEHUB+R8JHOcgoftZeKqIogEPO/zie3yvv7o/OOKPOpIZSrwjc6ECE95Jpf4FWHUWjMcU5jAVwVGZ92no6dMfqAHm5JJ34vfyd+uk5DiqNMp8JJgIUC31ZY/XL9vLcjzL2B41cQPTvM2n/aiPXMdP1Xnm7IWvhbvPfwOfBFaAafZY2yzNJdxUe7RCeZm3Fabbb+d6Fh9vZNKxId1fCTJFdFN5Mq+OZRHDW16TlsFLbAyZ/WhGv0ShStso/Eip0oUbAgQbOsoAonYk/K+pL6NysjFjqKuJNatRmVwGmqKk/0KXn6QrKex9diQD/yGCAtJqU0dLqx4CyJL0HnerD10xfsJe2EKEIJ9nGIKWSgb5Q2BC4xupo6IsbNRs2QcH0NCHS3oFjjZyBRz8g9WgK7RojlPSMTmWxx3cqPb6EinAgK6DD46fxkHh5C7ydaGL1/z5tYJOELt7P4qJ9sucRTiaVgOhMTOwSasr5rPPZdgmYWX1E0feaNZGgmYdLcIDsSc3UQ0FZBMNUf4qC/VJx+mnJmbCBgFbJgcMl6QfOXlSdWo20qrAt05O7rGBqxxJyVntQ+irDb2jkKwPun6UKDG+cmqJxy6DTrpyor8gXIXiuifssLfHss8+2m9TM2cvqPqb41q4EPivDAAiarXns5UYDq5NSvkK4hc+ubKeJCZ2Koar3r6GanZNE76ZuJPQv450RT1mjGg4Q499RAzUluzojUo+nMxYVphTFj63svYXNGgWRV7pIwiXWFJGgLtGi45r4t+GyPdlyZt5vXzKigfVLflA0mMyqc+ZA7joF71U98pltyfNe5mYxsvBf8pUxlHJ/RkEGZiYMwpvJE4K+E6FQU0vU4D6rz+61nU4aZnt0Y9TZJ6cVycmWMSw0Z3mSMmeHhGfMHKeUxGhH+VROLBJ3Ik+KrX2PnPcf1si5EL8XzbnafYLCMMJsl3DWvtdX+e+3SEQst33njJEd3QO97ZB1tXhRIdpYB9WtOhSxJvLW2Qn6K5IPoILMz7eDwWwW+zBu0TItYuY+ohAdud9zbxlAaG0Tt5QiW8eVB/mJtIobUegz/cOiQ72B9iMhbc3DygErnRBkhn2MXZ3vIBnqtRQK28ZEEI40T1+of+A7NXsJd7oaP1alP5nJe1IJVMr+3lMu4XMoCI6OTuM1ygJ3Nzklt+IBQTW1VU5OYsa6MTklOzmcBbjj0YwDujbgOzdAzo6GTuqez/aZZ2cXI6T78Jmu6SYIeQNUbUnKOsmbHbg70/lydKbpRR05hUtOJB0ueH3Cbmd92bNq14NjlrasdUQRqvSD4lI8vYY+Dod1VIH7Q1R6JPUd8l9uq8/4KdLpm6yC25Th8EKVJf2V/Hd4IPs3zdL69/CjVY7humlEVTaRkk3r7vPdB9Rj8tM97sNJZTgdN/ysBn9Hb49i6J5v3/72y3GU/j28qUmqDHisOYHfzR4yfhuFTS8r95FG+D6rp2NSVpxQbKG2BeSiazLlGpDMSQxSq5ZG0XqK4pMYqc4Ba+D62q++5UrjLaWgvc79Z7TWKMcJPEHC582MBa/DakSHdUhPwnP5TEO6dBDZFmWfLZnrLmGWTiGjHysXuK6OQM6ruMFyfjnDIi1Z0DOsj87AmjVrSC2On/N8F+fPGUZm3FbV8PVDESwxGrH21W6WRGc8O/9OATNSqmNTtqtDqpxc+PUuq1v7HzucST8aswypQGaS3LGkhnVOFt2WQU3uvzhc/f1o7g8iuT9o5DoDl7BPI1ctMMMM3GztCjf/Cnz4LbomGOFti84GHh0jJz/njQYy8+9tjJw1c7uO7UERd8zMJY1e43hqQq/oytBUPsVyDzOPVkLjHfi7oYYGos4trflWhoE5lSkhpgKtklvnZFdAoYwcyCEXkbDKwks9QmXYLENxWGjVvdXi9mn9vj7HkCQdBgk1NXQS5KKBbhhk+JkSTDsSMoJHQxbDWIS1nRvmAayet+9TKz45a1GnXR/Of5tESZzX5qhuBo3OuLmc1AS6MHs6PnmU0o+TSCrfIwwPIEQu6556FWgDiFq6LpbwhisgnI0t2oBG7HGljglDtPSA1jzOXBW1jeTMAkPKGmppmO9PCV8HYZqpNZvtcYbyUgcZN+48PhMi8oN+dHlu19vEjApvy54JBn/n+qbkBoEWsbi2EtJVs4gBycgtEw9VKKxMpegUMtq9VRlmIb7D23ZZRidgiKA2GMMVioPvm9TwVQKjjGaVYyAzGMQFpqz0ky0Mq59//gUKmG+Sua9R8uGVzIpryNgrB5nKYcoXygeLQnIMI8rlEIvqhODhdXRyQkFlfq7GlAGqGLmeFzRM1BEqn8qh8lcz46RNaiSV71dwYrD4e84dse2vS8KUmW6UC10IJ2fWNa1O8siJEErG69jBKo4XAHhvmgF7ex+AAB2k6tDZVBqYWIkzL1vQ9/LWvD855ANQ4+O0iVnNYNQxwec57KLfT9s/c2pc58DkB+XljF4cvDDhOC1QmAjYEFiDm7M95NPFL3Fg1Rdv1jZpkA4caNRMuSeEcgAAIABJREFULFWmugqmXZesBO/xhD/lLhTuH5aT+wNGLiluldLNFfJq6PxIhPXwIevyVsLWof0HoLnVdkBh8A4R7S4hqXPprDy3d96wWijrbLJtOLkDyktsQzH7bpGR4WY/gDDJygaR6sQLNxzBUrhtBRKqbonk9Ewh30VAThexKNeMXDXfu2F947ZSWIatZs2btouA246TmqtutA1wKigNg5RQV4Nl2OrE2BDGKBZ/94AUSwQq61cE60BOTaVOPGu20PDUAlJD7O6UqBGzWXpPYb8jt/FuUx5a4owsZ4+JBrj+DK1YILkpQqBh0NcY8H5k4jjrf4Fr8z280O1JPWeVhPR7YwGyk0xoTt9jQi97ZIJosIugbI1ThAxhv0vWbZkM6arV52RGw58yYYS9kmv0PAFRsYZuGwNoJlrqYd3T01B+y3SCvFWK8CkasTLyfZlOX3k/jUDm7E49v16Zbyvak8k2W96FmUHSyU7L4fpdNVc9r+a+LGDwradzf+WKNLgrhDr2bAYRiDjgfDQeFkqfpw7RMC+H1bAtFqAa+lkGI9flBOV1DkK3xMEwsY7Iq2Jw+WIRrShcZO606hTGms21B7UzRIa3wukZ+NAc6sRa5KyOIMtuWKVJDJI2FuPKl7k2sxRmr3bUQ58V1jhr3MPHwTv2fbCWElnr55kIQaZd2Josv8M2MEw5DxnDnuy+6MB0HDrj+awZmMp7PfKyRo7VfLxqtxpl6szJrFNlsuHMzeCTvXd9Rfi28RlGlv7YHohD9mhT9Ko/xsDXrnr2C/tk61aMp036ltDYTcT+e0Zz9i33IOqzGNmazQJSykm6mNis0A5dEXYNPrU6obLufbnMHzq7GteRJeiwY356E1WvVR0TKlSCF37Az7WrSPh1PA0LRWuS9cKbhKnbLFAa1lGqPbKszk5zdvv+rp7akMRxSsbmFs3WGallJNzI/pCUOrtSj9qlA0EEVTowDmFe7S1FVDuc8rvnGgitq+peI5eCXqG9r+4ygSKcdMqGhC1DKJcQ+tFizoS88gheH8FMjRJGRLCMUpSRq7S7E3b7o+EsnnT99NY1DbYKDobgwTRyhqOzGLEREgvjjE+ampavOIQ/Y07ajL+j1ooCSg8gGiOBMDxxgiU6w7WYHjLEfxO2VlrfHmB/2uMqB2JphWEAP2PoJKtv8jC3aGZZabusv7WK66s4H7LhlvlQK8qekCEnQbRp0kg0100HloQ2aWImNWiPLdhIuEzrFb2rGfApijL5TtY3SRiEPHVZFbNmrcPFxDVWAsfruy/ztl/lDFqLpL3/em//VWdKdPWIKIBGRvR8H4XMfESTA6BLe157DjDH12EowgHyd2ebZdxXCt4bhdJPRaEdo537JZmWujWMg/P5Mkqe56zjGg29qiBdmVMZXQ8dbnTEIRUg2CQTQOfKQl/C0ddQZtJKTqeL16voI/PZlGvXrsK+RAhqWhCO4V03tJZrmx2+dYNoSWeftrS6jq8Nj6ZRwshlrqGyGV5TDtzhspx1YteAmWa/NSJdYuMIx4j2JSWO8s+YffWcqMkyK8ckZWgqqLzoJwt0a05g+GmdkWpphGTGMzpo5rh0Mvy4YWrWq0BIRVzQAqEuKvlRlELNrRN0GJoq1c6iM6y2MN+ERfraeb1GPNlWvHlnpWrxIl35/v//VYZOhfF93ojGrQuR8jc0ZCAsdQPeRndvo0wgCE/JVhlo7FdIBF47m9ZXeXapKWoXp44+24FfEimL8PzW4EVpMrqnSjlSJJpJEDW8Tw+U8y5TWlH8mGSmo6LiRUNgu5e2jmmjKmGRYYjasGT0zKY5HLGrveuSEnWKUdW3aT+9Rj99VW6jPwIuNVJW6Wu+5FFSRlFCWhnZikVEhWnO9wg5wlLva4qsnCB0AgNnt5NIbgZDN0mL1/gs8HyGtPssvZATcygqhm1wkWtf5JMg0hUyOM0cbcd3z2PED0lol8zVf1OGMoA7HRpcxTjDne49gjdlP7YgbkkOyY9urLMH7E1926co31end6XmMARv1cHt4Yh2QOBbJIXWeO19ep/TuofiK/wS2BUeeiSdxrwmWFR/Yk0j0Zk4VVhjIc+maGUMFnvra1NTpbKyT5LrOh0VKtXx/FIO7CHoREQvQrAX0s4JEYKlFv2kWwuATcrkDNCQ23Xe7zzz8qygv3mL4naulxCKJd0lpDpCeUofOWgQnIhthHBIMsz7SbLeNXd9lVQhIF8DjMCEcwvZXEl/M4k65k0+Mz2jXWY9U4Vz/KGRgqfLG3bVwUhpD5QXlBaJAazSJx3lecLVa1evdtyec9XqTAS5VHVaNDwNl2nJiryqjiAlUTy3c+GO009t94choNnk7AW3ruPeYd2kgd733veGjpBK8n5dV0ebbXLNHe7LcVk+U6L11Np5XCSJC17jPmZoLveRs1mtZMA4yZv6HNa7OcRCFFnFygU4qvdanrGmJacmVeMpxWIGH4db2dziwUMV6NqNvjTmN175rcEE1cMezefDmg3US9q8PTkpckDxEu75wVr/6g8VHaTKPIpii5depv5S+Uspv1T0Vvhq6xchURvC0B0QHvm9y2DITUjnjovLKCEWfYP2r50YOhIXGDmV7ACF2cbY1dDMCmMltP23h2nEuPEzp3BpAA0dNCRmWXNv/k7yXX6sjE6ezUycysWtCwJD+qYdparhXWT5gtThKEzp3atuEBXJ0FTorxi7GZZsKODp7+MaNTbHmjGRKKd6Z1xMCbC/K2dWs97MZBqiDpwHR4jq+acOwJyBd7NMZHLKJmYnMlDUaSsWU3+HUODBCFXdQ09x+UtcjNlbQRN+nIr2r3ZYNaQAWH14n59vsTfXKBWBUoCb21nbS7iKjMPVUXfG94Y1jhg5hyxsg7gVYIloeVPRoyhufAKeh3FM4CgOy9lkHBPjvORP2S8zYTWbzeLpKvPJKWoWcYp6PYXJw2/MTodU5pqEi5eevJhpIPa+HqHP0tIEe06tfjfhIxox02c4FNJZch/D4phyM3NGB2YcHVCgYsnxen6tBiZFvR0yMyvvXl6iaFo0p2GMPLFPttul3CaV/VXAXufyeuvF6SbTy73HgYTwd5PrtDTb8mKslbdkVatUqA9FNdIaFLmtvp2r6h7d1jog3F5X+d9RRzYlIwly5fUeRn7j1o2iUlxT/mYdnmF1EhRJJpAhBWqH0+ImDCdzxq5tk+6hE1J4Bstv5lgj5efbr75Kmcqp/LdrbwZfGRORFcCo/lfLjOqe8QZBb90kH17nxBvXcQGkJad6jE6EflJJTweZre2zwTlxzjYz5+7lVC5LV+oQcp8jhx51meAk8TJNRb2rCCxI0KEdZll/8sc/h4G33aKUcxoS16LAGSuN2RCFaiBXEoWvYlXHrygkZxkYucCsJ6H/mAtvIapV92ZG+N8e89YMp3Zp4vdU+KFhs6QUjD68iiHijNZDUtzyZCQXMm0Cb7LCJAu9yAo8h0rqyV4Kp3KTsz+5tv+tkMgBBRZhgNP+Q4eDB27oOfZFDZrYdCeYHbSFqY7r05hnMogQnRKMaseqgZDr9pZaX6SQoBC2eomK+lDBsMKvvslZ7kQhsW+0jjSUm6kQIlA81IGcXtUlSfVqQ3PC+ndOQAqI4P3W8TmvzL5Jh42C3GYl/52JB480P8m/QXIguPFpFMNxVKPMsWtP8GgXWFs4OPqBCz+gkF3olRv+l3ypLL4+3cscKdjaPb7fLEPHpBkz4Ru05K0zNmsTg7e9bmjGgdwaQJRl22LuNQnmEUYqcR4uzkf0veOIeBNGJogwfA8eb0BuU9biIUbhRruzUlGMkMyEY3Ke/dRci31zWjt/9/zSLUZNHecsYM9ScB6fRaJOI9bInSVMU+Ad4X2EoQMTfIZ8T6YUwz/lHE/k0l5JyXAJ9qrDcghsHbrsoE25XQ2iRq6m+DKElNBUnkwDlfCRsPVJjN8juLxqGu/kU9TsxnaJKY2A/sW2soxqwginc4DMYXWmmFSrpvw6/aqmiozm7APKNbppIO5NlVRoTBz/bnmVA0nlsmqkuF8amuefeb698drrcapm7S03MeLxYCdH3x9BV81cimznMGLXrlv0LBqr4weefvKp6KAOyzOVH4Nya/QVsmtCiP+utkdpD4vjpWA4w0Pp4RkW6ayRJ1PnjsBrep7JMdqyPMYyvJ4REfJmOFr8sANci2ZQnzMTsENhPRdrtJOZgKkx5F7RSScj68RtpysQYgVDocYM+vR4Bj4vdYfytX/uR78fFO1hFhXvSvCtI1CmglVQvWkOG04aueC40NENSX2T3lgHjnLZJlUFnGSgECR/7xkHeiI5pgOmlxhyuTibZr54yF1gsxk2hTEwU6/QbZrnsZq5ynFjWVS8fyd8ku4+aJ/SzqEV8m9OBzYj4aV46EKfTrLQ29gKRdsQny8kjiGy7i6JMMhTCHOVqs7qNHysia0aOFuuKtNWfXQVPhRHUkR4jW5S2TWmKeS1bYzNlKwuIwhCGLIkoCspALXFi4evEZ4bkpph9YR2HQqGjvUyPJ0G1S0cmcF7cy/8e9hDZkZFMyC4YRDc0BFWswxrfRdk///CcanJ4/+CdMPZibwd/3SF370IpXCTLDj86Cr8G7VwW4Ss24atMByrNrKD5Nb4WwZx0JZnWYlDUaUahoeVIw+KxmCA8IYYzPmAsHUFVKe3lhKwv9jC5ZwIR7G43QAW2c5jgFQCTzWzpCbkOqj3GAjMToPr169zJu1JnM9wZtnN8ned3yMmthw/cZpEzGK7erOrdUviwonCcIPJ/G4wRv5YrikdcZVrzSCr/VgneR5tTjKErM+p06fanTu3u84Rs8DwPpb3eK+iIevRMI4WPFsLaCF77xBdWXmq6lIR1Yj0SimVxQoV3atSdHm0Kk0qBskDiDJvLSnEAugJWc3eJ3ljIqrKRDQ6lylkvkuNnzVuw+zn4jyoHutxbPEomeHEXiSL1njeWQwYswDJrq+QWFmYO5HpIx55YD+4axW6Q4QUGsfknNlx+8LLyaeWT+6QSMb9EpXNO4+Q56qaUg/JrpKYdCtpdHxj0JZTuqlz417SridVYdhuZ5F6F5QpSKo6w6J1LOPpT38r7lzDZo1cCoy5eDpHuI5GPJxt+tb58ed+5LMcKFUNvpmFVv1UOXVexXUA5SYLojettHdxACEKuyJMvXKdXFTTSF2oWGYng4jqQjTCXcihmPHCmMzlsAnLCazO598ImuUUR2k7siQg6WTT0jkfwgwligWcVfB2KHwdDBtyVruMKCzTgwNlObUIKFznnRq21cx9vZ5eS3hu1i6NxNxLQgczRZDkCYkJk50zNkfZhqhqcgqCVA/s0YC8p4b7UQbgWZPdZ8qfZFM6qN6HLHUIr/0rnltqgsE1Miyrw1w88EYPrXEbpoxjlHBVQzgumjOpQEZ1SuQGDzcForNcZMTsqoMbx8/xbHy38xiqYxUKlrmKkSuDVwjhd3/9AaMXHjWxbQxL6RcTZQYvcdsvp/d4B9RmLdguZT/rZFutadSAZRQ+CO9wD66FhJFzBK23s1Db2lfnCFrCYvg6oODYwuAHoKtwniIe1lHeyC6LIYeYYsBmWNcZhFSyfYnpM274LChE5Jtma+7z2rVr7QQHb9te9Obb74DkLjDUYMA5JffaIplPYC5Tju/z+Y5KLyRgmYTcrNnAZU8aY+9EC4/IXFoMrIPTOZkl1OFX1hfnbDkKRmmVekDZ80MQp/VZJ+D1MsUkE6JrfLvTddK+lG6HlAPkBK/MNlT6DF9Rcp2oFIg9vuGaLPHgMy2HynuQMR1/WvKUlIxXKocq1eFWaWRFhSlgd7Yi13PKjQNpRXALcIpGWd5zEmugQ59XGkhnZOmUxeHqrvISuTGZoCHuKKka415HBB4x2YUOmW02ghPhZlIv10hRt2gYB5czU03E6eS5LyOsCdZcsXIvciAUf7frwiJjQUt6kLE1mQBtGVicQV3LhzVbGmRs4lEDwH+7l2byw9d5pnB3DEIfJajzSRD6bD/z5//MQGhupbcE5TvvvJ0Jm1doVJ6lkTibmAsXXEzNEz8zIrxrpE7WA2XVGLlIrlsG97FoQZ/eKj/tkjUsOHR0NJ+pJ/RmDXNz8GzHE5ihyqk7Dt3LuQoKSlWM+/s5Bjlu8NMaqgsXL0SIzb5pvZ2p5Xs0lMfxYKljctIFjqkKMwltbQLHDVoH5YJaGqEc2po0S6hjyLTKsND5RY/kO2wnGAku2jCcnUdwUtCJMuY5rHXTcFMIu0fri5+nMLpkdZhwR6CyBhmpgyxppOdIGOzASYoWHVc1PObJ4npI5rnRcmWpyNQ0RhjHKXKbxMBNWvgriqB2bXjk3bzPRAMIzjn2HQfXGzT7dM3YZu1j/H6vqevAQsGDCJF/742dYRRlP/svYsDeoeTnMaEqJ7lZPrKEccOwmV118ssmqG57w6P0LMa1JEjPbRmQI6As4TB88YR70SkZTZTL+qoFUIZ1TTo5h0HOsx72hJq9TAGvjdqEie63jedmOU9zlq3cz2uvvZZMojH+tWs3kYGLlAvtt7fevtpOnjnflp1cvFLlLSJlo4uHDzx3o4syCKWEQf7eM0QySTgRQI1bl3sqZatMrTLldBId054OGbm0ra0GJ1DLB1+UbpKUEJXMG2EkW8gejGKMLBtRLlJwm1DWYQTCjOKNzSL6Po3VgOSTViF1CoZgoEc5WykkM/IJD0U3CNmCBdsYERMxOSyG9yW5Bkh47c038kxyXX6Gs/rs55ZDxKRybQ9fB/GQsdche+iOwwM8OGeB0pVzp06mf3mR7yTNWA9r7qpDx0PiS6+qS6d4Sdejjim1TtV61+rd7sP4UNU8c44E5VqG7hvOHjRi7IRUoJTpLYaxnQHZsvURoylPZ2Tn2smPW7Hg+Q7h5SwbkVuUh5eXtDdc0/W3/9K/P/jsZ/4YhgNFZvM1cp60owWXuHS6wArtNq9APgqzr1+70a68cyXoyZaXzN2X8EX5vXB/xmKFiCotFehmrtxMF0BLb1rfHrzMqRdRmxaWp6qWhDngdBpyg8y6dp3OyFZLD4ixerVi7XMurCl9ltKF15qnDsvq/45czcy2jpBVuR4x9cKx3yPweUd5brsWJk3vc08f+9jHolj37t5Ptul15qStrlMYaogCT3n06GJGRSuJptStMRI2G9p6iI2DCa2PS0GI6C5SYIW256FW/+Y0h85s00Y1DCIdJqmwsGjWzaGP9J5OySuAao/ZPgRVgJGrflO+VZIxinwHz/D8ZFSb/I7PZvhcvESyvEFmJXy/u+ygHE43qda/ESbn5lgHRB5BK9RRRpAs+P7vELa+QVkJpRQYhNXHTPVdw9g5aIG1XoOn21jH0G3pTBBq+J0DJMtseAwc9XU8ebgU73OYAmP7K09wQLRrK3Jz0oKHAs3xjK7hIqeSKSP3OXLRDOvTzL1744032nve+54809tvvd3OMCfPZMFNwtIzzMfb5bnffOMKZmi03WZ24Tpc4jjcTY6wlKimZmsJDicFpaIekhWGy8uM8/c4u0IUNVU4NVw5Xa3OiBhLMfMIr4cnxoI71cV1rZH4Fd08ho/0TN6aSEIkZBud05lBGVvU33iWbiYKd90JggU55SQmuIZUTF86IXJUIWoaiFwu4SmONG1YKLCN6ccctMA6bYCsLK73bIf0U+fQqOojtdIBBo7nlbdWj3Q4orOal2jftj3AF8+cDOA4e+ZUIrdM/KBm0pDYydS+1hIuDw/KNBe5RtcKGcmxk6yd8i66jD5aOJ5ss/QL8inA6XhH10CHkGMjpXkiqTXTzntWft0LDVl6lU1GdXSRdZdxxehcJgMZD2gPUg9pcXn5a3u2fZ9R3r7U0cOv/vOBodg/+79+rX32j362LWFhzzIRNs3mXDNhI5zcS996qb3//R8IpBayXrlyPanbr371a3gRiiUJaeK9O5Sn9zC2l7jXsNWom6rf2afEQBhZBylbKV6DLQcomuHICMoeaca7JA3sw3GNwGgeIvPI8G4JBVxUF4PFzPjvNPBq6CojmiJU0+0pxqx5WvIiTtWtscs2SNesMsOQcRZoDcJVAT918lR7//vez4FVFryutA9/7CNtAcNj7dq8/YtyiaDAO1THy2mZQbpw6UI4I9GdZSTpWcCovfrKK0m9T9CO5lwst1b+c5lwSbQ4Pm5ixgkNErSgVcLTaULmGZIMcwtkui0XYTKwHNHYpHwSiYYhsl8MGNWIFA6zJqjai6r4tBBDPG+9oFBAF9bm96K9ZFdrHFXVEyZXzrXYzyHI6b2X2v7m6yA4TnOjEHj1Ee1IILeqZwQN0Y63SghrM36KYInCLeQG9BAd2CJnVowDqRnoOE09nwbkIgW46R4AMSgNZp3nMXIpmQDJeQ/3GeGksztHeGSI+p73vTf7ZJHuCc4kMWp49bU3QXUXg0quXrvFNOPzTI3B2RCq3ub9qdZkf0UGnkHyeLlKRiylkD6xF9eDaYK+WR+7OVQckVwdtF4cbJ2vCmKDrz7anR4l8DAZ1iu2emxVQurCXHKuaZmRCDBHXvKGMWRPJ+vzFSCojL7EfQpj03Fj26LnG8B7p8jYz6j9tF1OI+RAALPcjoEX3U1aZiJlgvLb1tX39ArtpjCOru0CvK4/7dhw8ILITqS2rTzKr/HZlZWtVjJ5aUs8XJhM9O3apAzJe2DioAuThtqK3iiF30zYWtxbBlDYccTzrnmItaVehtl5b4WwQXhKMmsjZeB1nWnnfdiVUuexVjhfBzvVIdcZ6JAJ0dXTK21m4kHErBMcuJ53fvOfZE5PKqiRSj/wqWeeDm8VKKun4tq/+s9/tX3m+z+bGxYm3rv7sN24fqv97M/+L/n3yAGhB1MYHKF8gYNbnn3umVxDlHOfvsE3QIiB7ELerlUrjdjpaa4x0t68TzpLGYDQM43RFkLKfTjqBqMgv5cDisOLUQ2Op7eVph+XJLzP9NMIUAlTP4lDbiStHnJ5aZ/xWjWxQUWUQ3D+mkKTw3HNjIUDm2iXn32y/Qd/8c92PdhdeNdTXtxzHRtYvFvI5CRsqnzEn9euvNMunL/EmaVfjDB96Uu/3e7eeZADnPswcQhebpdQ9shiZal8lm0I+WmQnKN0NOpOBJ6bB3kSLo3B250+e46hmeeCZOW1rB6vaatmiE3OKKDdKKpAu++Wb38H4XU20HY8D/4IvweiMhShapt7eQsF/zIh6y14OZDcElluW/JwJp7QJqrbhK+zNs5xTZb0WOQ9yvj7+/fgsghbTTaooPMzCxiumphh+9ocZTCu0QxlGfMmIPDItqjp6XUWGoJ3vetd7be+9MUgbJVdg3cMTk7leoexSBcuPpHEwbe+9Vq78MSzoLqRduveo7ZE4sIwx0kcnvBk0kF/aXmLZ1z0xLseP8XKWiluRr5KRJA6PhM8KSIn+94fpuIRlyh8znFNOFV8ZHhQJ25kgooJiMp8mmiq80zlXismS6+0xaoYWsNzQ9NMvjW5x7WdsnFgPzAKH77KdijkwfISa8IM3XIMqN0ToOAxDNkW6yoqPH/6bNZ0Ej15/uknCD2pfRMNIs8ToLrqjbWvVspIg1kGNgfmxDE6dcTKBAypybiuxSt+UsRlQa+q6jfPmzMfzORrFLlHjVvOQmZt5N91FvKWXn4CbtQVS/tjcmNGHRXiikK9/iMjo/SuVtlLioKdnqLBZaXk7XPmB/JnruAhMwzV6wwQZYPdp36CsWVhQ9/+xX8wsPDRk4tefPFFzqN8ntTsIyz9kVw4c6lYkC9/9avt+77v04QEb7eXX369/frnv2ArJIIu7CU5AbqzaNETpH7iT/94e+pdzyUr6GI7Z+5bL7/S7t+621547l15WD2013n526+DCm+Ev3j0+GHKU1apnTPrZ+ZI46ZapqkbYypPZ6icyQ8hSKv/zrMSXPVUp7tsprxBOFV7WxXQErnG9H6p19Y4Gc/neFiPLnPDKI844knuJhO48iL8HxURENoL7alnL7c//qN/nELcrlZQm8EaSKj/yi//SkZnb2KUzFQ99/xzGKBT7V3Psg4IoUhS7+MOmzX+z//qX+MORAcOKSgC1dlwhrKWzZgd06ubnBgmhBynZjHDLblTidtFUJ3IbwV0ZSZcQt2RSXZHHOGErXhewn/J3TgRHJj1YXIqF+GwFITjHIh9ArRqVtDaQsl+a4tU1LJwzjZjpUZQ4EMOInrwKuUknCU7INQmRBWR3X90PxNYNXQmGBTKJabM2CWBG4LauJ1kziL8qH2UC6DgJaaVfPJT/wb355QMFJQw3mjCRJafVwWzI2Q1OTOC5MPFSxdzxu/TdCGocP6+inkPOVLxLhnVU5nb9+qrILwzF0GCx9srhK4P4VjNutqFMQ9He/PmbR6Lz5BDtuQABfPozInujFAdbch5e6TZqxrjVbzc6hqcICG2pSyirhnW1cqAjMLn+mYGzazm2E7+HcfaMaGaNXt1g+BQiL7Rvg5Y6jwM8pERS3J1okn2X2eYZnxeJv+ca+rkUy6x246hs/bTnucYzHmPmkRnql2tzkURqalrOlmR5D7VDSJE11hOsee+7BVWdyx4lvuO8ZK7Iyv+zRe/BSJ+2DZZX8PIFFtzzY9+9KNZF8tNNjyRDUMzC2Wlj5zzFDicVQ1/rQb89Ax7jICj0LoZhx6t6bm9/i31pbkNykQSxpp4ekyt4sXMDjRxKBWkMdTI+fWIUqLMHczMQM5nRb6dhqJDdZ3TieQe/qP/+r/iAC08D4vm4jvZ9SHG5iMf+2iFd1phBOPFF19Kut6j23KqdteqYXWztM6HPvrB9qk/8gk4vXfaD/7IDwVVGIrG+if0HbRl5o5Z43T8uOUOKs8EbSGUQVBr5XkEt25cb1/8wm/mJPVFeEEX0FO07xF2rDHO2FXQo+m1DUWHzYzCdWxaOZ7zNissMRuVEUbZYb2WfXQeCF1FmDlsI205JlJEqy6pClYFzgr9MMXXAAAgAElEQVRuPwFi0lIa/mRngZXyi0fmCYlOhc/TQ1lX9JBDjvcc047xSpV3Fx6q8Nug2f58ALODqyCh1197IyhL9KeBc/31Up7/IBmmsGc+Pu/Xz1lvOB4PzPOwlIbCZo5Fflvbqwn1rBa3gNPuCMiB4n/SUG7mrcp9UlRryl0eKMVUntLu0FJn5+uR9Z41jt3zLv0cnZEk9AxJkM21x+32DSY+q8wxnrYKGY7VYTGGMIZL8vFOcNZhmLE23NIAm0XlEzGwlCOxbx/56Ae4rjPPvEfPzKywW1/g+lyF/xX1XXriCZzhq+39H3hveKl7OUBZrma43aSNydBViP3it0lIXHqmocrtLjV51+HrnPWmA50m6XHn7oMkCSYIVTOWh3u3B7fG4ldBq1vnM2T0uZNBYvRBKCATnYMOzLMwLGXJeCKLsa0qIGQSuajU9k5nsoZJBH/XUReu/+rmWmQ1hkTFN7mAMXCPvAeb6z2CvFrIahqx4fCsWV5rBkF4Tt09fhRjZqTB62a4F+VkvCuL8prJuvI/a129rp+pbOXAaj8r19ZZIwvdcYA5VF0O2eEWJm14Fk9cM2p6gMMwtDcj/K53vxCQ4fNVhwg8nuOTHKXGepU8U1uJbhjNKV8aNiMm7yWDUPl3Tr4zYmEdpnG6Vlj4357qdh+OUydw+Ykn8zpl487tWwl6jh09Ebmrio5KTrhGDoR9DApUf00SamK8j6Ff+Os/M9DbW4GuImzhXX1hDpQGOdzg2Lm3QFp6TNPBNVrcrAxV0Qj/CyCWT37i4+0pfuqhnSBqr6EhgIV+KlIW0s1COe5xo8dySIqnQFmnZonHTrsCt/KFX/219uLXv9lOUtCpEmq5z1041y5euNQ+9cnvy9F2b739dhbNCRjLKIBZ1m0e2KkZ6X4AvZie90G3UwhcUyj8aejhYpiEUGDcGL1IDqORMNbLWEaDytiCsoHhmXM6boCNnBt9eniORcJFBwh6wK334mYnPMFTWdYgZE6NHAuVwYJ48Rwu7WBB/q1BWGESiB0Pzud3o1xX11dDs0OiJ5nnhA9mvnwuz6DQM9vWYxdAjRbytZOEsnWor9hBgbFDQqPvoUF8+cysp0JULT11vJ7cirxHSoecq+cJTXSnKFgLIJ9/+k9+haLOxfZDP/AD7Zd+8R9zxi7Z9n085cxI+/Gf+BPtb/73P8tag3Q9RMfP5VoaCNfCiS3roHtPnO/PwLCMQeTxxBNnQWenKAOZRWA1zHVy0+CgDnY5f34hsnLnzl2Kbh+25557rn3lK18FPXwYuYAfXZHIL672Kkddnjh2Mk7t26+91S5efo566Hnq5O6nFswT5UUPZ06f54xbDqrBqSwiX4ZTJojugRast6tpKSqtR2lWBrQ/ZNyauiWy7ZcvX876KZeuq+jCPXWtRbPWlomKw20qi5ZWxcuX0Unju33K0hqWXHTJBp2Z1FAq9S3IhyKRnU6tKq/WsE1Zv9mNvpc31klYdRAExt46HquY1BrYmXYv/qG8O46rMrq5laD16hcthy8NIl/mvikb8tsCCTtHzH6a9Dhx6mx+ynNp6DSCk+y35TgmFm2LW2bt+sm+ZtClBKxZs/vEtUojAUmbrEWqM8hi42SM1jRyZka9z3vs+RLOZAuZcCKMBk5HfvUqAz64Z8doSctYhVEFws4KpPSLfUozvyVWPGc6Skyy/Zf/zo8NVFyJ1qRneShh+32mu84yguZNjMocZx+awTSDIfIRtn/kIx8KV3Tvzo1UgO841ohFcE5+UvJkZabZpGknAyhAPERwLgLxCmHxk5efar/0y78MV3WF8dnf4qg+jKMtJ3j/iVEbzhEglPQ/+an/uJ3A0A3zuX/9p/7TlJ68myzbj/ypP8lnUAjpDHu88y/83C9AUF9sD+49bl/78u/EII6SUrc3Mc+F0cpIHgUOo1DNwGbPKFNBMXOEHAtW5KnneMJheJqSvAzrk8Zu7mHeo9B4TsM9n3PEs0u5lj20oyQVckQbnFY1JltHhdHyqLYcfF1lEXJ+ZmP93sPI+fd+tr4V5HIylan29HiMlQXW7In1e0tQCaIIS1gMnTzoJqUX3O80ayZAU771YCMkdLyOoaAtc1b9z4JiRNNmtZxTJ/+WtAPKZe2ZBbhLTvgFic/yGT/wuT/avv7Vr7PPj5L9Hh7axgEutB/84c+1/+5v/k8IJ16V9XPiS8o6EKpNZtKJRC8/+WT7bbg0z5u1KHyN1iwLVGfnRtvnPvcpooJr7STKc+zEE+3/+PlfaV/++ssxMv/g7/0Mx1reaQ/Zy4ccxvO+9767ff7Xf7V94hOfTJnNffi2hNMYEqdunMWAman86u98s33ww9/blgmP5QdfATGvskait6NHTuTQowwiRQ4NqVSoq7duUJZT/JByovKpdBo6lcnQx0y8OqEDsnsgp2qFw6vsn3usca97sg6OZFs6JMzs1glZNZSgTy7oUNlbowv0wWMh7YkNAsMJ5MwJkLtAwtISFdsqSA2djlPnV6Es9ZNB6YbMUC9BojWZQxRklcEAtG0EoBvSMTvRxNo/18UqCp9jFUpAA2H0ZOh/G+diLeY2z7BE6U6GiqKfDrbw5LwrTIO+doOD0d++lsSieqWjF/XpCHyPxs0yoQwrtbSDe5dSkDKpCSPVypYibXuO0X2z3O7Jm0SDayBE1+4SBc5TMeADokwGe7B/Zxj4Gj4fWXe/tF0aNJ9HCsWfGlLPe0lT58/8+E+AmhlCiDHK4ck8nGcRmB15iJfzwUUn6WSw2wDv8wRG7cSJo/TKHUudl+hi8RhtHCIVHmhD2Np1J5h29ncayEdLq+2d6zeCGF/C0Nkvl5IPbjhz4lFEs4ff++nva09/4D3tLAmM8FBWfPPwjzxjMTU3CCTp8yHREg+X+XAY2a/+5m9lcODVN94K1L9JYsS+Ww9ZdsyONXqGL8JwexJFkidPniUkhuhEETwoWb5vBMOpdxama7gNWYT7hu4aCp1CCjrt/OB3Y/z3FMZjdNTCUYuIa8Ckm2l2ygy1h+ba9fD48YOEJx4Bt075gofaBJlxfV+nB9oibE1LUzdpow69qRIACew6o7M7MhHBdlqtiQJLA/xvy39EKqOMZIpnFyFYVpI0/nBG+eg1b95i6giZbusZVWCRgiUvY54ZAaL60R/+tzig5ovMnuOQGULAjI3f22jHTi22j338e9rP//w/5XIQ4lxV7/4kAq4sWP+3icC//73vb9/4xjfSSiS6dJDqrM6PCOB97/8gctbaV77+WvvWK9f4C/PO5GKoNXzqLI4EI+sQz3OQ6J6t8PDBLdqWnms//CPfG0rEtiZLFq68cx1ZPB3k/DbKdxJO7oDum3tkch9BcYjkDI/mqAC490BjRccCiS2fXyVaQh7OYJxVDhFaasGSXSwH55f0g86oL8/pJ4cEpOkgzI7yUkNo99xayzrQpq8trcEC7qd1cBokw0wLoY1zfLNsqyS6+5B5d5L07OOkI7T4oyG989pMXWswvH9DcDk0HaAJm9RhIqvOldMJK0zy69IkEzisY5zuJk2kbl/CAZ0kafWNr38jIXfqRzPen4ktoLM33nqLCO5qu0urnHPfLLY2uE5ZC2tj7awHQlmac5wRTNacPrj/uL3wnne128jVDPakRrp7vrAJFKb38nw1kNP5j3UuhNFSkorMGLTo29eL5Jx0Ii12AeAiDy89c/PW9XB3TgN2b/ohD17HRgENrO1oGvN+tP2+hzL9zE/8uwNhczUTV6iWsSZshlkOOUlDNSGjBx/bgeCmOI+9WlSM64WuddK8RtG5Vjmw2FYwISoL/s2XvtVefvX1pPxVZDdERHKU1+uqXnjhXe2py0+2J8nKzp6n3w0oPqSSy+d1/ItHFN7gAODzcCMDK8CF22zMIzzPJgjJ+r2vfPErbYLsllB/m9DE4XxWVztvbZGkyElqgT7xyU8SLl1qIxKU1dvUvvD53wj/dwvDaDi0jEE2ayykd1qDRkLvlBPCEbAF7ttj3ya4hr+37GGaTRL1yT/oqeVmzC4tw2eosPbyicSsmzLMdNy3tQ+GnRLDyziVDI3sRtaE2M3pY2WEnGbil10R3rce33IUa5nMulmwvEcdlAYzITA6sYnh9Bg3lfEw4VMNDxClqMgKU83VFwloEFt7CgV4BoH59f/713L+gE5I4zdCuYpGzFO2nn/hmfYr/+z/SRGtBLNhzjPPPIsxc2wR3A378fTlp0Frt0DXJgeq5u8UztAweZgM53u/51Pt7/zdf0hZB0baomzGb0lFjjiLTk6MsE1kOqFBwNDduXal/d2/99Nt6eHdNipRjwxdRR5OYuTstvn2K6+3S4SrB+y/k08egtzu48Ak2FMgS2IoyQBll701JMu4KIT+O7PrDOtS71UFpRmBLrmdiSdVZlEDGirTKG+pI4tzSwmIaLrGG2UEvHKuHLNGSThIshtqwYHnlLcg75rco2OVT56V3E+/M9fnMwzx01HAa00O+ZkmFeS/vBdlR6er437f+9+fbguRqM4s1AevtbTFbiP1cd1D3tFli3C/9rWv528PARCOaTK5YFQjahPBpVSKZ7n/8D6c5IXcqzyaBxaZ4fV6RwAc0TOu62vu37sXGZxxpH6iFpCWZSfc63Fa6opKqaMi17peWUNbEaj25z7OyHDXYRoXoKp06GlJI4QV5Jh4UC/VIyOjlItw3yI4P0vZ9j7dUwHa0F/78R8fpA4ovEEZu+ols/fLxIOV/XBHyRgBf22Al1Rls1UMN0VIOE2ZRd+HNgN81ZOFhGQRvCHLM4SUKoPXXyK54UN98Hs+0D5NSLSGgrsgG4SoUDPpqTMDNsYGHoVoXMB67yDIwuMRrvnV3/jN1Lr99pe/kr7aJcj/Yfg9yx9vwiHmwGTKE+YJBeY5kAU/3D79me9vH/j4R8r9elN6zMrsJ8yq1pa47mRN9+HbbjK65v7t++13vvY7af7WgGkcRKgixBlH8mDE58m+zpHVlHsI/yiUplbMdqhlpnGs8L1E4mYDHtHN2oAv2o6xo18PAZCbekipTZ0javq+hiamXSzITVdS4ZHHCzqhROPoNXx+6+IMCw2B8zgoVQwGgp2R63w7raIfsBjSFyGbg685f+FUjK/7oQDduX2nvfPGO0EnExTvThD2jlOFP+x8OolplPf5F55s3/zmK+FlTp45EWN37sJZnvVh+40v/Ebu5fmnnw9X9eqrr5AcOJKsnw5hG7l57t3vpRp9pH31G6+1GzceR4xT0uO5sxxFuU7/6wFeeIznFMSOyd2uPWh/53/8i5wne7NNmH3EmFy7ehPFupzx619/8dtEAufZi9PtHlnT2yCLMYzpMiT2HVq+bM6XQzXNJPI8SiIp06FNvKi8GMMc9o2lr66VmqKh4ku99MZNZKh8ZeIGr0vBaoweBH9akkTy7l1VBdRh13UIeT8uSiSXYakxgGbPres0+SGQQBJ5bwwiQMCQVacmF2dpiR1J8sNPXX6i+jR5r4dwy/U6fFKuOJ/dlWRYKPytb7/SXqLCwYGmNuTb46t+GanMcG5qH/YV0rcjpNoHlRc7LV5/8+WU8vQ1hA5GMOmwCKV1DL1Qbq+RKPrQhz5EBcabyT4fJ9Krw8HX8+y2PZ5iUkoxh5xTouPHKFmbqJHzWlp9E48PMLpycpeffLq4SvTUyEcbdYo6XmVXPq9kvY5ROHOafcfAOvDUvZP6MKoa+qs/9icHiyhqCmIlMc3KqBDG87xZ4m6O2Horo8VTjJGFFxWk1xEiuMItNyntC1GCauWoQYGOdtEjiuCE32nXcua9Czxv3YzHldkbStEBiGiBaRNzZPdEUBYVW+v0FfiWW3BFkxiUD37gQ+2tb73Rrt++0Y6DzO6DFKz63mbRLLs4D8R9GkT4gY9/sE0vzsEdvNOeJSM0j1Cnr8pYII30Zd+cgBHl1aMD1Q8I252c8NI3yChTdX+cSQpPwSGuemA1CncUgzuKEr/11hU28kTuaZqC3XGGBvT1UGbshOW7tD0tMYHjIQq3iqF7QOZI6L6GkCxjWKLBGCjD//uMrk7x9f9L15vAa3ZWZb771DyemsdTU2quDJXZhCSEoAwJIWEILV5FAUUBvdLtBD/v7avQ9wr3aiMy2ba2gEyCiAKigpoYMhhIyFwkNaTm+VTVGWqeT///z9o7eLvtE4pTdc73fXvvd1jvWs961rOYi5LrKZl1xzfyVW2JWPiGJBlUiPGQkcRsKZtYo8atawwTxQc+J701mQ/HppQarHjwDIOOwvU0oIYKEptflH23AkDAmLmcMwPeHoYpFY5cz/Bo0RIqFuC8+YxuJkN3QeoDB/Y3P3j22dzHddddnwX6Lw8/nKyo2WmxIDf8vAWzg0XpMSTTqAfF5rZ+ceuOweZfHt3Mocam5dnN3qXR9uC+5pff/armqrVXNIf27cscbdu6i813BbDEuGYfpVdPYOh27TvIJuHQ432j0u9AKkzNuSGZ4LlZeg9gwxyNkJswYSc3YyLOeQjvShpC6EjCyWTtuD89/kms4Rf77apWw3ukddSal87UpQHKU4tUfki0GnL2Ec8s1iTAILwQwg7jWjhZGTShEcPyS5YvzrzYbCiepPOJcVxBKeZhPFXHbicY9AMPPozay0CIziZY0r6TzzXB4lr3AJ6KITFLKsRjNvgiYzELuphr0sxqsrrM+VyoReJpvt+9euDg/rSvdHz8o5HTGxNTW7lyVVgGNphxju3aFiYCXqBjf4w590vsWdxXhRX5f9Gl4wL7qTOeg+GaregCrxMDPQjueobDZ97cBcGiPcgPcg96qFLe5D0KPosvK2Tg/RtBysuVchIpJm2Oq/Y37nnDiB3Be7r2djygbrgT1YkYjgK8FIDNZks2pzCCaKy3YVNkTQgTYgiDRVTjlKSvjeEZkAt25lbfKpmdatGWtH1OQb3GVsWBW0smFys8Ce7NGbzCR8HwXLCjef9ll17R9FGj+F//+L/yRkPnnmb9pZcSCimGSLjIZE5kEY7SVeVel3DiTeN31n1O4Ocu9ogLceHzDNZBNqYu+r5de5oBTpHzNtjgjRJXS9GAMEJTLDhtqhuQdqzlLyYf2LyGrkofZaXGGUzQHwxDb0hDd6i/MIt+CMADLAZ5hWYf1cu6IIdKWgGG4SjgvAvPFL0YZ0p8YozFIKqxsUkRr2GYJE5q+Jrsq1kyjQLvSUtCNyc37SZOkxc9Ar6ci1BkxFlN5+eAqjCkcCcVHQgxztHBnIW6EEM+i0PnKAtIXTtxxHPnOFAwLNPgv1lBYNu4ATLGK1eubj716T8LxnTzLTcFFH+KvqyCy5PhcFUlzXkIq7PgrplRVCSUsMz6ZN5zEt7gnkMjzf0P/YAMGxvVhihK9PCe8yeHmg9+4D80R6GHHDwArMDcqTk4PHQCaAVZKHEv1qn8LqMJHyT0FTaBWI3eVRR8JbK0VRAReZBSYxRraMja0StwPQq/dGRUwy0rbgwfu+5w1jDH9dfr8vfRFqxD3minev765Qov2CONjvi7CQffPUPQPlQfcG3CSz24ydPKW7NO2vmULGx3Leff8Fq5dUNxcx3yB63N7mUNmhw0wkgygYTbDELDGRiE0C2KMFq13RzqaerMtRSZMEJzffjcJqD0Er0XIyVJzhrHPXj3q8hyF3Z3utm1W906Q8bTVKKsDxZp13rH8iCHdR84p8bTfd519YrIAvswkQ7XFgs3YWSm1ijJcj6Nnz1gB4F4xFmXLpFCUr2A+/l5yV8hskkoKy9RvF+8M4kcx7etcOqaaAuv9fzqm/7diEBm2q1ZXGwKNrV6yiQBHDIlkkr9e6TBmZmuwYV5OTfXFN1absKp9HS9kKa2cneqiNfFbVbIXph2PZrFpikjJxZRtYUdt0fw3N6e6ledt86TFbGXGP04i3Iikz6KWtirr/+RZv21VzVf+bPPUqoCP4eTY0nfoqYPN/UY1zjDg+7HAzs0QPepKB4QbmMMR2MEZjDI1b1I4i+hC3+GMDp6NXMAZj09Z7E4XPRy39xg5yJfXWoMeit6WHMoFp9CiDlr7mwMXNXX+Z7yxMMc4y9u6HLOjyIlvn/PoWR/DR+OcwIdA0+QR2dVg+MjudT3Hh3E2wkbvhQeSsZJrMjTvqR3qg2etq8ysRo+vWQzuMX3ku9XmydeodBDUvclI95xAQ0nwu1io6hiIS/NbJzlS1MUCuC5ryK0tIXkFgrjZ+DVnfYURbv++uuvZ7FD4YBUPHX6LBIIG5o7XnNX83u/95Gsn2uvW5/StKGhQWqfN0fQcpDsni39li9dSKYVxREls1JkYZctSrN2HwGyGN/8YOO2yDKpXuL5O4r5m0bIOIU51MsRg3cc9Uqnk/13s2nwXfR225Jbd7Bfz/hYPJRUK2AgDhC2pm1laiNtG2jUUuFm+JMqxcT7rSbFoYFwfWtjNYLVyb3+7toVI5PbVkGMnrNVEiYaqrRL4+e/SyiTv5sN9eb53Sy8Kveannnk2JN4qd4gJjr0aEyGGLq5Q8R/rQkulRv/rXimDkLTrFq9qnn8yceTJbXDmgeokMTihZS5Eea5hoycZiA2EdUe68n5TDOWJvsiOoqBcV0oQCAeV+uoehRvRfxgJdfwOcye7sbIRW2FZ1+1dnWMk2V7tgl0Hi7F6dAjdo+lGoQ1p+MiBu/YhXTN76wnTqEJDtJcPDFfcwCPXFqZPzOKCm7JvbuOdITMXsegh4xc8mjWIU/VWRNiYEBMwFTnO/bNO+68OyokIZKy+R0g3Q9PfZnlanhZhC7IqxcT3Nb/wxI7WU51SLaw4y19Cf+HmzOv58X14vzyhPLiAtLRnlJaSaDVBcXvYnFj8NiQqgdgpS+y4I6xaX/0x9/cTFUJtvUAFd8zjX7fl7/SHCFba+GN//bU9n3C62KI58mSVq9R0vz8biILaQDjIt0jevxmOdn0nphuAheXVRuGD1WRUxyc8dBMPFXmoMpgydv8JQvIqEo6pmQIA9cRPvOgHcYXpLJ+4GJXsv3QQTyQfQOZ2MNMpMXVp8HXDBntmbqPkEPDdBwQV0PUdX93kmVvi0lYrO+sB/TG+3KD1CFRfSQizCmMEG/aFoJqhFXnpkj1cM/iJ+Jvwf00gsx3pG+Yl2rOwmss5+EguA5o4OknnoDeUw1JotEX/qFyS8cYj6XhtmnS5S31LVrWfOtb/xQPbtnKJXgO05Nd+x7Y6WywssNDh+IZSDcRPDcE0UDt2d2PRzgbLBbP1FASUrOlW6c5aAx/pB4UiVt6xongPMIqZunMuAVoBut0XV199dUxBP39+xjjoSh0uLEcY8MZKx8MWZ3k0dB+0gSaMekwOKtdInSpYTOxwO+UuNLb9ctowc2lQ+DmixYcyR9J1J1wYxIF3EOy8DEGloGZlKi+BdVdSsD/cA4YsSRhmeBgCQTA3zA21olHPl3v0PrsNnnki1QoTuTAONgIPBlMs/18tkZOMYgpVMZ4eFlx4T7WmBZhGSOCEdPD1QvUGCltJWPCe56iCAEL13E4DCNgFwmeq6+5trAuDsDN1A9b3THMobh27bp41RGh5f4tx1NUwQynyQiTAxH+dOzksLYHhSWARoAmMcTaewIbKMUG9IRN2oXCzGXrLq2IRGMbrT4d9GqwHSjBA4+x0dOdRuewyhAXiV2qW3o8vPPunxyZyz/iwYCFTQMjG8FYGQerQOIOPU2W8ABkYKkEbnZF8kY8qcTl3F580LReMjiMeVx0jJbenZ6GpVjpEu5rJUiaNmZAli5eVDeK8UxbPlPbvMYBqBChSoz0V0b4/ZJ1a5vTXMfmtFr7k6rQEtOfwS333WGKuQH9bumUJ4XYk9dQDkepccLd0ywOXWTr8pxAi7RTjsLr1cjSA73qmvVstqFmGafgLmgJfdyrWEk/p56DNg2cr5fmHv4ZB3s/hi0lOvXVmbfy4WIrM24DA7DGD0NrAIMYJuTSkzuKErKNoBdThL4dzqCbR4PjGFje5Vd5Fh4A4kP1+a4Z50fPLEoZZui0pp75huF6dGyOJCDagyb3FhCtsCaNXpoOmwnkZ85jEk9KU/FaM9wLWBuHyV6PE8Pkp8FdmQO9jrPgdNaZWoTtgaV3bCPrx0jSSCNSsMBC7EFO4AgiRCW4ZLr0mLznkHLZDKVoo2fk4UHrRX4mLaHjVIXEbUaUEz7Pi2c3k0ytkMdkTnC9sV4O6iSmpC8xxyrqmNgREOnl8NYoaDhcg9axDrTgudfu+gI4RhplPZjiUqqJhtAE2dmOUuKB75y4fus11X/Cf+udyCVNGVPUYQqy8CAvPNAyxSKqOoYmDaqJNvOr72C1SCT2AfzBfaUL1bXGRsPuILxBoSOTUZPp0ib/UqjjphtvaN7+tp9s3vPLvxJv5zAe4Fw8bMcnTZEMy1k0hqvOecmJV6mUJHE9MZNWqus49oasIUZjlLoyOjmwekx6so978DHeeparUCS2usFqHj1LDyXVxTXuGla9Oz9HD8/KFxMNY7i2XDj3q4kfw0/3fNdyND1yzQ2abGnL7jT4GjwNdTlNlcjSoZGLpy3yoE4bUdaXkJW17T333HpnKqw6ZQoB4ulsXgdZ1VatqgXXngzRtmJiJshAxhWdTiH5XMK1GTbyxcuYS5jnhBwnc3iW1LUGz4a85dhDUoTX42noZr76yvU5id2QEZGMYYubGE/EGU9T5FQgsKmje1WSz4afehEDnIIz5OPwM0ma8t+sNiiZGbADQz7+bfmOYa+t7gbSlam6yWfzswh08aVtCFi6Aa697pp4QRueeZokx1XIRO9IXZxY3HRllqiCUJpqIplJdn+FUwlf/m0jl8dhoSviOHDoGLhcfygqRw1bweBUxZ3BZ4sN7sWgjIaWk4mzbrelMmSGeB49NyfeZEWVs9T3kH55Pk9scZUoGhPWJpHQZv/chJ3BtMg6JTbWyZoB9HTFaLkBxE4dUzuLSUvpEU91M8mEd5x5TOdAD3k8mdYZsXMAACAASURBVDnJtYpj5vDhNBfYdtFZhRABxWCD4lPOaRWCe6iaGEkVCmvG94qX+cxu6ALrbVJUCjFiZIZ2rknHZg6eS8nNmwUEeMZYShnoJH404gLbvl8syA5b6qL5WRpfwXnvTUNq2KvBKdpHZVbLDXd8rACQeFqeiJu2o4vkIDI5wzj4fSLXkC7kGItvpfaaZ3Lu/bxOMKGqQ6yWUdRTbltRWgyxbLLUNdmZN282nh6ebzt/bu6jrBs9Md/jZ5g0k0N2I9Ugr33N7c2nPvUZDuij8ViXLlvM2mypK6wXl6gGrDhmaiGWpy92ZwJGzT5/7x+NlL/zQNLIaTD7ECf1c40Snt2wgTkq6SUzoBq5Y2T65eD57D5DogXmU8hKjzsMBqMBxkOYQMfADOk5IzmI+4an0tT04oSdXJ9zgLY8KF48oPlZDJmcQPZu9fQtgZFgl7aVE0ZgbwstWY3R8457foZMtvhN9TxIpyMuYjbVJsAuPkmgJSA4psQCE99b7S8oX12zl0AfeP3r7uJC05svfvZz6Y/gQx3HW1HZ4iJh0ozps+Od+NmWaVg/au8HjZlPbghmk2ONnm63bnh04dhElolZ/JtyLU5L0+87d25r1qxYmVpCrX4K7K0W4LvG7QKbSI2zY4KsfI6e4AncZ41VejHwHPPoFWDIYOWApEkX1BwM9zw0trZvfYEQSz7cpBAMXWSTMW5WY4TsCEWFmC4HRDC5/8HI+c8uxxaQlg5YQ4fJsJJ8GETE0ZKlo0hQK8TYC/fME/A4cyAZMox27sXFF5EEjJWLtPCMlvIgFw+xTr1QvSK90PDkktmuQyNKLoZUPKvJiOhstSGYNYpm0hQc9WdiccFyxKjYfCr1jiN8nswpfJL77LwX52CI1w0RbkycMgOCtY2KgQTYSBbExzPXOxGMbz3MsPKZe4nGwQSFFzhYAsZzLet4NR6Wg0kYHS9Nh39bzZGQCZ6WC7dvUV8OxjPSYlyrvDfabyx4RVn1MlLwLdeMzeHzC66LHXv/whJVcwqPDM/IHqv7AMrl8/ke60IjBmH9ZgxfeV3H5V/hpToPMfStF2yYZ1ZwGANxLEmN6tWQcilrOxkjMaRQj1gNCmi6XnQmPGgizBAP3Z/X/csf9edCRUIUSXyZQJGUKzWFDS4WpiFy7VgCN1+iLz83q6kHa0Js9twi61foXX1g9dDS1Z51ZIG8NJCZLQXExtRGdR4w6tWZOdXT0y7IlzOacewswQsmx/NZxmbFg6ReDVYEK0OFqfWrNygvsEjAKfBMiF14p3UYlbDUk3MMcnB0kYvjJBSW5Fl9DzRgDkEen5ikeDTj5zNNw6P3kI9eHp8tvCY01fOO172Z17kVwXikjTDSAo3y3FTNcMItjUoHcz2BUB6cDMuGqn7SDXXZ+lXNW976k+B645oP/Nb72ShwtlAnmDK5N01pPK3l3MUS8LBdA2Ylmmcy8H7Xs9Ng9jBphkVRpRBI1Pi1lQ45YD1xueYJDMA0jE2028K/U42EovFo18n9F+WD9c3rDJOOqnzKqeVQz+SEMMuZ7uJii1xvkj1MMa4zCdvnzJ/d7AB3WErVhSdsCIaGRHhy0SODtT8aIy8X4GKLgf1PRs5xbX/ot/OA98MHweNoqDJAMuUQOMxRU/FMjMTN3Ww0U+oHBJrjJZA98iRSUaEVFDRLZvJHDyCKyLjjjpF4XNehTIMincExc/KdMz3p8I0wWtVcu6S4U+akzA1z6+HlpjK0UKF3jKrIYKHH8HQiWsUY+R6NGLF/BCrPUjGxe6/NwwlLCfEjVNjCDuUOuaF5HZvAMVBPze9WK4yuOC54sIbLQ0S3ZyoHiqGIoWUnLd9PEsF1qUfhJxxhbR2R7qMX2yYI5IDJX3OdZWOSWXRjmUwRkNZT9/fpt4qxiGQ2P58Hv0qjdBDqiYZXRZ54gohkViipp1mKI461a8rP0JuYizjAPAzDs889D7RicsqevK0yrU2j5ZNiuNKGkPlwLhVodc+8SFHhcHEPaozCQgglq3QPff5IIBm6eeDzOg3HFKIis4wmYVRWnsxh0YfRsxHUMAeSDbbFAH0Wqx787oGpEXOe9Xy9T5MIyn0ZhgZ/Zv3rhUkhUaFF73Mf9eYyCPTGPFBcM3rAiktowKWYKfzAFk+9etSYPSRDalbBuGg0FZUYuYGf4vlpqKIjiVMy1ZJLfQVGxuY/jq/wh3hrVwKWHromP/l879EkjllV3QyjulnsTQ3+ApKC4nHLli3jzyVNz8/d+XocJtU4KK7WsPFQDn4mVUpIlAiG20GvDvbG2mblXPCdWsfUqeObZZcgRc6Nv0BJiCVSGkkzlH5mGshgjeX0RH6J7wYAyi2bEXQRpsYPo6nMjBm46Nbb9MQBsv6Vh/Le5MyM5p7FtBQwND7vwjn/pgchBnaBAdGgKQNzWs18BmwWJSie4Nt37qqQSuPNwsy12ATyziZjwJauvAQu1v5scjPLhga6vxPBLGVyWyYzRiMnzcDsYP6rrw6TC0BRNjm/E8c8hic3AJVkQE8OdRVl1qWRuCj30jBFGscR6AEmRFzcPneK+tvwUqOQyod4QiQj8KhSzmUygp956AhUxzvg3x4AUiEUAjDz7VinLMzxNytFSNd9RSiSDWhCSVqOPWLnYVTGsaiGOdGVh5dbJsY5g1rQ/dw/pwpseHoxSEFpu9YXfphURDwIM5Aq0lq25Dxbkyltwj8KOFrRYJIj3mSqDdzkVZtY6iZ2W7e5inXHrgHEMregTm0LSo2KXpU9G8yWcl0jkOi0WWeMYdDIOQ6BJdx0EX5VpkdZJCsaJkWIwIN9C2vXUkKBbnGvsxwWyYzyn0YtWevIMMUdyYZOqK/cksbd6iGuIVm1lK27ioYiDRfp3vpUlX6rVaIelsYr/RE4lKoJVG1kPZPcMyvIcMzOdUYVwdTcq847a2NR34IYxcBE/FsuqvCGSTWxNjFRn8OfazS8rs+ut2Y/CJMJ4nJpIsMzyv+UhpJeua5hntn3aeC8HzFN7zlVQOyrYgJUz9PSjISawtym/tpQXA5iC6toACNqwR61/DOhqxS0RBN1WDt/GrkIZ7bOVqIS7kXvP2wQdrfJlRHW2MugKy1E2mzRgoXMJaIaNt6hhlm70PO2219Lx0HJnNxoeFLVAzRlGOYQUu9Y3lTHAUpoi8uePoop+yDWtzLBMJAF62JWh188T8/IBaghjbgm2awo5jLJ6TLUhgNuVG8+ApZMngOmgTMUs3eEyQoNmhbeUHYmWFAyVZJMoXJUvG8YVFlFX6d4pEZV+agpNvaw7APQ00TCpi1b2yxlZR01ZBM42fV0FMm8ZA0d1DE6M0nz+zxmAg1Tp/K8E8GplCMfo3S34/JvGbnWwLlANOo5pRjKM0OEABi4Q+JynD7HOHWV+NaLOdCvJ0HtHp6Tp5ZeXLo9xR0sTK7qWCsh0YHyHdDaZZ/02vTIlOlOmBvvSwkcm394gkoZcRFVKt8vgfGMGRiqjWQslzsDviEBdR6hkOO/F/qF7Qg9rFKEbQ9N5XNyfyYvKkzr+nhqhKfgHV/AwFmg7x85ckpzTZb8bZCrZ+PBp/HTgxSHY6ACm/Dsuzlo9MJtMygmO5V53IMyzlFCowgjepCx0F1jyZr7PsZNIqoHgrCJIar35SaJh9RumjIkYEHcSSfYIFdry5Yt0I+ADCjcd/xNJBhmOlZiVK7jeKvcjzFFBBoYgZOMhaV8fgX/VAYcY+fhqUFwDowt9GCqHWVxH4M94gYpya7REctzHAxXhVJelCsPxmetsy6TrIZxRX5ljJehSL2RFgXTSYrZm0WVGveS0v5CAaOCz7bsB5NBZFJ9/niN3I8Hs2TemTOKR6fh8WBPj4YclOXwmDix8N/XmhywUqGOcL9MAFhCp+Mi17OERuV9Oka+qhrMUFqGQbX9qXJJlj76Ol9TxpIDA6MrfDCVjKnqQBp8s+cdLHOS9T0TOpPw2fve+6tEjahOYwtOk/DyYKvxN9nJ3b3vZ9+Jty8pF9wFAyD+NEziQH25Lg4uGZaSCPKrkxo+ziZQlVSS3tqVqwLSWwMnZrEdxVZPizSDVoLZujRz4yHyVw/HAOPBJFSZ1SgVWfVim7WyE5Cv9QGzEQ0VYhiLr+R71NkyBDL8FYz3JEv2hddOog+rpUyGsovoCeCGVF1lLkXfMu8TButSC44zBWaXNdJ+1sIlfZRz7eF9i2JIDZ0mspikjkwhvLZD0Cg3rZ5H65n+/zy5/4WRO0+50iDh6uG9B3Gx0cljkQ5h6Cwx2sXmFWuxDvAcp5MdsQoHE5DWYyuKQlLnLDwXXMLBFPe7eIAPMCglGWQJTLXAc9zK8yiv0MOsxtqGLfaZpds9xqCjNTjNZzj99aoXU8StZ7Fl+zYyVdbamjEs+XjrlVO4LsamSgVlX36O17JCwfk1vFYKykIThT7HW6mhIgpYm8bUhI9CC9ZfOm8pxeHnaSNoNlJPVi9HY2bSitKho+BcFyhPGeF5LB5PD1eNJWtCIx4ZfDauBlpPp5IZ1SVe8UzXW66T/rpIhqWpjhliulJZW8nnPPTQQzm8LPurFoL2SVVvrzLU8chS813qJa6lI3i64kliw/FI1F0M/FNwgBQWPUrfrzdX+B4REz+LiCmZT+kt9qDQ8TCML4+rMEDxwwg9hEVgZhFng3+HJ0fd94YfPEurRqg2WQPF/bNdQSVTJPFX5KWRT88Nbi7SaXyexqnui3nE4YiRaJ9T50bDFtqNEYsZU6sVxBjbver9uebELcXm0vWL32WtMn9JzBmtMc4aTJ0e51fctKM4dcUHEn8Ni/Uqk1nlfg1NU2NN4q03h/dpcNLB5nc/9EHuQuBEb1DvGcPdZr818orJ9rz/f/9ljJwWWkqCLfJqAetJ6DF58wL9ki5dRImVzWrg2fg6/7z3vb/eXHolpTU+CK+3qPt3PvD/NJufp0kx1043dCsoGJw0mdWdDZCu+1vhYpIM/K7CWPsc1GI4KzYEKKkhsfTL7w6eWa4oa2DYLGsyzNFyW4sZjIrfjTczCz/Nz1xCY5oO59L1NvwRPzJRYcikgUo4xWtdjPMXLcDb2hucI01u2NBidhq3SW5WC/ElBrto/0cjV2fBi18venK68zRYGeofbA6hkqyk0TGoMHpyvWB+e8liKb0tl9DxUcLIMN8O4nqzyfTJqhdT49NLDQOsrwWwo5JKptZF44LrWN85OBjLDjsMCVoQWNqIcktMmzyn0DfMoEdxVA4aZGBDK9nljJPGt8qKKoSsw7H6aCQ8U0jBLCILXNJ3sl8YuIl4LWJGqomMSZWM3EgrVchss2D1lFK7mcNqXMrm9AQE63dSND4Rw0Q0yCbelIJ7HRm0GkIxcjN5YAmMd0D3SU58P1+KQ8f1ylpjTP3yuTwUnGv/0xAkCcYf6zBNnjkOjz7+WML8NFXHCCupFO041rObr5IBpTTtRBwDoolOWltZIoqS7l0ezhpk653Tea7I5XpoXcMcPzeSZxxsKvVqPGz0I5eyPHnDtJJbN1sZnbg0yJaGcRFy9RKa/WyCUKtqrrCTCRM1Dlunog15xZ816HpHUpCMXjRwlQCx30olQFxD2evWn4slStRybq3L9b0eQEJAGmQjBZNejK/PJZQlrBCKlnQhxm8c3n/3HNWyEUyd6yuxFN23rOWigBi+a9w9JDq5K8UKzqpyhJEz4QnhrHnj3Xc2V1x+aTBt63/lYQTHbNejmzod1P7jO9+BMrBcHUuDPOkrO+UDWGOmZJBrPq33Qt4tNYEqKKZoOgoM6Mrh3kfKxZDXtL2nqbIy0amvzkdRjo0ETZVURYQvzGsdogIUPf1HsykMU8UWSglEkNxaPluu8X4meKpduVs3WQxHkNOKgTLMytSYuS3W83GwBWXdq5uVZyCcpdaQu4Cn45lJd9HI1amKDt2xwWSsZmJ87EMxCU6S4fRE8DqpApaHjXOBixe2Rq6zaoEI/ycjp1cDc55SpUHq8g6jsDxE8mEI7p0GbAKUBsFcO79byO89VnHziQK8W9zJhIvhaUdbcWxdJD5/yL4tITuLv+Ulhkjp5gidom0S1NZSpuENXxrKrg2cY650j8Roy76qRMmsV+F8UiDikTD+6blBEkIvqeh4HBKGHmZkMTZ619Zo9nL4qCQyCQ/O8XZjzqTsx2yf0IUHzhQ8Ro0VJjOKMqpR2KdV+tAeRBL20T3NRSstQKzVxMFRlSaY8yL7VocsdeukVUy2LEoMTTyI725CN24I6y0VpPNygz8zXjMpU5tHMkEC7Q56SWwmdE3kgSdnqGRUIxZtFtP3Ov6h+vB5zp1F53r6jr10J2XLMiocJIaX0cx0vfNZrnX3k3800O4BvcCIjqo1x3OZcZ9DprNUr8s7c294UKkNmPCZg0RmwOZNG4lG0OtDxToGq0SNc58F41gTKyFZb6cSi2XIynkx4tETC2cwuY66r/S+YBOk+od781SMym9rfE02aNCCw3JR76nshdhrEZ+FBBzzJMA8GMVP3Ytm94kQVLYpJ6ey8tXsm/YDwEV+jnv5hJUbhNJ6clNZm//Hr/8K6w72gcG2JPhgm1VpUn05ijyMkfsFOL1SQrS60g1KptiN2rHk1WRzIruO1iGQhmmcku0W6DdrUnVzLgpVLZwoLycxNJ5Ewqbqfh02eVcewMSWB4E1D1bnUFQhcJjSGODOpfezrdnUM4gQn63QlIJSmikzqnIDnZ8IfUwju0nNYK7DyDnBhng+hxUQlpsoPmkiQQ9FDNDPmEpyQTV0OX60QQU7gFWPUROrm8TvlFSSIxd1Yxa83u8PcYnAg7WwWyyuPDmeXUyOfqCHMHCH8eSGCe2HwUY0ZlPhJpqW97PU89JbcZwdh7RnZBy6zuqGiD1QA7pwRzJzYZUTouWVa3MTYlSpYXVRYcSi/NwKFortBXTHM62GvVXEL17qUS7h2+5UJnAEulUx1hs31K2TkoQChsHnrrIpMqFs6NPUvEoL0pufyHgZhq2mHMjuUIv75pMNp1sZhklO35TJ8Cu5H3Gnw2zmjZufx+un3O34oebmW2/DW6YEiZaGj3z/mebAISSTxA/19DVabbG9c+eaEEPrNlooB6yx2YRuu5DUlzIkLhY6Trs+JZaG3yau1IabDsNEcLE+QnQjgSWLlzV//dd/nU0mabyjNRksmrQwQomadMByOZnFedNQaWBdS9Zt5tCIt6H3ZaUJ78HYu2YjtqnZMMwy2xwTwn2xbjuBSZM3nVJQwnhCcteTY2s1gZn5eVTjbCVpMlN8Gk/ZPZH6cq7VNYHxOfQ8fa8yZHpbGjYNgoKoPr+KI1XpUSos3WKWLqLRNaPqNCjRFT6fjAgOp7zHvRmWQ+epmmlWtUjRWQnJwhYSye10X5xWH9m92AmLukej9I298XoeJioSBTO1fpk1Od39ia7ef/ild/G96nI91IpXWVVTXXe+QAu//a53hWptMw8tarTYmXiBSQmvftkVJ1lUT5hwgCq7F518s15spok8SJdVk//jJnBjBaDVE+ErZUTiCTxYQEY+NwYzzS5K/tmFEglmlS28FougLPr0fEZlskiZGyryWb4v+AMTYro9/VUZeAuTDevEhmyMvARlkq7EzE1tNyCNnO+xVCuNda3k4J5n0INi7fp1bLyDzRgmwkzfRDmBhlVs3AkmHjAOXbjqMd0KNdVJ+294ct6fXu5xeoIepnokXhwNQsz8Cpqrw3cIqaVTTK6eSqoZuEfLe2oMq2lPKDtYzSls3H4EIeWlxUtjTqqbkUu2TG6SClGK6QrNgRzSDq+yn45jvD+JxYxDekhYs2koKlYiIM09i6eaeas5VFlXOkplk9Mej/coDrAQ3NNEw1JAcL03F6xseyXxd+3enhrKvYgg6GW6WOfgfXj6el2b/ZjcmYrHPJGNZkh1iq5bDzz8BPWsSFCh9KtD0dWXShVKrwTuQePlmptDSZJJpqwXxkd1Co2Mhtwx1CtyDlU/0cjFKIpPGo5JbcEwuvHdYHPgvl1KSZHY1b333ptoxesUo97sYElVGRmEy+WiZiyLz1hE1Kyv4Ke2FqiMrNcpCabiVxZXUGJ0heoR7JR4zIO5R0wMdJlzjVTXJyEsBfakBs85WED96ebNG5OcE0M26+jBpchtwrYkhlo4KIm9LIOsna6t4CDtGjVyhtGJhjI+FUZGsUYZJ3BuvWhVSIzsJH9LlA8ns83EZo4YryRsvFZLAo7OnjitUQnPNQMvrZ+yMveLTqDZ8JTQ4XBZduazmwgKVoiRjDaeawUC/qzpk5uffftPZh35qEJcjpv2RQ/OdSX8kUz4B979ixHNdHMV5QE3jw8tomWBkbqzJX0uIa8WlUC53BZP4QIlreNTY65k0D2hqzymNLI6sLa8syqs1Q8sr7EMZrw5PY6cEFX2EmCSSazYXzyhBmAcJ+EU25uJCzipLIDKHpUyhMoKbtQAkbxeIzdRNdJgiiwOwlXBU43iLDab9zs9ndtPNYugwtx2xysJK/cj1Lgr1/LUjQowGdaEqlJbwpMzXK1qh45E8r80cozREFysI5TmDKN2cgL2uuoZejYaORM4fsoQ95Uel2GGe6AU1uli3bt3T6ACQTkPolw3XkAZLnlEHiqO31iki1L5wPvdbBq8VIO04bWL1ppX61m9RHqQ8Zp5bHC9WPvPCkor0OC9BDvVIxXkZ02k2xT/s3eBC3cCvWJ1bOfgQVlGZRngEBSZfrLGiyCLm9jpIeyxifFj33u4WbJobjakop/j0Y1zHWqUxuLBTeqdiXxQP7jYhuaYclUImaq8nBCIzWcfEbFMM/F2dTJE9Hm6io5AKpYV+Xoz/My7tJGUUrUHpevVOVM4QO6fIXO8LjOkPKf9BZZfsgIF5K8mFHfThXcYz4MWi9kT9gmpEkHVpzMOePiKQaZZUAbb5FlFGtapJnwzBA7QL1lXPUC9ueKd2iTK8S1PyTaViiigipPyKxuSV7jnwWfWW46p4hJ7EEuIim6uK6RQsVJA/3ZuhWzMfnrvxVMzssEhCSTVlUmVUxNyuck/sbKUn3m+upb0UGvsw5tkjIuwS3gemKTqqMt4Vzjj+CSUdNfn/qv/QojV3J8Kwx3/zYjSqhZv2QO2iNLV52QMCaep7MGlSH297nWvjkfX2vNESh4gHS9UZ8Zx7Hn/O3+x/A4urMFRz8sB1JCly5YfH0JjlYE4gZbf+GCvu/v1NDj5ZhkNBq1aj9VJH2ni1mNwkXVxeqXLy5qn/RrX9PSsPpUVilhkH2IvBkiyoKdn5+kFKMVATgEbc9QFxl20Qdp4KBfCkSOHIukSPX6BYlzr5cuWc7JPThgQY8prLT8yoRCP1feCC9ger3f2tOZH77wdI3S42bX1hSQ2xOP0gpQE0utVAWIsXouqxR2F4t8ycu0yz+ereHJo955mGC9OuSBLdCzj8cSPlI4ZbMbmLPwvwwfHUuNb/QVYjDbNNqPGQppF17AcKCZfuIheQMYOY+bPDOnl07n4ArKz8E0SOW9p8MtrrJxQpLIn4U2JLSRba8as5d6dkdIgw1xogDky3Z/nTDWBnmaB4hbML1myIKV+Zk7Nhh2lZtV0ujSH5SuXpifvWZ5Tys+DD9zX3HzTjWzoEpd0w5yl9u4Q1ISLbJZlK9Y09z3w3eb5zTsI7Salv+sFDKQs9oi3SgbHi5H7Ftn91gBZBmR4r6fm55a6jD1a7Vcg7QEsC2/F7mZF26Be2W5TEZmoA1iPQxGFZUuXNWtWr2keRATUMarNQ5KGRMcs1DEO44U4buHu4UVImShMqBpVO58RtdBxaKtUxFI1uEYmXVin0XLcreypZIjUrVr3Gr3y5sQcVYk5nr1QTdNpxMy46yDYCvQAlCe/m43VKDk/8cbjeZdn6N8NWQ21C5/keYE+hhnfnlb2P812cmhWG02rU1wThR2yl1mH0avT4HFvfq6v68Lc8sZK7ViD6rN14ezYcVYhlGpyeKq8X85dR+FyLemx+373rw5WYBLWXnrEIqpr1cySvjnNW37mTYSnRC9GOlmVVdSgd2p0UVqAGOLf+vl3kV3Vuk/JKSogKvYRbam4rerb/9BlFYOQOzMdfTEHysSE2ahTeEBpdivPxRBIUKlN37sRPKlezAaqGpxsVwtOWjiPkawTp8yCJ15aubXcHk8FN2hlpaocLECmngqfbXG9qqguejOLgt8JEe1wznUWzSeUsrwmRrb02jRyct4UjNRguPkUARV3u+Oeu1GiRVLmha28B68Aj0Pio5t9AmGtNIexZmWtxMhGrz+JAnS/+adM7xyq7Q8vQtE5SMH/IEbuCMmH0yQhqtEKPSB4frlDYllSJJKBZtOkxC1KFswR3uMsVVtNPlwo6sCQ3hY/UbjAZI+4jpvfBennpuVb6+W5+N18HkJ+FQvdouk6ZbtGLoV1QsXAUIrpuTGEBPwcvRz/bX9cDy89iwLIDza33HANQ4GnSOi7gNDx4IF9KY/SINkxaioH01l06Cw030iPVCkTViecwzMYQYH4OX52hhN8cnpQTKSKYFMzLI2GJTxsNyxu3mL8Dk8scm2FeYkcQoItnKqK5SEgRzmniNMaEO/XZxUvrNCy2PauxUQbbIopcDAtgpdwe/NNt6Tf65f//AvpZCe1ygNb6Xsz0pXUKDpJ9kywU4yEh4iRDOOs15cKIbwbVUQiuNl6117HeXKOhXx0Lhxr71FDKMWnw6d8jc/kVyUWJLya6Z3YzKdqY+f27TT1mRfCd0m1F3SjsdPD00DKEIiQpOFlS61xzXioim7YsqCMYjWa8Y/HX2qgVeCIEdFBGMq4+3w6NzIApHy5NruStmDy7tMkNgpKMZAITSXjY5KyMsXCUtZvu3kU87SKxYjNsF67UokZ/Tl1nc+TjJnavPOdb02dtWTgHBOt85RMce7Ms5j5+O13vHtE/CD6ThL/jLODs1XZjzfjvxOMabwETcMDst5MVQh7djIppqzliKmMcgAAIABJREFUqUkG1dPk/ak8SKZGL7GY0zn5WIAuytLFKmCyrH/REUJSjG9mzoHJwNB5IqaBhmlqfj/d1mbucha2p4AdxLsM1Al6W8pgz6L1NOeG5s+eR2YPjo6D6ILnWocMteVnmV0NRkCJmF4I4PirXv9a9LWONTsp7RotTUVVA6/DYIsH6c1JBh5t4XH85TLQBXXUaa7xbaNMGtGTAMFLGYQEPEClwGGVTxF81OBYUuM4auhebDjMmz2NNRIKjY5vM86Gd5GZ5z89GENuP8NJLXyuit31kNXwl4vkXFSplViM7yz6R+agpeJ41yY8LIuJuWbce1+sU1ZuqArYS2fNcLXCrZJmd+mPNKvgFk60CTavmcFBcZQwcirzZDgr+XUa5E0pLjNpIbh3r6Vr1m963jvmU5p/fuBhNmMvXhJNnDEkKv0OYUg0yQo/OpgVMvuTigJqI5YAqD/1Hn1WJbAVX6x2j1V3HSDdovBWHNL5rMiCCAVDkUQC688aa73+xYuWxONbjyjkd/75XnBc9gGfb8vOXtZMJ4UVQN3kA4e36zhZaq/Fa93Arg1xR+9d7p1KvWlPKAYYmKXuUSNXpVWFOxuVeGD7TI6fr+lw70QvjL8GV9zTDOzevbtTFulcVj9hvcNW7VtHJRn1ooJVgXvtP42NSkNmyz3o9EjTm5f7tu5UflxRharayXE3pOwOdKtOPOhcAxozHQiNvJy4ZGbdFzxDx6nrQlTHx4NUL9D7NHsd0V1sUHrh6iglw2sJoVAMa4WDZsL4alL+c5SRTkQCS7Vq7YDj6edohONosA495GPkxHj8oS6o6XrnJd2eWmxHQ1PGx5IshTArxZ0J4gRI3C2PpS0XMvyyaFfPKvI6bSKiNkkLPGaQ6xTsajTlBdUkuoax5OITrTtkOGHplVkvb1bvQxKwxL+0B2QRu6CTDFGqnZel4FuMiueZhbBiLyn3UQF9wQzjyVnuhcQyGJEnhqC5IV4vafhXv/6uZG63/uAHqbG0YU8+L2n8gFow/jF03IdNbGyUU25bBX358p8s/AsaGwvayabKkRuOaCYhFUYlY+MRGk+3GnZosEyZuzEse/O7DHDRgy7jjPMTHFQDqceQjuVmjAlFXXz+Wy9YgxulW+fO05Nn0TvrPsfwQ41/AXtDxeJVVQNiM3bDhHgSrk/gHUUxhPHRlEeYUEPpASjMwL2tWb6IsEYi8Aj0m5lkevekhnCIeko9CLPU9sLt7Z1DN6h9lIUdjSFTkvs4n+PCnosMtr6DVQ0DhLuGHh6yQgWGfF3H9HgFLXfTn4U8ChXKNnTOr0ZLDM5wzzmTx9UZNPGi7lCtkLD6aRg+qdGXOWQNLqMd3stufVm8qwPUb9qeU3kp13VnXLOBmTe9lfRYwEj5/vA8Ww9aXDkS5+JcHFhFyyhemn8vj11cuXhlJsv8fD00+/VOAIOq0KsMcqIZs7jOcyg0YxnvOY19SefgHcfwhUBf5PkY19bY17xXAsMQ20TMKQUuooVXBlDnJDXBzIeJBn+e0it3cytjFV5/m/jzOVSVKR6nzyB5uQ6f+F46G1Fx4QM1lj5Dd+gYnms/NDqhp+mNQyNCFFTFo3TJC3G9pMbsYGbP2ckTxzQ//b/dgx2wub0Z1lJcztmSaxYtynkAk/ulkQL9ywLqrp9kkHymLIRWAUG3t6SkBVxLzUIj5+B3J2RKwpjsSvlyKrVGzgs5qOHKiREJ/gdLKm8gjZj5T6FOOXbRkjOby+Y9w6KSvhHpbu7PNL58memArWaVaoEpwVTFz36Jx0zD8FiNcU4MifdNYyOvBEQ2pKtNcQowm1aEnAyKYVozKH/L6HMsHtpdP/5GWP9nmo3PbKiemNy7fLsTnOyTSDgYHtt4Whn0WYRmUwl17Q37Q9eNZ+WZnahTvOckuKB69MOH6VlhhyIMzwnIo46FmTnH16RIjSsUBMLo8gYI3zDihhp295KQqzc7CeBdTpbGOTxEFpTz4twZcqgecYHQ0YVR4Wal4x0b/3hip8MThs1uS+IiL7ywrT19i0KwHNl4C74ZNO4dr0wxBK5TvR7qsOrK8MzOXnUVnbKQTB9hzvrmzyH7uy/z5YmqKoZCjGfImA4MnWn+7u8fhIIzLa3u0r1L4nCw14lw1UrLTMK2m7grHnkxG8w67GolfS43Vkf0lUwdHhzroZr6FB6UJskeTG0SIt6Rm8dnwFNJobfwCB7KWbzq2XhGHrpvRrDVsRTzsUHPcdbCUYynunmuJT2iaWQF3dDerwbLzwifM95Q8UNTo801TJAU5aS6tJXQaUnrdzQRw67UaetcBLMs3OtfU4DcP/5MZV+J8HbJemET6svMkWMe4nArxxUjwjjo9esdvmh0PNDiKJRHaEWJ0ZuHZPHcPNTVgVPH0ZRBheIaj7pna2OZK/ZFkiiMuQdm4feFqwcS0WjqLUtWb9kUXifE3xY6yRrVweK7iS4nXVy4+1IpWP5q6ppDj7nQ/NjLb26uhgWh/qX/ThY3B0thvIHMtCUfeNcvjRgmqdGvkdOpyIRZJtSm6AOGt3yeblIM7xzITjsqzYpD4K1wMPV9Dkbd74u0E2/6xTQvw2azCtUUXGTpCWHGxbIQFwKDY1mNJ4TNdpzYtGhLL9bSyVdSPcoJLOJgU3qTPKien3iu7PCp4D69k+hudMnyGMqwsHnPHpqhWAeqTLNYnuGhGOQ4BnMV/SNPsPH3o4gq1y7GnPeONwnBApRfp2fin2kYOGtaR9vcmft24xjWa4AvWgPKSXmSheBiGMYw+Xyyt0+xmdTO6sp2XOlmxHqnIz/NfExq1Vltci1Wajjh+/XeDsH8P0gDH6kvVU9ZElRZVDrWTLIyO45B3HjGRGP5HJ6pBFwX/WyUd/cBVi9YiDgoKqx78Z5Sq5hsFsoyNP8xOzoEB80ies8Qe6iGG+kG1SjwDG5aH3vpsrnxsFleMXKHDx1IdusE5X8T4slNaXYfOE7T513ISVHyNxrOXIQbCh+azAHqITodkvBhrllVCW64ohoV16qt3tD3kBoTMLz03PySuJ4ypOBXNvQ2sVULvotMYvSY/4RmCEj4nngZLLYINrgx+E85pjtuf02UO+zv+8STT5AI2Vj1mar2Mp+G+7M4JDyPTuFp6vVZmudgBQDnjyVvEqv98iC2RtWD7QwHbAi6qS4oryXeH6R8x9aDNAaDTayhKo+s6DvlZdGwmwNfr04hhf2q2Gh42E/Z4IGM2qoYxsc1Xs2zC1/La8rfi0GSt6bHpjqxDobZ0ovp/VKVLTpbMim6qMBw2TVl9tyDT2/QOU5yi3FQ9cU5MApKt7LAJDbIErBmHDDIVk5JJK+w1fC9ShO1L/anPUsYrZSVtfLuiZCCrWHF0E1GWv/nf+5thKyEvUBUks2D+4sbOkA+m8mc33r3LyXxYEapxoUyLtPkTIKT5cMJgTh4oYPoMhv/JvNaGIjGOOoWhlsthcFJM9yUSS5AbVgTj1TGMwvDcDgaUpZe8QGx9NansegqeeGC4L7iBcK+VwnE09hrtlNj7aOeX2W49CotpkZmR3qKbnDbIm4i15mCyoqenEbPAdZ7sC7SmlDpG5VxIy0uTsDzp/sSn30aSZ/qal5ZXAuf1cKz1tJwYkovgDoenaok1rXqyfrlM3RuuICs3txx+69ilGwsbYIhNB3vhwmbEwkcFHExBlPgiqmlptemMon0Huta5SPavdwNrxfnAgvpM15Qqdj+6zBqPM2lxTMdnzq96erE+5dfsuzFsiZLyAStt9DRbB9VBXpSeoxylaKLZotIxsFs32zGyeyzZ4yK3Br+jkflhl2xAklz6SAcwEvQ47OhicXi/Uf68WBmUjLU2zzwyLM802HWF0ZbEjjrwXDLP9YZu9CtPOnHyBWAjJehHiBz5SHjQeg1jRK6Ko8K+4oBYMhpBt5MsgeDY6yh67iarv3UtoohZVOVirDrrOtZINYrvuZB+fa3/mx6CyjpZc+IR7733dR2a+ROghc63nPItKbKhwPTVodew5rsIryWzLpGTsOmt1LjWjp/jmG8S+a440O6n0xkiKtVLWyrwdfioK6vHCwA4fI8nXfVN3YiO2421es7jjHcRAIar4xPjFuFyiYQI2fmOFje2BYAaCAciwgT2B82hlqj1CbsGLu1a9eSyT2QjegaVPnZvXuRVpImhjRmR1G79hBileSgLQkv9sbFMREBEGPX+KVRO2tXjNKqDb3baRDj49mz33op0Jfg+91HH2f83IeW5AHFRBzzfHMdKt7XXn0Z5HKu1eLJ8XYSJTJuRonvf897wJKVLGFhIGXsTVovqVsuiXEAmoOaVQ6IAxX3v5WGCT+GOYxrWsFwvrL429MhKg0YJxdWMDtuPqGGMbMLyVBZr0esgGto0W0yEia2WRklYqRthCJh82M1piob68A6cAXWFl4Wo+FJJ9DpaUo4oRKDC2IGGWFPMg3KScNTBnOvnbr4u55E9PHN5OAFTVKF1tKxYE/VyNkTVONmX0zJrwo6qhQ8nkxdhDUxet6fnqy0j7F4AplMxumsGVQNHaeQcueGOlJCok7GmIgR6j0fBKPah/LGEBtpOsXiKqTKNu+8gk7EQI0+ycNev4eyjBl8NyxwLGyQovc7BTpHqiYYW+dqK5iSXok6a1ZaKIJ4BBqE9+IG3PCDLc08APuBgX5+5kk7BWFPCbTV9V35q6mKnTLPyerxd0/zJJvA6latXBzO2ygytquQqtpNtm8m2NxOsLlJvXPhvR3FWNMPlfIsu67bxtBx0sBVSC15WE9wNOoj+/I7M6YmnE5i1F0D5UXYw7P6+Hbk0iLoul48WAvPrQqJ8mqzVlu8V+9QzyVF5Bhsa5Mj2tkC5eMQqxCn64U/99NveSsNmL9PqD8jCYiv/OVX8H73xnireKHBFQY4DbSh4VFuW6w04kh4xK5FDZqZeb3/kRzERfLtaou9Dz1y95De5SkchE45Jd6IySLmRxqTFUEx6tYQSzMSq+Ogu+7qa5vHHnssdJiiaBRmKrio5194splTYYZ2z+K12xfBAz9VT6k26uT2vZ57QCUSEg2wJxxM58gKCw/WtAPkgJdkrYMxGoGGlStWRthBUrm9mK+55kr6efRRAz4/KuLhE6Jgs2nTpubzn/t888pXvYJElKICYtM4RqzFhMseEoZryUJfoMRuH3uCRBsCF0dpEu7a7aURksojl61dAbcTEjTlbUZPfoDPqRdnJ7sYObOlUe9FADGhlriZSqoZELNGxUHLgHP2xojxmonIiFdGk00glsaEGnP72mRQjfPbvyd0dTDbcLbS4sUeT9lWMmAVdljPaqjsgpZi4cRHUcMF6Xce3DA5qg6+LwmM9h75d7yWGCqa09jZJ0bVcMTeE9XJqLAAnmEyxgpjJKEytalsvB7d8ACppZEVlRIzzSwOwzHrRyMbxOKaj47XbAQ2ewmxqozNCpEy6OIvbmQn6gJG2VKug2z4hXhO3oOe3U7qIzeRwZ0GXcAuRVIThobAtZyHHMkFzKZfJye54Hs3pirAzkL9VXVgvTHXdIyAgS3fJYgqae1BbGLB9nVuVDdUiqm5r2EOsY5HtwuFj5tf+iPNhg2b4InRrBfvYP+BQzW21JOuWbWKeyYrzOa2jKaMSpfEABdaNJ/5saxuNL0h5KuJ/U2h29oQKib7OFCOkI22gRGbnOcx82VYJHaUpid4+26EyYyZhfl6E1EY4XVZ/AyHFB7Bcg+rSh5U82chh1TPtFhbIAkjgxYL7uo+O6qMEESMPwe3Bs6DSOMQfC5NYji0ULC44vIrkQ3b3Nx1512oEi9svvUPfxdF6qKokOxhQ4uDSTT3PuQEigO5aTVywiLW0lqXWwoaJSmUygZDL9axZVGdvlvmT56igp4qvLQJCo2DaypYG2vMw9sEYDLEzI7Ne5547IlIE+UeDLd5BndsVziv59plnz2c9IrN5J4k1CtFG8i3fJ5hrVibhnbFihUYpI0ppVq1amVgDL0t7+PSyy5jrXOoYuTdj3/8J/+t2Uszps9+9jMxvu4VseWtrG+xw0uAi86dty0Cncggw3/0ox+Fa/tGqDLU5jLHe3jvBppgy3DweW+88cYcpmaf+5En2/zCTu5/HHQixXinNDdcfzXjgzOBpztj2hQ4gog06KTonYfLa/hPqP87v/br8DEdNietVZJIyEaIlSyJnJ86PepUZKOFX9TyaCzsb8OE6hBVQG+E8xiMYJ58OUEJffmQ42BU+WoJhPkrf7y5cOf4uUbRCekKqjVoXtOPSz0mnlU6/+i2tws7XB69OTewFBdC5Y7j5xvTG5P7k48jqGm6XcMgRqWxjGROPHOzh2qceQpj6ARQGQM9m7mcOjN4vSHMPDb1CJ6HgPp4TrR8GfabbJCbxOv9t7vTrOUI4OlR6CMmHRTOdGPt2LY9CQhnQC9OXG2Yk6oky1lQVCMU56dte6frrP/Hjar4mppSjN9MPDnv3woQPdzUpRpCCAXwnqeeeYa+mauzuTRqZvD86u/fHwPjWG3duqV57d230Qz6SRYifEAwkBNgpn6XjqH223gOGYvt06+z5clVR6uTGMGlhJo2Ez8daSs1x8ZOnNZ89zF7qDJn9oclXFHRpHo/tPPM+xOStV7OQgykHnYI5eK7WX+2YWRjG37mwCx6Qcgrwiht6Bf1Yr34MANKz02sbxrz40bUE08mts0Mp1E4rw0/jQNRr2qQhkOT2EQueWkQhu4ajze+8Q2s3aPNF77wWTb8Cjbk0zESkQOylpY9E8Vm8S7uV4+uuHKw9K2lFnMNOVeKB2FioBgiCg5I8dDOMRAWcc4yLwkljTQq5E7NgJ6ppWK8TmNu3+Trrruuuf/e+4K1tf5IMLuuYbSepOvGLKhffq7cuRtuuJZa3RmBXiTuRo6+xeo6Au8f/MFHm3f83M/F8Pp89qZQXMGDU4Po+vPreRIfX/rSl5vf//CH8yzOwx9+/BMxWIcpYfydD/4OjAYUnvkME38f+9gnmjtf87qMrRw0bc53v/u9mlsy9Fdcfnn2jXO4efNWkmR0t0PP0D3l+F15JaIbwlqErdbpSubXSTHM1lmIsyPZ/f/7zf/LseeFFv6qz1/Yjtpy1e+hGrhmgJOOVuSO8DClRSWTbkbjAgYhyYcAf+VuWi7UZV9z8rXVDSnYFxzkNXqBLtIUmDMRZv7k5nRp746lnTaBZsdSHmKpGZdP6VOpngTba0Fo3yvpckzCjnOZWMmfqTBlMKa7eDDWem+TaPEnm9tMWpo0M6Au3GLnV+s+O3ZNsLE1m1xCon0rll6yrJlBVrXXzCog+yglrTuLzgCog+/zSAC13ERP8uDOvc3Gp55NuZPCmSGtYlwkYat8sXjp0mAdO/fujCdnGHKWzJfzIPicWrxWGOG0oCyGtB8Srq8TpLa5UOpOmQFDqU4qSy1/1TCiNGtYxhgKBGfcz+IRgwNOJMzZsvEFMqSX0pV+b6S3ekmoXOSZhwkT7FUgymPJ1mkIquMYKw8dvS9PfzGXtauWsOhVLjlJHeuC5uCh4Wb7rgE04I40k/FUjx6jqbaNuz3scvhVc/GEOi0HTCWRRRBaHRtD+wseWBokPOGTVqvw92HC/vSUJapww6dIvqVlGKKEQyb8oXGU5sBr9KAcO5We7b51NR7tihXLc7DuZ8ylrKxctZqNO9Q8/Mh3g9Mdwdi5llQO1kD+zFvf2rzkph9pPvzh32suv2Jd881v/k0OfA9JPezxRDYpOWQD2iynDEuRZSNpxUNb4XKMsUxoLu4bfHt0DhGNotFQelzwGVJ4LJMKST/lgyZ+NDRWxlTm0nVrFcnLXnZb8/hj328TA2JlFNorNml2mz0idud1ToJB+xUBVv68+13vxKB74CEVRSLlGQ5DMcebb3pJPDQ38x/90R83L3npLSlxc74eevghvNkd8ajf8pa3ZP9lfZMI++QnPtZ86IMfxKvy8BjXfPzjH08Ns+P53ve+jxDX2uJzzeOPP97cd9/9zV133Z1oq6iPo5r7778fD7zk66/BO41iCr87ASn8GSKMk6ekSdVankNl0gp09MaAn+g4pOk9cy2p3lyA9x9D94Hf+M2Rc3Qtl/E8Ed14uVCGmTbucB2aPg6IHl2pOiXjMbVe1Uhce8HHo/HWUuLE//S8DJUMMSN3zIA4iaMoHdG4ifmFPd0ShvVqBIyLLV0MfDtGhV7LZ/pvJ0g32tPLjGRCEAy7J1IyRoJ2mcGSZY6wo5JQfMZCMIF5GCTr+0znq7pqkxqrHFxUhl5mG6ULDCJiOQ8cYQr3o6clJmniQ4/R50mDYD5/nMokMxgz1ZGjodOKUwpuS/ZUnsYQllkapJj++Wc3IKlupy6EMgkT9ZDT1R1jbUMRcb3ZeDE9o+HwQaQ1bZ7sXDzgmgcXSFELLJcaSDbSjaBCql9iZ55mMuUltGrU5M4Z/qc0K2FcURjcSJ6oE2XYY0QHOG3F1SS6Pvn0VhIqc8h+VmmN96e3M93SN7lKWG693R8q255u1q5ekiTNxYunm74lCwkv9nO693NI2x2NrB5JjJRvSQznGbqESJJZij7w1csBZAPiOWAshsTH8JhtVJS+pIzTacZjyKJ07r1Uk+tgqiYokmqZh5be0mWEhTrmMbd33XVnjJJ1pNKQtm/fGgUSu7cp8bRo0dKMx0G87QcferiVdipVnV5qaW98yQ3NPf/uDc1nPv2pZhHP97d/+83QkDpVWw2sDY6dxxKOsEqnSOpJ1HFfhzjgNOCW57mWLaFyw4oHijN5bfE6w9cK0UuEU1/+h30gCs+LKjDjpUG44/bbmwe+81BxRhkD53cucIWfVUC8QqHAB9KnCE+t9rnztXc0fXjc4o0pRWOPPfXUU4SNezCat6YixfX22c99oVmJis8119jFbqR59NFHc32/br311pJwZ162vbCZypAvNW/lMLiSbnzuvc9//vN5/v1ANe973/uyPuSfaiQ+8pGPUH/6ujTkqSZOJtSqWkXQJaIgSWYanTUkx3ax1s+joE0EE8VikxgeJuPSh0JDvhCIRbhLGxaKinqS7/+13xw5AfP+DE1WxoNB+ALd6E5/LA/Pf5Wlc0HZQ6BS7MHClDYJtmK2sjhznmoRzBN857WlCsDPk1EUFNb1rjD4xQWOYfRULbzCUg3wBheyiYfIppcXExVauTxmfaQFRMTPmlsWitUabOh8Dv8eDzZkWz29tiV9i1Il4XtNt4vFTLLdHvd13LS/2SUM5jEMhlUQ13GSaci2PPNsykbM9LhO9RLS0UmWN583CjB5PLwuw8eqd4ito04VQ8XEnqUm8ASk3yEWlV6aqguqNegp20ms/hCa4OkcArdwTOaggtK3cAEGeS8u+qF4n2ZRdeMVENDoa9BVgrD0RwPgRUM5YHInWUwdD6F4jBpB8akkZMQYSRIknON3HmJ6qVJD9u7eTEj2csDdgeafvv08mOKi0CKO0wB7MkRqM7GGB36+hEy9erNiqcvkvLl0zbIY2PMYuZVr1jRf/uq34MVZbgemhoETk/K0rsx3yyELNmTJThkBjZ2e5R2vflXzz/f9Q7NiyZJ0pDIK2H+wvznO98Pch+0l5QQWzlQdqa688io01TbF0/bQ+vF73igCHUqCmVuz9KG+sJbM9p9k00vnMLS2Y5V8Ng9rPQe9AT0WGx+7bteuvby56uqrmjfe83qymNubL37xz5vHHv8+zwM1x/pXvDWvpZe6BI88c8RzhdsnGKOHzTMfQ/9MDyNePgvKDHFEKZLcYa4w6EY6Kmx7IBkxGb14qCXEZw+oVu2YDbKmLNBPcq91DKaRXLM6wooP36uHY+bbsNI1ooF3rMTKsq5UisGT0vPTWFmnq9G84YYb4N4tzV780pf+PEmTe+55U363D3HX7+HtikHf+do7S2lEwjOfVYbr7ubKq8rIHQB2SEkm4yJG6GHtunOP/vqvvbd57WtfGw9a2pIQVfpKQBsxEardsU5e6tRxOt09+thT+C/ibWbXrXJok4HwVk00dSGyUV1qbsWijCw//NsfGpEIeuGCNauVcXLRDAGWanCM7/WSlOMuIUe4S3zXMxsPVhF+jMkEJ4hJcSCjFJISow4sr2a9LtQzbConNGFmeDfWSeLip5Ig51XiaydNY6LlUXus0u5m8WTwl/ptlYZBQGw7mluIPV4CMDiS+JnhpxtSl12yrzWTeqAaABeXCiqHCBP65i/IYrAHhOKIMwC/byPrY/i9G2rFGaXHpU0wURptx8U/Y5RAt8MX16qu9Xqxpu6qymHX85ubk4PHU5Av2K+skn05zRwfw/1WZNHWeqc8OHiehYsWAfT3V2jMCb+WyX/6qSd5RrElyZB6XiRNWCh2MZIzl8OEcTecEmO0FEaaixvERWWo6ommhpdj4kIW6LBcLP0z5CmSRdTr2blzEwmQUc01165vvv3tp8AV8f5glluv6QFonaHiCHZFSp7dLHtHJ4J1rhfonEn7WLnmsuaLf/n3zfEzo9CCOxTPXnzFg09DkHlnHDQEjmuoD8qFc/96J4LWGqG5M3uDoYZXyOawk9kBOIKn24PVM8XNpnF4y0/9ZPPdh/+FjHF/c92110S/zr62WYeJQMy42ocBr7KFR7wXx8deBSZJhBnE5hbRY9T18X0ylnqwixYubm666abm8vWXNZdeemnzsU9+vPmrv/5aeGGS1XUCxHKllswhc+wBmc5doVdVfWY8E57f5jJGLpFVb7HtwoyrYiKtNTkIFQAQ8ukFVHfP6HWJh3mvGhTv6wT4rVUObujICjEeejZlREvVxO/CAFUHanbK2JC9p8ETnjK/xbp2HT333HMRNJjLM+jR60h8/etfjyDGm9/8EyQW9mcNycWrtoXVhjCVGNzT7/7u7zUvJbTVk1tEmV+a67D3KrkzLge5B+sx1u5X/uIvcTgW4CHfHBtjtGDbBD3i/ciRhZvHvIlZp64Wj9uGWyYvpcUYsYW77944AAAgAElEQVSXmqqo1glqK7OMYrx3bUnPH33oIyOnWOhmLdx4xsNdKU2wk+Bl1U/STIr0EQdjAaVQZ5RL99iT9MpsdtktBzBkvpyiVdCsiKVYinLmUZnlZlJyYRaRv6eURczNGk1rVVOwDOCL++1n6TXKgYrnrXfIa3yQjrunm65rHVyKQfC0NHuoxLKUGA3Yq+54dfMv9z+IGu8AuM+iTKjA5BxAVO9hGovpLAtgLMD6G9/y5hjDPdAgzmNY9GBcH51AgEbSapBxeAJjVCMREAji6zIjYULZ1sGtO5p9uNiDbMyjUDYM0a0PlWZAmjEGSA0fpJn5GbwfKSqWirHw9GJVlHDTHziwN6du1E8BWV24jrfzFsnsdNlSGuloaB4B1eERRdaexeXGM1yMSklKb4AM2nDfjvRqr4k3bt28DQ9gfpIfx8FnJ8ABPBbOoXXKpad2ijDYbkjOzySeX2WP8PSYk9mzp7JoUYdmkS5csq75wl9+oxnmHsUDpYlMlBrEHBkyuugNnUKE1SAL8Js0YAinKvvNGCmMMHbUhWY9pOTTkp7ZHAcwYMNWqyjeKNaZyKFa+F1GSDUNo7NyxSUA3Qe4V/BdDrnCtApDNAJQ8FGs1bGJqrL4lTQmM5JsJEsS/bzLL70sh/MjeHS9qO2uX39FsxjPUux0HkbwM5/+dHPvffclirHS4hzUGUPOPqT2I4CZRBzSWVzvFsK/DcAVx0gWqS2n0e+EIl273lvm1GoinAefSQ9ZA+f4dlxIQ2/3lVj2YbLWpdmGUWO96JFFOotnMdFhlt8M8AIOcb1N8cJKHpRopWHzxk3PNevWrWkWt+0BOnJyiRcUbq6e3j4kwu64/c5m/eXrm73QeyKLxVrWcClUoJF6lszos88+28xnDYmD+zpDSB0MnSOvPW6C7QsxeHbpwhmTHjWWvSCNSmK5jAv3ux3sZD247kyARtsuxliSf9W+i7M7xtoDHawusz5eUnXwfr6bXf/j//cPRqxZVSPqHIuzfCkrCqrm0Yex0DtNLdjpB1g8DqCTqQE1vFDlQ0+lmNhtUT6fE7Z2soFFJk4zXYFE8STb2zHQnuAGv06qJNBk8MCMPJ1sMKwCsMbTz0qm01AH411Yg1nQSjcX344Ql9NJHO2Vr3xluETbduxoriTMuOKaq7PBHrr3geY0p990FvJOvDR5aIv6FoZBbfUCvmIzigX9hp+4h8873eyhHvAMJ5eGI2KC4cxJomQCmMgxtL8bbxY1QHgrnWm4g/e2ix4XypwfIckwFAXgUxgKwldDPMbaRtLpVsR9WWfqc84QGCckVRV2BgRa28Xt3P5Cnk3uUR0gRZZ2ot2sXWJoCIxOWoBd7z1YrOE1aaHnUA5mqT4kSy33SlIom9NTXtVVQXcxqrOo8eLj0csCo8Q55qJMez4+88or1jevfvUrIRVvS8XJAE2fJbraHevsmROUcvG8AyepbDjWPM/4ntW5jQdsG0DCSLuas2gdy8j8cGPOU7qss+CTGHFxGppJV6Kg/9abX5JkhxnLAe5RXOsEJ3masbCeIuCA13o1IZI9fPXKw9MSewvQXvif42WGtuTSEWjAw5STab9hN7z9BmTX6xGZgRXnlPe1lCz6+TND6V06C0BdgzGB105FKv2Bh/6l+fgn/xBDSdkW02Np2izwvzRracPfCRjtq66+JvzE79z7N826tauT8HH8vYaS9XLKAgsRho3QLMhnO3F8kH0Grnr+RFSOjZ40jN7r/gMDvFq5sSpKF98zKhEHd396ICWEtlqB+fbw9Hqd168NtuJAYzCPxk46Hb63oxc5RoahwbutpMFAKUyg5LrrpBI7NYfaDw+npqeSlnNJmDiHwlTCGa7PfClHJTwTL8ygRxy7cEy9OPdwEpWsGYnLKnG7xsLDdD0Ec5f71kqtc1EdJQVsLVlTQt1mWaGbaVOYEBN7PX/yn//LyKBcKXst6E21SqJhYPsigWIu4qS7oWxc64YJ256LCHLqk0s47E7VAgwxSvLTeJgu+2WrM7vah4XuiuB/k7DWnkI+jID2ZDaMHBgnxhNCHKirldOwdSU6PYRwhspTxMR4r56iJ4YWX23+u+++OwKNewFR3ZxDaXANbsTp7IQqCrl95/ZMoJ3Gxbw8fTyBZ8B7ezl6ciMXzzQHdu1IvapKBwGyzZbruSRkxSirbwb4WUbOicPQixtt3dnsJFu5d/eesOCV7fHPcTa4npKAvgocgvrW+qYoOoRP6ylRWWEDWRM5n0zjHnhZdiFDNyrhuiGfRsmx7bLPhgziqc6T+EtUOXiNhq2gAM+ttmpFfM84ilPf9xh66Bnvp7pCjE9vz7H2RBbg9XBbA/1k7dp1WQO+RozRyg1JyBoSeYMqxKou8tWv/UOzAQN/HM8/5VYmdvDkjtpcB8qNXzaP6fh+zlvwlIqiIpjoaaz3fA4jt4js9QqafJ/F0J2BN+m9DhKeugLUuFMueyUcvpC88QAszHcc9eIK0ijs12soEWRYWkX5HhqsM95jkkc1HL04sUw9IN8j9WTp0j6qZRbxO7xNNraQg7XehxBaOAF+9J0HHwwX8Rx1uaV/ZnYfIwzofZ41KKl79eq1zeV4pPt2b8Lj7se4Q3pnDZ/Hw165Zh58S3v+4n2M64VLKU3DyGJ0c/frrydMG7RDQs2hmw8r8A//+Djh3iPNkQNn4NlNhaO4tNnBwePzuAb18HssacLIXWRge1yfEmR57wkPbTwik4zSfFiKac5jZDLZsJb3m+zxQFy+fHmMxmmMzA+e34ixnR8ybrTyuIZ2wDWnnXA0NU6ut04txj3t4Z5mQOy5cxTeK896ioMz7QpZh0ZrMjZcB0ZIqutovEq2qiTBCjpr1X3YH3ISrdQw2xusOWtKDA6Oq61Fhdk0znqJn/7Yn4wcUcAxPCb7S5b6rwPliaHHogGogmI2Lwz49EXg5LSGNA1nWDCSOkPs5av6CNRGMsRMAapbSmpF8LQq50pDXWNobr6ULczWgS8R1iUBIbjIl0CqnCENnJwjvyxZcjIEzDVy1hnq0rs5Jdi+/W1vxzidgnWP6KKVFJyMp/j3mjXrSm2CZ9oDc90M7AyyS578Zlwji8jEvOSVLwvvZs8LANn2A+CzraDQ0/Q1KreYlVOGfCKsfi5eeIeYIRtpD+nuA5BrPV0HCVcMyewJPcyEn+a5lF8fhUEe4HfRfONZwvrnOcTS9JTdiLOoyrhIaLl/ryU7YhTSAfT64LoFbC4uYQkpFkm7U6/1M8wWS3EINpNRLuqBuvguGufY0N75tQxLzzk8RxWCPZGZhxvIKkpMleAaKRt+7+em6Qg/F7g3BOqlhvPc+XHN//2hj5aOF+ujGgfZtlEJa8Hl6vfqYigVmsIyQwTH4JbaRsglOWT0OHu5p2uuvJyqEdpIMr+uERZrmqCYsNGrcl3pmYkjWZamgMOAROiEdpXRtxTO2kvxnCkoXaRXhd5/+qLqGSreUM2MI8iAMVhAAsiNavPmuXhoDz5wP4fojugdHsP7uBiuJ5st8uawAUKPkRRPSGb7PVVewDznL1gS0utCOtOfO4tO4e7nmle84tLm5T+6spk5G8z4ooor8McwIA//85Hm1FFwuAnniUB6m75lwDljisMpJ8yD69DB0c2/f/dH8VxXhta0kPrjPXt2kpEWo5I0zXUJXz2gNS7pwmVpHM5FyLJAU+Jxgvweli8Q/Uwhgfbz73oX5Ofnmgce+E4chltuuaWMFHv2W9++l4w7BHN0EJ1Ta1z10C1V9EMS6krWTnWSqsXVR0NLlagBIy6eZvtT1231vJXTWDh3aCAh8pJ4TElY16Gs2hxEtoov7zf11SG1/rCzX5JWzJ9kfo2dFTIeIj2f/8SnRg4STqlGK8ZhuYz4jjhc54ldpMLfk0FX11NA7yuF2imdsFlMCflpnEIvwarbozSdpAS3245cctccnAhvtgXVpQ6MBXeThsRLBhdrECXSEpXKpJoqdoNa5+ZpPQXekxwqe2uKQ+gNmlRwk+ymUPnjn/wEMkHDzf3f+scYOCf36NAJis7ZLCzmKZzQL7xAGMi1LI0SA5BzM0gKe4TNuQoe1FJoJLu2bWHx0/tSoNqMsGelCQ0m2DGZjCGZhrc1Wt6gXwzuwa3bmz0btzR7wORSQO+kJSsMDsKJJRv7MJ7leRbk8WBWYCeMhwZOqofGSda9C1ctux7u8dDBfX44Y2W5ncajmn0UuGxD3x+GI3Y4kl5SfQjKqHgqi1d2hFgXnX8cSxVbnJMXtmwK1cJNY2Zs5YqlzRVXXB7PaPu2bS2OhbdIokoyduoueZ3ZXQ3avL7FSCcdRbL8+RyYHibShsRddNMiZag2nxQH1o4eezpdGaZJK0kdsyGGoZAHKCex3DDGfSlJhFmqvrBhQkQWxwqjvfp1SImISjLGez6GRG/0hPPGOLrJQ6XhkCtlWzO4SvcPtkrYcq+OpzNUspDcRykt05OVgy+EYgzpsmUrOHQmN/uAbL7+ja9HRMD2gcePs36BCORmaVzO4624l6x2UEzSg8JGynqQNktiaTMn0LSO7cb7Pd585Pd/VXVA/VLGflzz7FOnmr07JL2ONMtWj22Wr3Uvu3OM8tynrOczc5q3vvk/NdMnr0YxhX4WXF+KiOV+U2mZadhtBZOH4aLFfSH6Tsdjv8izP/nY40QbimdUrfkMPODvQx25BTrIQvpz2IbxkUcejnd8x513tDQmOHE//XY8zmUk0OAp2uuB8dbzO8xaE0dMM0Pm1XA53l27X4K/GzKbAGMfnMfAOVbhubIGPZiMCNNYGzug0UyFD2vbdS3WXmvc5EnBDjoCFhXYxMkIyJ/ZCF5D7vry+zjL9vhdz+c+/qcjRwaPBcQew41bL6oWWcdGr8JdqR/V7f4IGSfDKIFqcSpjZY2LrqYtAdOt203YViyIvxh+Rd5cINyyGR4sct6Cg8y4bmWc2IQ1GFi8Ao1ChCeZXF9jcX74WWwmNbai/Z7fKc5X1JOIKbLoD5PB+c+//+Ew0P/6y1+JCsh4BvU4eNj6y9Zj0MCbwBp27dpZIReenPwdycGhu2DAV195GafunMifnyZk0pNTi84Q0GJ4VU88pcYzoTM57c20eu2LHARbnnqm2Y+hO0SjYMPtYrqLS3EaJYt1vjmMAd4L3+e0GIVkRwyfmJCe9FTFO1k0NkKWOmO96LYtGA4PG0QpTaTo7XTF3XpjESkwY8c9mYXzZwLDJeyY3mfJaFaHNf9V7HsNWJqzMAe78YDn4tU5rksXz29uvOF6vNAjoXA89uhj8AznBug2ze+8zyC7JlcrmVvwpn0YjUPgcYcGwL44LCvzZTavMmBpzhz6gNp/ynrVad0phNi16V9X1Hik6D2PYi3N5pC7yKns9/nMi8IIXtvw3fupa1XzHb15w2epSoY+OgDVpc3NZpgs75F+n4y9iSkL8SeyWTXsenaGbnrpQjcm4gTMZyK6On7sJDw7PGyM7z9CZN13YE+6cI0mzI0YBCHgWQ7mMRCrQ4/intI3IhhSdbObRB+Mi5Qiof6YEjiWT3P7HVc3r73rWp4W7qT+9sjs5uH7SXidhRC8cGyzbj3edVOKxnoxHsxjL85s3nD7e5qfeNOvsk4mhWjt/G7fvq15yUtu5HMVjbVlKAkcniNK2Tz/OObiM3/y6Wb54qXNPsqoLr/yShoGjbAWDzbX3vAjzREktUwC2PDcg2Mu/FLLq8RL3/OeX6POtK85eGQ43pg4nbzO7Xi2clx7tOw8aJfkKU27UpjxS8MkLu7BUGWkii7U3pjD4WrUE94ne6hk3dhTLJE0ceLBO4pIvH+J3tiHNO5uS/Oc+0j1SykS7+W51EHu+cInPz1y4pSa7XbIwhswtLPrjuFT63VFKJGLpczGDJ8pYzNaxsJa5nDMKjUftQNuMNWOIa+Wqmjkmgx3xAQCAFsQXSUoPmynkiHoGIZ2wpYq49KwaYSsRLAg31PaAZBWEeCW17rI3ICeDJao/Mzb39Ys6FvU/OHHPh5jTKIuOlWXQm04x2nm6bGNBWGx8JJlSxLizObUTtNrNsjydavDVbOZjWz1CyxsvQhxrIRebdnKeEKdWXh8MXI88ykOgacf+V5zeNcesqqH0ilMQQFVLOK2i3dwoCjrrZE7jCEawMMY8SS0HIUDRE92BkoNM8Fy/MxpwAO7tm9idavJb1ckM0mVVTSMt7zG8Erw2dDTeZL/ZZ+C6MrFyBX510eoWsZqcuJiNtR33PaDH6q4ugiv6aU33cCBdoDFRijMa5995unmKjaERGY9c0NDT9m038NA6ImOcEg+9sRGjBxKK1huDwM9ufEs3Or9YYlcLVZPeuc/Kh2doYswpsB71aiKpZplLmPXNH2EzzexEQ8AMxwdPpS5iOioBeR4c+n/oEcfMqlmvPoCO4Z6sNZH6lUakirmasRSBetVtmhYpvqL9zRmjKohdo8zPMfrJORcsWIthn0SQP3c5vEnn22efOYJ8FSIqbzXSELSqt5NJdmLTpTD11gD7y4NhUY0qvZr8FAGoz5/vHnFq65ufvrtL+eO5NS5xsiUD01oNjxFCRTh/a23rcPw0HNURY/MGp94cULzH3/jo81Vl90JpjWJRN4RklW9VBI80Vx3/bXBF4WaXPgeIoampvhsE/1XUDf6oG7sRrVkico83Ndy2kaq7C2dKb1GeIg9EGzFf6+HM+eB+6EPfZgIaDYeMGrFGBE951tvu625nyqFYJ4tbvivDVICbA825tNxFvdzTahA7j7U+XMt2kRqAIyzSz4IbaWCSRK7rq9QZGxB2/XMvRQjTntSojkPftexSayMIJ8/Ro/ReuavfeYrIwMAqReRvvEUMuuXbIicGgblEFlC6yLl65RuWbGplbZWvyk4T0Bv+3UWXpZMaMQaK04vErBqG4KQVV4yiBJHl+XK63lNeGbSHBLyFm9HA5W+qmmzVg1lzsu14rpidbYRNMSxo5ZvN8yV3/Tvf+VXCZ/mN3/x+S+mH6j1sENgjzffcHNOfjNLW7ZsTD+FPvg84jxKvbjp++hGvmT1Cjyihc0+wNxkM3n+UeI7eqlmYOOF4M2y0ecAio8G6NZQHMG4bWKh9RMy9+/dnZB+LryjVfQJOADmpWdsFC4ofRxj8dxmaCZmq/DyevAERvQ0uMbiZZdEgNCDo49EyM7tmyG5Hklz5rDgWfJuXJMAejSl1z+uufbaa5uHH1ZGnDpbVHa3451dQhju/ZrEMHFksXQpWbSkbrEyFvf3H30kvRne9IbXcaruSeNeWwVOIcv19BNP4CG8pHkOGoRhV4cD7qeSYz6MdfuVHodQvuH5Hc2GjTvwfCjQV61YAwA25LF3hMZAklVLkNHDsDDE7oAT5/IrvUJ8Hu4vJVoYUDOlKy9ZRhJCtWKe98xwMndpnM36S91ui7+1oHKoSkYRVR1RkEoOYNbiIjiJtT7ZKIDger7zOdT8bqctw+HREFL1rErZhrBu+rx0HZs9d2YOkW/947dRN94DNgcmRSJFr00vL1l4FXNaYDyS4RjQ6YSRJ07JfVNQoKd5yc3XNj/ztns4BPDSLrp/LBu0ykdNQrKqJydA69mXLmfzF4J/jRZiqNaRI4Sijz2yufnKnz/Q3HTjTSQzjDaaFLmbJPK5raIwQ2mppGN5gQhihETSpueeb06BJ/bhBEh6XrPuMtRiZkfbz4Oi47gK+zz59FPNAugyS5atbL7xzb9nnKcTpqNsTRJN5+U1d9zefOc79+OYUqXB4Z2uWzonbfLDse+nisMQ1nlyz5vMsuzNjGp6CbccwhCKxWZZHxrXLtng59kJTYK/n+MYa7SjZsz/O/dWKfm+4OrYEpMZRpengVZ6/uJP/3xkz+596YjkXJr2tnLBTKTpeYFJJyXyNsmWqkXFJGFhNXJm7PySrCmmpr1N0wo2amgjXLAK59uiZS4i1y4YCNhTFj/kTqkqMrcFt82suBDN8OipKE9jpizNXPCYJERqpcV5HJRIhRs+GwaxiAUcX//6N8bj2bJxY4vjnAtecc2V1yRrayZw40YyXRiKOQvmJCSV+zcJr2T11VeAPSwMJnIUg3kULlhkycXA8Bgd5Joc1j7exwJ4WXp/nrG7Nzzf/OB7jzWHUMU9cZTn4qczwXlmwcXTQ9YQml29wIlzFA96++4DzSFpJRi9c7jwnqoXeJ6+vqUpEtcL7MHAHh8+DMeKkh/CIw2PvRgc31KIxQPkFNOwOR47qLXVm1A2axicpg9PUz6bSiUmjYYxil35zzEWh5nbM4Ttz298Ft38n0o3pH4wQJvcpKCb+RpAE07Mw5DWTTCtl9IrjHcteFoqQvnBnNF8Znuzj5pV60x7mA9PX6Ws9RIkFcu5S31hSMmtuooHWsQcuh4E1esjtc0aYt47vXcSXtyNTT9enPdjD04TVY6BOI5ecEx2utJXI6YSntAPLHEDi8oN6RRP8D2+RrVbGy8IzA9z8KYpDeNpyz3HdfIkeIfMcaoKxk+jZvkS5mVss4zvp6EYfeFLn8bIkWU9cTFczNNnSI5gjOQzujXWrlvbvPTWG5nPWXjm1LTOtpENa2mUTYWUFWK99oCV2SnL+8dDs1WLFSB6gOdOjyWsZM4xHgv7gFXG2sozhZ7Nkf7TzS+9+/9sbnvpKzn48Yy4HzFWy7Eki1ctN2RnO2aZMPJgBSYxutAjD6+M11151bUIv85I2CmGWCosk5uvff0baAHS7AmDcdn6q1EjeSFhfCg8KtGwT2+HqrWJPWYVxHnEF6LEy96QeB6BDeyH+991mVaKrVc3c+YcKjaGUkcsHl/425TQWOpQqqRjSO5AIXqNaZJtwk4HzH3ShbDch0bQ3/sn9eruGzxwiw96vvzfvjhiIbILcYRTxHS8JUsCtjFQvkg8JcRC0/EW8lJOxENMU7mWxSkwaMiq8ZP5H305TpxIqjPTUgKKstB26BFmpYhbXC11shid4vSUbn84OPKMWKwSg93I1cxFl7cEOm2y0tW56lMZvurKG4+LsdxwA2VZLNxBJokPiqHcB2dtxSUrk32yw5hZMkFT5cxlwixdRlNkEibX33YL8uJw3/g6zyAPMak+54W2T+kp7t3spDnzHgz9XMBaS7vM6mz+3vebzU881RzYsxtgGc02DI8EVY11egCAJ5p51JidYXMNErb2g4nux8s8hYtnFotdxTOzIaCR6A0cx3MxlJlGxQPLPrWmersFwE6EyLkkPCHdfcf5WSTblVQ6CGPeRWH1hGMp5ymb3+J+KSwYIjuaiw9PQXLqla+4FWPCIXJimJBwT5GxOTnt0XCMZ1Gdee/u3cFkXYgSY/s5BJSTMps4fPxcs2Xbfjb/aMrjgCTEX5L9rWoYkxVmRSNm2GaB9eY8oas3QpGtAe7iDfklGVpc7nKMRS/zpAz7OdZhVFYMs/kcDaa8Qv/uOLte0sox2HIlZjTurh1f5yF+3OQJr7NT1jw8XoUfzcaarJkFaK8EkuGeh673Owl+2MxZ8/DmqAZYMCOH5FwOx03bvsvcPVPZTMZuMsXuay9dCQGXmtDeRRyw1oWywT0kRxj7UZT1XTzALNoC0ODHcBmeJ4q5OeRpy5gyKU1eeGT2tZ0K9QQNtd7ZXNO5BPjnd6PgpX3yE59qjg1Y+jgPw0UCgLlWaVvoxr36MPWsek4SgZV1n0AYt3zpsjgEflmFNIUDq2/Z0ubSyy+DV7oTr24OpN4fNE88/WzweTE09f+sbpiDkMSWrVuCpzpHlmU9xqE+TDR4KgohpdyjdFgHOen8lIAsPqpeLtddsmRZ4JRIgZnhZn9r5EL54d4KdzYpWYkJsXwPzBDbW0kt/Yz4OizgYbDltJf0wPNwNXLk93ntVwlXh2DnjyFF7QI8SQiVcEHiLYMuj8oNEWY6mT09kWEWmsXT1hgqVCfpNEJ5TkgbtsYT0zAI7oZjV9I1thtLRx9Z14ReGkBDGsuLenTXCdcMwV7U12rTxgLwZgdNDqjmq8Hrsoue4LOpPZxLVs0qCNn405k4DbN4lSHmXvAHw8tbbr41REknYSNS1icZnBE2+iQIwMtXLEsvgmtuuSEKIyZcehhcm7mcV7Ic71MX9yRZO797v1qIGYCzM+CUaUh3PP50s/Wpp5t+2N4HqVRYNG9emjWLI8azxUBn4/CcRA/NKT5jH9ntI1AHBnWtBa85cM5w6s5ho7zslpdG72sQfOyFTc8i4y7pmQUrGVqOFxvcMGAmSQB7oorBmVAQ5JX46slmh6xSwy1xSkOXqnEleWLTZPoyXHH5arKHC/i58t2nYNMfjFHTKNrQeiksf4v+FdtczoYI3UIVDTEVCZvM85Hhk2yAfawhEikmlvT6Mdy2HZS1bg8E4RDvN8IDwVeriUvXdyLJFPEeF7AZNobYCotrrl7PRt/O/dnlqvBh12TXYrBb2NW+EW/RsjW9+pZgrDHtXqOXa1JKY6DHIHi+g8oWvZAZqvwGk2MM7VZm5o49MG0qmoEcZMouzZ43gyY3ZDXnTW8WLpfs+RxTYfMkPVO8luBC9CVp+vDS+nhWkmRcdNRoss1kUM83sBlGwHrhygnA94xQwjhKRV3wRAwXvn6iHUNXTjzucRIcxpPgw2NZt3DiltugyeSFHs3o5j+9//eapfOvxTBtSAIikAi413Kw5p1osMXjZR5sIzpRKSbGP2wGxiQJAw8f/jcLOGMtPFLpTF//xt8Qpi5tHvreo6nmmEjD77nAEpchf/QP//SPYYWJAb/mNa+hjvfLzJmNv5WIUkTVygUMN9GNY64D5H2mdE8nhc9btXoNHuCmWgdJmpWcVklFFT7qQa5H6gGqB2mUZfbb0FTB2fOsATvtSSUJlGYFEs/lV+aQedAy9nz7q98aGRiAznAe9w9cwbS/i7JrBn3TTbfE8opzPQEuIyHWjaqevB2YDFsFDlOVwEaW8GuhuKUsWnVDM8OFo7DdzS6mztWyDQydXlzpmnqRhpwAACAASURBVAnwGq+XUKWnqRI+4eZhONR+81qq8aa8if+imSZfis01ByxtOeFDx2+awHUmW4nAe5ItU5WXP/37DzbrKP2RINmLFypp+DBhmKHzaORafvQVtzUnCQevJzs1ex7lSUK97FhbvZ3CsOrJ6VmGjc8p4xjZYm7N5Vdg6OCa8fw7vv9kc4iExlgMmeFy9PNZcPKVxAg8OKTSSLE4xTP3ExYdAZsYOH4GegneGV5PdQFH9JLw58p1l7IgVjU7CX+/+rWvNJfz93EYyEHwsvMcOhMnKKkjFolxZAOlqgAPhERsnl1XfzqNqF/Y9kK58GJYwg42/5CPBhdtSd9cjP8NzY6tSNnwudMxKjHwnOB6nsIVknM97MRC9QhDpGXhGjKMJZTqJ/SYvWBp8/B3H8fIXYywoRisp7J/JO06D6EpsbA1NB5uqaRpEzodYG3HLBNZHk42LVm5Ynm6Mg0fJYkiJKJDyPs79n88QJNL/JE2JKQhNLBk8aJ89qBqOKwzDZ9xq8IGx3iulStWxZDt3LMra8INpLdgEqEwZNadZYK+l3ByIhip2NsEeguspmC/D1yvbwWk8OnbwFTBXyXduou5wTE9ElJRbSYLOmH0whgzE82GpxSB4cUfYr4U2DSs5TNHE4qSC1QN1+REcDk/KWGrCsyTm+89bKg+q1m0vAdMUSlxPN5RRF9Agp/77LebndsGqITYzVoj0mB6+jBaY93kjPFUDj21TGaDr6dkzAjJZB7zGkqPCR/xZimMvHIYx2fqzHnN39x7X2O1ugZ3PQII66jb/fwXvxi1b7HWN73pTc0nPvaHzepVaxBQOJDorAtJ9aD1rnR0NHYRjAB60Qhec+11zYanNyQB2SmaSBB3KRTH0LaO+hDam6Kl+V0RT5NelkHKx7NG2P3iodfRVDS2EfHg/dYi99z79X8aUeLc6v4LlIgIafuf7mJcaRbl3IXzmq0vbM3C1vXUmKmAoFclFiYOIP6ihphu7OVwq77y1b8Ct1iROs3FyxbB+F7cbEJe+5GHHmGBqczrZ1VjaN1p0/V6kF7D00VaieRIb9YNp2tsXav35II2FJXSYSetdQCtPnzXdVx8bx5e3WFaDg7jHUlfOYuneIq/z6Esx/6WGrltnN6C4aPM3pLxuhzaiAmTG255SRk5Pv80g7mLsNaaUL23SQy+S9VqD0HsCZwuY8yseW9szG0WdO/a3YzgAclRMxwIX1ADZ4ImpEhMn94PY3uM8exn/IcwcgdJQJwEw3B2FRKcx0k5iefvW76ymQwo/qdf/Ezzi7/wC9BJduB5bMXVP9zMxruYhxe7H0xkIt7o4NHDeGDw/mDMWxo0iRBqFoeAtawutGHmTSN2kuqDVWCJ+1DUuGzNSuYTqRsSG5MJf5djVExOpDkzp7GGU+a/fEPnRtqJ/Sf0zAP+upEwsv3wEAeGTyThMIJH0vXv7DKNJSqpIklVG+ikVyYTjpTqL6FbMI7293RDAAsswkNexf1YVTEAL02pcg9ZO0yJQwYkTyVMVUhYGpgyJ8JsjesAnrwYr+Glncn0KENcZy7ieWD0lVdyfblpTM4kG8nmL6rCqPAWTQKr7TcKT24G47kQL2f5qpXN/MXTya5z4IyB4sMhozHUyKVXwogEV7CksXNYc7NY68INUmpEOjj0miHGQmeAQ3u0XMXSwBOqqV1YVB+UWbmXiWgQjpAAOoDE1/nmmusUQzB/TNiI1zgweKH56Ec+F+/MxMIZ1tO1FMmfZe4M+afg0U7HoOtNmYTRIEimD1lXiEBxBBMG9vVlbtSWHD1havMNqDLn9Y5xPK6mNE3u3JehZbn2hTLuvut1zZ995jNURqxMS0vhpijgMOZGDD6L45gknQ192C8mHa+/HgVqjFwqc8RVpX5oCLEfUn98sk7NOXPF783qLyWK8D1qAHq/84iUsr+xF4PANUaBJQBSDaujUqORszbxDAPsKWX8LQlXyxgeEzdtrP7gQw9lQDv8bZjTUY6ay1x9snN8aD+UCQmtGi17FtiL9IabbmzufsMdxP09zde++jfN33/tW/HGhjBAwQVMdEgWxivQOLn4DftcWErEGKsXSExplRgGA5aCbovYTWa0WZibqG90gbsora+bB8FxO3WrQ5za3QNbpzmLfg8qqQq8b96yOTwww9RhkgQr16wizDrV3IiRmzVvTk7SEas5uIYekF69G0oQO7wv430mU45V3CKmZhDvcBdNN84Q1lnGZCjvl4ZOt/w89BBPSg0DW5OU/XnC1JPNfrLY/RRcT4SqsHbViuYgBdFTmKBJLK4ZCxc3Y5nMP/iT/9Ksv+ry5q0/9dbmSXCQ5zdvaH7sZTc0g4f2wgFE6BBg/r4H/4na0tsx4Puab/7d3za3vvzW1OSqgKJO29PghVdQXnSETlo/9vKXNU898Xgzk8qOjc9vMG6NMRegl4uYYhm5fxj+hLuMtzwmIQClos6xTs4QzrsgB6kmuAh36iS4jLpgp/Hm9NICFpuwYa7NWjrPwecwYoXTlseZ5t02ezExw3jMZLEuJ8tdMleE9iQaHPfjhO56N4biblRPd9eReKcJCsfYDWOY6noRW/PaUVpm0BVFiOBrMrh2ATPhUe/xfqzyGAOuJfncg75EV+XB4T275uHKLV95KetjbrN63TrW9YRm2Rqyx+M28DkKObR9eZM2sOcACSa8oungc+NH/3fGzjuw77M696/2nrYly0OW90hiO3GGnUH2gEASRggQEiCUXbi0lEIv0D2gpezVsEMDCQkJZE8nZHjHe+8pD8mytiVr3c/nfOX2/nVvTd0ktqTf7/d+3/e85zzneZ4zjr/P2P7SkCC2sAewFkKbWmwm7uE2IBWDL3ocQxCqDtNJejZlitITf1jOPh+Xps4YR2BhdgkGBupXc8jo3li9Lz337B9pGp2IJgwzmNOQckvWqtrLmDUSgoi5yJwRybgqd4Y5XzEsyDKPfa6WtJ3qrpDM9XGCXI4NLQLHDTfcAH2mPj3w4G8Dliqj3H/zDTfiUvJ42DLJ0jBGOLIxykafCc8qa5DpGM3ke3SyrTQadSkxyVFnLiRgKHGdPUMxSMoBN1JC+Dnq3CV+u2fsVJsthkkAz9hz3k5wc6WkqUV2F9QgaZMZjzfn1adfjSAXgDBBLqQ7PBxLseh2sYZTp01L62kluxCBv/GNYlny5/xp2hu56Xr4Hl1Pfbw6wLoRami3L7zovHT19YvTQ/c/lF59/uU0oDIiwMPMekeL6X4yD1P1kE7ZtWUDh0/ZKMHVhbB0iOjODqhnyrrDmsWWbBqY8lpunHveeYFThd8cv32vLfDRaghu3iyqNRS++/V79uxmg/XiPY9ZIplOFal8Hp/FEmbnrl0RUPX2Vy5zDk4N8rqi02xAI+J56GLgRnTfDHwsandH2vH8S+kUTrNHAO9Lub081JZKEke1cupjGIdTscwMFCyfAIA9Trl3kuxIUu0EsshBPf4I0HLl5i26NI0Dw/jTv/yLMKO84IJF6Za33Jx+/tMfcLvOIZttT10EniuQ4Dz91OPpetr6r7+yjMYDxoi38P6bkZeR4vs8u5z/ageLdX3T5YtRdOyJieQtJ5qjrLGZlK0bax8daxaXQ2ljI5onZrd64UkZ4J/iVU4966ITngNuIiVHowfdIsxcDWDhMEEwMYM1GBlsvBxsOPnzfKbnnXdOdGs3rF+b8vh+M18VJk00dZxibybZTSntZhYnlJcXBq7SDQhGzuR0X2Q8q6wE8u9byVzDJdcM2oaYF7hY1GgXTky4iv0gSC/9SEdos0YvV/XXXpoh1teZxH3Ovq4ZQxYHJci5HrPnzEuNM2pxrtnBe2vNLuJQcRr6Db5kRbzv/j7cbmpmsUVoCBDo/DsAjax0HVA2mJWnQieVpVqCGSxdeyEaMUrWjp/d0ZaTVq84RCDORRa2EGyvhVOj0YFuzyXpo3/yl2nurPPJ7FrSQE97KuabqiwhWc/TzrLls2TjD/V4K2Tfkd2yXpoOeGZaIAXfdP11ZNHQj3m2rzE3YpCgMYaO7XXXXQf0UZ1+cd8vY33nzJsLXWV2WrZseQRPLaq8AMMO3vPBYsScV57V2RGIwmIHoFnN44LQ4FUYzMMzjkzboGYZLYY8dWoT8rHMLWbn7n0kUCfRnZ/Hv+/m76bS6d0FHlcdiU0z0FkleKP782wjycZSTCwTO1/18uqRPqgMlqmKZyVLmi4GHmZXhgUR0N9PVuQC2f3QFjwme9uOD4ffrBPrC7Rzo1cQbNrZmA1E92Otx9O4SfUcTsbV8ZXLn3+BB8LXUz7GEA2CnTdqkd0pDr6jzErs8HFoghgqYBtcubwIYmc3ZxVzVKU+KFfi/40eQLAgbuppcMzmg5NZ1m7aTErM10xsmIh1EVQRnTsIqpU8rG3b4QvhnHHe/HMxC3yVg8oIQA67LXMjmFmbFAOlIdpnN8C7G0uGd9eH7uYWsQPGhSBma5ofYY4NTfm77+VlqY0upAL1HAFSS3zZdZZG/Fk/G+gMri92WZtheeuRpuvkRDpOJwhGNTys8TQr9mzZnqbPmJkuuPK6NESG972f3EuwOsYtPiPd+YH3p6cf+HWqb8BWnCx0hMtizsxpaeOmrXT2JgSR1+yjhoOoEmDnzh0haTtNaSYJ1CA3g9R/aMgLB+kZBzF88oEgpBgIE6jv1d4pRvbFnIOK4GO5K3WwLQT3bGuHc8hz8XNYgntZak99mq5KNuVdMJ7QZMczAl2WvVnGWC14CM7qbg0uYYBqACTAO/BHXE3JXehpBZjZLzGjwQMRHfyMTHzWqsiqImzyR2kIUgt8DUvSsJ3iUPjv4cbL4dWeqpTD6ef2z/xeG1M6s2T8vWzGgHQqf44d48LCqjQfV5s6SukFCxahSqgh29nNsiC9c8gxwcszoUFsfH5QLbHfwoKa0YluOnTQryArtFS1vDObdK91sAbWBFWldNZz7fArF8zKUsnJQ0NF6ZUXt/NPVDlzx0Jp4X1Kes3xa/PY70fSz374OGqVS3Hq3ZyG+azafEkiF/6RRnT5VVcHi2Ldho2jqhOJ+7xn3oeVSwWXdisDjApZ45eWrUw54XRclK697tooF+8jyAlpXHnVleyzk+FirZtwLUT0fWRm8kvNiMMvz3DOPrKMtpt/6PBxKDenubw0Q8UJ2KFSPENNPjNXmjwCZUuaCpRixp3NisnGlJrdbtm6JRpGh/C1q8cuLTBXIRh0wQY5E5px4+pjj5g56l6Ts3nNlpE+uSzOjrD74WE1I+EDK5AX1xFMVQtpum6KaQDKrMdtr2eSLzdCMzY7Hgj5b8WUQOXwqppZhF6eaBM1+1hu25effDxuybDY4WfIrzGY6BwgLiC9wZDgoqiQCA+wKJnUU9rBATthc2qGaRdukKBVzs+roxtqSXWUDMoW+Y2k1n7vS7Cx9eiPIR08KDuQZgze7tt2bKf9fyw87U/gUyaXb4Qy1A3gYTT1jXkTZgwEpzNgGTpzzMIq5wN/wlBbKA2ZYZ9uD8EIU1aR1j38eDrNwrthh8A2vCG7wZfEnXLJ7NpZv1NcCIcwyOwkKxEzq4M35OfvIYiMpVSrqAAHYi3GI9GaC9lzPbfZS6+/ysM9QuYwM931kQ+lmQTd3//sF3DyDkVGOh0KzI6du0M+lI+BQSXzW7W2drzhQdQMCxeeTybQjj3SSTK69rT4oguhHbSmY0FaHoqJR15ckot72HxhqQ5QnDUwBKwhILMfLJ2OQU+x7JZTZgAwsA2F6Z7tf0pO6ApnL6gAhXlupwN7jeQ/nn0VP1NS7S6y5rMDlPVac3PqDG2pMQcIIdwlWN6QhfEv7lcxnzDAZI0yc8qM2R/6SPZBEIPtvmr9bjmrDRL/baAye8i6cOpgs3LY//a9hPmjsAKvnXmqyd8qi1JMC/SCIi5dgtN5gPAzUcVomd4wqQ4LfHWseziUNpey4TVCEhmuTALQh+U9F4KHWndnVSK1ZJDVjGrMhz6iysGMzPL6DJlMOaTbsqJ63qHUEjvp6hXoiPJvG9cdTK3H+0gmCtOFS6ZG84IQzN8IL5SmP/v0v3PBjIkJWyfhFTZQYrbQLZc5UA++PgEt6xIgmUcffTyaYeKwOhabSxa4jzlTvXrFEfSfWfpHcDocZthHlwI96fj70EMPhbWWDbGYxkYmZQbnZaZ3n1poMzEvJXHW8GDkt3FCU4MW1v8cMjmTJZ2XW6k4erXfQmXixSzVqIkgd3YgkeMfrdzbCH5SRbxsbe92S25mL0ZMIHFpxmhz315ZFLkxac7nJ3adc3hfM6aZlnxZgMs6XSQWbHaBUPWPYlK2+LUrEuDbj3unU8PN5rx1wu7HzM9uihILB0mr5SMoVZI9vbFxO6k99A4WeTfYjxOX6ifRpKA83rp5YxqQGMqGLWZBeuFjae3jRg1hOcHNkjAz08umgPkhzazYiWkcGyWfFajFrcP3eZCMcxYeYDdee31kp8uWL4/DYeAVkJaAaLpbRvnx5FNPp/1HD2X+W3w+H0pMI5K1TjDyIArUlurRFjZTkHvlxTWMZbMXpL/+u6/EnFAn3BvgDJAsUFrx6BPYnnczThFMrl3+WhukSrpp/Gxv3WayoEHW2XR8MuXYZB5IrmA7D6y3szdS71weeCfrMgPO1YRp09MqBow4PHjX/iOp6dyF6d33fBhFx4R0mpK7Y+emtGrZC2nW/Dnp9VXLaIIUpXPwfes7TUbCOhls1uEwfNkVV2JV1E8TaXfq5llWQ0eoYUMeYe5FjnpPPpsd2DbwUjExMyiH0jRwy3qJ9dkhJUBrqHmMkXKdZAl6p2krlAOOJQE4CJ90Ei0p3Ut2vGM4kH77dg4NmtyomcvKUIyw8141qxc3Mwh6+/eyt07R/JhJQ8nnIx6qF13occVkR4NZ1szM9JGBnfHvcYvLjeTniOG4L7MAmJkYKAbPBOR2W51ghaqD/RBfBy/LLqBl+FmDVH+uqohBrJTq4cjZUT8Xcuw8GmzlqBjGc9mMnwTmlL+dzwhUwiUdOlND3QiwDLiZWX8n/EP98NqheUgnMYMsLxsDTlxPMChDVwohn4vERo+k6eqy8fy5LszuL4OySJtejINp7coDIcC/4hooHwUEsBz85nJVfeSlr/3LzzlXR7lUZP6XI8ebH895/Ya1GHpOAksriYon2kacJ3mKZ8yKOXP5/DOXC6qLpGYMOPATzz4XROnPf/HPIquVK3t2VKIxIgYJyRbg/X77ez+MBMI1Vh0j7l1DY8wgKoHZhMgBS15MFay3KiShi93Ykr22bBWxQ7JzSZpNGXyM5KPWZh/vcRoBU/efTi5ms1obVW1kp8VcBCY/usqU0CTppTrchhu3l4lBzqRFSCrnTN8AjjWZRtR0MIwvA/nI+js2AryVjcibKIXsYj70wO9ISSfHFCvLv9hAspb5Pi2YAthl8xSSuTl8BAgKgD0nFm3D9i1keZSabAI3ll3Ita+9mobkviFYdiydEivfj7dC5r1w1swz08FNoNPo+zxn1qzUQ1lTxAGbiXTJIKc5pU4PFzOirYpAvJRMzqBp5zZcdEmVJX9u274zraQT6tRzmwYGtHDEUF84avTp7WHDQddaBc5ynWTaK+sRh5w1Z2b68MfuCZudXIfD+G75+tefeDa9wuaI2ResnZlDDALiNcwWdCaRjmEp2ISkzBkTltCllOtCBOpXSyu44dXfFap3HWY26y4OYUo7D59IC69+c7r9w3fjqcYmxpPs+Xu/mz5889Vp276N6ddPPRIOtlOnzSSwttIF5OfTAFnFJKc73nMnLPnWtHvnrrSfbrkTt7xYVEB0ktHVaKIY648mmLVyWlZZKc+Vr3FugaWpuGtbWxea224OEQ0rGwUEsUmTGmMGQyWlayG0FieSeUvLpXNfmf0V6sDBz/IZyrNzPkFw2rzlXTuCh/M1JE108lwlt07ndccj5Tpr423wtNKw+WS1kXVChVjMHDMFRMiCwgU3w3D9mmik8QLuJrutWTPK2SCF0Wjx53o525yyucKji/fuyQ6WQWTrKCBoNAhZjJ/YGHMsJpBp24kfP4nmQOEWLvCjkc1FB90dgT41l2dk6FZYLyh/vLU5XIsN6mZs2j5VV9Ty/OkIA+rozehlqHnmmMoGghelKNhc2JNF6VqaVi87CMbGIJe63DT1HLl27B+6uFJXunvy0vve96ckGZLJiwiiehNWEOwWRhW1D49EOZxqXaVi2VSQw9hDEIHRlwp8rmST1VQYf3jyKTLAwvSZP/sY70mOJ7+D2J1RQiIrp9px7X/4H78M3prP0yDnhVOPV6OSPDu56r/lyBpYxfDEaXuByo7QZFu/cVt05Ls5LxeiTz5O5qkrstWiuKx0GcdvdsXgIBxIgFRKy6DoEChVTFWj9e4AD97IzzHojQeeKuY87YHOhbTSX6OdHGObmy2SObs5WVanPkWCv77s3sxrVq0LPWozg1rsbIQden0tnvoTCCIMUXbiEA90AiD5VALRMDjNGxu38JzK0m5q/Xy5M5aGjkzjtnnt6SdTPouag4WMXKPJ6ANNf+0IWiLF/FE7cGxmJSu3MSjDTtrSZ18gC6LlzwY38PkmBdj1/brqTfjBUS7/5Gc/DbtqF1xXVxfHcu6xx5+ks0p7ncwhDEK1OpIKMqqdC9JsdITMTjIXFPVw/WQ3NWRAOp+MY3N//DOfoGFRiaxLPCcDOne8sT6tfX058wZWRFotLibOd5rgJpk2sC47yGQBaMUCV5SakU1K43CCv82euwj8YzrTk1YzdPpweL0NoC9u46Bdcfv70xza+bpBaJJQcJKBN+teSzdffWH6xo+/k267411BG5C9PvucOUEvWbdhA+Pj7qK0bQ152xtMhZ87a1paRaYr/+8kdkljvTmVTNlJJRA44ay761R0Pic2Tg6i+EnKNnmVR8jkDFxdHA4vhuDM6TxCYK6AiF0T2kQCIT/bjuZFS9BXsgm3M2gmVAo2qMx2gmeXUTnsPJtdlfIczOSENGyEFCvu5nCLkxkAotnDxRT+haNZnKoLKQaZJVj/qKt1RgwVa8tIw355xsg3onoYY1YHwd6gme11qxmDsg4hXMJBI6Fo1PCRi9oAu4CpVbrbzsXRZiK4cx1k4sKS4VQ9ARC9aA9lq8qT7HIeHHJP+23KmqQQ9UOzaYm9HbMnaESIR4/lQq7AGrysiApJmovvkZTRErWihGCV54wMGQgElOGitG9nB/QfssSCwbT4SmYphMyQyiNX84Gq9PFP/g2QghklBprMRbBr4bCeXs7ZvHPm8oxKGZS0P3zyVA+1kT12QtHJt3yVXwbEUUqzZ+krr4YK6IMffg9r6qUnnSU+WuCqA0GrUSrHVK/7fsslQALDJekUL9e6RuUQeyr2KesdtuRaZMmV5Mdoad9yspPZvOtC/N9JpTFrDkYIYOYyKuzxTeaiFrqRbWGQ1MVbHbuQk/DIkcNkfTYiGZ35xtrN4ajU0DCJZIRkZtuOs0EuMy6MABcvfdaBczSLGrVN6kR+ZHaxYtma4CkdOoTpJOWLGc7iSxfFjbhi2Qq0ds1x81bTqXr3+98X3m2r1mzCDpvDSAncQ6Z3xpuKwDKOB7zisd+nvlPHAfjP4BvWQP2PfIg6Xz5Wm75r4WDBghGkrrtBx97B9PwTj8UErdOUmddec1UEDhsTO2FRz2IAjGZ/SlC+98MfhqOH5aWbUYzxySefCTqD5WNItNjwZln6WYWBI7fbWY+7MPVUP8mfV3CAtCQoIXOsqqa8gFs3jqzunUyF0gJ6MtnkKnCzPmdrkvWcPoWzMTxBbztT+wCQzSrUivYBiMKOV+uoy4qdILFDu4Zl3Opj6yYn/ctWUX4OEPydy9nRjwXShW9KTYuvJuiWEbxOhnvDMNO1Srqa09svnsdYOiZcXbAgfeub/45Ifmx6/wfuZur7s2hKN6W/+8pX0lEAW8vH1WtWB+eveT8jF9lILQTCAgFsCcKWhqzHFMDhM7zPfjCkEKxD+j1KJthJNnxCDSSYbT/PRl6cmEgQyXWcdU4Ih0V2vPQNbd792ka69NrpLFtBYNWlwMLUyoEAZ8mkQ7L0AEtMNbp2e21eDLBedla1N/f5ZZIwLbs08jSDcyiLwnAdgGlaEEAjK/fcm4XxfDN1TIa9BcVBK3GxYV7fDCHeTWB/2Qn24rakDldlvsZqYSg0rsz7ROKUy+e8/Mqr2RuFaZLzcsFFL7yC8rJ6SxrIgcOlkgEczcxrhOccOms71QSj07zevgN7I5v1/URmQ0CtLiPjKh8X+JQQi5h4YR6E+2IG10DPKSDQ5efqTkxF0p7PWdvH+y9JixY3kkHpYOLgFmdl1KRf/fIlMLfXArIpQCIoYdwh4X6WSsjhjVMmEQioFvx7MMMOYKI2OqvFPE8Rwn7Oh5ncIygf9Fv8wIfezT7NBk9F1WfGrBtRJEKsORDGw797LPMR5JK8/IrL4gKpJhsbHMDqzAuFHyDDIaR24qnsl85OZJ1kbzt27yfgiYfjzE2ndRYcxO00BqfS6DCTd1+qm1dza+fWQFnqIGnwUp3NvXBPAQ3twPBCmG0KuLwXzZ59Er0zpt7/+9copu6XmgkdOniUEqw9HWs+CkHxeJoCGD+OhZAouImMYds2UkapA3zgq2g719VPJuUtwUxxUzrABtzDQ6a+C67NWHyKn7z3R2ksLPIx8LnmECjaOplqJXBPBhB8KAJhIfSEm265DWynLDKEpU/9IQDaIW6QhQvOAyPE8JCN4rSmt0KvWLBwYRpHwHyBmQ6bGbAhAD8Br/79dD1ffPGPAV5LGxGMtVRxFYIVHw/DSWBZphGj+whSPrBiu4V0oLUjktczhtS8Ej1pAbdJLdnLCGVJWw9APjdL/fjG1MQAkX4wmYMMs3GObT6DrC9ZeEHaxfCQLvh5yrNicjwPLzAmPovmitr8FPHPhvqGtAtnYsvVo2SArZSnF93wjlQ3Bw8w0LoW9gAAIABJREFUsLu+Tr6fCFWYj4VUTUmaX8ENh65xI5/xWz/6IR2qaVhOfTh9/dvf4rN2ph99/9vMfW2OAP8GJoldYG91ZNUnmg9H8C3iAIjL6PKioYClZzYGMeNQaVLYhkJD08M2GiS9PJs2ApNW7grk5Ujm8NzH8hwmIwHS58w/P0M2u2knM07JrHsJ6nv3sx5cBE538tdZtYJdtJgYJ/CvdQ6lq4NI7Ma7ThMnTYjNvw9M8QRg9Yi0C86YmabByovIC0VcTdnPMNll2PooY3P0Ijw8ies2iyxT1Vf7fMV+HbYTVzoHMFypCYpVELJDD83393MZaqBZAr/MDMYxntPAfmUTzMQWvmnG1DTrvLpUNn4LZWJHBLCwGFM5Qvk6NKJFeJbt6xzcg8/bIZ6TOJVBvYwSv5RKpwa9svQSnXI8rPkEU22TNDIy4JUWoUtVgoma4tWXdvGn4+CeFaa6Rsi7RRCjB5FFlkxMD97/x/Twb18DnCcjpVM7hJ44ZtKKlTv8huA9GcXG5UsuDjOGPi6zdmzFcrhcSl0vsqEyPv9StK/CTh/80Dv5nqxTqmGu2X6mYOCS4JkNE9R/+KOfskZkY7x3y1UnfE3Q/OI0l5fPiJBvuSybIhyteSb7MQfpgrh86AhjNbkwvAwdmH3rbW9Lzz33XMBQ9djfh/sRF1o7llIZtsclVMXYAmKD+uky8DxNUTcDqdWNozk4Y1ZchKvhhf6PglyEQf8f/9erRIop1m+s2RDs+XYoIlNZLEacBrjZwwc8xkEKugnlaD3i8YsuvzKVcWiWL1+f9mEGsBdJkQCpVtgV3HIbGHlWVTiSGvkwrCMdx86wjPEG9kMcpVT7/Be/hDayO+3EjHIOnLFnyP5MWbVYNp29/rpr8MY/klatXJHegQPJPMq0WiZH/eEPT2KO2UxmVAOvZ3Z69Pd/CDzOB6Mfnd1OZzB4i9s5NlONrk5kGBkR1ts2M+6E/xMuGplbbQVkyTNs1nE82FxKiTNskLYOiJhuKP63ePH5bIau1E2zw7LehoYkU33SBsiOHGFnFzFEy2YbIX+h5NCw0cwSzMKy1vy6U3B10rQ0dsa5TNGqj8xDzM8spJifOzN/IC0Zp+qCzBE872//9WtpiM3y/o98LH2bQSsdlJ333Xcv3exD0fbfvGYtlkq3pQfu/zWyrolQBpoVD9EE6orXLAeLU0oTmRb/c1JbL5tTg8Uuy1a6ZDZQTnKLin1ZcpWS7Ug81ZRgIVmcnKqVTEpnu2AWygHnaw4SUJ1tIR0is+7KDozZXIDY8tl0hnbcZWBo/z03tZjvv/LyyzAPOMBrHw9OpyWM+FDM9iTL0KNMcrldU9UY4oGZPjIrkTzkYZ2l+7AZdJCEM/ul4OzxrO2GBw2F19O2xwsoIAZLNP7M+Rvu7+pqRgHa2SVIXnjRRezzBali/G64lmidhw2m4IBc4lmJrIwOjLVI+EVnH5ouOtWotiBLK6WkVLdaSWDR7UW1joc0OuV6DTo0hsTAbK4ExyApI8cOF6S92+z29qSFS5CRFeKsSyDUEOB0e2W6671f5vNhNkBALkd7mkcwNYj7WYN4y8VRR7V153tvxcprX9qPM3SuVBIhGr5mHBfVs0tfYlhTAUL8qynfwdvFn1kHO6kGORMALdrkTf7kp7+mDM48GWdyGU2YWB9Dwg1yVZTE9uU8SzEQnMvQILdx647Amo9juMruj2aJDaA/+fA96XGqNXmL53JuDXJqyHULcq/o7i2/0UtHc8/iEuhNmF2shog/ferMtPjixXD4mqDU0Hj4n2RyowVsALBdZBBHmQK/asVqAhKbUIIluEwDJabZgDNG5TipGRtWksWteC0ZWC0dulVrNqZ9x3mjHL5+OqutBIiigZ509MWX0xirOTALp3t3czvGvAS+X3D7U3/6mXT9W25ACPxIlK8+9GeffDrKCW/2JqgTYmROqXrg/l+lu+56f9xSdaTja9/YCLeG7i5dnqnTGtN3v/ddbnNUBiyYD7kPbVU2e1Lfu8xO3BvdtnU46vKZvQDNDBQL64hagIQrNgkHtdD2ON8wIDGWh2k3rViJHA/96msWsz64YZDt9LOZjym9AmPKhiln0+5DFsetJHs7sg6xStZGqdnp4Ix5OPNTC2TpRqgk+TXj4yb3YBuI7UaXIMmaNnAqXdRIqULJX1YxEUigOP3jj/4jffJLf5O+9E9fDSnP97/3dYLMfsrNjvTqy69g9z4tbd+4NVxi7aoNYzyQR/B1pkRJbOZM1eEv8SOn1/eyHq00DFp4Dqo08lgPAXybPSonTkEtUVUym6y+nM+6Em+9PkX5BDlVMZ02XcK3UJwqs8ayY+fjNsC51/rBrcSADTK+hwDb9TuE9HzrW98CFNCRDjsFDecQA4/62UpeM/Omyw5cps+UAEw3ddR4Mbif/PZ5WvKcpZ2YyRkk/YwZ304YKVNrBA/v//Kr01TA0tK/s4lUDvZYRImt2eZ5i85Ls+cDH5RsItAx71VHbfuKNvQoCe0w5oH/hbKAy1PX4mM0a0xHSxmKJAFYPej4MQyLieE64nlmYGgn2GsGOfd+SZF7CIvxttq0dT0lKtFj/sWU3kVKFIFGFPoPj0nvvOXz4PWqRmwO6Eqi1I5Ot6J83pmXupXIR+55P5fHovS7Bx9O+6BVua/0v6vBY+7JZ59N1eNq0jXXXAqYz1xjTeviE0hu4HyIQ/Nbt+sfE+RsAPi+9bSbNFmcfJAS80SaORWLKvHPUfWJjZkBzt62XXt4TyPpINVPDu+vi3Pks/MMn+AiU244Z9aMwPkiyIHTeflmmaSOK1CkNKalwrMxtnbthjSlsSldvOhivBUXIEWkjP+fBLlw5+dzae9yikyshVLhsd8/Dn0DPhwv1Ao/rnH8GDIWykzK2DPU56HRc74kuNDCxZeh75uEEPooNzDtczCnw9zih7sh8bEIe599PpVzu+mgIKerkkzAjo5M+ZlY7ARTnoOvcH8mHLHf/vYRDjc3IAvWSOdFiYhaVGVmPrw6u188IA/AwYPH0uYtW0Lgb3n8x1eWksk4DlGag7eCzid0vgww1voGIN66wmXxh9jo4Nsy/t3vpdy0Rbi6ToYf1dmBESKBdTrY1VNPPBkPtJxN4/AMb9vPfuzutPyl52Muhp3EIe1uyF51HBZjMKg6nT4G9NrocPNpkhCnggCjFTuvjWI2VTXNTGVwDUc4DCOKXjmpBWQJ85k50Lnmj2lRA4dOrzE2aEUtjih2FidMS7spBb7zi/9EdtWVvvVv/8yhOhSZ8X3/eX/IdNasfAPyZ0maCP5Sxn4t5PBxz0ZpLnfNbq/BR/5aO1n8ANFnL2VWl8+Y/SA2qNOxnchqbvouGhNzGBZk+38XhqPH0DO2AVF0x1wPJ1g5BZ5OtrFDlxFLI7mRrJllnJQhbXVUIMRzMVXgqSpuyiczWgwJt5bO3P4DBzEFYOCLBhD8jJgyxjP0y8+qdcRY/f6Y1kW2LJHdwGYZLM4bA3VGqxT3ihw6icD+ijGXdm1Vq3iYuJgNWe4Rh5lPgKKgkL+BLNhmUS6X7BzUNpNxcqmefCQN5O7GKRmyelyUmhQYQL1LJfUGABiYloOhfL9RLfBnBoG6OgT9wCI2WfyVUXEyE9scaCwGwsICYI2RCemV5w4CCwCyN+CH2KTkkJ9FdZKPoP8nP1yaHnsE3I6Oa0Y4NoA7h0I7dNUFVFq1Fendt94IkXwGE78mpueeeiogJ4m8BvRXVtB4YI+/6YqLwMqq+D6ld5lTeFjJWwGFa85Q+tnPH4SaldE6mnBAqavXOGMK0Ewbl2BGyTKQ+E8vhR72pvtIEcKy5avDU8+Gjk/87W9/ezSfduzYkuZD1VHepzGvHpNhE0YC4Jq5Fp1UFQ7ctrxfjtxRLF7jii4qv93b/6eY3CilxADXwUR4u2jPPPUM+Nl00uJ2ODsr0kVY4QzysDqJpq2wju1Y5rFJxsCwngsO1URwcgz9cYLc+i170y7cL3r5zNPAt86rGZe+88//EIRb0yhLFPEgHXoV0TvFTM80A8DVsLV/ike9h0+FgiWkgc6JVDYeGsHhKtisNhkefeR3ZHrzIMIegIJBiUo5OcTrtp3ES0xAWCIzD6SCDMQ5FZa/1Vq3hEVQZvTnAfeGydxhcSKGWX3ru94G+/uq9OCvn2ZY9UtgKXZ6ykiNNwaelUdAuO7Kq9IHrro4rXz5BbKnI+lQcwsPpDyVVUlrGD3YBLk+3pOvYfqvDlQ5lK4XXaTlYW9eyZRywOTJ5y1KuWAQPRxqM0Ftvsehe2xqPZhm5ZEJDcEhKqILCMFWG6d85w5UMK9h7OT01Z/8Im0BQvjmd7/BCLvj6Buf58Zbnz73ub9I//QPX00fpOu6FTnVRDZln4N8FMCzqWIcJO9LV5lpUxvpYuFwYceUYOcaH2QamXSc6ERzsGIQssoALgKDxi7a9w5ulvx86Cgddz6Xvnn5BAmlX7qRuM7R9FLBxGtJmJZ0Le/JTEM5n+W6XEhlXnNnTErz2EtHj7dENqdm1hIsMuHgIXohoSEdpQSJQxmkVEr8l+BbG/bRku1sNueBMSOM/w6zzcyNxP+WWqLsyD2pokJ6jbNma8nitGkyYAo1TJ42O9WBw85diCty7qp0Jm8fe8Zgmg0UsoubOSJn6g07vH5G1QJWBjGLlovDYKuLjt1/vyaLw1CyaCDkUop6DrQeyqfB8MZyDAiGJmEaABY6EX4dgbUCOy67stvW96avfPF37G1mJHMhBluCkjiwOTJc3UeqwIk/8O63pqkMl9aTsXFyU9q6bSvNORgPfP4XX3kpVdCouP7aJQQ5SLh81syrLnN9sTuqblYVw8O/ewasE0djzsrUqU3RWZ0OVtmOxKzKYdpK7fgsUsyC0kPOqVuNIw7XrN0UgoTYF7y3N9/8lsBCO8Gu9a+cQPPBRETOaVhHEWhjxoozIQiUzkeRnP4aBiCTMJxV9TNA0Nu2BTLw/y+Ti75EtCZy0t49hwApT1LmzEiPPvww3aAyxu+dShMhAHqL6xB6nADnZKPQOoItHAO3sWsoefLqN1+DB/06NnxH2lnAJHPuxgm8sd69+9LmlXQRAXdjIjhZjDIPyxEZzqba4SHPQbrr/XenH3zvB9F9ckJ4pOHhnwa7n43ohp4Lf2kr2dsQpdv0abMAT5eSIZ5Kf/mFP4f2ciA9+JvfBz9MGUiR4uyQn2Sf0wDrjeuvsNa2hHFqt80PypL6CZPSZ//y02Fpvm71zvT9b3yTzeYGzkv70eQNknpfgib02sUXpnmnj6W9W1ZiwzQh/eGZZamwYnzqpySPAdy8mMHOA90XjZhshqgqC23RBcKlzEi7qZg8PdU2ksWpT+Q9lpG1lhMcprbtTDP6j6W8Pvy1+FndfPYygrCOwCV8n8C8E8v3czF98TvfSN+87yfgF52U+s+ndcwo+OKXvpT+/Wv/nj7/559LD//m/nQ5cx2OwqHaxiafRLZpVq099iyoJuPhO7Uyl/UEzaZagp4HJMYsRnYj45wNHIHDLixDp+G4xTQlMqyJdLo0ITB7+9VDjwRFJpesXJBZVYuVglmcWE64k5DtCriHMYDeZHASvTwKKNnmzJyaFs2fG6aXdvctVXoh6uqCY2c6MD211TGxHUyNqGcGZxCTVKxM0VIxs+LOhhSHOoL3fNYaPcTkQUDPSO5mUc5REMNT/lVBNmPJanPG/VqDnEkHjqaZ5wYmtWjJotQx8lo6nbseLNKOfTb3Ni5wrYwIFF5q7jv/2cwFZJ4WgvRofJSQCdfy2VBHsCYZj9Dk3nxWjI4gZtkHLtdzcmzat41MvxYMrRGGQiGKAAJKEWXtyaN56U8/+h80EZgLzM9XjN9Hh95yzwpMp+tisuMvf+6TSAnxsyMISoKvx+7chsrDjz6SXl22LPDYt91yDZ9dGgudcLLWzNSUdx24rSL6rvTU06+EHlsKj7KtseBx0sE6aRbUMbZTrq2HLIMBWHc+VEcXjkY412wANpFEbpFiZXDjTTcFnOS5PHhgH5LMTHuuomlMDFBqC0G+HD8Dvia47q9VVCZ1zK+YOnVaNENWQHf7/wY5n434SAd0iP37DiPB2RPdzRasTmbT+dhLJ/V8NJGnkEVt2rQpDPYk6DXyIqbFOwD56+kSXrJ4SZo+d2b6I93PuqY56WlmFgzSrciHyLdh6YtQINlMZA921SaCpTnmzovnLLnTTdoAEGqw2717b/Cj2giCkh19Hf8+bu1RoqHlT+WYct7vfrCtbpxNq9OXv/IFgue4dM9dn8DpAbCcg+SmitWO0X+OWJSXL8yQ8bA8sJYVJWQnE+BEXfuWm9KV178pduuJQ23ps5/4NBuFghKbo120q4eYPv/nf/W5NBZsa8qxtelM+8FUVTcxvbhqd9rVimKAxbREHUdTxMOm4Z/WP3biNBn1tj3F+hZSltptGib9r0cEXooj7UAPbhJgiwbUejbhed27Um7XQfA3NhlM8WMceI02KwFhq3m/NZVsAFjxuYDRm+icbWlDwnZ6ML2xalMI6i+76gqcY19NH73nI2nd2jW4xDyc/vbLX6ZxdDgdgFoiAXrv3r1kFYW05OFAQu7N4z3XOwuWtbF8CL8/Nq1ByoOUTTfPhPJ6thVQGk6ZMi20ufl8ph/99L4wCwXa5rnwzwywCsa9Qd7nalk2NAQx1wDjucjrStNn1qZprH/+IE7LJbw+p0H1hY4WLTR2PFyWwpZZumyEQQNvKRo0crJ4tlGejgYTg6DqDoOMWYWv5TMIzas6yVF8zv+OWaLsB9UtAuD1YFRaQTVAbjdoSYdRgz12wsR01TU3kr1y4Ar3pdP5G3hudOlRN0h38VLLiPa6Z2fmE1JL5HZqLFnM+ig9lH4iTcX8oo1MJjKvyGezICe2JlSQQxmae2ZK2r1hLOuLqP1cvrYIXiMZkrLHkTMl6drLPpkmjLuCnyVx1/nIDnQnyMAuKKECmd1Ul+6541bUFrpq8zNp0EgDGQ9Omwt88qWv/A1B5kC66trFkcnp8efgbmERA1UB79nH1gPof99/PhyqBc9NU5C4x5IZNnAmGBDEusk1NMCbkPiZnPdis6CDOa6raWTy08JR2hJ0EcN4lBVaVelG7b73fJ6En6njiQIFLaG0dhf/V83SDAd0H2qses7ATPztbCiuWPn/CHJBgpTtzUIraTly6EQ6Di/L21OibgeA4KxpCMoPHYTECLeJDdVLbaw2zbmW4iS3veMd6aGHH4oHsvjSywAQ56ZXsfbp5XZfRxDL50FUcEiuxj7ob//q89AZkMhAxTgK+TUkXLx+BC8esYvkb/WzbuJsdCIYkY4Wo/yns06wYhuyolvxWzsFQbCwdDi9573vgs/2NjC5F9N9P32IFJ/yoqERCsyJsBAykgcvy1uOTeAhUB8pe1oZUQMP/RwY4/d84uNkZDws3tMv7n0kHUQrevTgzug6bdm6M4Tr37/326kYN92xh1Zgl4QMCgeK/T35aT8+/MdHSaDmch4wJUIR3EQxzY5sNUWX0XqJjAwlQT3tcLvR5eB8MYKRbLCRn1/TdwDsB9txMKpWicwA18501eK7mNsVVk46jwYAUnSy4vb0GzhP4ybjIXfUDLkLln4djYE1WC5dh9XStrQO7pzE26sg7urlJoGzh2zujNIuSllNQGspQQxwdoczE9DMslzsyay3jG6XmbzuzYP8mWupLEyJTTmBtxNgeT8g85O40dh19fbt5ZSImQmKa546JEOb+QfSJk60bk8/+sVnOWTTCEI96fEHtqflS/elCtj9eWS2ZpqO1DxBsBPLs2tn+WhmJrAvrnQ2yHlh++deJGf3l8/Y9+0EOYNOyBklngcB2ZI1E+0XRanpJWqQAKvlwFZSCQhTyBFshM8lh7CfS2U7F2vtBLSdNCGuuZlnl8c0tUKttiRLZ8C9UElmNUXmAybrTIly4Ay7qbmoGyS3+n505OiSFMu3OaMho6EYHDOD2zEVc9K21QS53ME0fT4mnEi8BjBTVQtejNvwX3zqB6nlQAOBwIw5c1WRr6fTSwUZ2XvedV06txFVBUGukCAcGl9nz+qbB7YlsfvHP/4JmTduLZDeNcmN2blWPxGoMoy1A47aw48+yTOujabAFCCkBrDxmpoKxXyR/akdzvSoo5Zqwa8Dl6b7u3bDFj4Tuu7RYdgLFi7IxlHyuXuo5oQgZDP4vTaWjmGAK7vARmQZM3SL6U47cVD8XoefuBJCnhfJi+lLlkr/378MbtlAkNN4jyGiBUs5fgwhLQ9kHzhZNy6tc+FhdTlgl/S0TCCR7EICo9woDQo/95efT0898wwcmOb0Zrzg60kjn351WVq6f0+qmzGH+puSgBv7DjzPvv4PX0kzEQ47fV7HDC1UygGzY8ZnzJFwuE7m+hFlDW9WQ8wQ8bs5+fB2KuVUqVSIKeFOGAvLmJPp37/5NZxN5wJo3gzFYRK4E1SHcswkoUzIFjctNgv0ey2ZQufIIa2mTR0lFF9RR8CZMmd2uv3O28ge+gF1l6ZGbvNf3vsdmPmlLPwxNvvE9J67bkmnV61J8/DzL4DI2w6Z/uAwc0LLaug+nwprcVN9LebNPjTS9DM4vWgMZbD2095OBcwUaDyfeZzRecuP4KHSoxCZ1uSTmJgOQ01hw44QPIYkWOLhJkZZUIKcBs1wB8qEpqZp0cippbySJPvjX/46uFNKy7Tx3oXWdypzL/bu3oOHHW7P/LxLZfQjn6li/QvFwtigXPAxvFimvANpDGKRxRlczQLseJk9o7t1OwW/cHSylEFXl4hQcxKkefl0329+F13XM3xvFxtdcrh6UUtOvdbEkHLz+tPXv/fhdOHlfm6ff2/avXEEk4cjqSJ/bFhWtbM/DhM0T8nb06J+tOTVocSs8OxkMAOZ8IOBwew/s9r2PWZNHLPpOArsr8iw+BWToQI70qcsU0LEeEwCXRXBzQAup8smgvzGtlO9qAxORdlVSXlWw8VQh9zrTTdOSWMmMptiSF+0rMFlpumLRVChW36iGS0mg3LKyQKL82noFZE1cXFu37EtCOd29O2wSq0xEDpZa+fe7Wn2jEVp53pUDvz5mEn4OVa4t4B4eJNjyhtS28G89ME7fsBbxPqcplg2GQ/6BfukmgbaB9/zllRJgKywVCbI2UzI4SwPO3OW/VZJZjYWnPGPr70cUisrHjOsMBWVIeBUQZKYwzQVn3rupUxkz0LZCJoIf3YKqic+RmCZlvyWsrqz+Lk9U5J1O2giHrdhiTOPeL/a1oswj3D/OH/Fub/H6ULXEXQVIWg/tnXLtkhwVGHZkPSCs4yXmuSF6n87qrBXTTqzSJ09k+k1o1RwKhfaP9JBA4xRMw9uzmamUB0HtLY93MdmPo67wXnnzkltdOry2BxTJ06CjrCFCd0yrzOP/3e/+w78zZ4JHsz77ro7VSFs/85Dv0mnAatHkJ8U8YZK8wbSXbdcnZ74zW9SIwfcm1JNaTH/smPL1mgdhxU76XwBC69DiCx7vey6oGVk5pWZbMaEzPkEFQSTIIV6c3H4GqdVp09/9qM0DcrTbbfcmqY0LKBLhW8/JMlomVrK8PAcgmNw9UFrG+NpFYQ+wgMUL9E37jv3/iDtBZcagzbu/vsfI8EeSitefpGg4YzT1vSV//1F0mRwqz1b0tRBZpMSHHYwyWknn7dfPSoHu/PEodSJQWYe3lqn+N2Li0Q/ZOGD+w+BqVXSuWsks8F0AHvusvomNmdVli2xNiXgVbW9gK/dx1MnY+wG7Ahz2NQGWnZbfhdTIlaSUbmZymlWiIk6Z8LN+p3vfz8998wLlFzj03FuzZA3ed5YA2k1Fbzf2yFwnzpyKLI1HVj04NP5uJwmkVmdLhu6e1j+hANElF1ZQDE3ETN0H1nm2UGuobzVyUM/wAxcyoMycDiVg7NU0n1ftm4zZp9rcavBvpxnWghwXod90eBIe3rvhy6hq7sFKgDZFh3qU8fJXsqWQHlhSry0EfcFD76Tsmc9zZR2Ov/ibhoplHFANAG1gdJB6axBqVljAZmXGW9IraSgEFSz5o+gWTZnxLcpQB48RrMfrafsiBLYK4IM7vSuzBhyLDJCp1r1gsd2d2PnxNrbKS/muZUQ/E4PnUwLLxmbLr92ahozQcE+tx4vUISgPh/XkPwcCMbYpCMU5LMo2yKLJGPTRFbFTTZzwj2e4cVeyIXMVBiCY3oYDere3Y65JLA04KRTcYgkzO40tBrWvLpgWnrvbf+SOk4aABwH4BBsLkpcjC+lglp0zrRUwyZVcqUbi82BAjIh2Qw2iOSf6X5dPwUPt23bgS/gnUXVnxlSCE1JBXF284/u/TlwEKwD4JZpVHk2HvRGLINn55qdhQuywVYEOtZ6267dPLszkLvRqZPBawphFr3w/IVhpeWeibnHPAdx/gqnp43Oo9Fu/eDBI4Hf2imOLDjwjajug+KjqD+HbuioeDWbahQdHw52m5Y8/JYK4jdvYHKPXmKmonLXhvlauWitvJAOEZOgbBzYsRO5CeUN0VpzSJ0+1L97O1186aVp2vnnpAdfezW1im04X5JSozz/TPrAO25JNdwiXWZxO8goWo6mc2hp//SHPwIobw0Nm0aPdtC65MuE+0k22s7RaJYfmWMErqAxR0KbHUo/QP2C0jPpHbffgIazkU5PY3r7rXemisKm9KYlV/LgDeJigA3p7jvfn771ja+HM4aWymYouq6EIJz1kLPl677jPe9Jsylbf/voU+H534Ix5t5tW6KsMDv47ne/DTfvtdR4YGuanMMkMNZmORPlD5fXpSMAqlVjK1MNwWdMK3rRo62pjfR+40lKDLhhPRAi2wh+41nXCUywnzR/AVcggLc8Pstb/dfQQg50M7n9zKk0ljJVwXvkmdxqZXzuOg5Hrl58YoxKsbhRi8kIS2snBqdLztMH77wnAmcb2KDfO6j3m40PsrsBaD333Ha/lTTXAAAgAElEQVRL2rd9Y4yB1ANMwnEDapGMs+YgH7M46CV2FXkeYlvSi+w+O4DEKenFPM9KjQacIcB7dHZvCRmp1lWaVj6Dr+DNPPeysVhK8Vx7Cf5PPf9KqlK6d+PN6HYb070/+W5qmjuUps7R72yYTPNk2rGZhkbLhDS5fkbMth3ks47QRbNp0A59xels3vZmJbfgWjsViodTxbYytOh+HG07ubTbCZZ5al3592ExUT6HZarE3DDdVF8pydeuMfs4yMQcSMXsBhgDnpWCFKaY+EV1E3bdjgFkHdTrFnKwizV1yK8IM8kSpngVl+PnNqkiXXH17LRn1970q5/+Lk1Huve1r36F7i1ZypA0Eg+/oz29JnzuZOp4x+msEWajAvOU/MoAVfC47Lz7tBmqRdeZzeDd0GSscwxCVBHVJZPTR9//vXS6AwE7lCfL8zz+bgxWXLfecFUqh5xcJM5GQI1B3nzOcN+lBLTZJhatAqWEikbRu1Xc+o3rA4P2TlClY3PHUvNXmOLms1/tUst4aCCbHcfzLWINvSCdQezIQ7uvupZoh68C6dAxxxQMUvLyXGy054+k66+/OhRPZoSuRUgRaVpalh7GpEIj2rEkRRXl+CXKleAZGZt0XdHXUhhBrJXNnXIO7j08Er5ZRG7LMp1pT3K4jx09ESPDDHpKn5zlaalqhNTuxu7mbDSibYCmMvin4lO1l67cKTzSdLLoJDCpldNdQXripW+6Is2Bz7YMF5JDEIB7KKUm0ZrGcC1dfuH5mE3i6Xa8M25rfbBqSDV3Q/t45oVnYx6mEd5bRu7YMKm4Gabv+4xj0EhFzCrkxjimrZAsSGBUzWVRVVu6473vTOdfOJdSsDTd84E/I2Nckj76oU/CEVtDRnqcmp/DzeE8SvZSyeevIvOwe+oBD94cQenwIabL8+dONlt02RVp7abtaVJTE4L3Y+n44YNcAFwIHIJPf/6zKRdAfvzeTam6a08aDy7x+22HU1tNQzqKCLoeQmUFafmko+AMlP8ddIU2UkYWkdo3s3ZbMMps5Odecc1V2DHB16KbZ4dRFeQgEMFAN2aGbN4yADetq0ooo0pYh1o2UI0dO6RqBSHu1rMfCIFDM4Iio7+GwD0BpxbUGMIJf/33fxN8sXbWVYG12VyH7sGs2d3vuoVNPxzNh5jRCY44gWE3ZdAmBqC86HAcQdTmDOt+Vk5liWBFIB9RXLQCCY8zZ8OhZrQzacDr7WVD8v0TpqO5tKQDpJbXN0K2KOtd8qomnWo+f/Kf/5huunU2WRLmjCe60qY1neicMX5oBOtiU7dhEnGG96jZg/IyzQBUPYhJVXLhneFiqkX8Ph+MR/rNqytXoi0Fe1LKxWV8SnIyGYkqCQ9zhvlkz93GULjysJZ2YlUBSDMSzxUWkHcmZnUCUrTaWZUaWmTFGAFKY62hLE38TEV0u3XDGQZrTEi87AyWEBDaT2HyOJbRgj/6F7KWTE0wEsabYTfJf5BaSxvh3wfojBrs2sG/CmgmGejG00jzdUYIjC1dG1P3CJJKbNiFcSypCqgg/u3vHk4bV3E59sm3E4vLB6ttSufPng6cIiWJCsFnJPbIP7UXE2eUDpJPgNYmqwB8OI+/mwg2rXLnlVf/GGW6MIs4vJnZrx98hCwZxgXxQN1zAx35KXRXiVnBWignAKkAsWpwHqu2+Fgg8fUj6aVXVxNqso66l8j5yDLlSvrLJMv16OA5b0VwL6xjxVBBl95ZKP6yhI7el0QSkh+TFROTGQTbnE3Lt4btSNhaswnkarUighUT8maTg9RLd8RIasOhHRmP0+d7OUzjyN4EoS35ygFjz7DB2qmdYxqUEZmNMmXS1JCAvf32d6UZGOU9t+zVVMTGPg6ZM58sqqwsF97TtDBqdOr65k3bUi1pZjER//Enn4BIyrxPlA06m9i+1hbqtHZAo3Nd7exoAWOGYfepmmxFCoLTlwpLB9I733dRcGl8zxcvPif92We+nHpaxsMN+yibtz899OuHyZAsVe1Y44EP10tDQDW6Z5se3uxypcSddLsQP8qDdW4pouOrzQtL6olglLfeeUcq4GvHHtmemnoPpkLwqCf20LRBSF3MbFMB3io2eNNxZF5kbcPccMcoYw8UVKVDBNtmgu7iyy5NUzBk7EJ+NcSGF6PohTU+gvFiEZhOhXQIyrFSbJjG8Bmq0B1W888SsLICOr2WVTkBMyDk1o1XETOHr68CkmkV80CnNqV1m9alPyBxOxMwhZIObNh5bV1RzseKXBylmwPInkxlPMfSkqycySH42SnsczxlUCLcWU4Xc+h25hkmRSYaJASNKl7bg6OCxLJviMO4+0BzuJJUMuGsUikfz3tP8wEmlx2Ni6kMQfrYmsloQ2en//j519JHP30D803XYO7ZC7mamR39NkGGUxN2X3lSLDToZP27uUS6EfOrayzlwJRbeknA5SOOJzufCDVi9cYN6TBNr1IuF9dGFUeHNkNc4DEHYrSraiMiCLF8jhiNqGutFQKZUFF08e2UBpILZFoe06PMBmM6Gc/aMs6uv248w0EbyvAugXSrDaeRaTBhCVpUPJi+8e0vwPO0KRHOa5G9aJFjxhNUDf7dhoOSLSkzXR0OmpKvVhjW8EVkjn0jzWnPsaUpryzL0M2oPIPH9w+nT33gJzwL4BL2Xw0X5KJ5M1Mt0r1cDhDxOYJfEfvbrFwttpi0cxY0ZZCmkU/Ty3OkG/SEqVODAvXyKxhqygogI+tgHOWDDz/K3zuPYoRmE+accAhnoDKy2hPS8uKogVaiQqaA9x2W9MSezp4BqB6bQvlgE85zdsWSy4JcL4RSAwZnzPa11+Nm3AU27GsUUKYq+/KcemHb7RdCMFN0W/exTprQ5rz2zKoR+WVtukpwsx0lmxDA9eH55s3eNMDsAp/rHx3YWwxbWsuWGlJJMQIxmX5euIAbTqfePm5PtX0uRDW8oZkQci3BOtmMWxBn1xMMSlicNkq9cbUl6T3vu4WO589x2/1AdJ/2k8pvXLch3Q8r3w6sHTttmdUjnuTgdZAlFpFVnAYHkAgopSImNgkKj8p13EQLL2HU3jWzCKBOzEqIjG9Pzz7zZPrlD1enRQsvTx/58Pvg3P1HCOrV1vkZDHKWIeVgcxoQOOXLSV7Z9CE5QXa19MoD1CSQ6OTqg5DA2DTnnHTjbW9Pp9CH1rUdTVdVIF4nk3mjJzdtPnAkrIzO8EYauUkbkHiN2BmqYvrV5HlpzVBN2kuH4hK8tDo4MGWAzc5tKORpDZxR6tYCRIBXnlgTF0odxN86Dkgp7i1jwTVLC/TCcwAItAgHzNBV7vNwEuztgqkdPQ32017GkODq+pTLs2uFgvPCcy+kiy+6JK1cvgKnkm3ZweQ5moWNAx88g/vHFOysSilvzNDlMrrOwwRTM52g2ehHmEGCcbj8OgOif6DhqFO13ODF4CutYJetZKRX4yYzthFcsPNYevjJB9PUuRPSvPlTweIqUatMTpvWH0rr121Lew/sTv/4r5/F239TeuaJram/YyZlcENAIBowlvM6neichzQ0JfNzJq78PX10yyiDPbQ2WYoBpQvZM1rNn2Qv5/O8JZnbpe9hX0oB8ZL38IjXSe0xUzlLEBajKwtfNKdcZdPEYki4WYrzLFxnJX9cPGYSAvCaiSqnU6tqJ72Skq+M7KgHbfYgf67rci3dx9vfe0N669uQANIpj4GmUjmi3ZEVrdkvNae8hoNwbMmDqrW1AaXQ0PJrJCrnFXH5jBxI63e+APZHuQ1J3MugtnxqunzBXxB0pmHAMJDOI4Orq9ZM4XSq5NLOJ9Uy+MkucESol5LEYBsrpQQWOZCOtpRgnmcTjOxOx50SXnPp0qXhCn0S26/nkQoq3TNTGzs2K1WnTsEGin1opqhJqI1hqzAraqsBM+AjVDQvvPg6maJzbjMHnLmYHhQxeyRm2fKHeVxabXTRD+M9ZwdddYulqSa9mTImczgO3qaYamijJbSTqD324HMjY8jIbDLs2rMHjWdtWnLp5emV114j4LWER9cQD19CZQ+6VW81NaG6x2pZ4y0+BiG26eIpSrd6PngXh8e/Eycrpba/4k3XpC10TA80o61jc+ZTgjnPdCxReIDSdRCMZ8w4rGYoX+tIv0/A5+rFY6oFyyYZ4TNQVughZam0fd+utG03U7ZgPksliWlGMMrN3hwyYy0eE4+q+9JHPn0jbg8tbLg6gu20NPfcKXxPc/riZ+5NA71l6ONuZyjMkvSze38WPL8hPqO0GA+FQdISrhNumNbQdtEMflmDhoPhABepBx4OR+2R1nzqf30eIi9lU297aiAYXJ5/Ih3gz3dQIh4BbyvxlicI14G/TWGWxCBBrLIatnjjeWlHJfMkAYZtEDizduXqN8KxtpESpqacncH4OS+TMsrT8eivJqaOVN7dDrbiheewbf6JdMjyfRi6gP2UXge6EBQ5ekQfupiW+GQZx4vHpZ4xk9EVF6YjAPXFYIsvvPh8OA/LEte0YCJKlTncwnt2bCBA6AuGPxzPVQNEthQbP3PYsKSQNyVuaulaA/bWDtgrxeLsbFSzalv6pTD595HpLwCeuGDJBenBx/4zzb4A95gGgnMFP8/CjsukFHC5EgzT3HzbJpoxdGw1WPj9b7AwGsRFOQfrISknYF92OhVctR+g24zxZw7a4WDDs/FLCD6FBPhu1rNYTTA/+yQXWZfzc1nLgmgyURko9xqVJhnstIaycWCmFyRjx3NaqvKzHJgT6lMJw1L8WCv1xnb6CuAqDgEl5Crmh5dWSInqhPhwSQlQH6cRHlRpeW7oOUt5jjNmjk1//bd/Hpez1lsG1RhiY7DzlyBcnDL/O7Nv8u8kGDu9q/80LsddVGBk0RVkdKXlcM3696aDp15lTTMiclnh+HTLtX9PsGEw9YTGsDgvREtbTUZXYmIQsjH2GBe1Qdz3GFy4CJ7SRsiKqYTEFitoZBnkyjjn9TQbC/jzF55bGgqUBx7+QzQqJLebydXzzKbgMalCRFmg1khnTSgGCEBekBKUj6GCWr5qY0jDxBLFO6fCrdR1Oahjo9Qqu6ebNm8P95rscgUr5AKV92clVQf3NJN7ORgrM07tgImQ8+ufPTJiq/yCRefjvY7OEPB24QXnpd888IfQzi268OK0GhxDjzgHJGt/XoWSwfK1ko0fID2LsHvX1nQME77pWnLDrbIhINVL8btcFTs1R1BLTGhsooNYhfi2NU2lubCHwOrULeUx/ixnsk6b1YSmbkwYAJglrFm1kvDPRuTm6WbCu2985+5dwQ2KEglg1m6S3CMD3shIV3rH+85J9Y0OBGa+Q/FE5F4XsKDwuCr702c/9U+U1YwzG9eQ3n7bu9MuukanlTBR6mifpIGk3aZBPqu4XDefxRItxt5FSSPQTTpMxjPC5lAXKtHgX/7tO8jH6Jx2n0wlYF3vrM9JB1iF3WQKx7gwBF7V2NZQ6jU2H0zDZIDlUDL6py5Me8fOTIfoLhZxUA5A6xgBpyguZpttX5cuXTI3nWAYioF0InglYro0hs5tVYUHkCYMQVNfYp1RdOMtJIso8BDYwQKfskPcTXalYYI2jL0MQ9mJ+Wb/ODA63CmqGTqix9vrr7xGF1vXD6gzdNQWXzQfCsP6dPEF4CMcgAbGv0kzOXRgX6y3OJUwgY7MBrsrr7yCSwS7d4LNHOZgbN2yGf84pkZpjqorMM/iEO/vgx/9CAqQB9K5lwBKV9PhRf1CzodTSwH0GgcJK4CnM6zFPZnKc0sfS5/89IfSAz9r5dkiUfJAspYOMg8cxqZPB3QdBPx5AzaKsm68GJoT43WyFVT3ghKXO8wwoEJnfvDbMYjBKTDbZW3kWskp9OvM8myShOIgMhQF9s4ByTS2zv10Tq/cM8u64Azy1nQbGYQU3s9axpQ5g4lu2QSoAt1PWLtB3GLeefv16f133hpF73/xuAI2yRxwQghvkIvxhf63vzKszkoLJI3f4qSgDX3OrvWyUP0zgjXX2tR8ci3lIZ+xoDx9/R9x49ndQ3eSSXDsc2VyYl85ZEDuG6Eay2j/bJizXcKz9T1rX1ZAze8c21qaQgZqPdzUcFeQEI1FzYN3BOYZv02vvP5G+ME54UL9uJmcmlU70V4mLQRCbcvdl6qXMomb58rJbVwO4v+sXwPBsRbDj2wWs2i065pRu/bRGzCmqAwybkmgtoqzgVhH/DBAZlO/OOvyGG14/OTbD4yYMtYSVGJmKodBR1nT03YaDLKTV69bG8S7PgA/H4CSqypwMoe9yEtSz6gx3hGyrAakLiOk4m72qNfZNLajbd2369gJW7mUrC+yLW72Lhwx9uM1Ns4hsWKClKC1uHrqAT+erqdDN2pRLmxYviy1gtsgvokbfwWk4tP98I60e3HKGA/CqC4YmF/Ukj71F0wkoswrI0upr0PmtbE10u9LLpsGreW59OgDq6AgTINLxrxVgG/tZQYcPUdJ5RQhx9ydsXMnD4/0WQDZzRzOwaxFLwd7kBu1U3E9n6+D2/8f//UbfF8ODYwjqa/9RLqmHJwrpy+1cOt0ABibJcg9m8RNNw7xerGdSbSsfdMXpOWDlenwoDMlikOH20UpOwYC5gJK1BEY/8coRx1vOIvMbjxj7IpynWMABuegFHt73IDtCKF1LRFLyWVNWG6yZCcW8VncTH4GdpHPMrdqQtpahFRmAv75ztd8dilzO9eHZrKHQ1BKST2XsXsdpzuwrVmUSsFHQibF7biHrFxzA/lsguluttOU2AYLQfuKqtL0FlxjjjYfwo56Q3Q+JWkWIf275IYr4eZtxXuthszSOQS5VAUFdMzQ3+ZBHCXAOct0JIdOPq+VD6H1tdefS7e865q0a1M1+KS0DTrzEQSsKAGk0Ua2HtmXaqFOwGzj2BPUuXgk7Yq1ijE57MiL+RS4XQtVgHQRZX2W98IdSugMxgYPMR0HDIVbiI7FZu+K41lbxxO3clBzHSlJJiuOF7wncywCnfSKzIY9UwQIdxYVZ3ImYQN1wWUVw+lDH3pHeuvNN2ZZmnMgoj+rXeVocDOsRTf7v/87ErsIbkZ2/xlyEH57npwwR7eTyojKMAi4J7v3p1OnEehzEb38wpb0/OObgH2kvxjOHZCezbOV4mGjKrI5FQk0tMyOdBwpY31s+JVD65EGVM6UvCICi8TuYn5XosRpmDqdy31f+vo3fxjONGpex+MqrWuJ4xBi9jBnRQ6tHnpOBxTKd21MHlRwKGWTPVBWSlf85gvJ5AfS9p1UO5bjzL9wnWOmjJk3WFu5lxTnfS5mEOqnm6ayj4EKJLmLi/az+f3aqCG+/Pkf4JStBQ1icKK2U4RaoXLo266F8a69+3Db3EF38SBYSR3Zz7hIx7VEkg8j0CcPyUPWQneyxtmobIwWAHmbDxI8JUcO8oKVNBYE8STvmSXZxvd2dLJ9GQdbT3/b5GNipBh8NwLvvIUM8qUEqgLUfe73D3HQFfk3p/1kFDj8BWCs1k3CaQWb9kjz9vRnf3lrqhgDKZMNVc7QjrFjZgCiM1k7vyyNmzBIGb43Pfirlxg2U5cO41JiGVlK8Iptw2dTthZjENk12nhH543de0ZlghtaThhfq6NpB68/wOdzbsUHPvanfD5G3lHWVzHVaTZqh/beE9gkZbrNNkr4XILnwlzI0wf3YlKtWyvUmRnz09LT5ek0JGXxHPFH0/acfZvS3VctgP7wBlkHAY70vSanl0Mr8M/a84ZVmuii2zfqcOwMWz3v5Anq26/Epx9cIvSbKDX8swpG6vVxoHopvVZifTX3qpvSN/7jV6m8ZmKYIA4jQxKbdD6F/KuQOtGWN4CK3QQT39GOWitx4BWUe1jGgC/pW9dGKTYFUvTK5a+kN7/5RvYCVBkaS5e+aQnuxocYuFMNr+wQQWYmWmYmlgE8j2koSdPmjIU8q7h/gIsJFxnJuSg9/u1r90JsXcgHnc36wI3jueQSGMzUfDYSk/fs2gR3ritNYY0qKY1y1EbynvIIzh40L7g8Dm0Le+wEdlCqMYK7R7ZieZbNBrWLmfmthXuI9BI72wTAdjmZXDIdHLCjVB55lGwjDn8SurODLX+NoCGvyzWRWiET3+aFAFQBgU4Ms7piBM7mHeCg54Y3nMNo9BUUTiiE/zVIVu5GzDy6DXD+f3ebv7LSNcvm3K1CBhLgDXasG02JXPaN+9bMc5h/H2S/tLQdxih2aXrq9ys4m+BWvIbefN4T+rNZMip+t3qJkpyAFhZivIREcLmC2v9rJlsKplgLP7GUslRj18paJpVhIjHnnPPSHXfdwzlnQBPZeh0JSgNVnb9sMvgeTzLE56iYGpeJDRVNTLu5LC2RY+YDz7G99Ui6811L0rxZZIL189ITz6xK+w6fjHXuIakRGrO56D6XDH5W1/sETcpvY0CxYMGccK7ORiZkvng5f/rJb42YCipd8hvD0Yv/cx7l3XffGV2hJ5nEHi4fZl4c1A5uQ51SpZH4IqfAagokVPJnQwScPsBf2fFuFl0sDKBl3PaCtNIhCrnxHD4iM1nyrQdGLMfRdGZjTvfWCE+nC19Duxb5VtuZoSrxbhz8m72HdkXNbXfPi1YnETtEJxGt//VXbyYjhRRq2k3mM6Z2Gpw07JtwbcgtbuHBdKbtW5rT048cSO0nWAgWZP7CBoJiTzpxmB9G2eiQl1wO2GkWzIdukJOI7FQqD34vn6MTq5gean9v+EsuvTJdcuW1megcHlOOhpzth+DywE5nLby22gnmxaTV09Gz1nZRvvKwp1Cmn6xqSi8N4IuFNdIgn6mUm62ioijN62cqWjrFmuMXN4FOJOTfAme5krFEELRcJoPWhiasl8CxevPAV7nZO5lHcNxhMA764XlcMasBgJ5AQAArzuFmpNVv53YPtIz9feBFM+enx5ZvDCKrRG6z1iK+5hTv2UOsVXp/6AW9DKtivOHSl17Kgqf8KiXA4lHeATQluntOpA9/5D38B5cKo+Lk0xWW9ZHBYaRQV5LWrjnGb6ysybbmLBybJs7gZ5TwWQBCHWaj1G54hDKzuCo99cjO1HpgFgeMSyCXZoium5iERjpAad3M5arTxRlI0tWUuZPBdvO1Rmfdc+XA2dEMvh7lMEFO9xP5fIHpsA/LeP8lyrfYq/KtVDnE4QnlhdJCSKZSQ9iby9bvSt10ss3kBugGRnZLEFKknjmLECDZ6PrbdXAuBMazMpf3UdSV/tfn3sVM1DkRhAry3JNolB0ODXwQdunRbQjOxWiA8w+yaV//ndWdDXR2fsXnDMzZ9xtMgnoSGF42+MZhOm+8sZrL4luZqzCfMUp0TRHCERm8lICjCsiXtlT0LpcgXxhYIR+dtbNpIgalxb1UKyli5RiHViJBG497SQ1B7U4CnVzBKvD2scxrzjUIkyHaDFNpsnXbrni/cnE11zBhCF6r/D1rNKqTm665kAuqHanhQZ5BpuYo08WkRNmd85crwY8ZvUCdrFO45qItWFadovnUBI584UUL0u233xZ7VYfvnE98/Ju8BnMXnF8KaG+X0KBnp+UmXENaWyD3ciu1wwMT1BMjU97hBCg3jps3SMThPebgaf23IEhqi63VtI/KbjgPWl2mdIxSB8KQyclI1sZHfEWW/hH0mCoqhjwQLIDfo6Y0M0DMmOfSUzSUrB6T+ZiJB0lYLuawmAFUj4Hn9bFz2MRkYyyOALkYT0crttKDdTyUfnSFJymRetJvf7U2HdnlUN2UllxVn849d0L67X3wqHrwqYJUm0dZpEOupoQKkAWX7TRbIJ6E2nKGUkuBuaTgBefjDHvpmyAdn5u2b92KFK6N7yfLYcBJjrwrgmQMKabB0Xh0e6rPcdgxXDHwzc6KKenFPrJQZG8lHJ6ZbJhcyr8rKuDX7VlLV4xZA8OUkAwtyacMzaPbO+JoPy4VU4jhfNawijkDWGIf6ifLKqJNDyO+n83k/8rI/PYufyqdW9KZFpAxlY66EbuObSdOpQMn8PZjjbYOMCGeiVHSBXoJ1BK6LdRiylXc+nQKDaz8+3EwVZ+LVJ8gd8YBt+PKv9tAKGlLH7znPdGsWbOGJkrZMIaSTDg7pz699sddac1yaBww4s+9EO+v2h7MRPleAqIXn7yVIt6DgciLac2rA6l1v9Pn+TMukbBMGvUO7CcIHz18KC6lIfE4IAqZGOSe0ZkeNvtmb4YLsKUOn0GYRcmQH8RLtUSaBO//LCnEQ2d3UfvuSgm97OcSDtaGvYfTawS5PmVZfEp5mcYi8yvBcDOHswOzw46dvSJFpB3y9qWXz04f/8TtTKzT6cPgBI7MAebp8DNsZtgltXvkWmfBMgpyFz54CiJd/3eg85XP/hZTi2kNnAEddbLxhdnPEmbxEA4z9+PbDEbaaA0ez8xzahal1bkUDNcjGxikLZL4oWsCtmUjwoDk6MloiIiV6zwD3g0Vp5iMtX7C5LTk+uuRcv4V8xr2AlnUkImhbHKN+TqDmu7MWwhyWYkdL/dfrAWbRbm8x+lAJCZL7YgArKLsYlcSJ4oIcCpQxhE4jSGvL18Z/MMSMkrnOxwCItKjzsvWxn4picmd738nvYb5KedTH/0G+Kn6we4IcJar4Z7Kkl5/PVbTxzswnYT4CgVEBrILIzm3gw5aWMWQWUkXaaM8tYa3dCnWA57N5Ei7KGe5UX34ZnTZ1K3MQC+sjHhNb85I0EMaxCZks8ah8fFyqHQU8T1m1jdqDMWB2GB8iTo8OyvysPrOHE9f/oc7ybK289N0kvD7VV5UQQ+BIzQymYMEDaPmmOlGWvn6brK5HWEZfdMtSKhwjDh5NKW920+k7pMExxFuWjKfbj6vLWz5QrLAnXPQSWrdS0OlVNsgHt688xaSDV5MB3ch9A1nrmIFdHgnORUOCewLaRe5dH+LkcZNOLgddQJNFBo0Thtvr25IPfMuT/uZsXkQu6ZxTAObzAG9aeqZ1LZ3vRlMBkcAACAASURBVNGFc6+HG2aHBNQhgCGth3rYcAW1U9JxXGA3thCIq8anUjbWaZ132VR9HLIyNlgMZz7TnjY9e3+qOLQ5ffLWG4ACKFu6TzEKEnJt90Bq7oA6MWlmun/FJiaHCrSDp/IedZG1cRFSKA5DZC5SI7hsLFvPunsYGGxUqTXMoRx/791Xcsl1pOXL3sB2HjlTQ28678IimjpD6f5frosM4+Z349xKS0UemVKu4SFLO91j7fbh6rKTMuuFdWnjG2fS7W/9e3BQlDZEXblnlpJme51gqodxyRgmuyoDRxyiMTXE52ogKJVzGZyiU18uEcwMS9tz9k43F4igulmbpF4PcD6XlRe73LpwqHEQM6wDRfgDPLcz/KzfPrMiHQArPQ08YUMrZJDSity3oa9W10k3koCek09Vw/rNnNmQ/uorSAqrVEVYeTgKyc/pCE8yowhwqFRsIox6xWXd09HuahYORkvW0YzOUnq065plbBmnLoKHrtKhlPAi5JIioxecz8aLwsf7xjfShnXrI3uKZysHVJ10EKH9TcOHIGcDQueVKmgawiIGP9+5fL3B0SFEYWPP65XglKMj8LkXX5gmTm1Kd7zvLkrVxpiJ4bk1CVFC51zUI4exg7KhwJrZtbaBYLTz2Vx+6RJ4spvjvTmty7keThIrQ11hV3scDbL1GzaTZJ0CmqoOb8oqOHRmhp0Q6vUMDP05GI50knokZZVcpDlfApNztFcznDAJjVUxwAQOFcMh7v7Q29MjjzxPUMumH521n9GFICQTLHQztjyZbTjUCDA33TxNgQXsvcl88y5kLCZ/Loir/CK83lnEmJYuyTcyAbM2pFjc5GaXLpA3ju1sXyOwQ/7pxpzWxMAbcJ4zlFB9zFEoJJOrGnc6feQzlxJIKQ9zyXTILHlJSsZ6KCIM7u0eS8lA+VmLEB084fD+U+mBX67ioAynf/zaJ9Pq9Y8HcfTcuQvT5tXtafXr+1hw5yyMTupWGO3kKQbK9NAh1UwzgHwCwrz5F6YLLrmMjtIEDDQ0UXQ+ZXsq64PWQHYxBIZUwkMrxehx/IkjwT+T4e5EpA4C166yiWnCjbcHT3GYgLQQ65yGU8yMZDBO8+H9NHvAQejS5XDAFOITpdKG5sG0jN+5jXOxtSV7Y80VyOeQBUlFGmYdHSFXAA/qTD8j544dSOuWvpCawGSwJqBc7kyXzJuWluCh3wWO1A0H68WDJ9MbWN+0DwioA85r/aMTi8L2EK5nPDCpRYFFuf0NDgSDZrh/4qIlFf3p1luvwMDwdQaS3Aq0sAzKCNhX9Uh6iPVuO1mYzrmATl0VmJlzWBmxV1VVl3736Atpx9YO5EDQDtjE+oKVMXz594+uSJdf9t6QjXF3RofT7MbxkM5nlWyqMUMJwHMxapcje3YCBqOfnFzPARe0VIudjTiMssLvDsmWGBR5lBw6MVibFPy2s6+YvJTsRp6dMrX9BLfnVzLIm2Aqluz+zxVvE0PlotfQM4cLcYTLqLC0N33hS/cwsrCey9ekMzOs1KE385bjOcZvGw368AmHSA3JZn1YvtpUCCfgeLfxjvltkHN2RRbssv/212igO9uMCBcXQXcJzNJaxJoJpCo9yLR/zOCo55kLrOYzLJvMolQvGCY5k5auOpIY8Mu4DFybKPnd7wROL9CwV+LsiUuTtgcx/txFC9Pb3/3O9JZb3h4Swrp6zkJogXU3UecKvYXmpdzbTHqpuWfWSV606AJccNaGPFIVQ9ZYcLyl2OEA3fqZJFwtacWK9WSQZeFA3In6SFNWcXwhET+PDUsXTVqMGWD4HP72V8+OlPIfJyRJQuhTNtFPiBa3eNvbbk5PPIXHOyRGvcHOuqh6y8WwX1bFjoeBzZvy7LgyM5QuZ5rqGx6YQIbzyasa5uvODgqWHe8bkkcUDrHeWHb+7Lpov8MmdNGzQSOWGD5YA+dQ+tKXvpC+z/Qp/SaDRMmvKZgP3/aeGVGaGM19f2ezj160e70djIyjIZBfto9Gh1bup1LzgdPphWc2p3fecX0IwW1vz5k1P+1DCJIGGKXIYIxuav2xCPbl32zb6pBnDRYVo5Oy66XGP6+/6bY0be78EIr76FQOFPe14UQCbaZoKGg1rdBI4L+k3NajeOfx/qBOVEC4zSMbPNowKx2YMj/0e1PGVKdLBo+mmlPb0j6E/k6pUr6VSwbTy3oNQ+7cMlCfTlBi5o+ZkM6QFQ/Y6ePz2nQox/HjjNQWJiCJoXaB4+XzuQ0ALThX9G7bAF7YErrc8RyGyQSCCn47/OMYAPjDELY74Xidxi6kmJLfwz/EprHcDkG/VlChFyZIIxmrx4V15crlaSEzDk73noKz1czFMEyH9UbwHXCwjpVp0gzkU3256d4fPZ0WL7lQYxWyYn9cWdqwvjktf30H7HXG5JHZis9IY1Ga5KzTvfs60nnzbiAYsh9oHjmjw/m8VgBtNDVaTxyNbqIkaZW8xw/RUeQiJTlk2tOkKOstW21ExRQ5w0LopxhwbtZGNmIGINgO/5TsAdwQCZ9NAzO2Idbyje3709o9R1MPJbl7PZ9MU9ndMB3wYbDcUsrlt9yyiOZKIxm9LtYZs824aikZ5ajtxAhglpRUMqP/nmVwXhhZsMrKTS+ULNBligdxOgOdZavlq2MU1bhm/djs1+is5GhEmEHJVYQ3yrrlEkgV/J8Nlt/4969jaLAReAiyuy/LWZSKUUQ2XAOmWWhGR4BTteK6hNRLf0MVg7ygs02lUUnwl8R7mupixuxZ6cOf+AhDp74chp+lZoFB4Mx8MEI+KBXELjb7J5tfkcczn4zNOfNR+azuYdUWmkJYeuplWI9C6sYbr8Ty6T+JKypRykMSJuRlgmbCJDbsRDaDnNpbLzMbTmeck7Hy1bUjxVoHkyILCv7hsad5TwYxytUb3xJWSbayBfsUHoejqZiITHwijJiLw5G9IRxIoo2Qm8gMTclXmOvx9+FA4GHh1gsfLQOZwLEPSR2kqb/7LqZomb3BdZG+wbdlxgFumNGvYZUXLT6PR20m148Lw36+sRB+XUl6550zeY96+Ys7ZN2oiSxiWwuDmY+Bs+kiXIGcClqGG+YI/L+dW3vQ5I0hE0TShtRqPhrbvZsd/jwOsf16ssHTTLpvxPZ7AM7eFm4QtmMI0hWbu+mL6Oz8CAeIirRs9Vo6wAWphYM2gyHDtzaS4RZQUhP8+npHaJ5sp5ztTMP8OwlBbIQycIVDdU2p+fxraJww4o4U++JuBoq0bEpbt65Jl19N6Ye77wAYYH/t9NRctyj98SABU6qIXTICk2dP0m7PIOUaG7WUjM7bsIyunvbrx7CymUwwev7xB9J4S3D0tjl0DMvIhibwc5oPHgpW+h3Myf315rVpiM1yhsPpXE0zoGnTp2OLgwGp8wyU5PAAXd5FFy5mb4xNP7/vV+ld734H3bKd6dqbxqdf//xJzDg/Bh61Pk2Z4XMYSM8/vY7sB71nteYKOlNMSo88tAwz1s40c/a8jG7BeykDC2tGO+25Ntht23YiXb74DvYhtzIbwulTwh02B06cOMbzQCLX045dkF5sgzSPYCeSEfRDT2pCxK5r9RmyeveZGK4ZnDZGDhJSzlYVYwZpvnAADT1VHKwqOHrSp3w/cKzSc6+vTYeYETpIA0KcTYxrAAwxD6rD+YvGp7/6wrvJOriQyeQ8nAY2/GC4IEbVEAjY7ddLJPdSzCRb4s6ZciLKyygqPT1ZMLSB8F+/IzvLLnkDlaWva5qN+fHP/7vzmgVLcySDK5iipfCQ71ttrIHQ4TKn0mc/89nMdINn6iuKa5biSFJEfVoT4zbJ0EYDXAHvUb2p66T9mjb9cgmVOPZYWZDl1WMa+icf+2j627//ali3y3t1nQxC4QBtdDQ0R1VAcwlM026+sUZpXAypklhNlaDqQrxf+oqxJjiPBq3AZDU79RNnRgpWkdGrCf5OBAoSL4cjSd4G81yzah3dVaI0XBSD3OOPP0dnTGeBXFxOrwOP28bm3k2gQGCOokF9nsGmnJTWBZPoN8wNKSnV7qZlbhdkSmc8uJm8Ic0YdPa0XI3JS6P1eEE4jHJwLWNN/63fBbn5X4DZvHk3spw6f2fyjYwVPgRwv/gy3CjYxK8sXQsbP58hv+XpHXeeQ9aJLTYcPw//eFyJDx9p4UEzLrEDMP40vnDjy5nJChKCmebpvo708vNwrMaWghmNC0fi+fMvShtWtcf09qUvrEzj4OlNmFDLwg3AwD8I6RmMjBTdAR4KlCsptb7zw5+kY0jOtmzfzdxR0m2C/uzeHWn28H6CHg0YS0hIuG88/zJTsZxwRpnEhSOmVwb36EDVpLRjxkXES8i+sNbnHl6R+g5vhk5TgjcZKhJsortLm9KKnOnpWC4j8QwzZMAjrJN6WC8fLyMJ23KctDfKBaxtxdxU7tDiS67A+PQImMfyVMklsHPV66nYKfZsxjNs9AIO3BhKtIWzZqXdxbwWgayPzdjHgZB3NIMxb9IuWuBBtWChbnDth/C6YNFFxAlt3B0EI4txU7r0ijHp2F7Y/NOmpbzSHcwIoMtYNBmT0RfSBZcBHcDny80Zk37x4xfZnLVYS03BtWIqIyQZx4f90gG6pUfIetvpTp4mOHV25KTpkxmoXcahkQNHV1u9ptbxYsNHsf0q57MOcyi6+LxnkI45DZ4oFjjxGAawOBDcEs+Dk/3ylGTmAkUcmkzTyaVABlPEs6tif9sMK4Y3OAwe+SzD0TsGaOpYmhIEChihmVvWmv75Wx8nEyGDzEUqRodVIrABpsAh0PpdcxqlJRngRobFBrNsWz6e92MeZaRJRRbYsmwuC3T+NshZ1p7tlvpzslZHVraq2bZS0mfxbAC0qTH6/byOpbANDvIaEkG1sgYCz2CK+ch/9fn/DSYJR80B2+Gd5+WOcgKdteMK1S5LK4lgw89VkhX2Srz5HocckTV2c9uNsF/mnXM+GOSc9E//8lVIyGPDnMKsXJmfnWcvLKvAGPitKWdtPWfzBD9LTbNW/XRKPeuaSwQ9CCYGDR0TWANldIWNAWCCfk0NdDZjjUmX81vC5VtDBVfTbJb/Nm/P2bRl/8gh5DwNDZNxAWlL3/7294nmyKsIDudiKdRCF+05JD81YHU2CgxeRlQfx5VvupyMDQkHH+axP/wuNU2eFJvmZagF8lRsKgT1AuDcRoHtXD2iDLiBtzn93Mc5Kny0rR6bgDozm4MpQdHBwFJV/HAGuixSl5UyyWteWVowfyZM/S2It0lji4fSZddOp1yCrMnPb2qcjoMGJp/7j/O9BmDG90GAtXPW0FhJjY+7LuqLbdBJOgiM/+sLt6aW9t04J5yLawM8MIiJzz3zGqRGBON0c5nEgjoCD6vduF5QlNrVUQB92zvel667/q3caIO43qJ3BYAvg3V/6dCONGXoAGUTDxUlA/dX2oxGtKuF7ydzLuNyKQNLKyKTOF7blHZPWJBA+tL5lHjTWt5IZ8A7axogyBK0euCUvdZbk7b2kxnAYI9iWTkOG6+Qtnpr24mwGhefKOdWdFp5KIDCgXYgJC/HCHI18N9efeb3qat5XypBVO0gIqfdV7HOc5nrIAdpdzECcG5mtbrD4Hk+93rY7holFHHot27fEaMcu3HFuPCSSxkaviF95CMfTy+89EiadS5lYkkvrjRLkOusTedewGGnkfDIb5YzVf0aXGFawE86069+tgw+IeP36hsZNjQ36EIUqHTxexn6czg66BoTaNDZ1jaAxnkhw1CaQrvcMH5SkM29yTuhM7WiYMgFt6kkMPUQQFuOHKRsdn6sk8cs05WKZZ9HrbE5j/ii2HG/4yA5iB6mWt7DJKCCSmgsxeBoNiQKqChOkcGsxvq/i0Oay3PMAe+tGtud/vqf70pTptcQQGuxfUJT3UEQpSR3yHE2yawwTZ4ynjkHGIYqNxuFFNzXUZ5K/WAP5Uo/OdsRHS1ZzeqybCzLyP6bBJyhdDI1s45rVsJmOoMsNEawVDURP8surgHXITQ2d3TmlbdmJTWQ/pWAtGPzFizSmdPCJVdN9lZJ5tvLHrZxqOtKaLb5p5mc6XaYk/Jig/x7N1nYMBVNKVy5CROnQzd7xgMcEFQDw2e0dRLu8NyKGSvv8phLAC4vr+VZn4gL0nV1FKeNHM0fLJ0H/QvWSfeS4K3yc0OXzAWr442BMjTE0oTCMME4aMAH+wZmGNaJxELrS3/zvehV65u+h/kNmzdtYWbiHALAMXgudZA6p6T/Q9V7AOpZVen++/Teck56PWmkhxJaqIINUYFRURzE0bHOtYxlxnJHvTMW5o6OvYv1jjh2sVEUBAQMNYQAaaS303uv9/db+xz//5sYE5Jzvu/93nfvtdd61vM86w9/vCdsqQ0uKhxCTiHoysIapos4T08wh74SwCTS2s7N80th3ceUJDtZbjbtqb1RGUWIGQc+EgFsozs/8zxFEAs7t+JzfMgYmBLOFtbzE1FKNAsqVyrnYA4juE4HE7jGyFAWN89DdlYXjYgpHsCpE2A2jCDUWUTnWgmTq1etjYnyu+nk1BBg9Cpr7zpG0+JKSs4jqQle3Z6dVoPT6PLuxx6pHrIxXUrKj972ibRzB4aS4hyBMZSkG258U9q89Xw2HNPKEMYPo12V03bl1DOpaZgmBw9WuckpDhPn1na2iW+yBFns8o2KKSsPMVGpdeWFaUkzInW4fvX9B9Iw93HB8vlQTBale9vKU99CCKQ8cKt3S2gXjFSeTgaFuLq9R3qjiZ/VgcuZWWsqqUOrNIoestQhGh7PPvYQjjGUg+CEk1Awavi+tWSfC9EjDiAzO4ap4pg22ywQyc+yBmo92WnfW04orXEIcBG43UrMF353x10EuTenvzx6W3rZKxeDk3WiAd4If6odHhxzeLurGHV3IF31NxtYzNjl7BpLX/3c7zFdPQ+8kS4c8iBlOf1ocR1c7kE6gW/eKNfsIKOOzgFKny1kFpvhZNIcAyN2HUrOlrLSCiY3RidXriZRBrPV3YHlyJPSXFVsWEzLg9fy0I0TKzBwrgx8O2RlkrW3FL+9M5bMJ3BljxEJwG1UBYeQPA7zflXVyKIKBtK/3vzG1LyqETJ5F5/nKAFYc9LGkBiW4errwVMILFDEvXQebz3rZ83qRewpsqZwzTEby1XNLKdtluCbs7rZbG629JxtQcwK9wOBi0CXg5ymn9m9JKAUfneN+Tc2PIoZesOsOdaNdkpy82QzqA6eSD/+/nfgZhKYVGiIy/HM3WfeHjmw7stB9dnskwHKQLukk0rX+DUFoTmBkS1i2FJ7z1DYTqlimA//sx3SfgHPxzI4pt7HcCGzWQMW5Shl7igHZawlYReCnJmvt0RrNeGCWSPTHPNzpScXUEzQpkKI3MJcNDcvnTXiYaJpqo7ltRwiBde++v3TjpiTEW6XyEC1EoeBVc0rQmcpp23/c4fT7Xf+IbzcpYv4Q0G+Qce2/TjM8iakPIK2bWgVBwlK4ebLmykc9uZHIJMcbKfSGy9+xGsZcf27kMB4wdHGxjbGWZSmoZp0cvrWcMKYZi9DUrYNe+4jh/eSebYFwOvAXidpRbeLB1xSBnAKb0Nc0ExUr/9epnU5Km/LlnMg58qIZtYAGtE4MWbcVyvre9Kb33MhN34qPbuTkqi+PM8lxbGhaR4WThxfvXRi9z7BdHMIwz6NEtLv9777fXzNfLKMYdx9T3A902kB13RF2pOaxjso1ThxuM5nd9EZIiDrp+bnlYAtMNtAQDpVuTA9VrIk/MEuqxsjG9mbxltPpQUEkdFNl6fB5nNw7KDLzTCbXuyudj72SLijzOG65uLb5aEgdqkXfjht4NdXzmI2+6qGknLi0BEMFCmXn3iA8hQlLBmRZNkq7s0GaA+rCTSldMf34FrbbwD39CW7kCZg5q9ThXiMw4S8budZiC2tWLkmOmzvfe+70xe+8r70xndsJJN/OF1+2VnMCMDYYaI3PbdnFFldd7r+jWvDyeIdb/gB4w+3Ut5sxq2iKRa11l2y4TXotIM8Asm5V4t1nnkDzY0u7vvUGP5ztTSP+FyWTIPQngrAxzo7UE2gsiji0NXsoQW8UWqTdCMHPEcAYy1YLgUWBh4kLSYCDM+lgExT0FpMU0yukkxtzarlscbl1HUwTeo4/EbpFY7ZvOIF2+FDziOeIjBPOGHUcohRvkoKF/dyveqcU4EuOKgilItmVKpbhoZPp23nbeSwyDNSc5fUHzmo5YJ0tnzNWVkeypiJJH9tMwRWmktbA11kcnxWEwdLZgNBOKhIN+F+FuizWIQ5BrCNfLwY2GTXFwL3EzvuB0M+Qpkup5N6I2RplvYeJAQnfh+EMeA8Dakao6x9s/gCMLVaDCXmkI2XUv01zl9Ot5M4wNrX9uj73/8e2TXlshhmJDXSjrSZioKSPak0kWRIfWp0fvk+9oVmCtHs4uvKdNUx2rIgVZEYJQyQigoqOMgMbmZsxoypCJ6WiTlT1za93HPspa/+ALFNMq/0DVJ3FkoFgasepxCb0N7XUiLqAUBnHQSkgAyQDVQ4BoyyyKp3BCnP85HsLCNj2LHjIfRpJ9ISgHoZ/s8+91xcuOWHmVl8QD5ATisBy2ccBLwJ4ccf6aelam5GmC4rQ2kgw5gPXqMiQEpDtt/mhsDL8nVUN0iE1PFWx4di6ARjpNem1nZRLU0krmpVLTdHYqGqjoOHDuF6Oy/cRKcLB9KH/+014EF70rGDCT3cEuaT7giPs3owLtnWFSyUu397gGtlvBtl9KIFGFC+7x+50QCyw8wp4Po6yTzqJ8C4enalNRWYi65awC7uTY/d+2fMQJGvECRUVUhj1lCwDlzuMEqFPwxXpAvP25KU4+uwUgLtYXzp5tS15Lx0EkzlGTCUerI++lpBcTAQWZbJElfHqrRNbeBRJHgXXHQRARVRPIHtsccfIeDxpLD42fvMYzx8Gi9gcZUDOLiy/tZTok1Smh/ilBoCE5zm2uxgT+mbxv13KJD30WdjZu7idxGpYTyOzdEVYLfbtm3EHeY3afsLkd/d9RASnxcQoJgFO1WTfvXTHell11zDw96bDh/qS7fecgDDhI1p+0XnhgxKovUAwVm5j5ifkj63wWkCyxCZWTMd0oMHGSQ9sIqgup7NrL7UebXguFYX4nYMLZocw/yUDP3A3mcjkxvimVqq5+5+zgIsSNw8drQsmwKikrrEZ6qkwSBXrpB/MPtwDN48uHKOZtTeyyC3FC31JQTworKutGotJRpYbT2cw7FxdN64/5rBlVrSYms+xWSx4SHmnbTDWcQtRJukMgTu5dhWVdYi8QpTWz+rvFT94rIJQIGu2f9PNpdxOH+Ym2VWggHbc9bhMJqN2mmVZWC2aoPORofYHyGQA32c5KUY0nh5ASoEMjr/LSbUWVVxH2/7yfcJcpDWOdXgjge1xjEHEt8d3jyKYcQgB1E3NLP2bhoCeCBW0HBaf+bmtHb9hui2VzIPQmaDprXdYKLf+tr3Yo3qDmRZLu3G8ZLK6Xzmw0Ae6s7DfMRxmwQ5rzdntxmXc81lrNJmX+ZlethGFh/yEBNy7ZX4PEFp8lmrOjEjtUsPPHbN9e+JvzfQTTqBSYcCIu8KHDXtCFqe1HHa7sGWvJcPq6D5NBmGQKT0gjz0dxI7aiyCaOfbpu+h2yVvZoiFI3E2SjPPHDutXECUrBHZ83Tz2elIs3w6Oy/5oXoKOUV+LG3ZqBOsTOh2SrReAgPick7VgGAFQSVQ6W7MtzmfoQ/MJqZo65yiAymLR9BZ0nAFn8EM0tNd54ZRRhZ6oo+ySbaeNz9tPXdBOn28gAwJ196ndpLZDaZGbZyRDE0iwN/1MDZTPTkT+OAHXp2Wslqn4XaM4+8/TWeoWIe/UVJtNtwprNHPXF6V1jSWpiNYyOt8oYvtOPhkkc6+GjtyiBwZr0o7+8rTS553USroPZVOkU2WwoXrnLM2PcEoQ+jR0VYvMa1iEY2xMPX3s9Nnt6yCxXP02JGQt/j5JWWv37ApHefvxFiOHdmfDjy9M02gKxyiE1nCc15KOb+xdm4qMwOsKkhPIRc70UFgACPKmI7YJyczGzdyCJ6dWN9kDA2xBNeWuyeGjnQhYbv0hY1pxQbcjvu7mCS/PFxgD+1DlH2kL13zmq3ghgfTL3/CAJL+henqq17BwScQXUEm1pOtmnh4Q6w5X1NDgSMclqfaj6bzLjwz7XoCMX/fCiRhK2MxWwmELIlna6Af5uCdQpze34tYv+U0a5lqgvuTu3S5qeU6CYVIwLpZo+pnNAOWJS9+pAt0ISWtg4PMBBs5AEoI/pqLzmPwz9Uv3Za2XVLFLFknq6EflmUPUXyMzMYMs5LszSliZoxmutF8oPM/0DedujoIXTRcahn6bXZSWAxWjQKnkE5/lK7RMJihjMgk+H9K1tgykbW5lv3dLDVaGtHs8HnNBMLY/LkrHmWreV5QnvxaNKgFC7gyImz400monGQ+yyPpwK4ncPQCFyOAeDhY4ViJSWzXa89g1zvkPAn4g1gubeG5O5Nk61lb6Y6SXZtcWDKCPx6i+vv6V75Hdx+YyNGVkbAqH5M1MRGjJCd5f1lJ4wQ6ZXG6Efs+MY84sP/8tXlqYH7e2YU6f87IetWU8z3eKpuAMQ9DipPP3EpLZcwbbnofDsR0esJK3AZB9svSWqUPLCK0j2QfA3w4dYxDOq9y0ZaRNdTXjihrxvxwUDdhFqcE4C5OvnCkjcAG98igRaDz+0Y5UTTGDM7dTJAT47MD62LTtypcVmXTc5OHKFkceeijr2SzFXGC1eHcoXOt9beWTsMEL4PnAkrZI8cZ1MuJaUZXArfMZocMd9N2wVBTehsn4gMxkUtyLSWSp40GaF0Dx9IHPvI67IS6Yi7BPmYD9GLjU1fP6DnetKGmKf35j7hw9Dq6cCp9+1sfTK3PnUDsywO2S+R8AYDTQk7uKVvscOLmF/alq3zv8QAAIABJREFUReC+IwQYswTdXMYnKPE5PMLhhIe798RgOtg+mZ5/5bYYLH0KcnDRotVpglkGw+BjdqZPtoovKpdDvsQN8cAZpJM4QWdp375nI1O1fPYebty4MWyszOAq4MAdJMD10oVUEF3toB5+PxM4ooTA7EIZpcGxE83p4SOd4CxlLGw64gRZ8Q2f6SAHi8RYteR2IlVcmE26mMws1GW+4Z2b09I1yOY4EPT6dwE/+yRuGOiQL3kxa6VkAZPNnoB/tYzAeG7c3xEG1LRB8ly4aF4EomFcawS8pSs9R4ndO4KjC8L708ex7OpdQgBfSaOGNTqzoF3gfv4+Gg7DzKcY5WBpb8G9Qvw1ml85k8t0JMF+N0ke3BQW50qV+Dufvx50gtjaZjPgKZgBQYEgGxa6uOF1V6TLXowRBNpnM5NxpHgH9/WnT//7t3BVHoMIvjD83P75g29DTrSEQ9FupYHEkgtrKxpTJ445YKbZ44PPQAk2zjqbS9ZRznVGCZkPkyhdI9DNdlbF5vx7CcCzjYZs+5+NIlVQ2Kk1m5GHZlYn6J/pKGrI9brzWZUWc7AVLIxmRARbvqP99JF0729/E5ZaZbyvrkLuRwfUDHOPzeAGeVYjQDbVYKIrwe33HTrMvYE1wVuVEOB1XnZ40KHD+9ATn0iN9fjlhAOO/ox5iLeHbwuqH6s7F/FI3H+nwbnGtaC3USnerHlrfmYaekRlwffPNiONPzFCUqtzS2xdmcHmxPQdIykvMtNlWL+//vHvpwUZLeHMdBxQYTfzqad2h8Qo2tFkG/1sBqfqaI2u2+kwqWsNm1Mzy/Wrl6dO6CWLAKZP0NkSCA8gkTd1HoS4Uzh78AEExgUMJQTHUGU+xOzQEMmmlkeWLR63BtBJnQRkp3MZLsJFTPwqxvBvGMqK2kb5fY7185Rau2Edso9dMcU8nA6Cm8cEJUvRSHNx/HB+I0G7OEa7kfY6GIfgo3TEADGEeuJVr70UnEnbZYbzIBkaHG4N9rU6uVICzlOPHmTaVkqXoke8EU+wgRYIh3TVpDAI1pfyYDmkIysu0HKq81ja0sxwZnzWtDDX0XaETbUM6YtGhBpZHjren55B8/eil1+YWoE9W5ZdmAqbN6c+sgBtezzRuqFOLFmynIlJB7HDOkSToze0uSexNBojsJr5LsTiprWtDYIuDRg64tIoRnHifeieu9iEDCfh0Blr60zryOJWgRHFuEc+W19TdWqBG7X7GaY9cUg4AWyQEtVN4FAgDyEJoQLTYh01CKNryYq7wMPMZlLR6fT2D52JUBuUCqukIEmPNaU7f7cfOKCG7AfXiZLF6d8/djeH4hkYqW4Pg88yMDoJ2/U4mESwYTFHk4Bfnay1k+37cKK4jQx2I9kvCgjG7Ok9OO7XKPEKriUANqW9WVzrqWORyZnhzlKPbFIYQKQfSEUIDXYceGJWuQXgYOUo//hlg6qUg3h2k5XRHf/7t70ovfaN21jDw+h9S9KH/+kLZPMOXeeAhBxeQlB30zZAN/LwKy0bgjt4M1m6Iy+z9TlDLCizGN93FN4p3XKdOMYmqDQodRubcPiAczcxjdlsRDqzzew2kjG6WVVDDnKzqgeVNFZPlqzOcygkq/RHbm6wn+I1nJGg9NRGDXAP66kE2KWsUNfeBv7d/TaWfvK9bxPgaAT04fpBsPMwnYCV0E+C0yPPU3I4ENUa1AePPvkYewQVD8qDhgbmfyAouOSyS8Nks56EYAjc+7vfvpU4wdeg7FEX4H40OzvCVDq10WZyBWB0pVQozm8V+5PgWwbUkIeUy7GTMeDudm1kXq3xInB8DTK1tzKNs5nEswyFBX8ODzu+Vhutgrt+dhvNJyN/xsSyf/9oOga2czLcI8jwuJgBWOYDyJk84Ucoa01xHaMn0XIRwHctWYWuBd04BptqViLvscu3l42r3ZI2N0bWPKk8T9cJOxs3ERdtCh4dWP7dtrCDdHV1pf4jY2AoiW1kAm7Ym/OwRnlYnvZ2N73ZOrSuguP1DO1w3REiOPM/TwRxnpnyPTa54KfdzrA14uEKeHozVG+I1RWVD6erXn4+wGgXmROWTWBLbtxiWvGWMwMA0c88djh9/j/+ORVzOk/0cyO5P5DfuS/cbA4A55WMk5UUkjENHH8mbd+ymr9DhoSkq8CsmQdXCx9Ji5lh+GYnaBSs3bwh9XCAtNesTu3Lt6cSOlYtXHsrgPwQi2DcrhJlnbtbwqnTs0bpapuxuissVy1dF6MztsNpiVVH1rOHBTmMptP5DAXcs3qULecxhb6Yg8KMcAwsqYfN2UIQ34OHF6zJwDn9OHY6fV42mVyALhyJmZooGDjUGz68Y0eqauhJH7j5PHDYY3TkV0RjoK9rTnrg/t0oAc7FYaQFekcZ1vO70lUvviZoAR42sYBngk/WK/uueTqXeuqeodb0k5//gvdbSgeVwwuu4YpVq2NsnsmARFYLMj3TpunIPvk4GCrP0fvievJkj9JmptSJ/4h3yYdeqGn8GbSOTNmIa+JSVKSoP734ko3I/v6OIUO70o/+6w/I/Y7xDDgwBPO1InJzeVjHhkTPzKatn1NFxZHSi196FkLx5/M1Nhmc+aD+Fi+9LrIoXsMEw2xZq+/qWoOI2DAnJJ8nF5u5EfH/ZXT+XUxwCByO3Cqy0CjhYA5oJ5Z5eBm/i4VvkI36zODnAG8dggx0CzBvAFYIDl8hQ9IPpj9BLxolIZFkL6Y5AmzC+cE72RSYoKO8kF9NlKtglkBU9Q0LUi2DgjzUSopNHjLUdIAB25/99Ddifqzpf3sbODDXaPDqYv152AhnVRA0PbD0hXRcYpCbZwi9fo0fSxpZtF2ogmYPHg8AA6ayzogZZHsBP/h5xVr5Dp2ILbsL7vzRD5nWZXDLL2AQ6sSORoZyP+XpAIFsgCDVReewpxeKCB9efpudEmc5VHAi1jC0topO37i20b46r6EdThEBQ++tCbMzMwDeR0+yGPRrdkb556k6q10NYiZ/p61LMcRF1Q9VWESXAwJrvilgb4o/TtqtmM6FakOjlvb8xs2bAl+7/fd3Q95dPNNFgx2v0acAPddmELeFncX+4k5qFS2plZVNR7YS08Hpcl925ZmcMmR42LUfOPYs9k5ISTjN9LwfJ1idPtiS/ud73klzACvrFsYl8v3lynPENKTKqOnzAcDjGm45mJqZFLaUTKqTAdTlPKxhsr1y2OXSXeTbTYL3lTE8d3TBOenEgs3pyFQ1/Cw1vnhukQ3vx5RwQv99SK+14B8DPCOxSedeqPdrR2kirrUI2/JVq5rDSPAQQ7z3PL0LgjO8M0Xw3McqvuccGgtNPAsxHQcCTZHRDUCd6IfO8eRTdpwV5Ms8dxAwG4/naCfcBWjGU02Zf5hs0r83ANqFLCztTdtfUJouf/EySkrtkLAu36kqZhqSNVyyqvH0kx8+iCHA4nTtNa+GqrSfiUxns7DJmsI9wvF+LnaNFAWkuX2UoS04Jtx738PpyEGaCqMNrL8p5EMbg6Qrv8wDWjF5nhE7mZ549MHotFp2ZjffzLc0YETJM3vaWcrMBLpMPs30iymen2WPWk0zrLqG0vSJmz+Afva76U937SWAYf/Nv9socGP6esVBkcjKA3loViEepk2U7ZVVEwxWPzPd9HcvYSOqbXITC2sw/KabzA4b/mwa6b3UDpyOewXr20AXowkN4P//QGfekuknmRvn/Ag4ePweCiKwwFJ4lMWWyJEF+jmVTGaZl0GOOihGYE7BmystbiTQLSSDdYD3ePrRD77B7BXmK5OJiWl2Ao9MjqM7xi+xfo4HTD3cTqg0BLkG5jhUsj8cmeCowaqKxTEg2/tw9HBb+tIXv0/zL9NCRskCPdSOHTsa9mnOEvGpWGZKT3Pot/fTe+vXS0CXrqJOXedx10RuSJhfZZ6hmWYt2L8cOb/WyswgGhmcQgSfug3M2773jWmlEm5+s7Yhfba4AAOKgcpHL0Z26GgbwY+RbxAdO/TSN6NWMM8Gc7BHE2aF8xGbD4OnOBOimmNMHefJNoYgs1mcvVGl0aDlCEEmAEUDtJkB/z0fQrF22jqR6l124vCpNETTwsnlUzwQs6+YnFTM9akFBRuQ82QreR6A1+VXbg/+1mMPP8OpT1SHrzSE/EfhuJmlnycHVOUhDOnQ0cR0mBubSYbeAzt9eJApbK8rS2eft4iHW4HBY3vQBLTycZCuQXcMvtbrr7kRLA6ckUAqxFzIxjbYTTgnQQwC3tc4Hdwh7bYRyJ+7fgW4HHwu3sssdgSsopHT0EBdjZSrp5Qu7/a3poOlDRhsAvaCi8juF3dYBt7xDPq+burkZchnnqIsf4A5HGYBjZSldQ7g4SHX0hXXKKEa9r7s/3vu+wOfG3IqD7uC7HcRCoFLaPdP6Dpjh5HrdORkL2VGFxnS/TvgDsJ0txSVTa40T0PMIHPqPMK9qmNhHT16JO6pNCO7r7LvxwuOp5u/8iLKZA+X4rT7EaZkYSxQP585G1S0X/v8Q6l5ydp0zlmU4viorWheGrCHCzM0joDgsY65Lv3+xX9Pwe07cPAEbiZPs9Dprk8wkIcyd8tZ5wfALyYX18X3itk+/vCf2VgSWTl4zA48WAmici39Ot2qA9fx9yjFhSxyuZdBeruchgblhxxEFTk8TIxoBT6HTJ9GmaaTuOm6X4JzBmQTg2kIsrreOunOxpZ2WLqYLF2+kIN4IH3pyx+N4DQGHjutJIxZFUN9tWT84sfOQbCryhov6iJocM9xMiHUzwS6rH6I3M5kJSzR/WUmapBzPq5yxtydLSajK8N7L5sniU9mZ5fIiAIO4IAjS7UErCp2sBQMAKhDcuc+9dGPxh7WLmyacrWC6WkLlqBgmEf2iYtPOYFbjLICtxLNMauxVSri+dVUz49M0sNnz54j6du3/BLbJJUx4oCagLAPtD7jOfkcIvPieZshSlXxmXhPs9ohD0nykBfC0sXEgOHfZRgql6i6p3jAqIf1h39dbpdcSzDZF6ytgtv+zzenTU0d7yUoa+czc9ryYjOt1Sxy566DLLbT0XnbfwgLIeccSj5lIYa2jJtdysNuYsPJu3NxjZrR2WgM88qKcKhYzLDfU3a/otuTRfdhuUJEl04ip0mblC4ywCEwJ0msswvfYPb+j/xd6uo9nJ7YuR/n2cPp2NFuNlVpuvQK5mpC01gNCfW/b/0VD5hAVkpG4YwD5TMyoiUGcopW0OFs5PRRg9fDZhDoHEVq5b85OFmuni36jWctZl7rinTn3XekzZvX8jrgHwKvPPQzFi+na4r7BwTgkZj7ydkO56dCygsfelqsi9ceRY/XzclYPj2QzttEkOtojXmg4ppjvEcjU7nsrhZDyWkFkD51zg3pJIfDINpWYWvlLnanxDiCzDpFKUEg5q1ChaJu8/CRw2GIIN3missvj4BkENzxwJ8Clym0my3tB6zlRU3YMdEVDIkTC0OBs5jRIGVzW/OqdN8TB5iNwag/MuaT0EN8zRG5kawr7el9Xh//14+nr3z5SwwbWUpjisnxBMyGxop0xpnlZHMEDjz0Joea0yP3D0BunkxzljB+kmzllq88lJYvOp+gvCBt2ngm1480C/xLKyCHZEPSCpxKaoMNoW7wUw+Yw4yvvPfeh3kuS3hW5RC3e9LGLRfExC4NHUI/TdbX2XI8Pb3rkSCgTvG6Lv6YKSw+M/Nr1knHiiUvrAz0y7S32+i6N6MUtlGOpSOHPxxqnAs+nZGtehwlqL2X6gapUFBGrE64b3nmAOU2nLJKoBMxqTl011901dnpDW+8hvcSjzJTs6NaTecVtccoEigHiQfB3GDMMyrEVLS4PwwozOakfcxSS3Lv201q3iRWJZ6nS3V2/ZFpUELAKQ2OXq5aI/uMmbDanBEisZgfm5LEj/llCcYICc4i+N09d92RfverX3APxTrH0tq1K3HykUjcAwyFmoDqqraW/UUCIO5bhzuw3NTqSjI7bVd4p30YXn7nO7+iYsmUHQOsMj2rrWkxMw4X+atWAzHDN4IWTUqtvAh0NbyO3DcztFgb3n1tsvjvIAnPVIPRGRd24vMZJIfZ06FU0flEWhm/F9zz6x+hgsjuulG+x3PPpWtoRGUgsyl/+as/4OOO/ImBEybJElGbsKQ5DSdLbMgHa9DTvUDsTZcAPcg8kb1YI+o8wPA5pLiyqH0vA2XYFNPdbCHw2RRQ2yafT8ClwNOGLFD/tEnlYVOd6Tv//W+pe2gvp8xQuv3Xu1jUbZRK4+n61z6P0ro1XfvSV6SPf+zTyJMa0hJOmRbsfwLgpcXvyS94Wgv5taoSci+n1DEtpmg8ePqGT5smi94HyEI6lrzkFbTHq8wE+yN9L2DKuRj/y6+4yiZ8Kuin89gDlcNFRCwpkwHOZ56E7jLNAx1kYPMoJVcxsxLO2bQq7JdK6WJOUX5PsCEaKYPL4RcNV0LoPev56XBJc2oj6HfQrT0FTjeEokPeXyGsckvAYmZGOIhkmoWfs1xLQkczQqw0I5EqQ5nbByq+79ldSMzIlChJa6FZXEKmXUp2OTlJNuxjdroZcjv5j8N0ySYJPLfteIrsa1nGPM18/TeCnPMpXEQ+muuuuS7teOjP8ZwMstocVdVPpSVnjKY3/I/1wbfc9ySC69bqtGojGuG6g5QU1enOX3Kvu8vR0Z4fDZLqGqsHfOB4Hu7XAkYrSsfw9YYdJ0c50kXXtAXm/P1/dpiSm3oehycBvmkpA4zXROYj5CCXcgB34CcefYBrBqdSfM/asukwKwkyRplBZw107taZIWhCoKuJDzE3PwjUbErxNqeOmZFVMBDFe5G1nwKiORO0wycUMMaQJW2ILL88tD1IZfQP86wsDSWzy7t73wdemi68aGMYvE6QSYWOE+vykQEssqaa6OzC87RJAag7VdDOBoexUATGK70lvOJyxhkJbyzUjL1lfM5Ax+Gq/50sBl6nlLkZpYyiDHOAAOYttQkSERyzx90Y92tqAmv9coxJp7gOXudD739ndJiXL11G2e18DMjlZLEyMIQn9JwrJngXkZktYrbyJKVv45wlZH1azdNIO3Q6ffWrt3LvsmOyeJvYuM0m0UarOXFwD5voGQfOnCkgJjoBxpmpEXu8Q6qLhNAkcXtvc0c5F+MhB/UTClQbvTz4VEYEesnL3Pfrn4VppiCtZYOLLkpJXmCQqBjwJ53I73zvVjK546TR+tZX5WE2lESPP/ZYDkp8paRZA5xduLhY0sYuaSW8oYNyJKv6PmGZzY2w/q6HRnAS+ZLDPrrBmYZBOT1BNUQsAD8o4CZNOk8THKyE0uFv//5Fad05yLjakWU9eTTdfefTBJ8JfMvOT2/5h+vCweA97/wXVBvLYiNLdZAXZzetGOvnaOdz8I0OM4uhn+4M2eOjGEWOaO3NtQE3ssAFTw3lBOqqVt7zBawPgFgC0xhC+caqhnTV9ivTSBtUh45hyjqnQXHiEyDrcdaVfyfrvcCNSrnee+poWkgHcw1qBuxJ8ZXT1ZcAwjU1sdmniuASzVuWhppXp07KbCU0/agixkjx2wnEJ3vhHhJYy7l+6SAueId29Pe0EnwHYiCv8rthlBDH9u+JRXj7737PwsRKic9eA3a6kXJ2rvhauP2KV5n2Z7+5AeYWTFJebbj6qvSNX/8ZzzTuEXbdwwD5zsrsxwTUQ8aun+6tTqiPHoFOvgRqS7rx1JIuuao83fjG7XQdh9MDd3lgFqdtF+MxOHGI8r2SGR1YvkNbsPTesGFDHiBD1qw7bwbvJX+KpGCdM457swaVbLReMuITuJLcecfjZBOUeEMsfrKobWdv51DUIt85q2xZsMvHH2cOqJBAHNY21MzKcqc9xN0zGUCmIuS/0wnDkiiyOz+WqhmClWWuttshCws6Qm6/utHEdHXTkJWQ90uGXRwGIz3FqkQcSXL4oM0hPle97F8y+h/+5F853BS5m1EHJTwyuiGIwyXTq6hCNJu0wca/FTA/pYxRjDjauI8yCG+o88Bxk+d5HtOQiqMJMYPVGbgii+VnZRk4IodMZEN8RDurKjCmCLJmiWaCNgdLUEPUlK0MB5UdD/4xPa6JA4n1JJVEwhBDwnQtWmubPmXs/ckYjF1JI2ItFmHSzxaQ8WE4wQjN3u6JdMvXaRhxD8TgZEBY3WUyNgYfYHy6gLdh6BGHjgEpMmGdUvg8NimII9azMW+WP8ujjE45j8FA6odx/fi18kYt99W7SiExserFI7GaZlrBLZ/5wnQzMi41kLbxxUiybTM4gzrIyOQqoJCMps9+/su8GVEcisbCBYth9neG1c2wU3T0iaMEi8UUx7IWSXmReVrqBixHRlGwP/yA0gcCm+K0M20VFLX88XXCklojAbg/elyNkH14QlU2TKZPfPZNMfbuGENoBruwTT8G/6y0M9140wsYuVab3vOuT6SLL8VXjsxNYbpkXhep5cAkM1CnBZencOPFEVcr8R/9n99wM7PWsaK8BglRV5QSco/GxtrSW//xBQR6p9ezGVE1bG7ekOaVM4G9lVKX6GMn2LJeN4dSPyvYxoROpZTbXdyfIR7kJDf86suZCj7B1DBwFq1gRnnicxbBp1rARHKmZvWCy/SC6Tg7wgcpP8nt20spPE0pcJp5qocp1co5LLQGG6SU0z+tAvqL7P+DcPouZbLWjvv+RCa1K5WRMW8B82tGLVJBJlpEMDBVd+FpRDrm5iP1d9ThFH+/dOumdPve1rSXBTpI6ViCXtUZpHauIoMx6xY05r5qb+N+U2lRXYNb9PjO9MkvXA15lswQ/Oo3t/YiOStK513OvNaR42zcBem2WzErIGNcs/qMgC3ssFoOi7UGjSjgC6x0gE4MAN2Mx3TK117GXWqdf/c9O+nQ0o0ediQf1KV1Z9MYmB+ZTAGZywFoT4OdzyHtYpaGlj2eWGYRvKZVgqWUG0nOnDfYMsjNYNZoVmaIi40G0C1304NeDmmUoUFyzUqcGDQ+w9MLrh3B0YZajCoMiWAm3zr9ziExUp1056kkMGhEuWhFQbrlu/9Khs7c4siYmaOhOB196dToYkI81KJi8C9xVDPJwl46kAwXRwljBmhQ9BnkfC7CMr8spc3mzHHI7rF8GsfnTjhAh6HykiYCf33sab3w1LG6u8anCKJCOU7T0hKdYFtZxsxbKpH/+PcPpaXMFlEkUKf1GQFE+ZX0ohIOz0aaXON83/z58OMQ2y9Y2Bxd/0kC+bNPH03/61++mOke3LeFi5aGs7ZqlnrE/CZQUj1awFwHwLSND2K85WTMBrfwLox1yiHDXlApJS3NBoXBTLzV6imGS+ndx/LMogKdjcxaLez5XNqQveWGt5LJWWc7QKac1BQfMt6oCsqEC7uO2aoL5i1mQZSn3zO27he//h0nt1O9cjBwAWh3U04gknibS10HvDLZyEnl7kbTTv47A6vQIJ0+T6YT9BRKrLBRj0HFEgGlqDg0OLuRlpi9cEPFPqb4u2Ur56TXv+15gJ1jqZXTvalhWbrztztZlIx5e9PVEEtb0s2f+Ep64VVbEfIzwk7aA+Wh9b+4UIF4xCSnwNgiboo0gQmywcchaVIa2hEN1rk6R7hvEDiL4ORdd8MGXEtYyNy8+uKmtHb++jTZg1NHSyfYEx1UA7cteRaCXmtlAGaFBKoRtKHdBKI+GP2dEF5XL1uczluH+HtCbMLyBhcSxiGWrl6TRgmag4jTg6rDdZgcO6dClYm4JiEnDbM4B3ER7uDhtjoZnAWnHY7+X/ufe5agPJ2Wo1V94Mc/Yvj0RFpH5lDMYi2hhFHupAliqOoUOttwMIuJTipALQdKBR3Zh1uG0qNdZK1SdQg+HnJlBDmDkc81NnnIa4x5zk5QUpR1qWdfQiEEEN/dVpGefRSwesVIqlvUyq0hc6fM/O2PjwEjzEurVq7FNGBxuMG4Xpx9Gp3yCCR5Hbh45Te6Po4cP8RwcmynMAj95U93c2/coEj05i6FN7gy1qlXcXQvhghcSy1da0W3Qh3ORbUMyvVd/rx6jEkQN3M3gxgIa37uPcFuhCClxVSp9AM5VzMAuYTZ7IycIR0/t1zPnL3RKOHQFn7xh+8RXNBZv0S+3g1oI6UC0N0m1gc/8tp04SUM+C7oi7UWCUJYIwGjDDOSs7yZaiZPmMtFF91lAt3olNb9etWonsgaVYNa9vWNtoKhmrsBx42RRqPRLDOwkWGVLwgO5Kz1OggYrynFJndhvUljfH1pIRw6guydv/8FsNBx1i66YC6hicPVuSTa0I9wv1ZBCO7GkEKMb8cO1DQTxZC8z8YbcFnat/cQ7kBPBfHfnoDlqswIzQNiNCP3qA4c2DgwENblzJjhYBESsjS0ISa+poFFGOhqBhBrN5sP2DgM+o31lvZZJCUeWKF2CI1yLuqDR/d3r34LB5C1utqwfINCGUApolHmGevOSKvgPTm0ooSo+pvfwxPCSLKXEsYFGJw4Hu4oD1D2dS53c/Dy9zwg1vpbq2UvjgBKTS0LXixQQbaLJ7u2ZhNA40yo0ChT9ZQv06PfG8MDnbegDlLmxWnFGbClBSX50HuepFPITXr7O69Fp/lA+o9P3ZLe8e5XxgM7ifVREfIhXzQ3IBw92ECWhbsHD6h55dL041vvQP5EJ5Go7/VbQlhKObBXkHnJqon0suu24tSAu0IVo9Zg7A+c7kkTBDJxuBiuwzUbDMQvqfOQebHBdNag5DrNsJhHdj8bzhrvuuZ5aTUB2cDIM0xzt52dEPpSjvLfmDK6iPrpkk3yu0TKfrISA8sgm3KIkqLDDBhb8DEmcx2H1iP7vN/paWB39dRoteAeNXAc54q1gL/pkGzXL5jf/AwbBAmiYZsFRYXr1SZaS6V+gk3rWHW643hbGuFAmpa/yMqqBjwXnxoH3Jd3ZomQMRCzdX5NH0/v/PC2tPwMicI2XJrTzr8UEPTIpor2xQKsrVwM2XQXHfgz0hzIo6tOnxG+AAAgAElEQVRXrooOpPIsM6rMnTTAGVic4ATRls/lKd+JXPBnv/5h+tubXokH3YPYasmXBEMkI1+3flMMPAmR9mh3mjt0mqYP64GAZU0xHr6E1pIOBc8qGw+H2ByuU96o2+FJ/LszdKdZp/38rkmToUVlhWWsNJWQIPqs+d1yVOwtKpWIn7m5kZsYM42O0Ppq5ZSdtM3uJlkDOkwvWVGcbvmvD7JeOCjVdlLFaEPmbI3CibnACuuidCzUJslaeMZtZJxsbnTyGMEbaR6Vhg480bCJq8icvewtZ/lqYJTEy1okDpQDNVVQuprRJQ/w6ChL2RAjs3loNq2CRGhkDiqIrvRP73lHJAeqNRwNkCeXwWrgi+TJ9XKQNyHSryBxaSZO6N0nlLL7qYOUvM9GQ0fZlhxBZX4xWFs5JTjvhnXr4yAaYZ1rq6V+WWpJhFtTM67IRoRxQvKwZiE2Cz2UA15TSUXM8kCMdRQGvmTRdnO1Vuc1fMYFb37926bNdtyQ0ZWwDuaHqaNdDD9EPZ0UO2jLqb1XYYr3ox//hCyuL3gqnorR4dCUUFsbbpPd1QhYpve+mKddDK/QZtqBthkvqHD+Kg82A4barqjjo2HJDdDKyW6muJ5Zg0F2DiZ7zpJsXluS/v6dFweoW8zDObIXre2ylYwFXJYefuwesIAfpTe/5QYoLycof6FwIEz31NAPywVXOD03HX+OIEnp+fCOx7HPVsIyW77QzaSz4M2dJtNSF1lRPZmuuHJd2rJ+blozn7F40CMmoZAM4dZbCNtdjpXqDLuUDoceJxvz88sza0FdsPu54+lJgu0k1IF/ue556ex6Tk4eRBvvufh5lzIhCwE8dJd+mgcjBjtwSZsBgygBnGlrY2aAz1AQhFx1q3jaUzp0YJuz7qyL02lK2GPYpJ+/sDFtJhMZ3neApi+dae7NrCuDm9N94knqBvXeOQNCik09+Eg3h8xpgt10xYL008d2pWpm7Dp+MUjVnn2scDN2OXkGoqZGfNLITLedc2G6695vpL//x5Vku8q9JlLXiUXpvrta0stvaMZkcn+A6w11y9LPmI62qGkzwa2GbG5NBDm7bGZys3xJXScMwL6Pn7uTzzYM5vrlr386vfdDN6b77yZD+FM318OIS46rOahS1qxaE3ZeFaOdaV7vCb4fuysPID3jeA5SkyxXLbtlD+hGYoNA4f2YZSqf0yzOYeH9NAumdcGx2cXnltAe63PGYDPj15ZR+Zpdy+6BCP5xvzKIHo7CUdVkyCbrZN2QENjBfKtxEb721ZvTjX+/nf/O7iFeW4wvxFghjUPULWa4UukCtvqscWYmSo9OnwDn5L46gxcaSpABooBXM2t6MGOoSfATAvA1ZQ3IbdURpQ7zVZC6CHBCOpHakO0XQeshz2RPEiA58MtLGtL7//E9kcULowxx4NSQoBiwlyxdmOYumMMvrKnWrYomko2/Zcu1r6/CbHZX+sJnfhwzOvSdc3+Fn54mBGRpBiBxfcvZPmhWfnbxxi7WmDNwlRBmfXkWDLgOxdVtChkAvWaDoAdOGDUETJYbD+5dA3tQf9TF3vDq102rRYyUP04qLyTjEHEyRfjhpJkhMdqxMR2fdYsoJ2LaSOjp7QzOkRlN2CzNUFGi3vcBROckTw6atWuK158xwvQ0l8oxy3gXn5Ot7Gnjo3WYbQ21vJtzbPp0+vAnXwGHDfdhAPI5VZt4SqV4WjHh6dCudPtv/5ie/8ILAcw7ooM6DB5lZhDyKHEHRNL9HY2c9pVMhDqenjtwlKCN6B+xsdcaci+7iby3ZYT6zCWLK9JLnr8pnUtmO3BK/hscPhUINAX8DOpaKzlZNNDWEkZsppuDoLVnIN3+yBOpjQAD+pU++rKL0lnYf1uq127ZnMaxERpgfqSl2YDBTWkLB4ueXaNgfdpCaQzpYjW42WSRuDxAtlLCQuzjdXs59ObBjzuHdL8SmdUgNkp2ouJDB1ahDpPPQsYiXG2QEsdgWwcNpZjs1nGzh+hGl89bnq586cutx2Imqa38RjS21Xj4uSA9dGw2/LUTz1u8+Z2XpYtePEpW3BTY5tMPuchwON4MFFHdE4u0uGBu+vaXHklbN54bml0xXXEvT2dP4XzYSS0A0wx+G+4xyAPFbrkl6Tvf/1p69U0XMfOiI/3yv2mAFc4Hy+LZM/Nz/bpN8LEw1sSdd8Fga/AqhwhynvI8ib9mcz7/XvBjMTexKdexmVwv61dn2xE21GCYgZL16oFoSDFTi0M4KyT8ETNZA2vO+2aWpiKeGPw7+ZfKx7QVm4HNsrBcbqj6XDh9BPa1m6vSJ/7zJuAfaBwhTsj0k0hiuI9FU3OZHcG82aLFUY6ah1tamkyMTKPrHWW8H13YSnBk8acoO2M04YyPnlw6Bfh8n1WE+0usy1m21cywhc47U+aqPjKT00wT3ibfMcaQI7P8U8w3/dO9v+QeDjIwqA3GwiKaDD1gbEtiVnIVDS3dnOW+nULNc+bZW6ODe/89e1E8/CStXr0umowD0KJcz6UcPJr01sKjbbTbz2GgZZqQVpDxtU4j/jhw3nsppBHomuqUgEjsutqUsfrkcCIxEOv376WLmc2FEkJNNYeZw7ALXn/DG3E9NormXs1sF0melA8kmNwODRGnILpmYDU/YAX8/Wx262PBYzt1LlSxujb0k9ry+KbhLGBG5uuz2dSx+sNN5InoKZangeVpXFFd2F0yxPJhbGDUQQnRDsnFU4Zt+dnb5zPPYQMuDigkilbQTbw/Xf+al6S/PHInNu2nuBbslSGq2kWaFO/gRin+jm4bXKvRQQIdE7yKaEbccccf+dwSKP0lAJwhnImYaUEA46GtXDEnvQB5zwK4QWNYKU2yMcYolycg9rq8yggAcnPEG5xkNYEErhe970N7D6SdTOgaYfEtIAv9KNrUFbgaj9EMaGKWRA8bq48y1exXTzW92jTENJD1gFW4OOT7GHQNtm4ER0LWkjXMx6urERKxHe0Cgnkh+KAk305AbheBypEAwUM+p4zVAK+X/8zQYQLAHIKsg0j2cI8PL1qeFmNl9OF/+QjE3uxioRWY1ZJ0or+OiQwFgQ4QHGgE5re868J09atr0grKFfrl6UE6qyehBJ1zMU2jGnBaFm5j/bL0+U/eSwa3Pr5uXuN8MDaMJmMQkPybfLiEzXVk9WByNMNU12ir9dQzO7GsJ6DjC/inO5HbtRKoJrTXKU4XXIBDNSf3ikIMXAG9R/j6fgYG5c5bnhRnUJNnJV1E/l25Fk8E0D6e8YDSH4Kaw1g6kezJBdVcwg7eX2VEM1b8s1QH15HBbdZBJ6AYME9/93Xj63x/MzM26F8bFLGHUMmQFMxdVJT+44v/gNEr+0NWCkHGbEt9qWMyVSRI6agpXg81aR57wSRCnpuHFHjvyDNkdAd5ns5FVWbmKp+RQEVnOdui57YEvFX2gVWC+6y6goOrdDm3nU6uhwEHg/emhOFIRTRA7KJLm5Kz+uUv/RvEdqoMDt9VK5by+QYwFWgCtyeL5B5prlvLCMH9h59N5513blRAD913OH3u0z9P50EXskvs3rejKv1GXXzoiMnaxeHk0Vq9udA81Ayu0qDM6IK29NdK0M+dC4uYYRxloua2DF1yr3JQu55isfNDt5wYGv6aa18Xf5O97gXlpYKAI9BICKxMlwNX+QzY6teaufmQXYh6uxk5Q3+o7IiAZ+ruw29BtG8AHZmZ8hSOIXxvuAbPEDGllXQjxM7e7/r3a7kDC5sTXizOKWGqMeSvSSv560Yr6k3v/Z9Xpi3nLAa/KkuP7DiQLth+Vnpk52/j1DqI1csF284JEFJyrxlqAJVKfcY5tQeRZ+Fq8fgT+3HrwAqcGzXLe7JcGuFU0ft/hIzgrW96IxlbC9lSQZqDBKpAaZuEXB7EMNdbToe2ks6oFlFDWryTmQ120x7H4PKnD/0ldROwBYmBYdJHrrskLWbM2jATiMootXp4jTG4e31oZLX61n12qJ8NTqk2RMk2Bi/R4Dngn/n3ATqmdZRTl5yBWWUrOlgWp0u4HuNN6J/wFk/TRDkdLPRwoTDFdzVwv9WhyvvStUOzA4PYfIicwwTa/XxJ34YtqYzg8+4P/DP3DYxDGyi23phZJRtPf39dO3IH1FL/kfSNb3w2nXnhdNp0wUBau3orKou6dACOnDy+hsWtqaJeBQm8NmbLfuU//0j5tQhi9ZlhvjmXLEzJjkHOTLgMt48YfBRkWrBJZWt8ZjdmL6MZe/pPk3VhQ3WkJD14L/NG2PjOSphHl2/1wsVpDXQL51eMuWkogcza3QxCFFIPJJvaVFA3rE+doVqvjj6BdF1v+Zwjct04/UdnmgYu06wiyN1Vg5WSt5AYRsqVzRNiD81keu4b17n7wuwkB3J1m84elSDMxpZuxYCjDVsb0yfJ5kpKmZHCQWsFk0nClqhkk5qzjkOkL9lMUsCIvyAE+8Q9vNrgUv6FuIHdPiad0lmyvWaYnntMR3DLwnVXA7AU16omW1VPbdUSiOlw46gx3OejHCj2aIrh1ZUW1EVZKVb/m1/8PLUd3k/AM4jCwRzoTEubl3GvMM+lMTkXGpQdV/Xzy5nVISthNxPYfvDtO0JeKJndCsAq0Njgnu7h+bg2x7i3DowWc3NymPvf2bVWHx4ikfxoICLe7YcwGZMfx5+tQK14ckMoY3izNkxxsPB+Y+DjNB7eiNIq4wajfoP6Md48m+xl7y3TXFN2T1pxDk8Cg1kvF9pAN8/6V6xTfpiAX/ZhZ3uEuR3dGMBCHSVaKaXsomSAVq4ROAoLQWH8rD7SoCSTfD4L13S0RyY/QSpIp6QV0RSxgcDnal5Tnt774WvZjENw3irIShrSjsd/xeKxNBhPy5ctQtzeEqWB4KVyq5hM5NSn6Vq6o0uZhtWSntz5FO19MYrcoRrlhutCIRl5K5ZF27bidnvHb9Prr395KqaZofvsOHIuJ4/bpYyC3ClC4I7DkEIBohAhD6VDUFR+8eijjBCEKuHDpMT8+GtfmBop/crIZtgtqb2zK1QUg1BRLAnaeO0x57qysaXzCOQbJYadd0AAreTBL2JBnde8GKDW0Y/cF17bU3Wcrm5XZ3+MlvTzOKbQxo3ldPDP3C8677JwLWq0fWog0LjxD1NaN13+onSA5kohB0xT/WLud3lauBx7IwjcGYaYiJFvWsk3NdWlQ/sPM37uzemVNwI4L0WYv3xr2rfLIfYMzB58Lp1zeRVbDHME7mt1xaL0zS8+gPCiIG2/8KKY5DSfBsosjSSGFnnPoxQJyJ8FTMbMzumBEDyN+8dJ5sYWMz/i6d3t6ZknMNg8RUOD4D7Afblk6+a0RQ4i+lC7dWHCaQYHRBJeaj5/Gw8WP2SLg2423WBYnw5IlgrRDincwSyahXrYzGZidv8zmG2WmTul4VwSfNDcvc2Afw540hgie+TP0SkOBoEBDP5czOHIGJxDssuqRtM3vv8+7jEDiBxYbQMiHDts+mgtxmtJURpHWVCxHnrHwpAsRoeSUrV3+EDqGt5FgB0ObaiBxINcqCU3LGZ0ueBzE7y22d7gsNhqL//GkJ/6lam6oJk/O1YQOhRdWfdHWSFzcemyBuWL1/vGF27GeQZzJmhFyubmEdjMiEtoOjbxLMVVq5lu1whuXgIu3dE6ku67+6mANsK9l7UZBiBWFbxbWzu2YcIq3NdW5GPLlq2IRpsHaUz2svEjP5GfMRKBn2bjAR1EA9PJbBxQNECjOcHeM/aYdIXLDDHG5Ej+a8Fbb3zz9KzduAvMLkr2zjfNnsEc6P4Uh6A9lz22z0PfF3rGXAebWtr2jcaFWaEpJ6exgc6uo00KMadOHFzl1xmp3XgBes7oWf1QASzyINavX0/ZCb5iS59U1C6sJ5wuIdnXXRLdZPqnj72cbG4Og6IH0/59Ryg7Wvn7UQT1lWRo+2N+phiB0h8Dr9pTA4eTk8Z61qTTJyfT3X+4HwCeup6HEc2SuLnTlKhLaJvXMxvheNrIny/edmaaxr9tlCaADiNjBLoysBx1oQZ55yn4Gcz+OrqG0x3IkfYy7XuKhVfMogYyTB9743VkMMiRSPM1+vTk8j71RYME/z5O+GhCAMCaWbswbNebATRwXzfxeSpojCxDR+h9b2WqlU4MlgEjbOR+/b9YLM63teVuN7mCYKqlksGwBN2tp4TnvICyC8TOdj0ZXfmy1elJJ9GfdQkDqjEJNTMgS+2z68W3SeyWHHwak4HdTz8eVvedfXvT//7iK5jKdYjNUZ/2PlbLZylLl10FabTuNNcNXYaMtnBqfvrtTw+lU8d7wGnWRidOUrCKiwo2vvsxk9xnibl6mYFNislBsShE6nTnXXemCy/bhNPMUUwecTLep+6VbJONdFbzinTZHCgE2JDrqtzD4eEcgFGxSV7cUkyunaVRnogAvmlGZ/ZG1upUvS5pJWKX3DexQbuqswTiMg5X16xraIZnH+s8Z5553fjfOWvKh6XfG1UPP91wUqFsatm5H6D08z0qqgvTxZevTu94/2Uh59JRxrKLJxPQRMaSbejYOGpk0M5FcNmUXxnkzCDR9zLXdpiytZwA5F4LswGCtmqByPqCUSGhN9DxwOzMjJ2PUlFWjy3+GoLaorCaF38XO7QBUVmkizANFLLcA8/uTg89eDevb5d1OpqAjjmQmVeDCegcGlVr122N4CxMcIhm28MPPZn3Ko0WzSuFoayWvEYza++PulavrwWvROlKYv3Och3RaJf76HsZyPIoQvm2doNNsqzGwJhnki8pP1ZRYasT5aoxAnaE/MMbXn79dK57M8jnP3sBAtUGJhfdmC1uM0VBVR5onBR8EMmOs11Uv9EX9YH7xZmmkCf9+IA1tpMhPcDClf/SA7XCNnIEMNu8LBBJm1JMyvgg69atS88+82wA0w5IjqAorUFgUoCaDbiAEuWaV21L688qRKf5VDp2qAv2NRo6cKAVDBm5i5mxzSuXBwaiYN3vCwJyNBPYvO14r50sZbj0Q2QmjMoj+EqEdpWZTFx84fnMKrgo/fLW76WXPu/itBJi8QSWRQ6bNqsaZdpVpZ71luOmyhKCCJS9zGJoY0rYfz39ZBqH51egTIiF1cQG/Ni73ohShNQ+/PQoTznlu+gg9gG06g/XweaEuJgzBTcm/z4qZEAAXIMjwwacTEqmsLjSOJQHKLevnUDaSQZXQFNnmMuX3Dost4g/G9y1rCqw46eShIBQjV+XMzUdOycTX7t7aSKd+AXuAU/czcCcdrrGlYjQzbJj/+YcJr39bf+QPvThD7M42bziXBX7IGe/DEpDCxhmVXr4bvWchemyqwkQpd0BO/AR0pH9I+nh+zq5xxNMd1sEhWQ14PWC2Pjqmt342b/fqfae2rC8+MwGOTt//QMdDDr/fbr62stidOa+XZbmZuYEQO7jS849Ky2FaD0H3qAHb8vJU+FT570wM9CrzCpEzHOKNT3KWptmDTthbUDpWuBxEKYJ4jkwmlmSDbGx+i2huMZs16RXWW5AWPrNlk6zZVJgb5a30hcsl83mZvh1Ge8FmiADF8N2o8ojKyU7/ep338roRtZTDVPFtHfnuiyvzYK1nVJaNkKGPzW0OK1f8SJKMdyobUQo80s96WjLn5FZ9YYvYrZYErziXrL/YjJY+MsZkjI0pflAD405Mb5KiMLV5ct5TXhwHHJamdmpLS1sRJ0DowGqjj9v+dbX0nN08aVeFYMZegg0gKs6E8VEYu26zfg9LibTZvYwmR3FYMx3naCRU8Va0sjUKiCUG+5hEw8CngFq/4FDadNm3HcOH0tH4b+OkoGLbZvpmZiI6/s8zUztlkttMlhaVcrf9HnlbDkzCFyz0odM4Are/ro3TEtMNTj5puJsLjQxKgOeD23QrkzgJNnb39MpAk5ILgAxKcf0WQuPuKjj80nmDzMz/bWi+6HYPsBYbI0IcGY9nmgGVTEOQUhN96y/a2amb/tAnIUqnteODlTX3GhC8IHnMzaxkYzm5s+9Ck5VK1rWv5DZnGCCVElauLQ6HTt8OO3c+Xg6H/AzTgVOKgXTUWagA+3vrE/9bXPSU08cjqyxh3JFLk/gimRpy0nJLVVPHt5DkLskrUBMP+jkecTuzpookHSoXIV7Ztk9SiPCcXTsSzZPYfrV7iehzOnH1Z8u235uuvaFV6Q6PMoKwdHGyWotq3vIHhwO0k13t49Oqjim5M8CHqTlvxOrxgHgz8Qoch7ZYy16wSr833RHLnQYC5tJLKkVLl4f9JMBSt9JMBHpohoHVHr6mVmz5qsgDddji7VobmMEOpO6aPY4Fp0/n2ztTAfZSLcj+3nyEMoMsmYz+HWQPnVeOf+CC2Px7EOB0ItjdH0DOGYF8xzesCp0mHU1m9OvbwVfJTvZdD4UFnBTn2UlOuGnn+hO+5+CH9U/haRrc7jDnn8ug6npCgtHRKeSbCmL3PMIvH4dlAMjHgLH6Uj//bOfple8+vIwiHjqcbqXfQ0xC7icjOZvzl6flldCS+L5qggQpujA5MFszrzVzpwSKyVwlj2lHp48qCE2ke5tDqsZkDiuC604pDpgMTd+eW7LmnNdWIpK/A1rbjP+AMWlSGSNbIjjA47JFk9+Z3RyZ3Bms0lLVV86FBUc/LU0z258w8XpiquBCBDv2y01CIVbCIfNkI7abHgNW6dotsyruSjVllG6Iq+0ZDU7G5s8nU71/IVsjtK4PBttZGDemQs2RMxfs9oo/2BtUTUMgPmWgiVrIVVduozXysT8mIkBl64c3FPh/jiBzuu58YbXhWJCetcANvrLljWTbMxH47oybT1zQ2Tnlvc2+Z7etScw1VG9FuW5yIvltQfZP2GVxO+Spl37HvRCGN1UCyXw8pqb16bHnnwKsjFmqFQmWsF1MatFizKbIX4mn6lYboYFgkcTn9eESjqKz0P8tODTH/3YtF3QXocM82A7ySQ0shMw9YHacYxxhDMPM2xQwpqGC5bAy0YMF0/LTFvYnoAzLXYfvNHVN5N4ar4adAEfuOqAWAy6YeTyOAiW/DlQUi7WEzNbU2eMJugEPDxPfCo6nG5XBD+nrP45/OTm4GF1AgE4mw2bpG0XIFUDpD5wYC841em0Yf3mwL56e6AZzF1LBoBD6xE2UQ9OJUMqBiilUEvYcDE7kA5Sxec4ZzPeZfCRXv6CSwH8WbA0AHqYcTruTAk2iFlavid5sfRSpnb2jqbnjrWm/TiOmL1e/4pr4Nitwh6dgIXEbILunwFmhMXugJR+nEzaCDCm6iPOorWc9KCQ4EiTYAUPtYG/r4QcXeNkMgLU3EYY7GY/3Kox7pHzXtu0Rh+lbAVTEXEpVz9sdqwMiXq6jE1VowGCRgo+C9cEp57gb6e4l8A8g1b2rdmSfv0X5lHo5cVzWnfG2qDhXHPtKzk0nqRsPRUE5Gv+5iI21m/S5S9yQjt64pbGtPdJRO11HBBnkBWVGj4yiH7yyFR6hglo40jUGhvmcmKfSC+7+mVgONAIVMIYiFmQ0ZRSsBBdVSCOAPgpWfo7029u/21avlqZWFfa/wzrZ3QJm2IoNXJPrtmwONWVQc2gEvDencaYoY9M2wNEC295h1kfqVLToMB/8179HJqDHP+tncyZADaYMvMJXCs3a4Rb7JZWcN+kvMSantFmu6lct17/LK4t7pdNYO1Gy+GSmZCdQcJOymlesvqdRyp7AZzMKV5llcPp8994PbZhbFwzSMjZ0qUmJxX8awxpwhAObDx3BnFXnkWgW56tnmLM4nAanGDk5dhuslHs2fm0BnWv0UNdDl8m2Iu/+9nMEYvjIJE0X1laRwMNFxGaG75LmE1KLp6sga8HNxQTAUtP1+gPvvdlMPMy9l9NlKHae6lp1ZFE6y29/sTk7r7rCZ6/fpA+XzWzNdGoqIZ2UkunVds1cX+1ywY4s1q/8AADm9ZA1RolA/zPz30Ji7HDfBo/I+vohEkAxhY0LAec1hZZaY4ds2NQDaDjwUQwrWM9ffVTn2L2imqD3Hk0vTaj0RLcP3swCQaatlv6RHTkz15MzE11gXAq68UWVsW8YR4im0FaO3viJnF2OCZOrC+CmOVt7pIEYTMyw6wfDIlXWCPNugYDzEOxcBK8723mV85NqmYGZg2+Z/sO3Z3e/PZrWdSt6eiho2BUKa1ZD7C9bBo79lPMazgKTsb4xApAUVxCpkab0hEylTbwrIYqXE6RqR3AlLIbaoY+XW6SScocJ6ovX9CUzljelF548TYmGbFoyGr7oTFE58mjJFrZzq9wA0Mb6R6j4zXADMr+tIyxdudecBYPsIHMkIVHILTMm+IBWIYN2gXk+9oJcDqhODjZyRieVFFe8ly20hhYSPbV10WnkiyTQ5p7xUNErtXMMOgJgug4C6WjG2PNg3jwjdLsgYzZyvXNpTT1mi0EHRMndpjJRtJJMgityaNYTAHBPUjNdHw7tp6dvva7e1OF+k2+ZvnylaEhvPSyy9Ldf/oTp3q2AbrhdefjCPOXtP0SuoV9uArvJKvsBstpGE7zlmrCwC99+5hctnvnSRoFyIjGyAvmLEwnjrekiy+6NK1YQTeO6zebC5G8paIXyOcSk9P3365HF0aY+w4eSAcZyLP57GVoIwlgbY3M2oCeQkf1ui3LyUb4Vkq7CuSJYpynT7cTkKHl8Bqy+oec+M59Vbo1JSeUzKKH5znkGiaTMKtzYLFEXrEjKxeDXJg4srEik4MPZsCaPcBdxzHjIojHuYE3G7T93pghyz6a/XoBdTV0g8zmVQoplGOgU/P7qtduYDat90PFjRxN14nzR7JxRubP6cBdGjhaVdFG1qhOLAYA7YroyE8eJzPFe6+QkZNBcckJhIFEvDxmdkSYF/OyccK9ZYZJMX8uL6mlubGIfensB5KJMCPg+yhjqwugm4gTsq52PPQLgt1u9tIk5GAVTHV0zzHPxBNSfXAZJhWHn+tO996zO5KTzPQsKuAAACAASURBVAGEFoT1exVOwUq3THpsDiyBUK6bkZnxXoaWr0biePzk8XT2+VBRWKp3//EBuK9HIfVzWBG0TyGPFHZQpaM0L5oMs5Wn3W+TMvGRmUaQmXbB//7Qhxg0rjEimYhMYa2NLBF44JJ2g1/kuvPQZ8GbxcUJpHCfgFBJWSntxBNB0FEJjfiHgHolbe2MtRHowsrYZkbO5BQ0+7sdpWinh7QrKPnROY0GGz+kpUQpwO9d1Pd2amv0lfbiCfyhTLBzhAHlwvnOueQ6eM9Fi+vT+m3l6SDcncULV6Q/3X44PfloR7riec8PULSbQCRHbNUqPNQYFdiHesFMQtpG+JnNeMLVUB6+6urL0qVnb8B0cjp1nDoG4KkGkYBOhiAGp7Gkp/24pSIcoXsffixVzmtIr3z51RHgBulGqSwb5x7329kiDZWWc+j4Ce4V9w5OVxfUkD7mS9Q0sNAI5MXcz7PxvFuzcC73BScLAvAEGFUVzsCWszYmFsJNalw8DwqEE80LEbKfTCdaoLYAJreyQBYREc3mwi5bCZOGqP4Uy1BPqFEhz8znPkiGWYcd+7gMdBoD33vgyTQqTktwWwvZdpoSeM2a1elpxv0Nj/bR5NiVNmyqTs9/0QKsmQjy/bXpmR0+YygFi4ZT0xKeQwn0EbCd8tKF6d8+9s10yQVXEqzl79VwvybSWWehc1yzJjeeYl1IcYHzxYGpHM2T2kzIIDIgh5B18oMf/SBt274cwnQVMAOKDWYUnL2wLK2vM3ticQND1DJntr21O9QubWRog5Q4I04Ck79oZsX6MGsrZE12O7aQtdcNzNBGCe5AFUt0D/NYjx54HgpkU9KdRtQC23yYOaiF9GfF+poJuFbFIV3v0bjg+30ds7fA6wisVkdDeB9GdsM6MstSR7xmfUX60rfxS+x7jmuwsUcTBQhjmtkQlsY230owibDTreyqcLw5za0+n6poYTSRbMTpnDMyfYzs9GnUGgz0cVwlB1pkgASjKEXZL7OSSS2lVDWNAwmUYLJZxgFZTTIg5pat1oys5amuqJlXgOxNUOzpPpjuv+9WvmYwxh9oAFAPzDRnAQcNDTydjk+dGk0PEOTMRGEdzeB8JEc0eSadyRKlfI4pEpHFLSXRW62VA39V8XrtbUg/ZSyAFfsalqv9XGsPyY48zR4OJt/P2BUNqJlGnRm0B3jm13E8/dOb3jTt+LWLLr0Ym+n7g6IhOKtCIbqt3Fg7nOJzlqRZX+g8BMl7fGYeoJicD8+CNev0HGXmcF+dA1QymK5zhvEgMieKrC1O7Dw1yYaG+IS6NcF4g0ZcsHKxmZJVMDmyJf4t5jRoky43B6JhKeC+JoVYhHB9DBc+dQp3Cgat4FBbzwmp/OieO3Zxc2ugvOitX4SQ+Lz00F8eSt2U6WUYIlY6sJhr68AaaR7ZWw+8NTO2XrrBH33vm9P6pfPSBIFmgFmgDloxI5qAfAvjgk2P9o5NIwB79NipdIKM7HVvfT1KDE9PsD/Ae5sSsvJ76c5qwyQO2grTu5sGTEwO19qKhaarh74aL0RC12DJwLhH1QCjLPYJuXvMAlCI303zo4HNVMnQkCnucQE8vedwZTl6ghmzWDQNenITFMrtiEuhCNODGcvFwExtariJIVPagufEcHNPklm0o0X82bNkxGyAcUqGCy66OPhkMtxbsVnvhjP45ndtTl/E3vrzdFbHpw+RqdalR+9TD8koxLM5pSspK3BxlutVXrQoveGmb6XX/e2VqeMEmxDuUgVcKDlUZzMoXMa6P3yeNkKEKQSTYzhysN1TZLlTbM6bP/dv6YY3XIoxw5J063f2pqbphenS1XMopixozLgcjmIiiPU+g8VbIUa3AcFocjDEoWSLyKWiVXEvB+aEB7cZHVlBCw2cEmRLklTN4oxCcZhHVaESCKKFo/c8uMXW1LSyTj30+yWqa63Pxc4SWA2A7hez01AAOUOCAGdjzSl00bjgUmQMaOhaUT2aPv7p69PaLVQrzGGIZkxI3HwvgkH42an3xtYIuVTx9HzkgStTY+VWMjF0wCIcZMT9w51kB0d4BsdZmy3hRhKabQKXGd0kDiUSjs2kxNVtPvRwaHrvysjmLCurSufyHDA11ZcsClu6+oXI55gyxumefv7zL5DxopMmk6vFeqya2cGVHJIaepRR+na1l6RHHzoeTyWuGWqVbJQ8WCfDEUJH3tQ89T7PwY17LX5MCTxIFjtAQqCdk7HERsJlrMWbP/HJeB97BW0dXVFlzNpkSecxk4vnwOcLgf6n3v9P9kKDiCnoFx3USC3Vv+WOap6I5PWIt2VWuqeT8zF90J5SpvTx0DmZAoy160j4FfiTu6PQWhqEJ3aUynESZnKfi0lcLlLLMAngB1+kfs1PHhfNv+lqYjD0A/lvBlCDsrjEiMOP2fwCov3ynYKAnOG92jonrjsb08aIFt5o4rhpJ05a6zPhCpsjLZLkkE3wqxIlwbCL/tRxMpnC9M//4+/SAjyyJnndERZDXA93bZwHoFbT7HaAbGGIE+f46VPppa/6m7SUrm4vDiRTlgtcr/jSNB28QTEgMpQhyldPIssiB3mMiNvwEMu57688/0zkWZQbg3SmtH/gM+jSOiY2hEWSZecQ2V0HVI75ixcinQKA9voJSo8C9o6STY7o9GxJyusWk3EXKmjW/4sNWePXi0Pwo5hmRAYPcGEVmGeRDS5dkn61pzW14bdX19CY1m/ZwnDxg+llL7+KVj+DbpAhveK1S9M73/Wp9NWvv4Esax/WPAvSn+/SdbksnXcF2dI0WQRdeTf22HB1+ud3/zS95vqXpuN0wB24UoV+1c7fhdsvAiOdHw0hyddmCoeADvYwYvHY8ZPpFJ/RQNLLAPPyOviS8Lve/eGryOpPpD2PsvnaatMmhsZU6UBh3hhNRUcRoo5AUtcbw5CBXzgkzOQclak8blLxvDpfpV0EmEHND8ioLWPNwqwsPFRdQAYCs0wPA8tRq4dZ2aPYtcOS+6hcNKHQzcd/82tClO/957UCI7Ixx/I2qIl35TIWSRd/p8VXIWVqZV1n+uw36cA32ighq6mSZkF1hcOH3VKVABJ5zehK4LEVTWOZ31HPgXoG99MARJaqk/TYyTR3Cdlj1Wm+n3nIHJiK/e1mF1NWqHAQHIpGjw4z3C+7+3LcSvCeqyxF0VAuhQQivo0pssmqwrXc4/rAcg8efJB5IL8PM1DnntQQ6Orp/DfULUkPPrAHt2M6/QN0aOmqirt5UKvKcKDVsHNYJb1zyJyicdRBoKoCfrJpZNVXW4Nxp6U+z2frOWejk10W+7+KecM9HFy3/fy29NxzB1MHQdLpfzJBDJRBhOZehowQDDXGg5p1f/Pm/83faSwo9mE0zfQQywMja7j3ijsJpM4MZQg3Bh6QfyeWlKVIDprRWNKy1dQ5e68rjQmsTaWB8hHpGfK52OQhlvfruGnOlrCjlk/HTGR0UQSPS2wkTjAyGhnQ3AgXls4YpuGequUEIwk3hWygHiaG2eW3NDarLAFniUyU08If45Q0nlw6Qpg9VDOjNUpsZ7wit9KHfpyg1UvWUl9dlt7z9hsBtzlRoZh00+nN3mqcPtzELMfSbmaa0vhIeslLr05LVzVHy1sXVfElF7i/VFGMEBT76ZZ6zb0M2LWjN0FwHobdXwZIfkHzynTuMgjWuNwOUsK6wAPL5BSXxCqTXW2fEp3DPOj5dIDnLmDcoSPd2ATP0IIfQcQ/bcDgfoj/eYf1l6iFXrAQYq/ZZXgAcn880HwGk3zvuMoKUp6BVcvS7/Z2MGgalQV/t2TVSvS9e9MrX3UNmdwJho334sqyLv3xnl+nl12LRniQbIFxgQ/dg5PsytrUvKkT1YDcxtzy72ao8te/8Ie0dTOGml0TaU79PObXNsTa2LxxCwcMgnUGgT+GXc83v34LwQ5DRj5zHURziaDRkWft9JGhbNu+KdUv6UrrzkQcXrI17b3reFrK5gmw3kyENSRPS2dqqQftEE0tTQ12nQQ9O6pungn5cKyeIbmRHBBddPE6ofHIabTLG51Tu6aBs8ky0B4om2FmKklusJmlmWHZALKs9brFF/13AXmxtODVCftwr83eVMYUY89vsNI3b5iKwEHo4mDTSNP+42vXp6bFGguQLKDNnuDvY1i1VA7nWpCVh7EnQY0iFIyZ7PtYJY2IVewN2BAEXINYQXkH0jpmGo8do9Rn9grZoAlKFRhv6Hql0UQnVVyLsjX8+3hfDAIqMCOtLIdaUrwo71/pKNhlVRQu5ZAtYs7vE+n3t/8YmV5zVDWlyCNrHLKOw/CP//t2Xl7zBTMs7bKEpTiIKJeLCbK10EgaKP3F4XKzQMqUTR4OYPaiU7zs8qq42ctcE/34Svm6M9hXzVjzP/LQg+muO+8KTLUXBkEMJwq6jZ6RlsfZMzC69A6X/ubN/46rc9b3zZaL/qMscrla4blOkNNFJFIKXs92digaDIpuJH/ZvYq0nInpWP34sIPhyQUEa1mXAdL0jF9k7yfTUvlhkbYrvZrpRPkelgUGAlHL2bmsgRHGInEeKyRE3FF82OFRxTfJ6aqBrjACyXEEu/FSgpsKCrHCUq53gH9XEyrOYBNDHeTalVj+AGJKyO1AkdEAUbeW7k8btuhdp04C7jem9/3DTXQ5yb7IrkZ0TJC7JpgdJWqmJRjoNm/ZBH1ldfht+bk1vZSAmy3VwVcoMdX62s3U/1+syMZDL+Riu6CvOO/81ExJNjmMg64cOg6CnMNzCBAgzQIL4fnRAorsa5ADRhNBrXDUuXJspu7QuQKMS9njmTKKDbBXfW9KSwGGzeJGOcBmQU+HS8kj7IWwyz+mYe5T5/z6tPv0aHr46UN0W9nUZI81+Atu3bIBUXV5mru0heHVywg6B5H0QEVgkHbbyZp07LkKHGLK0/wVlMyTkJlxezZAt2Fbfsdt+9MCHFy45ZF5bz5jc8i6Kpgs9Z83fwbZHLADuF8JnWEF9GouzahsXIkjqZ8epAu4ZmNzKqlvT1e8DOH6SFM6/ueOVINMr5JrnCC4l7O+zAiFECyzbFh1kMlJOepA1SEdYZi12G/lQOY1qr2WelaCYC/PY8ANKaam/M37x502UMVm5Bka5Mzco4PKvwUvy8olTB1s1Akv5OzdTWzlEFxFq5+ojoRVtHi3i+vQa2Ro0XizOZedcJ539dz0t29mxmuZ6x0KFuoV7ZhcywVcr7CIWUoFvEipFMr5hnuq0uFnmUlRiswR3CuySPhzW85vSE2LkFENmll78JNt05iRCWDX19LXRkQJ98zPI1HfiXlic6VgdLUVUEjIGC1bQXgJcmtTKXpXzShf85qbgH+ACjDOWEq25ToSi7epIqFYpyKxMhMRHWyMJaUOUcpkvdjfHhwxaEplgnAAMMYqLJhq6dSKmWsAEtZYJjjOWeZ+dnW0p8ceeSQmCQ6RWNknFi4LeIH/imE3xBMhhwqeZcHXbv4UDZMM/MXOCV1Y5vjMat6KCBZyg+x4Wub5Q3Rn1oEhsjz+29Fslq5+r5lanj3AaDMyPYl8cZIZUCXy+YEBmAWZY0Fy801VjdrW64F7OBl7RqngoonX5MHoUmFgrqMBESfqTMEVJTXX6LwDT7vsAZ+vVkDTz6nd0pDXw8JtYqqV5FFJzK5WQXkRgxaoH7qSTBF8/vaaK9IL0MROwOnpBkMzyMmPs4TX5TSocjykuQvmop29gBOToCfZOFQVWT41xObxvgw6npBAO8jXj3ENuIQHO9/O07zGuWnL3Np0bo2KB2RunEBDfL1NjpCn8DAVMRcSsARVJwDuPQzaYIpXcCAU8TUllA1dEJHlzen2Oxjifpx7aVbUUTYswi1CYrCZtzxHN80w+IrG1xNgMa1c61EA/0J5j92T6Y97DqV2Mw6gjHPPPyc+72WXb0lbzutJP7z1R+nKq9ZyeuvwOjc9/iByoInlaeX66VQzF1Cd6dqFdCJ9jxOHi1Irv4a5nyfBDJcvW5XOPfN8NmRNeuTBR9POHU+kMUwK7IzKUC+n5I2hPX7O+B1eJXjlMJhrIVbrI9P96eOfeUs68tih1P30YGog89AqX7lTNeVWuKTEYWosR2IHybeHw0W/uE6enyaZ6lXl9Vu29nModPPvqPFC5iW2FgyCyPo1Cs1YWDjOBqRiUyDzPf1aswg5n/IlgyvHgwmaiGFDNIaf4nB2N/1ecTErkkgRWaDuD/dc2GLxY2DsePrM116Xlq62qqLkg7TteEJJwU4wssElTu77lXNIVNCxJFahc65KbccIrDjAmPX5+qPj7ekF1y4FhjgcZayCgHIOH2cxSCLSgsnXzkRlsEXug2lpORw8h8+U4ttXUzaXq0LrDXevrHAFHf4VVEyV0Q29484/8T1ANXyGXsYXaM6h8YLW8Y7bVJvsPfG/lYcOgcdKYPfQCOI7wckOuvhwBZSlSGAicy7D1m0NVBFGBnhPiQkOZS9RYcKavu/++7MSiPhiV1uPPgOcPNrASdVsB0mfu3/LZz47rU7V1DwoIcGinqlrbQbw4W2EuFjN1CwVxdMESrPZZe6UqJaYxSBy5zXLtXzYPkSlGYZHM8QsH1NDacNBKyVOSOpxeWGennZbBkhDY3OzMGd/eKK66CLD4yJtePg+EQgD93A4SM4mc5kgbJ1vmJ5VfZHaCnoa4avpwC4K/lQ/AcyuXgdUDj+spGVfq4zT84PvuCmtp4M5Av7Yi95uWGqN+Ar3In8WLDhJvTcx91WrKTdjSFbixBZLy7M+T9EM6eJ79Sez9T3m6EayFsvkGrzuFDWfAcH3oiY3C0RcXiuyPsT+ZozOWbH8mwLXK+IUHdJjjlPT++uBoR1SHa14ZyL0kB2bJQ5zzwd4z3k4RqhqkLKgNrLczra4Hhc4Sgnfgy/dYF1T2kUQGaHzOo+NU8X4yTsPHkotlCnzIXi+833/mJ56cjddr950wRUTkEK/mD7/1Zdx81vJopal++9ijB4W55vPJWRWiu06RxN3GhoRf/5DezryjNQceZXj6aqXXBVdbdeSXeoH738w7QdL7GrpwF5IdNAyR4NL/dd0CFFYz+HhrA9t8BH//69Pvj3tvOeRVNTOOoQELbVDE4RqLehtcEn9MIdwAAqBqxP7ead86TpygoxcPpy2mpMc4D0xawAMVA5bKA1AombKUteeDZCgPQVQL/+NzEyXZakkElGlLcifkxZgYBT/VB/LYetaDzYBjY4opTh8fV5u8uy8o9uH8iTG2dBRtFqpYdbrpXStr3n1BjqNjljhenDVCeMCVPGZN0cGxEFXAcjv3BKh7HKyscGeknTyOSzDx+vz3BHWYdOi4tS8BdL56NHwYywgqFXAhxSfm0I9o5QzFErxEaGUcC9UBkkFcd5Jedkc8DCGMFF6KoesKV7DYYRPHLDP7QS52hqoWbp787zE6aWfSfY+evR4rmComvxhELdsFwIzhsiv1WFcp3CvQTpLQASabMbIhLyugw4SCRBaZgfKc42Pogn3nmuRH6wo1VVcg/fS340dJg8+u4IvfeLmEOgXkoWJQ9j9DLsSd9VMxuUJboTVnTa4cNHWzxYyOgFEehgn1qzPuqdgzvg8/WYtaczkzFwkHueML3OR5A4FZub/S1JVMuYJQADR7FB3Yd9DxYMfwhsntcHg5p+VbM228Q2e/pLvZmrrv3szBx2UzfUXyRXi2r25flZJwBIYtVl2GpPZqNc+zffOoY3/iQ+9MxWC1Q3SBe3nlDJw9NNl9f1ckAq/n3flFVGOjIHxGXi0eXYRKqsasgwik+gzU2CzDQt2ayPDqVrMBK4ifeh4/6PHjqfz1zSn87B1Lwd7Kvc1uLfdiO2nVFfojMIC0XKvCN6ZowYli4rzOZSmAU1r+L3FeL9c5pmtdp1qo70/N6RMI3a4WCghM+PUnAKHOYLCoZ8xhR1QAY6B2xSCt9SzyAoPt6edfYPppMcEpc1rXvtautRwDxfDJ5t6In34gz9LX7vl+gC4hwfmpGd3FjFI/GT6mxsWc229sR5s5NQDiN/4iq+j+Z3HQUg33FKP7kAFjhY3ve41aRVjDR/fsSO1HDrBPWZam5OqyFSi4RVLME8XHeCDF1OSDlu6QpRtmA+et2JVGmtlAxHQSwlyDjAporxz+LWfz2xLWMHZAF3QQ9pk1vPM2iidRnlu4m/9rL9eMLEO1uQkF51dbDO2E0FpJpC5hoPMyw+7eVFueViSlYn7hiuG69EuOe+RByflJCDw64BoxJrFr/Ie8odrtZTDR1spu8wGsmmwutHJU+lTn7sxLV6tnFGTTWcd8MxpbtmxFe+1ZPSXgL4UIXFJ1/bRfWz4yXUcGFI7qiEa86u+LVXOPUJDiAPIzIoKqgJSueeeDaeYMBaNFXTU+hdyffXMmTVBUHVRV7EWnmYThyvSsaKlPKflfG15+unPbkvf/e6tcT+aMFyYD5t5w4ZNVEhz4z008LDW6mbvGAC7OlvS44/uiANiVkFldVhX35TOO/fCiAm6Mo/YHOJrIhlyH9GscxKgeKvR4sCBAzATeD1wa7XaYt1KxGZhtGxcCjtAhsK3/jNncrmrmi2YZwOT4H8OZtmFwYeVuXIz6a2UBLtnZBiVEckF/PJko9nu06yJYHQ8LCECoxILyGoJuW9+bavUDLlJnpSciEZ609fI9MQ3yNqOnzgRN0t8qhTKhHykelrJMcPVLlGUKCoo9M1Sd6u2MV+rp4XXnf3Bsr+X1yqu4XAWmx4GcXnxtppYnmn7pjPSiy45F0It7Htu6GneX2xAHEH/Kv31Lrhoe3R6Mzs9v/6Yg4YJMoMERN1UDXJmJtpqj5GJaT2lHKUE6spywNRuplEdZ1jzxoVNafv80lSBRE0LpQoCTwe0hknmOZiXTEpHId2fHONZqfzgOufAq1M8bobmwnTxF5JZlPOAzbZt/is1K5C2w8+eFgwKKetGSBE6mXv6DGqLHlxfpiBVDzAHopBrWwDZtKJrJD3pRDS+t4SS/lIoRnv2/SXd9La1YFy9qZnN1ziPwyMOgCXpwG7cKODHbTzHkg3zAk59LXYmB1ekG6/7r9RUBYBtKWi3i4U3hxJsOa6yzUtwwOV5izJWkj0EK4uGkt56YZmk9yDropxurBa47R6QfPZde55laM+2VMt6LOZzu26ViEnOrrYUM+DYiCAImcl1c8i1QgvqJJtvEzYw0dYai3/r4N9awKKmWWtyCIUGMjUkl6ezVkuz3C6DnIHCLNOD26zBA96MwvXtIR1OI9HBnrXltkHBRpwtd2caF3mzO6xa7CkTi6MBR7A5//I56TocXmqhPTmjtoJszj3Tx3oZI3gbPHSfLgXjLET1UErmbMB0GM2pw1A7sGdSvhjBHrv0puVtqaS6g0tijZAyxygCIA73ax9BVt6rWZJGsR7kfs4qMDR7krqf1JatYb9TDo9T7hYzmKagKTKoD37oI5SuB0OCVcqeFUfUHLdKVxR/8v7OWzFhKWKdOirB9xR31yfRg7mmuiGdu+2CKMmDaSDUw31U5z7B14yxlqRCWW3KgGiHGtRNxqhlk9VQ0LV5XqEyIZGIRM27L/n5tv/67nSvvl3BQyMVZHGEbEu8YqZDIcgva9m/D45aLKAZtIuLDTdTU0o7qP5uem/QnGlKzJLygvQ5EwBnJVu+jLwxSz9LSrusdsaGwKLMRARoxS9c8LqAGmQtBQxec3E+0F7J95nt6ornGUA9Te1MSnkJM0F+ryJQeo2z2tpwb7W7KYeJckE77MAi+f75dVXp6ksuSFtXr/ACUysBzonyBmgZ26bEG2g0SBB1dRrgzKh8X4PcMNfaC+BtoOkneMrWFjtw/J3ExpgLu4J5ldwry+VDB/alM+Y2pE2102kNtLFevOLmowns7KQ8RhA9SbAc1diQ+zoK38vMVyB83lxO28iic4ND9Uo0hvhskjKdJq5A2u7YFOXcBN25DkrgUrKgErqm7ezjA8dP0SUfYFbmAfikKCXIFuuhLDx4tCXt45obVq2ILKKt+6n0jR++Mn33ltvSv/zrqwh2h6EKTKRTB+fCf5uXNmCUUDv/FLSHcDuLYHHf7wfSr763BzxwOXNY29IcFv4C+HbrMF9sZGMDF9IUAQwnsElKNhBLfhaMF+eRIOpkMxsp8tt6xUF5nr19o2kJDZJassJiNlo5FIwKcMcYds4NVkURmBif2Q1gw6GDbK6FbK5bUrYNGm5iJw2bLl5TG3TxOAm9IcIXAlFuNkMKzpvHhpvKnExCDwqIcI0yOZskvK+ZnE0Lv8ggGJJHMRL+5zoPOd0sSVUibBy6mnlmmVc48RDoKgjqpdW96VOfvwEa0XGsmHK14SwGqR4x3o9nowlqEOzRStuVrmOS3hiE5YmRhtR5siE11myK7qYUnIaFXalmvuMNu7LKxKBIiWuAdf+7DjVU1XlOY1apGVJ75NiFJAuTzepiylaCXmlRNXSdhR5NsApOpPe+90PZxSQsrbJrrzHexKKK15iH9vr/UvUeYJ6eZ3nvOzs7fWZ779pdrZrVO25ykS25yB0bTADDoV20E0JwSCAmBAghVw7kXIeEAMY5YJsTIByfgMGADbYlY1luqtaqrbb3vrN9duf8fvfzfZIzula7O/uf///73u99n3I/93M/nm+fiqm/8blrZ4eCaz1/cnEKGPYaB1JyspypvONL+fcpUlwhqdwb13qafz/E8zTSlqPojGcxXFP5RMzaKPayhaiBP/2D355dgKGQxyWb2I3pr+hRdT18gpxRDxbw58+pqoo9RCZFng0PNjyzPj2skWKF1xUfy9e5EQpklfUM7UO+kTmzHszoyPmM3NSuPc5mwKCIQYiZ4QEEeLXUMZK8XnqAGvGKL2ZCT7ym7VVKsZ9IahvBATZmKsTc8HwGnqSvNlWmsvge3qSn3JG9uDYA28y+nqllP/5930UJk0gCg7UXyWa95kEoJFOQHp1zumkLPZ0q5sv6xwAAIABJREFUBHPdieI6LPA0UYhcPSXNT9mwr9c1ZfYBduXyZWANi7meCeV32FzPfevJtgEjtxBKwW1XrUbQ81BbTBqu0TxD8/hZIpBUl7j4SLOz5mIqk9ABLJ5nLfnPAouFBatNI6R3YwLxYH/HwW9mmZS14vZXtlGkx88SxaiddoHGbQeDKC54mT+fJrJ75C//rh3fvq89TKr7BAZ6ErWQobkztGodaz/3y69q/xlduB/4kWtJyUgVTtFW902in1NL2tqrTrcVVwD8jrhXwMKYj/pnH91Oe9lV8Ni4bu5jieKOGIxRnwPOaxxsa4J+LO9HMYLSflOQFakl1t2qtQ5tAMzS2Z0XSM9M4537sHAeVVWQkXljcLTAFMeJdI4dQZ6LaEBjIIHUbeEENTseDhGB7oU17+CaIxg2RR+Pyt9kb5qyDZIWpgukI8InKut4oz0G7R4XC+73tPu6d97OjhBuSfO+rV68j4U0D3K4plZi3WsJBColjmKJ56MbJiWO5GdYUXWS3Oj8o+1f/Js3t3lLSdEXLOVnKtLKnBQOtD8bdREiNqMh9efk4DmR6+h+zsUpnBlqIsIXc8cOtxWbDmHCaI3CljkIxmtQsDaMCva60/LMMtzTFxSeIMpPem6kCDl4EjzO8YbezvjcFeQJy8NW+OAHf5DU0OFIGH77uS1qsMbK6ws9TRFlHwSnE+7qcXTtgUZJp7Jy5dpUhUNTY510Bqam53n+kvKn2DfHKWy49oG9CDxO8bO2vZkNGoHrfDJdTTPNg49YKZnTwId/7Idml1MZXIqlXcIvPYl5sC0Us3gmuTNaet9A42D+XC0q1aZVjfxsaGdX5oGzmSDsqePv+3jFeo2XNkI4beTKbCqjOX/eLx/aHsB5iZJueD8jJXwLGPJeJAXz3mGVY2SnwC+muGEPk2mrKaMLJqh5mp/dvv3F/O6FuxBynyx3m9L5QN1ubiarcqG9WR2j0HAaHGouG/S73/rGducroClg6I8d3Ic+Gf2lpKx7GYR94803RTRQyk1UFrhP02sJydJYjDhPRTqJFitMkFU8MQZ7/5z1egljMguAfjVE3i1UopZxyJ/42ldICaxwg5chJ72eISGjZ460SdjqF6HDONDFAtBZDqV4odercVjoXAr+rJfT+NsT6CQ1oyKVJhyuOzS6sJ2dgDB6y+3tFH2659Fjctr7ecnTRO9WFkdYQ4mdVtAFjp9/bGv7629ubV/3Wa5eyzIebT/9L+6hKvlwe/ybh9s73nUF0QYSSIeWtG9+CfN6caRdfYsikEizQ+wc53kc2zvTvvr3u9qykXVtkax0dPbGBO1twZEmwv34LAM/YLDFpYyWWNJEcCcozlSXTWkYDgJRqBBitfQY+3PzRmaUyl9D2mn5EhyDRQmcnDCL2Krv7/AkuW4n4RHuB1DfLy5ECnSCw3icQ2j/sFw5NkXoOLNiyDijUD7MPCIqITxQcIvZjFX97J2ugFb7iT0s/tdlMEPqHloV7A5b9khHN7HaHlqUkWaXDvdRnFVWP2MCqMKIbnzqUvupD7+xzVu5n4b4ZYxhBBeDomGRb5rIqIj5VvIvQclZmfRuctzXKAdOpjK9qr24leLYQkRoGS03tXRXW75WtW9l6Sn8qOoNxil+pvE9jTMV5pEC4j4wFbcIERFKjNwwg9DnjdHihabd8JylvAV0EiLpP/mTT7U/+7NPE81ZaFGRWqpNqYOYlk6Qxjqhz0yqH2OgDREqUyn5hhtuSsR7ivNX3SFQx/jZ02SZF9gfzul1jXT6njslyqyYKzrr2RjkvbTcUYHu4TSej9DNwHff/85ZtZ8WLJoH838Z1QwOA9bXC7PKYtHB8NjDa3TmhtPgOcuxZJVs/WJT5M0lf7pxOxUHU6pgD5U69BsjBs+cm5uY5kK98Gi08+a9okkm8GDJbWSfY3XNSFI1BdLE4t/VZ/t6LeGEvDo2qVVew1eHY2gg3VzjAK8X+MwMbemuU89cWAu/jI+VUgQrkki5Apzvh97/QFu7cIzGfic/walj6PVxDtbGDRsBVQmruV4PgTyjRKHB26oLxOKKaXf4O3jWs+anPPTjyNpM460wp0QyNJZzfWNgWtdR5Z3GkI7jUY8awaza1DZsXttGjyIbdekEPDCqgnz+yVMUVDisbnBndS6iRD+lArA8PI6M1TlTe/uIdZczumuY8ZdJBS4iaz6+ZgPYDDQBIqp1AP7nSZGMkk+Qwo2ByckfFpO5zHof5TV//42t7dNfxPjStD+16GL7Z79wT/t7Wv9e+R2r2C+mHRfb8T3L2s6tdgCcYwYqaQhY3IDgvSmyLIpz4D7wreawBsOJMkqrMM9ZDEscMVXGGlXnIT0FDUbCrB0HgTysHHLQZMFP8+8HFF1lzTdsWFetaqTi8r6cqCUOaG9oyEMd5UPs8xiGcQ8KGvsAqg8Q6Z+0Z1hDyv72INDbGCwpgpoYPZ1GCL0YNAmnmfwkhhsWQfFEq2VLeSe+p0OXeW9m0qWkPgOv32p8UTSkLRRVyh0XzM8CiMGB7hDnXiM+bTIHH9N4oi7yprdf3+59gG6B0RkYActDAVGnzcKOBQOVgx0ML+4sf86qZ1qxKCwtWrC5PfYViO/Mch2man7k+ItgfVBOBl4koJDuYldKDX9x3ZydPAMsIiHfM38euofFFSvzc5zmRaQ1PsxMh6FrgDZWYPQWsTJjVFMPtV/4xV9D8Vc9RCvBVfHUFqj7puPbuXM755SqLu/nGTaajWJIR7iWIua+8PM3rF+XiX3Sriy62ZqpfJM2SGck4ffoUfHFQbpwDkX5xGcsx7HYHaUvJ/498N33vR9KkZiAaQv9iSzWylXLowywggjPyTz7ka3x8Ea6JPz5GtpqaK3RsGrpYve6WmHRdYoSfQtYyrldn6rpr2avRueQR3d6+YVPCPQW/ncM+R9vyDRWg1cyNk7hRg+fzV3hLgefTWlhxE0RZQ2Ni1UqbjSFC657PjjQSiYNZTBPcn1SU1MhVVDFCKKQgn49IfGt11zdvvttr2sLRyweOCYQvJDvb8LARaGVezOdcuC1Hs4CgymixGbTK0mKXrcUihlHMQKsigWd9AFZ3eU+nZ0gAmW71SyGcoT1XyBBmgTgJAZ73fVXtzl0XKw4sL3dvJgohzTsGB5LDbkZRht6wNYwoHkuxjJKv1zTEZzSKjyeYgGnOYhbMRYLrrquHSddY6xLSVOztltgqbvZznLAz1o4QJTAQz6owacrwsNMVthOQC35+pNbEWTEAC+43N73wdtR5aUx/+otfCTPAK7U+ZNE5aD4l+GumfoPUNTwMzRyI1YXAb7sLTaKqWq87X71nG1R8rkZxavYqyPSYFuoyfqxgYUaInyoY+Nn9NrHjGDYfyvQE0xFUQfYYXlzMD72SotP5flrGInk1eo7xM/thkh62nQYY38Y4yX1LCPsJO1KDsZohUBuFCB2xvuvhui6AyUbI0T3ZdJRaSFgbxoFR3n62uDYwQFLALY3hMUlEmvkvjHGdlwY9VsNluVf82CrYBdJJCvTApAeVLCTmYFD7ec+8gZI2GCwK8aip3gOSOSklUVI3GZGCxAlUPjHkYPTDFDSaYszj48t5pksB1Jgb82gAIIQw+jEpXbNTTimoReJgGoUaIoMGAirq3b+lMafopeFzXmPGmonu43QGz0xtB7psVfwXB1TQApJVV7I60d+/KcCJZjCXuDZW8xRH2/jhg3Jgo6wp+eThR0HA9YAVnGxcHYfsV1MakkGs7e9tLtP1z0zVQ26MX4TZB1nwOemxWjtI8eoSuUpYSD3TvXCJxr/rrd+AMoXQ2J4YBJoh+DkKHo3QYq6Zs3qvJlVHWkaVu5ChcCbaogMO21f0lyFLOyEbFfGJSaEtlAZb5QQth66hsV0RRpJL8ckDBk9OUravldVpWpgjgvrSDOH3SRtlUrCLFMXypDaB6yirxtG45WSPJ5DUrMiASO0k3iIVjAzYorNkT43YXrTbhcI7lUMlhuN6Oj0sQPt7a+5s73uNnhvTjciKtoDvWPtmjVZIys9kl28TzsdLFZ4MMTeTtJLJy/ruAqzii9aHcKb7bX1jYcud6tv4O4r0dHU87pJcScwRsqqS9k4Z0M9Mx8202mwif7FcRSJhyijqxB8GSrIOB7vik3gGAwPvoSRtEVKZvnJE6SyhFmj121pXzkI3QVsxoq1G+TOm27GcPN3nMQZDjytgGxy1pue1lTR7SuUi5caM1VDAGMZ4+F9ocYyB4Kvh1qHYIVLtdjkyNJ0KAA4HUlP7070MAhJCMk6+6KI40Q0fP8c95iBRV1GkOFG3I8VM8F6eypTWGGjTmGMff0oVT4rdzv372Eq1LZ2K3JQahLatjZrimtBSF1C3SefIedKbM37cOPvBF88bIeIOvVwy46zd8X4LmvIaOML543r93cjcA9fjdbMwAVakRZmD4qpuW9DFtaYd1FDcOa+oorhKn5prWsfxelglfUOJiduFCaCPM5iBQSbTtuj/1rFMrOLEdpVlq+71H72l95Iar2zbbnqqjg12xfPKazIey6mx3hynOfHvlG1xA4DcbAhSN6jc5e0E/tWgdEBAznRHHxtYj6R91WclXEwTOCTGSr2g7SRzWO/iYEaMQ2paSfZlk4SW8w0fOOeM5ZwbHgxho4B2AO3JJJzQpcG7bf+0//VvvDgw7yW+a1IK40Cmr7y7tcm1RZaeObZp9ujiGH6rO2y8DwugP6kfNgdd97SPvBd72o/8sM/yfuToXAu7XhIV1EaCrBPKVJQZAJvnoNBVrJeJ3YQFSELi4V6mlG4uTW0MAvee9+7OXvKJBcZ0AjIp+csABVA/Le1zDewumFp3/Fl9qka4Rm9GGrKU9FwlVJwYQqqyroBBJILgCUFiYaS+FdFU2mB4UGrtuDrMunca+A9C5z0PcqjBaTtuEWFezhBW89SHscNk5THKEQiqQC90aPMcHl9SW9tr1FFwqilJJInuC8pw4ozKjdz8eSB9hPf/34a8vECGJSdYHvLmSaUQ+RhdBG9dn7Yti0ruKYz4jGnMJoRnhTw5tou8uvFPfvho3EfhPBWnjToUU/Rihtp+FisCuk4IonDYbFKp1AA6zJphEUKOETuN8ZDHeY65XYvRpDyxjUriZqg49hnSbo5C942u2BFQ/qTaHCsPbFjT8J4telGWafrt1yFwAD9sByAxWB5k2lREuPophyZ4mrAJIUHxRUGAI/xXoyi2YiGZCrMul9emq3bwd9SFfR+Vnmt0Ulc9lnPSGZm3YQ+nAsqMVzMaA4Rmqx3KUPuB1Ul5ETJE9NWhXvGv1kdvUiaf4p7P6icNhHnHTfcCH8QqABDZeucRQpxWwsIlzFyevczGEffOzNsMbzHeU10SMCVTrO+GvQBo83OENVwc3uhiyrl86m00mhubTuAWEA6aSSsSv6Vl9hh09nTXRRnUS7kWNY9lVXNZlJTogz2QF+A60cHRC3DIKMTBMgMAw630IuVVzuC5gydQX3l5nblDcxXQA17+YplGWSkoZugQ8R2RnlvipteIF31eozkpkgTbctSYPSbX6YRfhQsGTUScbdh5NJXXAGZfB4Y8jTcTzI538PIWeNmQbFnDPiIRySUO4+We1KXcYzCw7xhRGXbtdwbeKlGnzX76Ec/wbMdB3a4gMjCLoqAh+mbngfudkOiRTsijPrE/MRWJdHff/+9ONVZiokL2+/8l4+3h7/0SHh7CmAEguk6g8b5njxI965rZAvlAXrAT/GMLxCWpyvFQ5XszHGqmLz3veXdVF4Na8mT81XRktVC26U0EmOThMgQVhdQVRToLuZ8ycicDF5lN4FDRayS+XCLBNwbMENr02Ets1OzyltW+iJeEVZ4Wsskb7r5NVzF8SpyX7XUCIp7rW4suXB6yMXgUlYd3YgVQVbEqK8Ux5OOIuZXEtGSC1kMKBhWvFwND5BeW0xPvz94+XT70e//AOnWCcb/HQp5c1DsxWhPBQiuX1klVVXsoEjrGtcsGfG0QCvvc45Ne4zXP4+KhtGb1U1DdrEPW5S8X+9RY2nk5+/Z4K6+RsFwmx0zEda9AsSy5FkH6Rx8zz7XBUNn2wqM0zxFHEk5LrHRgYzbJRQciCMxvpeRDiLd5/oWEfUO8rzmEYFMsTGu3byprWCw756dO4jAEUpIJmjrTI3DS2O912l62VW07anUwEl0DtTFhRk59firkbQVOdMd0wydgoWrWSJYK7b979JoHIxTHQ0cYPG4FIcwcKxJMFaJy3pgW/2s7PM+6u4d4VCcsvqHQbjzxhsh/nK9GK8z7MF0A/Ba1UbmcBDFR2cQa5BWkDGRqcrq+Jx/QTQpr46JY3vBbt23HqREZbYuGoGJN9u6Za2S/ZT0U2UM+Vpcb7oWWLOkRaE2cL9x0tW1UxX9cuLus+xhH6btjxp1UzGJrmKgdhFpBH3W4n08J39e8vQM2YX49xye8fi8mfavfuV+sNZ90I9WBsM7hpjqLDDLAobJWCTQWA2BX56hpc/qutj6ZehAC8ZXQSmZR9cOE7gQVjXdVyZ9zugx+HMYf1VjkGDy+YrtuiftNhLKmj6NmKtRFYHLGBlKqs+cTpvyxweXMtbwtYAhFKf43gzP+9/+29/g/og+V6xtSxavofp5uO2jqHgK52agsACC8ApktlbCjlhHw73Y2qFD+7NGt952ffioX3rwkazdk48/FVLvYeAi2QSL+NkpbNWQ3VJ83vVkJ3/x6c+keKbGlg35SVc7GECnNfA97/kAc1MqRSz9pZJyDm0jGFEZDq24QKe4zbXXXMmHwbDn4Rpq54sLdOyg7RmjAL3nMCQaD2dmFlCOMePNBOj9ir6cm0Rshg02zAOp7gTSgAQEhb+J5WRUW8yztpVI0QOhsePgG22O8rPF4XuZuKkh8bVuJCNXZaSMPK16Gi15sASrT+HtrVQO80HKg//8h38m6d/BA7uZLLWtLXVKuHuX12SOp8aOyNX7PAQGpoFzg9rNcEaglRTvsedeSIvQIAUdD6iqDaNUBg2O9N7Ok/Uvc1WSiBGvNah+R0NtW8HEsR3YbQuM1o/CAl5QorLXO8T1XkRleC4qFWOkkjNQJuwV1ejMo1pl25nEVxnhyxczQNq1wEi8+fX30PeKIdAThWcF1YH3SoQiNQMjYko6xNpqtLw+oYqSzWYbE11qFM4qHilgz3XqZMJhEmDneaSBHeN9jk4CD5sqG6rQGqmZ2htBRYkGb66xc3CPRsSISnx3XOKvWa+GIJis08rKkahmYbX/2k0bcUTACdyjsZ771ejY+ammoVYL/Tl7WK04X5SEzXUJT1yiDWr+cvTRSG+2MlbRUZwl6iq/06xDyKPuLQ4pnRPlhHT+RuJxpu5/fmW+B+8t1taPJRTE97lWN1DJ/Pt1ESxYGfXwMS1SmObmz6yj6atVzBg45L4IDnQYUepR3QTjfturJtp9VLbnL2ZYOdSeHdufwyiNhtQ7F7hDhWCvXyrRFA7PHlSN6DzUPYbQ3vv6l2gbG91Awcq+b0eUsJ/nbmvrtjjz9zBGwjnKTteShF+wxCUcv0rLGvNJm/sxbmEphDpGADRyY5uccyc7dypwwVe/8lR7mr7nLz/yMPDJpXbllitjzCZ5rmpFOsfEYOaQDQBchKn3bcxIXr1mVbJEBWEPoevo677+tW8mQtZxrFy9otrjOBBWfO+66zsYVLW5/c7v/n7bwwB3AwT3ySDr5EwYxScy3+K73vM+9kFhAiqJ2ERcOJHhXnmYkB65WdNC05TLYHi2WCxH1WIdEtzOzhxiKrxlbyOcfVQ79BR6U8v41e9XY9XMwaMG2jfPcpNVa9KL1axLeWghDmI0jPY8fCWLXYN1jIvtwfMpZTYjvzu+z7islItrUyat7HA6P8GRejE0XIeGztd6kMTiLnHI777jjvam+97SrmAc4lOPP96uvpL+Su77wU//ZVtopASO6HwE2eB2XlzgUBy3kmlxAT7RaaKFF+jXm6YCOiDAzMYewdC7DqYAwleyzC10aPA10PEPrI0b/DTvZSOzpzUqCtyjB3pI48/aW22axSDl4BlJ6w84dCMppBBhEPaLB06m7A+QC+jmkOUFXMOgEAKfddO11wD4o6IMBcbo0KzsohVijJ4bUDFH8VSjX6/LAz0XvG0aTHAxYws1wr3KhbQKu0VC3OT78sREOxyhZyQZ4rQpZYoCvLcRlZEO1y6HMHNRjeKsoroHJJAGjyINJGo4jcG9zH4LPw4n4jO2MrcCGoViA9M4VQUMJMSK8V0sz5DCk9puZ7gvK/8WIrwXZz3YBztNiv6a+14FPrSrvfgic2+DjRWeLHaps+nnObiXpE31e8rCQJytyCXrroErhRELJ2KTBgnVkuS/a0TizI1z8nsV3EJS1yGkD9toXSRUeC2iQ/6pKyhVG5PBhCnm+IIL7Yd+8lVt+foZornlkfZfAHHdlNVJWF77cXhlGmyJvBq5SJpR8Bmhunrm6BJ6W+lPXrI551kneOrcobb2Sq5zbC8bivPDZynHZEAjJ899cTaT9Qh8wAen4CU6ZjD2gfWeHCG6GryTxv3NIrkYnFPtwQe/HkLx5BRdEYgK7Nm3C8P3jF6i3YpQ6grSbc+41ytxXuWiUzgsO5imUMMxYnYP247n0CTP6vr162N0l5GFKN7x7ve8P/OZn976XPvkH30SUjJCr1HmxCkYIbO5UxD6J99lJKfcYKWRVn1G2CAaFa2gi26qmfRSDhEfItBrxGcwP8ZmXEeVb4ibn2RosuHuGi2yfC0wg9Mq2loSYSMa/ho9xWOCm/iVuRIpyTvQutOt64ye20HLbXk+5XePkr+HVV0zMQ1x+w1ommX0IQ0kaYJgrv8Jh3ReMxvajaZxFUfp2kxWrFzcPvQDH2oPPfK1ds/9D7Tnnt3WXvvqV2sR21GEMJ/+8pcgvFLNOnEknkYBAWd0zlCmnyUF3IuszDNo0c/x4TugOPQRxfvkaTkjQzqAdAEiUw6G8u8qMhs9x9uLDek5xRbpSPD73p/EzNKwx4Py50p5PHQeDOdBUKEzpRMP5LSfJFqSWyS/7yJpjM9qMdHPIuk34p4YRakXd7/67rZzz85QXaYhI0dM1GINxY1LOZiVpsU5Ef2I01k9DLufwyJDP0Ox1WDjgE6zWc+YWoGdnXU6E9U66R7nMTSn2MRaohRrui4GK1/uEb2tQ2VskRNOcJ9d4IGl84ZrupA2p5LnUlhggv1w7ZWbKcDgqaPsoupySRzpBsVXhzCEVt2UAz/NNdgqZI+wnEUHSs+OnWtvfuer22NP7saZHY5qc0QuHZvJ+/S8t54Xl4MSBr/RbP17b+RcIyGHBAZ247C/Q4lhtXqCejIZzo1GWqchL7B6s+XgmQKTIaTgoL+sfRIzGkKx4o/niablzQm+n2833b6kvft7r26rryAAsRWETWXbl9GfeOIxjIJraz9zBQCOIVD+HGkm+k8P7gCXvrgeZ+fw9oPgXRD0h463q24Czrl8gPUDviJiy6xZxSr8DPbOSfDqIQoQw+JxFG+8zBme7/jwAgoSa0hbbyYIWM0eGW8f//j/aE888VwGXs9DP7AfJSrX9DDzetMZxH3pJBQS0LhJgUmfr5E5xTGj9nDqeObbXngh2o2uhZjeXXfd1V7ctbvdecdd7Ws06z/5JONLER04YsYm9xGbYhU2QdD73/PezF0Vb+iVETL02TSCRZdYNzTKhuRBmT4WIKl3Ee0nZOVhuhjiAbKRlyMdPgz/Zg1y4QLakv2c8BNyb7yxjGc9plUm30KkudLTpMYeJit9bqzA18Gg69pCuq1mfj22B6XvkXV6lJvHMDgif9I0UqAocnM8YR6KqVTdr2xqw3JDp/e8950QWUfb6o0b2yCh/eQ8vBXhv0WRw2AEn/3Un7fLpN6XrG6aWrIxLSjMwEPbtoeRieJBEoCpsir2p2EDlshmFVj1fXpAW70zD8UiOh5cXzeiv6RN1DoQ3ejVaONR2UIMSkzMNi4FEWSDn1GplnRYUFoaxaQkN+w6sRL/YYCIgs6r9BpQTxIu+J39kfzcWqg0U1Nj0DGQr+b3UZ6vUd00Xl2VDMnFAvkZ6CLtB+98dpqNTvR+Hl09hTpOnjlKamE0Q5WdPaHMtcooSnVbXJBUmxGUMPTF3cTfqmBU7UiSvo3kwpWz2FReNJXMGQzsAM7SNCajMMPHpOLJfc5jw29avYYeW1JV0m/3YKqU/Pw5NrZ4XBSJ7Gfl+6aRRpiuih3JZ7imV9x+RVu9iZGVu0+3L/7989yfU6lKcKIqm7XfghLEsBUR2PfrHZKO2e+VZhykXQyIzjzFJa7VX9WOCL4p3hzMrRS3fV8dXTl7IzqEAlhv8b9gSQYVfibFKo1c+pLzHjprHB74yds/sK7d9mrSbpRrRB7k1s0jojOSPkUboLJGZgETAP7OUHVmhhDC3Dnoq12abLu3XWwnD8OYOFs9zg6VbqN72qbrpXSarnNvRId2jkjONg0+dGgf92x1GWoPFB3fTyM3GCVhtOdGGZM4cCMvBvvjGt7/vh/EIK0N7WMJ0ZdGqzosSujAhoMT/JLNoaHTKdx9992h65xxuh9r6PRAIyTbE8+p0AJ0oryS5+o2DN3NEPPlxJrJ7GU40t999nMIMRxNAGI2ZHQ88IH3vJ+RhEg4Z5ZhCfsNpYeu2iLS1E6J2Z6yAhwRwuFibVsa0hOxO626XiT6EK8ag2e1du1Sxo7heYgAFi8BZCSklBbg5HVbPQxDo9luw7YXL25mFGnlsNs0fetLuHRdKpFhsbZ72GEBD8tUM2X+lO41ZkSKRgjiZNye710qqlXNDXePTWc/W5TmjQ4wHnfcdgt4wMpuiPacthuWP7sCAcwt4ZN9+aGHMupuGkLuWRVIkmYgLkDf485DlOoXLAYHML2SWkNfJZGk2l1HAUujEmvEa8pINGAngmscQJg16Gd5mrp4zx6etL51EYPtWnanmm+fAAAgAElEQVQPRBtPFnioC1bOJDpWxOX7ymMy1Trv/RoFGHHrMEhxUoRRBFVaipVlIwR+P0yzvmnOiuWLU1Sa5FCcTv9uted5UKyCSZJVqdVOilN0X5xQCQP2/Fm4XHE0HEJnbMRZ2i7msBKr25A6TW+MKuzFlLOoBJTpXXGYanqW358jydtiFX83gpPBLzYU5+pgGw4Wi0On5EC7ev2GzLs4yQGxPbAkhehDBU4wijO1TQ9lMDINszgge4zPsbn/zMzJ9u4PMNDoRRUxXszIxHDbeF2JNpS8eaWqZaBKGqxw3moEr44ZsT/pULZG6hTzuqSiRQxW6r7wvS7O1FIJo3CN2tMoj/B3DbFRtdGHWJw/X1GcOCQS44qCJhiQAzbcFq0+0X7+l+9n3aTdMDiIDiOFTS1SHKNn2mhyIbQXifAaU94uA4RmGAlpxXyW+a2PfQUF03MQxLEZfvb5mVPtNfcvJ5LewZrP8jrXxWDHHaU2JLw0xAEkEXvmnQNrMOLEtzloz03QxD81dAt7awVR34X2X3/7j9tjj+5AVusq5pnAtaU4cOuttwfLzsBr1taIbiGEa6M4HY294MsYT/j0s8+EVnSZNbcYNY/945k9DPXEPZ9pX5xjGxlK5omh3USwjsw8C+6pZmPgLAOId7zlgVktqcbDsHqUqEFrqaX0gRs9JSoRS5FiRJg9g6sUrNVYXMSCShw+gcUVmxNYP03EM0XquphhzItQ2pVrN6WcEQdJUrDFh8NEd5UCBN3N5+hDe/384sp1A6stfAj2dmmJEY1pUvA2vpexd5J5u6qekRMjyILLRNZdxIdDM2wqYHme6w6Ww79MEn5/4L3vjVBl/Bkb96mtaNSDqw1xP3v3H2m33HF35G4WU9n58j8+lLa1/fTGSquQ1jDktbGRJFQqBGojtSC6h1gRwUrJHXhbDcRj0FY0flbZPCTes2m1YLXrJxcvYTbX5wG2yuYz8is8Kn5XDtooWdyqtM9eZs/LZxRXS/RnqGXKJ4bHAzSKNcpRNCBCoipgEGUajas5Z2tZNh9GcRf9usaVSxAKGGcy2Hx6J50i9QW6IN7xvnvbo4+h6TV7EooRHC07LzB0jzz8BBHqKowdHpc0yOs+ysQsCzVRU+aZ6oQ8uBqE8MlsTTGTML0Q1xPDdXPrIKzwCiRznwQjbRFOcNKfcTqcGLIUE6uhwb+4WiN+1joSSzg5o8UUPIwIcUDDHJYj8Blvvu0qBlPvRefvCOtRjjQRvw6Qz/GZmbG8RFDvcOWkxV1kV46pzkRJQlXPpEZbI55iQpdZDEKLCZGYZ+W9SY2QaeDfdQhWWoxaNeo+S42iEILE2HSCElF5HtwfprTDYzPtNW9a2e66Z7ItpYiiM56kl9efOcj+1JEuQcBCSbLsf97fNNO0NaMQKR6cPDK3PfTZnai4MFQa2aTIEtHfeuNddCXMO04UCCSFQU1qziQ0C12HSDUTeTErVkM3lyKOkaBGawTxzomhLW1y8Fo+f4r0cqD9we/9T17PyEocrPy41es25FymKo+hL/wfoVVsxGGI2hMEUNUSyl6xIi2dRS4uFt7z7XY2Q0pHCs/bguUAPE8dsqZYuO0QvNk9jCLdB3VliPsfePubH8DuCCCaKchLsh1EMmQRHu1GKHBa3MgctxrzPYAeGLsN0mwfuZ+SSappX9pJmxNbOihWAXRPEuVZpZ0MmY9WEJrdqxHbpuBql3FjZHJ5AG6iNT/X5m3e0zA1aYPSKl1LWXCQrg/Qgy1uaFqg8fQ1hv9GMxYMlCcy2ZUW4uFX/eLHf+hD7cjB/cXr6qLJaboc5Ny8sHNPO8+GHESb/hW33Jao4BMf/0Q8x3lxKAD8VOw6Lp48IdN2B+0mxOYgS9J1Iyvup/cxktSQjvFvHixHOhqFabmM2Kwu5SAZJRjBmW5asEhFj+9J9THDJ00QFzNCSS9wBBEq6tApOaPDiNxcIcX2FDpqlKSN6OJf0n50ahej+sx9+iIOmlQBPaYfrXLyK1/3agw+rVEYh0cf/zq6+89h+K9tu/e+2Fasv4DkeR3yhQvWIGX+ifbq76DHlTmZe3cdZC+pYuFAZVrA0Ivr2f2lwyZuUlV1ozg3vmsjPmmkGbzLgSQ8rxOA1OO8dpL7W4hjOIfXHhbSkFwbLppQrVFjp09opIXRFevSzR3HKU/R8bF8FQRqVHOfeuqbrHHJY/kzxcO02lzE9bD7u5Q1YwWlEb0EJ/A8wmGr7hwzhjTaS4FyP7ARzHZS3bebJ8U6r6KMd4gkHvLueXn7kQnnGaQdkIJbMFLgAV8zAYVLA5OtEGjaKXhDSIRfaL/8H99HovkcryGoWMoEK/DVg+xnoZ7l6LsFOw9MoDovWFqyAieiYWgoRZ08PMgAov2cYRSyee4ehEUrT1OIgJeJSvUwOJcOkjuJsTsOJ02mxBgRuoIIzmuVCOyFGXmO0fI1Mmcjjugqvr+4/aff/CQG5xDR5RHSSnC/a65LccD7N+syuAlOaZMB9/6mN94bA/aNRx9N0U4eo5F5YaVkLzIx2LNhX3AHDg4SqxCyiYoSa2hwYdb4/DZUcuiXHnjPW983G9URNrgPVQ8gJSMgtw+RVKQWvGPri2HhgayMJNLiIRgS2/HgUGS/xN8K6C82t5pjClOupSF93dpVATPFgOahhWYK6dixUADwqFFytRyP55dOEKxFpcgusoyKgZVfDRmfbUSUg2t1VWMsbhIAGySiSymMUOe5GDLi8VYKCQ5wn9/3vvdRoXOsmixugFXSTBfqHD2mhCjM5KRNi/c+T5Fk8ytubJ/7wkNtMyms0ujSIJbQR2hq4jhDscWrrrs2zdvp0pDCwAbvsRwnuv/1X/911uWoTHWjrQDebEIejJsvRFj+u6ASSsezMqLzQE3BXUqvbUi4ygpygJXbDtYIr8zSuWkVHtNDlT5iDYBeiff1OjQqwYZEVC3adIToFGG6dP4kqdd54YvwqwD+xZV4/gtII7ZsubZ9/bGvEJEvbJ/9h78j9bitbbphuq3ciAE/P9S+/AU0xRhFt3bVRrpQDtMKSAEIJr2f56S1IVjwRjYxIBZCLGx03DKjvnDxfDX/PoHqxKQzeTlQ23fvzHrM4b7X0YM7B8c4o15gle4TBbsnNZJG0E7hcjNIYxI1tutkCQOyqYcgH8+cAvae0lbnwHGlCzlFrsfjnH/aF7k0EAYAKRQowNhVQnvqU02lq2FMfp6xt3svjICOJxohWp1/ojENN9Xd0GToJAnVppgNHuD+jMkjLIiSyDOYcWbaJxCRNhW6lJud6O47XreyPfBBekmX4ACgprhfDh2kSgptaeniVRnKpAGtvUbaS4uhM0+8PgnZY6ML2oN/A41mmol1URkGRgDZ3XANxm4V6h4jMh7kvoK7et74uYMHd6XgaDeCnQqZ0UoFdUB1Xl47OsIAnKFXMA7zes7jaPun//QXcp53bqe7gsveeMUGonxl/9N7hF0tBsd8iMuve+3rcJ57GZTzdJzHqjUMn16yvD2JSs9Ceqizlty7WZCqQUuWLqWgqX1wmUytg8IFIvj8P3webJt98tY3vX3WyKiwnhI1dHCI4bIPRWMXdnTXn9dz0QQ7XeyLXHyqUV0431fQfHDVzEwKwCH28KZgwcFbsxYBPnpknYwlXrYK/osbxpaxA/sO0icKe51ISpDVh6GunIeuwGRxPFV4S2LaG8ogDA65oav7XTqBnkJg3o1ky0s2mKPcWOQ1FEduhUrBU4ZwKyVF/fiaTWGapvE4QwFBaZ4R0rSzPMBhOEd3v+71WAsnnhcLnm/H6FgxjqxTaDZiDS400Qe4ZaaBUZCxSvTwVx9J5Wvr1q3ZjAVka4ReBs8zwKcjXsYo6ZNN2XgukdzuijIhqHaHrqfNuAEkIpjSulYRA5Vn1aVixT1UVqe4kKZyrq+YXoyxhYKECqyz8u+sja1Mtn7FedHe4/My9TmMwutSRC+vvonK3uqjgN2X2m//5sPt1a++kchwDuMcSdPlFrMhjXbOsU+OghXNp9rmNch89/414CeVgudaxKfEX0wH1WQzrfHfFDwQK7FrYxlR8kUibbs4gh2zBsIh5VhtOCeCs/OFX6e43pMoHy9FWmqSA3KAtFn1E2lK+zGcp2X5U+C4mIiuZqiG/5bIp1LgOjslBqGhfYkv5zVKXO6fj1JgGg/W0TXT2Wng+uesgSrOXK2J0VsV14o1UGlxFf+kGemYU7TwhWESvGwohRYMPrzfwZFz7Rd+4w0oJZ+NktB57sVec8nZahaOkz3pZOR2TlKEEFJJY7zCALbfKWYws7B94TNozDVURVjjhZyX+Ys4F1BK5i07TIov1FJCCnMR2zwMVOOeGsWAGhA5eSwzYUltTeFGmfQ1OsQZR7Rz+jh0DwzdT/3kh/l3UnXWfph9pWK2AdAUWZ3QyyoYGlacV65YmYzqOaZ0SQB2LY2MXZewQPK5Kg6db+soEoaEneJltcsJwWhHKg2+1N765je1gfvecN9s31VglapvWXEzFwnYsjde1PF1HRibkjpvHGOTwbcVyldY3JF8nfArwzwqq3or3kvyaFI6wdVphPSWIO+0kE1KlWgBEs1pbbEz4jKa+8gs06+4aCGDLFKRcWIUihDKv2A4bNcwNVyFntwkvBo3XLS75PhgVBZQuTRV1lMGhNZb8vdZaA67nnqCQdG0uNi65jUmKiBiIwoy7XJDHOFAXLZ6xL0eZ4bAqo1XtmtvvxNQ1oWu6Elagr2d0bDKZHJlqdX4qpaSXjuvIpc+ehluX33kq5Acv4Eqw846WKbpgtGmvWykU0S+eisPiuIApnZFiC5GvBhkTSOqZnG/0sDMPZrOlvFU364KE36ZNnlYYuxtudMgpgppuie7v/h61WvpQhlLFA5ieuKhkx9nR4tRl/iRI/QWLSX1pg9yBJ7g448/x2ZdTBM24/0O1iG1eiv/Sbkrn9eYw4tI1YsgW4UjjbJpfZq0xeKMYvn0A+C8AfK5RqvHy3ymVqOtlrKvvIEwyrhvD1uENWU7WOBwYBEdD/OWruTfJtsB+p1N6VP04vP27d0Vw5GSNPfRk3N7qlFRjIouElpDot4y8oWZKSFmdlNMASvq5noaUO/NL41czT2xC6eilURlpqzhcNX7+Nl9tbZX4db2VdePXwWxBH8kqvbcXaao0zeg3/Kqhe2f/Oi1TE4j+uaWtm97HuhADHUBOB1N+ayxhk0cXVgo8xsyA6Gq0KNQQI4fHGrPP8HZHFyZ4TFSSE5fOEzL1yGcGF0VgxSuLIODzR0lSp9lzebCw5zguduPXBwI18Bo1QHaDqgmbR24k4j+cnuayW//+bf/MAo5KcRJiOdP1xJsKMPktR43qOBnxawPkHLrTvfs3ps1cn0UHTVQiigGxmwJ83ot3s3HLhjFmpGu33BF7kudyeLYstb3vuGNvIdeokJAH0TK4S95dS1ksbM1dqaXCe15MDbrRkSQ0Pso/JfqLZVv1w119QP4QOWItL4aEqtKJa+O8QPbMtJQNXQJgpG2k2i13/72d7T1VxJpEXI7KUyAP+1Qnr28f7UOJeoQJDbCE8eK9y31YfGNIRuvVYklBHekmpjUENjGtx5+qC2E4Drog3KwBwtlF0U2Np9wFKWL46QM06Q77Apkh84yS/SGdvXtd7SzelvQAHG0cfpFq5ezIjp/3vRCKkHwG4FwV1w80AOj5/cmOlBb3OvP/seft2ee3lok4BjHmfboN76RTdDPpXROpRva6Kf/6sUQjFjdsBoUj6xGMxhSaBV1KE2NKzLpsCavsTN4csO8xJ6Zb+ZV5G+NqaKOxkZlKPsm9BpM3aXIiGFaDRQucML9yIhsezoUTglD0GBG9LwfZrvkWvue5zub09Yv8SdoE3ZYKI/jozSC8fOMJuxJ3MvPOTN3jEO0kC6aTeBpR8BxleQZxmFKZBK/iaw4UcBJKveXiSbOcxjlxC1as74NEfl5ePaggKEDieo162AnjlmKyimRjGdv9GsQlV8hDw1+V3yYm0p9OZKeeVDzPkvo0aquUYx8RtNbz0iMmpGv+942SYsiwgn8TPaFP9vhemX0C1vU8fj3/j0kO6cqztbR/1RVtziWZ9ijc0ZPtV/89be1jdfZA9sgOO+knWpBBhjZcVNKQJfTfukAJ69XOMCPSzZ02bUcas89DuTUbkCMdCUpP8aMKOoCOoKbrmffTGJslDtw7c6gqHPyYI0uJP0dsR0POtVlqEOXIcQrFOHzmBgljR65HngBXiMO56EHv0aUeTzwTjBkeZsWLCSc296o45BzyDrZMuh9rqToZdTnjIc//sQnYpssICq7JF3J91kFJeqaa69tGzduIihaHHK52pHTOONLtoK++d43IdBqVdVwu/g9HgjJeWJpfpA4Vh/KK1RZmJCexXwNzS0WTu9uZBCPaBuKKgYdxqI1jWHKcBmBbbAWq1/8V61MZRTnUZG9ghBUpdqV9L299W0PkM5MoaNVE70kGke/QTqFG8eKqoa1zmCiMCOoaGzxeYbFznDQH0ZjSjkpruGFL32xjUGUHUDBw8Z4sYWLeDu9iPm9PZJOvDphgzfXBTumLad9ZDPTvGcBYsU45oND6rUHTOVYBtO+ohXU0JK41C6EtsUqqsFdehmCc0dXsA3ic5/7XPsKw1x2cxBVHvZ1in/Gu/P5euMJotWoLPAZkkqH+dzgZuJuMUB60uJz+RzEtaICEupCXUvSUDdWQn86CdgMFjt0PInUMMaBLfgS4FUVRoktD0la1XXkFjLSS2y6Y0tc1wjPszZiaAOm7LbdzCuF4rQG0URNb+LklBw2MVyiBPiGGjZxuIgtOLKPde25mtt370pFO61v4KO3Ihk1zFrtZRaunRMKLZq+pKnepB6j54E/S3P6afh7v/Cvfwm9uJn2l3/7N+3LX0EVAwdd8xh4nhhlVV+GoiFnFFf8RL/S99wZGx1TCgrBLAvX/HYuXdqx+BlJ88NE0ALkvTPI2MgukrYgVilvRW19hFgFNqPwyoKq0tx3TRTeKG1Kp+BUM9uoQpz3+XlOu4jwMppzV9841f79b38n6erB9uyzzxJRL2e9kQzvCiribzo0nZtOUZKuWFsYDtjiEWCY0TkLUSuhKnpyAdL98j4R6IIYfObivvaqNy+CfoM6Nn3UkpKPHNmX+x4BqhnmXJr2GsXNXpYHW4Z/cpxhNoNr2vzh64nuZ+gz30wnxDfCcXWJUzDjmpxHIlgnlUxMT1igj94k908RRD3x5OPtrz/9V0n3XVfnbDlWUYfi3rcoqYpxVI6kFAkJsC8uEOAM3P/m+2BbaJD0XpX7imk5ZUc5dKMJDVNIobiSynuhLZA+SlS1qmPbh4Nl9EA+OLl1PoR+GO/FLpIwOvSAeHCjaGkEkcpJ8ZNsONYzLyZFXb1mXfhRGzdtbq+44TrK5Mx+JGoSqzFV8yZ6fbrq/StAUsNjMSSe2E3VaYM54m+ITf6tR76MUNqxNhGp7+OJND1I/ZhBPZ6N9o6pU2BvGV7CSup51mXNtdfR1M1AZNKfMdbLKo9GLhQGPu+c0k2mihxqjbx4W+Zjiq/wAE8THdpM7szVA/TmmdqK1enZLXqIP+3evZ+CBwoNaToHpyJlnSKSU7XZX1YZ1dNzUvwA6yVtR+tTyq7KJRGlyRPTCQX87ueGaujxfEZ4fJ6/j5ImFG5XqWqlV/UsMi0r0vCVClvgsUtFoYJKrbxvI5sitGpAWMkY0nOOjhMXVPAjXR0aM9u5qC47DZ4vtQKNDHy9hnAS0DmGN72LKARz7+659TRx/8QP/FB77huPtx3Pv9j2gjfZ6nWK4lCa6U1ReWYOB784w8GC5vLd3/MhophVJbVjKsiJePjrX22PPfUU/Y8r2+f+7jNEmkaD7BUzFoPrzsj1kEsftfZ4XKhTXdW1p75k1oiRobGLBTHutdLQ9NlUkSUQjrw98c9KgT3gfUeL69RXxTXaceB5FrV3gosH8y5Gg19W4AtbtKrp+hEwQOD94Z++q91w2wQOZXu7/vrrc540jDrCk0oSscf0vRY9xvgl7BEyMnt5AChiDILvxTNDbeujcBAPq+kGuVjjPMjQorVn2rproFkN2klyuYNaHOpt54YQh2Rj94iOtyg5c+XOja3MOMOxgesIURdTQNiO8SzDpCEM9Yk789rCGcVomukptJniWbQS57Yf/ZEfznhCyeriuH0bp/31vfDoBPSgBGUdedyzfN7e8Xtf/0Z4cj4sy7qqfJRuVA6Cu1Tv1lXrTDGi7uumSC5vFRbjyCHWyImraEldxITkekI3hhEfT3aa4cJ67lA+EtlVipAJQaGPmDbzc2zYccJpSYFLrZ6wWVZRrLjq6qva5s1X0iYCNmNc3qWlRUg1ovOh+lkF5FbKxiEgNRlisU7s3d0O7djWZn3YHkR7Zbv0N3iYfBxTWxZ1P17sO95wL5jAfkr1yOCC+ay4YmMY9ab2/twQKYN6emfZQKUzUw5AMFyjZjFD5WN/Pwxnx1TGaLJvVbHNRv5hrpXrW4bs+UmHSU8tjMLJC9u20UBOFRBDpOy1ku96OvG1ETAen5l9px52DXyeRVfF83CY4kTDzaguxq4OjcoePgcJ3vbDGmn4fa+jx1T7sXrihaF9sGHckN53PKnmqWPmCwkkQkwvrvw/n4VzQVxTUz6fM0oxVOJ0PKMMnBHC0Uu7Xu4nP1sxyENwpfbt3R916gEM0BuYhvYdaMcd3buvPfKPXyGNwgEpToojUnXCgsYMDtMgahIF5Pvf+gAR8YEMOVoCtiQNYYQI+BqY8b/3sT+AQ3WofeYzf8Xe9Nl7OKti2ZN9Q8w1Ve8KO31XTbDKLgXtq6AaIu+5j/R8lkZJGq1qP8TVdAWNzBDRoQi45GC7XWrYjd0fRTom6uAzPHd1eDsBzqiVIAsmobzDvaUjheSNwZvnuEIMz8p1s+3D/+YeUtJzUcFWHt9z5sQzZcA8I1K8oj3I89ZYBF/kWsYYj2kWJKn/xKG5bedzRPUo/wLzp48UKdN25+ugxYyAlUEEV31bZ2u2mzGLkrXto+Z9dDy99NoYfa2TY+hSzrkV2GFj27b9KNABmB7vbASbIddcQ0Q6wF3LxqRiFWMlGdps4ld/7VdSwPM5JYPSpRrrsJHMjNynFT1CWWKNJBd77oyEB95y7/3B5PRULpgPNaCymmIBP/UkxfiO5lUoJg59rrKtQ33lyTlyzEXy33xYGPYCXPlAcRcrHbmyrtc06SQrJC6ltHWwCRvTDXUBgxXuc6MJKDvUw8hSku00vbAf/vl/2cZRB0lk6QHUOHKNplsxkvw9HpM0xwbjcdLWPU8/2Y5g4M5ziE4cPkiFdXmajo1+DG8dRyh2M0UV7qxpCRHc6958PzavJqR73W7i/NnIjnsy9LfwMhy11EpBHSJ9uUtPLLcHZ9AABSsjlYKe4YPsSc/yxCyc+Ossm6k2XakgW3AwMjt48GAIktJ2fvVXfzUFCu9dZ2Ef3wki0x44NwI0jXVD2BpmaiheVwfRcXlGGxWte0/pAGF9euPmM+sJsPoND2wVMooKYSdGFaD01qVM4945TWEhswHEZGTJC+jzPIdIg3SeplyuzwUKP0Y1EkqN+MRjxDO95jEayp9++mkMprNTOT2s1T//8R9rS8HsnnrsUSpu2yDyQleRUK58OSC2BYbLXMf6K7akdUwj87Wvfr1t2byZSu9ruK4LsOefbd/7gz/c9mLgfvf3f5907ulEH2KEXqR7LIKMnWHrDX6/ZolKgrVWC14iug5DrexHCa3CLP3Kz9vLVBBbsL+Ca/zZGhEQ/LqLqP23CTBLv/q02CKDh7SncfX7yI6Afh0zHhQnwkuzvoNDF9rvf/L7yTaUo1L/T9wU5oAOl9+lGxnB+RleWrIen2WibSq69h6fk3M22aaPDrdnHsWINaqdkbpCeWfOjvba+9eQ24K/85/7bpbxhg4m8nw7K1jaR5whWKr0oalJhkfRnjYyuKEtG30Nn7uk/dVfPZRnLf5uiikxWqjCs1yzPLqZxrarsT/cq//6lz4Sfm1GVIYxxF4kmzB7krpmMKXWndCYa2bXSgKuCdra3nLvW2ZjOfl4I7CEz3yY5XxTipRuY3WVo5GL5ubuwU9wDltncpBL5820L8oM/Jyv8wHrkXqczA4FJXpeLscXxcDKTUmTaxh7ddROmYT38tq8pgXzF+PlFzNZfKTdcded7VaUQ0qLq4oGPYUj9AtK7G7ip7/xlXaBDX4G6eULGgEZ37becJgO8b0FEF797F2797TF0A2meWib7rwbegQYHO8xEA9bnieb08gLRyC72nRthg0UvTmiOh2BX8GtjFQxIh68XgXZth2hgbQIBWcs4xxdsXh5n6FtUUUcFaPJgxNX5LM9jM8//3z7n3/5F8FeHPBhhCZep7GIpHt4VEgZ0YJm03ZEOruIQtpI+GSp9HWy96oD8/3IUnWvqwhbUF+dv3oO4XMFsw0KiMFSJqiiE+Wvbf3xBhKhcA0WUxQhcO5AOhmkKKlMbDMk9+zvvSPVeeoIwuHSRRMVLKbl7IPvBJdlQx85sL99E8a8UZw6eUoqWWhQ+WMGqhH+LPvIL+kRc7kOK2wWBPYeOMw+uQsHhiPm3//bH34skYdS4L0CT3pVu2v3+vNL/qVRqKFJt7cK2imnUIUe4JNEeH540Sw0+tkDLFwI9aqs6GBS3Khqq4fZZ2skmCnvPvhgnTgh7ikFj0TeFfH58/5cZg3r7MHLE+2AQaoc5FwETBoFu0vtV//Dh9qi5a7vdFoVLQToWHRwOvTMSOB6xV1DvzAT4DXyIyfGFqWoY6vbkT0D7alH7IhBo9Dsh+j8NW9hOt68vaTHF2mLe4H9VVw3W8akaI2wrkMIZl7C2dlili4gxx4OM7VrELhn6I72j1/eioHEWPHcxPIiqSb2ahHJbIKz5eCoP/9/P5Uz797bvWt3B1PZ0qVj08g5A+Dv01MAACAASURBVIIhTEJH/KyBl/CNBr80+iw4cn7f+Za3z3rwSpqo9LR8AFrufkBrrw7iBfjlBxfgl9JmvtdvbC1o8FQrNxFBFCOrqp4G0ENjKOmmMl2yABEVxgDnMvMJV1Ho9XUWLsQuDPNNobX0biBxQLsovE5bV26l6nnr7bcXIdhrSoTHInC901Tonv3aI+3U0YNw1I62dVdtabegXfXlv/hLytsA2YD9yn7bzLyLVpCFy1e1c6Ssw0yVfz2pj7pwSdW6FDitJUaJVkgxDqmCpTKmdaqKWFEExCRKBru6LspgeW0yFzLmUR5Ut3ap0QamlLbR6Yx1lc/gQ55gwVTvy4MnnsfGe+LJJ8O7OwG+eJiNoc59LCXvc55U0LK7BzGVcXFSowlTtVQNZcdWqiCOZAtcrpGvODVBeA+zv7qKX39YfVmGkBDJFV4rz66sjHvBdLfXTevfTw8/QhHJ1LkqolXQcA1N4a3Wp3qpRBXXOUl1/MZrrqJCp9T1bPhZe/chhqD6CNLatmedlEPHETWSTF9wKvtSLC4THdPuhG6aunUnKTSsXbeu3XTTDe2//8kfx0npzB3G7B62syZ9mF22oeMSc46YhNiuzzyP2D3v301fxSDLOamTJ06mkovW1vV0jXS2xfEsDmqGtmiOePYaR3tWeyPWU41Sruc9PD/SgMyWHMjimEmxUN9nzGKcQ5FYB+XwZyk+aJzkmi1Zfqnd+7Yr2j33bQbPFTenPxYDGCDetkHuXUzT6qNkdnmQVjddCzshhsDSCjYaal/8zIv0Ca8jYgI3pS1zZPJ0u/mVGK4pptdhYM7T9dPmqBQCx1EVa1uuPIdKdwR3N6pDbHPUCW70SA/e0575FnLlhyhq6mdlazCw2vvNjBGjTP6siObHPvax7FPv1/vO6ADbIbUFUptS6Ol4pLZECqUZWLiH7EjKjF722Pvf8+4UHtwoqRy5I43K0m5jmR9+jDN92PR9BajSlpLN0eCFFJyyNikv0Y03q1dL7Uib40ANeV4C8QEF+bszRUk9NXI22vd9gHX4KmKQt2Y0YLXSSmp6ayMaYLQ4ks9eClfGw6QBeOBd72qbwOxkp8tEPUvZecdTT7Y9L7yATPTRdvc9aM2jY/X8M1vbAbCuKVZ0x64d7a5XvjI0iEdIc8YZzisvbgR5mNfe97ZMvFLxVeMWXhQHwc0XlVT7EPl7IskuwnX9TPOM+pQZ0iOHrZ9/51dh7fE2fWqYTa7x7IQVc9C0h/zX42TBSJXljoevg1GVs8I0NRi/+/u/h7zNEy9VKJVfOk5Hhw++dyx2nvisKmqs9KqvEvr3cKq6ZxaDaJHBSFaP2BlIP9eI0agiERv3V7MZ6lD379sfXtfI5+yzc02+3RH0P68B7qMV3185qzEHIHN/4xg5W7qiNq04KQbtEGIBgunqsMVRppomfGIVFSRJ2AQQe/PV18SQPM8ekHwuU2Dnjhfzu88zURpGzn5t6R2qPkuzMLYx+7BfdixrXlPppCdEScM95g7nmtQCVBJKAaaoLBuLy5+T2tTxSa10v0QLybMWSinWgtF16D7imSkylH6de0etPo2x99RXnudjbCzk1KhEaRtaRavMrADnUg7bxCRrgEH6yK/9b23dJvC8hRW52uQmx8wOFJWUR1Ss5qJHwNQNToxch+hgkBEwCO3j3In57fN/swvdQkjccN/GaTFbuOoEmovc7yjKH2ClA3DoEpVxDDyXYpxeR2yKxSiiwjEIwo4emIAgPDF4a/vbv32UKBBVb2FwrmkAGsv5c85qIc1UJovn/gh80hcYeC7BV1yw5ibXCEuzI4cauX5lE+iYQDnIqLgi7CJ2axsGPvDedwWTK8ygjJwHqYiD1fcmyNkbuVRNE9ZXWtJ7nwu8PhUloy6NglWZOL3iG4l7GFZaddTj5iJ42MfBWKqyJxhe2lwCjV6cob0N6pGKlmqS6Ki4Rl6XlkDcah6vXQQvproyBtsb33APemmval/78kO0bR1FG+759n0f+sE0b3sY/uyPP84MBwjIPIvtbP6lS2g8J2p89oUX23Pbd7e7X3tv23zdTW0JFd7L8rHwmvlsNqDGOl6Fa+7TG8O8/FkMq/fiUjuyObuorOPvOfwlPqD7ivEysrEaaQoXh1OeXOOu8XAaldhYIq9ch9zB0kCrIpCVtzo0vp9tQw89+FD70//+/yQ6iRoHrzCt0QsmmjQC7aLMGCGMlQWNSRyHX1VgKmdnB4aRXHG75LMh8cTz6OkU1VqHoyIi7nlkxXmqypk/1lMZLr4URb5MIPfzgqMAcxidAnglPZ/j/bIHlFTKPoQiUkUTFVhox3JPcJjGwGzl2BnNRereYhNrtmDZCgaAX0uF2nTrJBXBbe3gvj28c42SNCowMnbOh0Uoi5vnwbhmgU7GwEjPEB3fyUCgf/njP0EUCfsew7ubyWXbduwEQN8eLuVxq5ZinuzbIbDBnucnt1OKR0ppBg0aL58p6yfsk66cDn8KGbyLgoOBp2Wp9BLLaZRjSzeMhlhRTzBpCcjOy1hJj+oxWgUvQ+8QD1WifBb4YICRkfMWXWpXX7+offgjD8CnQzRW4y0NxL5nNbMkt+skMXJeorJORmGuvw5lbO7y9ujDh9rxA0RqA4t5NAQ3MwfbVTeO0dZ4ru0/uCNR5ADe29ZQxTGEqJLBAD1cvqBVMMJ0SDUV24H5wBB3t4N7JtuTj20j3ZQI70gCIaCTkMiPJBIXKvN8H6FXVoOmw7H7wb0dx44DE6MehSKWtQHjS6Xf/nrXnp89SrFvKVDUwPd98P2cxUIiXdSUXzvP20cPM3g9jUcGrgRfqApRcAmllrCkSd9MSa1y5H3qwPXk0hwuP6PzbBqVqJtox91gqex6QJ25iXW2EmnXhdhagIkq86c6aHrFzwkEC9CmWMGv1YgAqG4xD68s8O64PomDD7z3O9si+t+kGjh96xi6WDueeRJ9OMbxwao/xGTvEYzlXA7Krn2H25ve9s52Ds9kU/rytWvCUYtCrpFu0rlKKQ3Jgt10BZqXgGpTmA4gijqFnjs0Au+2qDXZBAG+fW0ZuLzWViDu2V5gOXxWl9K1wPvV51c/sE32Cm+aeuqArFIeIV319z1wyZ7Z+kz7xuNP5Hn4FSdi0UGQOThg8ZRM/Xt5b/EyjZ2CCcFiY8iL5Kx2WP9sU7WOo3uZtJqhv6Z+3dfLTqDw3D5CFxroIzwN9rdTNmptU6/I5yo5b/Q/YCTP9Suho0iCUZLv2Q85qnS+5OwTbfJnjcgQkuAbrrwqhtm1sxNg396dpL7VNVARZs3yXLTU+aFSmqQAibvOtI0rl7Zf//mfbcNG5JKG+bdMLlNWi2jD9jEN3n50+B5/6hkmgDG4hcbwi1YLdXLibTkrih8UCdye63QsBNNz/Sp6johmHFVHIjfqF59L0aYQiAygjqo1Pxf6Uj2jpOcqA4GpSbnwl+fCgMCIdXR8loLB8va9P3IHGKUipBJupatI1JdCo9Ozd1aKi/vF37PNuWZee3lZ+8aDRE0Np8/ScEwYa3iOaI51uPg0EkqHOFsUuSgWSVIWokpE6gdobIkIpZOMEjWaCo8NrWtTc17Rfus3/ph1VvmGgibPNvivHTVWc8EYgxf6bOVmhr9ZLAyvSydwmnRbfpzPz6Kpz0TM0aFSwUm74ubA933X+8pBs4gpfXPDGSpiFdHol38MWMzdVQtOUQmqt9Q8umtxMrTuQHYVB+R3+fe0wciN46blheVhc7F6TzeUG9Yv19NIwvJ2xBSTkpWCRqIXsS7+04r7b0N6CQUYu1Yd+V7aAvv6JvDsy4jOpvB8o1QXb7vrbnrxlkBwXpyob0C9MhbxyccfbV/+/IMciFNo0K9v1113PUqpp6nGvYBO12h7xU03tXUbNvBAqXJ2WFtfeUwlVyp6JfgVAcdzV4U439MIeH91Czmo7tieP6cSSo976QHzYz4LjSEP+AwHddoxejx0B1v3gPgJotMDCAUqamA11yqXumU6Dj20vxvJXDSy4MODuYlT8meJtKEqCEJzjyuoMts/qPadaqwemER1HSbnps79cD1Fc+gqxqZK4ij8nvSSa3FQTMEc9VrxU/dWn3JnPXR2fMXo8fM998zv9TN6nT5mWBxMU4xFLpqOzEbxpHmSwCtSVroqeyX1oDok9fkC6xQvoOXYDqhhf/rJp3gvlYyNBAo7FYMOYyDyYjkEHM2LbRnP/CM//ZNtiUq4cCrFi/rUuvYybWNkL6f5dZBn89VHn2iHiAIff+aFdlpemtVM7l8jV1iofqo6UGpsptPbypJksI0LrSNL9ZtnJqk8WYtT6ap6uZjCie1a27fvbLPm0QqLYpzcNuJWOrg5Oue05Rkhdc6Iz1i2dqD9y1+5lx5eBslArdF4jjCyIPJkCtVhwnQvmZ1r5CgGK4RgwWKWyv+xhe3Zxy8xJYs2SlJWe2IPHtnaNl4P5/PoM6EyOcM1mDyPWLzaKFvem4btPH3ECm2OjqAoDC1lyfiWdv7YivZffuu/QftAVQZjNYg+nf3OF4nslBFzHbQH4qxCEkIR4RTyAUb0F+XAuS/ijDVqJSFm76r3p0KwmO3Affe8etbUsMQqa9Pp4Y8TBrsRw7DGOvtvRlhuIAE/NaR8c3Phl8vrRRvx784iqGqSum4dnuP4OCODGLra1D7wpfLDOCR99OADd8Ne7LT5c7AMQfn10qxWvaJRVDA+Nw5RT8emVzNez7gcozbCAq5hiIaohbSC19/zhnx2CgHsjkmoGXlvo6dwf5ifSiO5D0jPeRQDItdK4qw4XAoKVsY6AxVsp8MyTb97qki9rkDSfh2MDuQ/RcmWn5c798LWZ0PzUHjRk3oYQcFd4IT7qPQepmhieXxSWR83PnQYjeBoR3XQU85Emr6ib7FDcUx3vUbqEgUU/bKFGz2hHs9Dp4O02CQs4XxLo+WwzBMFVdXQboiQMY0bjNLZNL1R89m4Z0wfSsuu5/oVc793CEbl4qYaQF/nOljQ6iNe07WeWtFjeaZk9Vx1DNWUfoJIaenSxREJ9RlrOFWYDou/i1SFT6qboCq7RWiuwo/DvuVtRRsxBN0itYvf+Mu2uQEoD6do/J9AL+/y9JH20f/w79oC52koPiqSxf7SiEhlyp4OrIKgBLqIz27f0Z4nojtDmr3v6HTbhsjEjH3arJlRsZF35JgsXnRpfOK4EKiNQKtaa0rrflYd2wqi1cPMmwAjHMahrmFwzTVIFX3u7/+hBq7jkKQLBpdC3+0M66wqs1FcnQmqpfSgWrG1D/UHfvy2dtdrV3M3aECuUOfR6K0kv8QDS37fCNkMTHl6ozyDDf71MungqXXtyL6JtmzxOvj006Tu29Cem2qHTz8YLquVdiM5hR00tOHSmqKyts5uFddFdpvPpAtpZqRtWnZn+z9+7VMR7bCHeIb0+QLdKmnJ7PrdfdampBZeUonuMH2DrBIYLerPeWxSRY/CP1UMlYoUNsjdN14/K//MpthSqChPIuxdD0KOjFa22n1808jEBJC2J85QUQ5OpV29gUo6IPzTFRLywxiOvoWlT/X6SMB/9vP7SCGezWZrKyUdRysFCTeCG4WbKZWTIrkGJE4bWW0co0R75IytNDTOnXAgtZ5hBdSCW267o21mw6RqZadjJg/puZwT6gCeitCMDt2LOZAsnpzBE6jn7mTgtEYvihO0XTnYJlwdm8vlmnH9BzOnk1kXGjCuw387QORlm4q44yWiECNRCweSRr1Owe0YLh+ubTeJv6q6Z6tX3lsMrsdr5AqpBmwqk0gJrhipvkZqAC9/QgkrIy7e2+/J8zNykUJQyXIZpdytEbfy4Wx2PeMoBiepMF7WdNUUsE9DQ5gNV6xgBN/DieZ9W5S4YQpUnQHsozs3Zg87fLt6Sp/+BsfjMHhASuOunEqa+SVvW6nmmSTqlOrAfz1Fo29pq44MdQeVEBsgOi/sxveWKe81OlNCpdqA7qzXZaIwya3jNJ1/5Kd+pG1GJeciKiVHiJiNDHyOIj3rN6wvxRuepYHAYxS29oLXneBcXMCYHGUy2Yv7jhLNWXX1ydUMYSOzCc5Zzy/1efXrljPDvxcx29i7Iro4HPb2AqLMpciSXXUlg2I4VF/75pNEUeBrPKMolwQTdc/UJ6YDg/1hW533KUZmRLZkxeX2wz9za1uyyg4NWBIUMKYmGUQOOTvZXEqFRsG2TEJsV4jS4Jb9Jt44MheDtoP2rhPMTT1VKjvHz77Q3vCOJW3fwW9hFNV7hIhLpDcHqMhnJYQQeXUoJdKxomsHpWRybDGtlZvap//0OXBzxn9ypowQE8nZ384H9zs0BsuM4qXUvYouOlEzD6+9Aq6CvWYNYKyyCwkpiLpx5apZIynZ9qYSbjbxLKMBuTH95ns5DTHKKqqAHxw8jk+xOik2pecJTtZFa76uZyrrhTUWvmd591LW6FMhP6MEIGvARaJES/hJXzU2yZ/r8HSRYl9F8QVuaNNZH3Y2kHNOEwESQbGBxOeWLFnElDGUKcBrNm7a0u64407EBpEvN/zXmPCzbsh4BLypxtMIbz/G6QhR1t49uxGNfKbtoEjhLaY4I1hspZPDJePa+/UabBfzPjPTNWsr1FNGysMmtcaH6ff8u94wvDk3Fge6hmdLLNUIdzpnpr5uZQ9O6AWo5nI4De/d0EYvozosdrGy35l7YbOzXQ08FytrZXjw9EZGZtCaOp+LDinYIGmC7XzFcM2Bs7tFleNK8fqeY9SqxEGsaApjYGC/vVLf420+4r76HlYBz69gj0qlo52nse9SYQ2wDquf3dsbg6JlFC6bmaxcfzm5ykCyF/DwvQEWX9KTi+l4EIYx1D1ZNNVwcWDWO6IT4joMAHrdXbe177z3njYD5GJ/61cffiQ/fxie5TxmDt9y680Z16hTEI97Bs7iMdZUGO+MxgHH+q1te8GqCA5yTU4O49k6s0DeHL96SlZfuOsjPHuIXcu5YoZiUKzVPEQgllAVXo1ij1DLcXCo3fsPtW89ty3YmnZJYyewozP2/aMKHSNa+z5iGKyx9J17H1hE5wKGbYLU0r06sYBo22qtmHuHo8mn4Ky6H5O1cQbHMEzjBAgjFA62fuNyO7J3IhSUMxePtxvvWNYGp56n2u3sVAVFpXI5KtMOHx2VAZLthuw5pK/GURCeM7Oo/eavfbrdfN294Ixgiciyi1FLmfGzo0TD5gwZWmPf1QB8nnU+c+P59zjGzi5okKvjpHiTrv3A6qXLM3fVJvCltA6Jlfl307x4UF5pu1PPeC8jVHNZJReqPRVQON6t5p86LFaZoBqGU0bJNCS4kHws0zV2yVlZ8t2hSVqskKIRE5FMEVilqnS4YGSa6nD4ZTgeRQn+nMPkgsQbdZVOo70AqWVHi/dlvysRHg9r9eo1USwwQlkGreT1r38tr0fckajr0Ucfi7d5/LHHEnFFjpzrc+RbqAliFeKJ9dbFk+O/s6STvZ6/MyGcTqYh8xCFa2ZUaWjNWkURVazTqKoHSAMEG5ZXtCq+Idbo4c168r1DatybXvROhIvI0BKiSsnIRiVWo+IY+C8kbHa/gHeixO7Ai1fFiEiNEBrwftwwesa8Zw19rjQdTFJokc/1eQfU55pcK/9s1Ozgm/GIN9Tz6VPWaKp16UOMkI6uK2oEDNbgdfukWuUwzqyj1+8+kRnfGzJ/PpQdcUab34OTVrGsf8Z9tJ/G/XATdX4C30XJEJbwMInvuI8r00ASCuLxbVde0d4BzWiAbpZpKql7idYffugfE9VaelRa6633vyk45mNPPhZy8kkM3AzXcFaCLe91koO8+yAqt3iqTCGz20HljmgNGjFhwFVj1jgLGyQSMQJT8MAecJwmEMhCcOUpzuR5hAyu3rie9I7OHRzPeaKhPcwV2bptFwme+9mIxzNfQ5VtkxK/smdVpx5ce65Dv+WcqtCyp/3Cr9/fxhZALWJ9Fi9eGh1GoygVX9I/KzYHDqmxcVjRHKKxUTpXRkht3ffnTkyBz12ggIcT5menLxxo97xlBdjkk/yMcmdmBBq7KrCMoSAz16FPcsAvjrdd22bbR3/7bzmvi9vKJevbKs6f5G9FJzxbYpA6ZY12ikMqCXcO2D1Tha+KYnPrYp78boAVh8xZiNQY668hH9hAw5se3j5ED7DgpmqbyW+NltjYLrybXTJtHxZqayLTEqlmPKksY6s6/JyHLqocfLDAYw6cB83Nb0jeed8+JQwDXGvMVzTqMEjpcWWlvGmNSLXPVPN/OF5dKuRnGiVZ1JCi4vUZ2Tg4xjkP8va8L1PafgRaZsgKf7LRF9PQvXbNCnr90LNjQMemTevA84YyFGMrFUpL2MOD87OZxCfEGhKVpLdQ7EtjheFPdAkXiXtXgkayrtuvr0Rajs+sTX7In9do9r2QVd0qENhqV0Vwqee/hF/pmXpsr1qCaghOKowstM8rWmTyAxUX4NosZiSV05DweikH4cHxAz3ZN4OeO+KqxkZOWQygQ1R0MmwmUzNTYe8lXQkJ8BQvrIKMhSqj10MA8BGv1LgYFRtF83PpPrGIYArWYbb+Wd0+18Rn3lfmo9iRpuyabhYKiw7QSLkrSAXXDZ5XTrT/WfdP9R+rglJdJUZQ4rNW5F1v3++4EAMAvntAw+LYRrVTP/TAA209uoZH9uxszz79VNuxezeG/FR7F2o4q9etwRjYZicnck77/BcfbFuN4ujAsMBwjveYZc1OA4Zv201nTVdhHRR31hlL2xGj5T7cn6mIJssokrCFJrmAQhmoijNZjTQznDWmrGGAMMWJzi9y74docH9mx34MK8+nq5T6DMwI5BQF9jFK5WcleF+4MJ3KZkEmYNRXTbcf/d9fhXE+yPeYgIZSts5RxywlKZSgOA4LH8WTzCAmCgayKc6eoa3uxLz2wlNWgmn2nyD7WwTNZ95uIJEjvLYkn8ZY1EtI0EsfWbxoNQZ7ov3mv/tUe/RrR9uiBRva9dfeRLve42Q8Xhf7gNdPIk67jJm6SnSVGomE7Q62MXjrHGPS0iKFJOLNHnDoVirxxURIZiZccMXqK2jrchPJrq60aBHg6kInx4MFaBX7SpmHMAYs4LLTm8ij6Q2Tn+UHuSzBFzwMPLA6yLVJ05eG8eiHVfcpiNfY4zV+z03gQckhEtdj1cWipChklBl3Zbg/KugqjSAVoY7D1UUQXp9KDcNstBjAyNVUNTQFA/Ep389UkwuXILuE+12wwOnsNOIzvWoh493WsrE9ENvwmieYWXAWkvBcaQrChbL87QHtqBNqoxn9xuhYUTNy4NoLvC8dNSeGK+kUKohRqR6q45iVAVCevccCK+K1qb+cQPVOugZFf6i2sL6wEfFGHu6ZECdr2ntwrS49sihiYSGgLiB4D8r77E4rPSSGl8ig0lVvI9JBoSGUsXLtA9f6P/7sHvD9/YpopP2Wqq3wfv7unfS4XKLuOMyuJcpI20gyKbuHolQ+EomxF78dy/32goef5SF26pfptZdTSh+dGKX7o8PkespL35OaSJBr6J2Ff440DxHEMIb1Pa95bbseIYjzxw+3fRi6q6+jDUmOHca75sbaPK/a8FkoI99qz1NwcJBRHIXpIqnqZZzTAaLAwxQxfAqWhRxfGbkqz0hH+NaJlXPGSfJvk9z/pMKwRK7sGn6n3Sn42Az7EvVc03fSyTM8k2NE2c8yfu84XQtDFgxNle07tzgUB4iBiZirbX4SZ+3NtbfVZ8aeH55GseTOtmIDHFWDVIot6ssZNVsEE5+eTQ+yvNLq3rDFb/YSzxhKSChfzE3b9bzzfpdjJokwZ5DkWrCHh4MQxSjdJrxP2A4QiKePjrTP/s232t995hFw73WczdF2yy13tJuuv6n9ySf/iMKDjr0MltQoU+z0rFt0wwa5H7RDDsOyl9XrkSrm606CCxop6/R1cD3kYVan7cm+WL+aSM40hY3WK9m6GX0TcbrF9nWy0H5AdRogV41xs+IiaFvyRhgmHrZVDd8r3lWQVy9GhbSPZkwxIiMjBiWRtcN7/L3fkB42U5qU6SMpY2tRWfV0Fgiui8nwvbwP1r+KHzXqrk9njT4l0YZXZyQRAmx1HagvL/ujIqvSzp+hVK8096rVq+gNBEPDk8ybP9qu3HIF/bKUyxnft2fXYSqeAPkzxU0qZQ8rdKoyCeiX+GI0SjoC5wWMTgoKVvaUFDdlE58pgC7RVgQvxcLsAQzPpxRsXYNerVkjEGEEx9bJgcral6Hz53tiaymBSGqtkW1WmFJQSIpUQ8LFfXr81fcXtzvJvAMLDIk4gv+ZylZ7TFJHcZCA0B4ionSeuUop6pIJkLuI5+xVxCgHB+HvoZUId8TJqbyM4+mA/xq7mEutr+CQ3SwRvTJ/7gtL/UviBN0X7EPnTBzHmPic/xdqi50P3R6JQwsm1Ul/uV6m4F1Em6iSlqn0XrIy18KzfM89r2mjpIsKTIgPGW2eoTPnElG8U6MkHB9CIPYAnMSDRPmnWefzSh3hOBrp3Bne8ySvO8AckDPSnRL21jXFQXRnI46Q+3c8oJH/OOsywqYc9dwwJEaIeDhQzgDzPRwmo/Em0uf3XYePtYPMNT0qp1TKlZwxrivKwbx/nG23BvqmzGzlefn8bdr3+a5Yd6H92M+8uh09+Tz0mbkRrJU9YRFyAnqIcFCENqTkKLbA14WzBi5mfM5xoFp9Zqw9/RhO/AKOgXM+O7S/LVsDfHHpEMZoAedvEvbAwfbJ//sLSOIvY/8Ljeh40Ytcuaa98x3vgrD/xbYNwQSeeIKQlNls8A8HVBjEiraDoapZ32p9filYS4AjXczzGx6uxRfWtR/IJQbLgyOSW7+R9SheVm+MtIaRLuGnN1BNkqw3yZumD5WNE1yOCzBELpkmoxUBwLmpRAV/6wBDrWkROesAeQA8VG7WSrGKOOihLJkmojZlzJOOFKAmhpbPcuiLuTkLrYhgFt4JhP2kPQAAIABJREFU7RymtG90mzghLV/qqS3EE6t0okfU8lcDdQ0oSfrVAdjDYA5uAjssfMArVywiklvJklsxHWxbrtxAyL0wRv3hh78Z0NWJXidJZ+YtWFQ8LdMFlTj4fK/ddFtMzBa4GH8+c5zDIGbpNdiTKEaU2aM+IyCD4DbGVOKkUAc0pOmRjFEu7mJPkNaIpedYmKCLkHqDUNGtjqjECxL16GA0eny9VNnr1tjrdcqTm0Xllj6F9tqiqMt1ekYlYRqx2bSXqFNj6Gf5/Fm7MxRpVFTx+/bNLlq8JJCBBt71TjFAR8O/xbkYvbEufWQZDIeIQiPoL1vH+ucZW9g9Y3t0/fc+Ve0jPyGI/vtCHlWFKwyxx/N0mH3vtYbH2bOzRDxrKCy8/95720oOzgIi+adRbL7Eve8B6D/Cvra3+Tz3r2qxVfm5OPyj4JKT4eERoRLtnMJRnCDKPMEePqMT1JF3zyYwB3+2ZWqSM7SM/eQgb1Wp52lY7DBwnildBXHCLK+RvEOe/XIwjynqPqCUw+y/w6TKNbLRDhT5gvX0xWCV5QpUwHxiIzkhGmfnnjl7MuKlQyMzbf2Wkfa6+1a2Vet5LUZmhH0+ha6frVsTGL48E/ThspcxxBfPsl+RP5dhoNq2VJBtW0+1Zx/DSKImfIF5tivX0ss6eJh0dm77r//n3zCFC9WTS84ENusBKhGCgi8npecuGA6333JD+6OP/S5hgZhcJ5KgPiH7yeJDX1QS/3X9NHTJZnSWncDmAirhC8KccMA2abkqN7yXEErI05s3biJdLRkYN4eRQIbRGgDkYM4ghzyPSVurUi0xIjKEdHRaIkBvng/vsbkyRgx87TAUUyQBQjdVDyb3BL5sOt+jSzeC9yUqKY8UILGLTHrspffkGrlKbysl7AsYPYaTFJj38jV9ZdgNUAa90tZQZfLnIunGWHT8Hg2drSLLKcasWbuaw4gBHpvLn5cgt8zcCa7rma3b2vYduwJ+y0/CHxc2qefrVFzT3SC+Ja9HnCTky4qoim7hoTblIC3BY+XAa+D1uvz7mjVrmFz0TNYu1aZEvxjr7oAnAhIPMv1jHfXmrkeMWLhGpW4rwF39qv9rKlizDIp2Y2oTnh1/juPqCLCJCoNxFNZm54hdBTaLieEFFDRyfcl4FiWhGqprME1PVZFX2LeE9dQPn0Px2sQ07X2uFLi/p97ZFUzSCQp0pN+XC1HlGFzjvkgmDzIioqb7XnsXCaYS2+m1xSjAgVvMsx4hWnvgta+FqDoCZ+5YO4pz1GnvYY7pbgbzSGHRR1zmeU+zPhctInDojNSUXsosDLtq5ChyTsTpuOByEJL/jaRdGNZ7pWR1i1hiygpfuu/Zh8uYNG/k5ExjRRzmYXTMVhIEECmfRK36GBnOUSK3k/yyfUw+3Rm+71tbZKkhQPa01rr7pAw2FLv0rM8dcoA3uPTghXb/O65ra7eU0OmipVRyl1GZx1jY6qiUkb2opslhLoR0oBy+UAyYN49+eHCyPfjZw1BwGDk6No/POga96rn2l//fFxLpXST0dG+f53clnM5JMlYYk/1y/bWvaDfdeH07SBfKYSaMnTxBxw54pd7PM+D9nCFI0KiNwYaoAVVp+CsohuuKU2btnB4mEd50ewpDNw9HOw7JPbOHr736mlkJsOUlawP16aOYUolfzqR8vRTibKIZHpiVH8NJD1l6cYkaVJKwzcLqnpsrRiuVEMP14rx5cPvUUsPXRyA9R64nd/aE0W8/3JImk/p4oFUiDcZS0WCwlY5t7+cauWkA0zJl5eslELt6Pvv0eA4zOH0InuEZvJ29f2m9StziQF68KKPfliyej7dAgnx8CGNHg8taChbrlrMBHUzzDYQzSSXIQsWmTrMGRjd6WdNgweOId7K2Rhq5N70tqZ6ioHopGfQqn4rt6ZGmedgST93cUjd6/mJ/qE13Khp7uYUsDRiaHB+QUVxwujKopqxpjzGi8/M98DG+xTP02nrF2z6qtlghcN23+mX4MdejBpydExZaIhwp+dSKJ4bc4M6ozXKsqhnBAdmwguaW9kNC7hxbjDHr5D6IkXO/aFw7g90bK59zz6l76foTkZZh659leHIx5J24q1XtWpJal2CKRVzunZ9GUT20IavOHPw7weHmYOgP7N0FUH4mQ3hOhURdFBtt+qDpLu9xzPGNRmsaPilDqaSCQ7k+8uqU5+rS7tLPc+i3kRuZDGuzhGr9MhybQqqOzxxTvdqUTeqH18R5NCq2Mu6ePwMmrGL1Afh5yL4lqjsEZmxV20NoMGHbmZV4gw37z2u+bRX2dMz2fQ/Zf4phd/0uzTnRfvYXH4Ca8kybv5ACw4RMi3HaIFeERjQMvqahqFGNKouIpbKH5byJn9LM//SjJ9uLT0+2FYu2pAD4+7/3eyl+GXmamUgFkwx9VpFM3lM4xkhOLuUtN98MLLYYKaVtGXLuGohbep3HWV/fxwxO56HjDwFepyVWHJWejo/H2T/bUbCkvPiwJWPPqkLyCoyc8xkKlC5jVKS64qdFP8wGb355gVPMYdi44Yrw4qZ4AFabbMOJyJ8gbGd51YgSgwsVgpRDukhvQN1opiEe3j6S64sHhqGOw4tXtgKn9xQHYGP16q2mQYbUqRB2/Yr+vOFpig4cxFQ58YBFMSiRgGpQhwGvR+jSZBfNexlTB473MP11mpGeQg7YItrBTk8jSmnLGt/fvGEd1w51BpxuUOPHAJ7b77gl7/kM8tyq0l6iH09hDCVmcrhNFaye4RXt6RXQD2nYA6PUjekfh7ZP0eegrFvGDnyrw6C8Pw+7a+f9yccrrLGTTDIZMXrWwHSHXwMXg2YymUis0sNJZc+t8HZAf7hHKc4Y/Vb7Uj4nkTAbC2+pem1mOPBlG5ypdQxGciSNZmDjOBu/E7HNzsj1YqMRQ2QfRIiB+wqG2r3Wv9v1EngvSrM1XyLQCdfpWvjeVQSTm1js9p5SEDYAX72RS/Tn9aWroFJ9pZx6SCaEaiMfo135abyXhmYcw3gNHTInEFfdAw9ugizGBvxT0nSY63ES5yP/zerzEQyMdBsjWg+t/ZMpjnl2XHOuKW19fBV/0zW6zIAXcG3a6JQCW4bo6XL6Zi/LZbOCbrVVOSXuT01GW+48R3Ia3TfnOOzHeVZHOLNH0GRzNGfIzDn8vDfnKvfGvYuzTvJZzjO2EwGkPWnpmXPOwGWKmtqKExiJ0RPtJ/75m9riVRStZkiBMWYTwFMTpOyhZODUnYE7Ny2cFkCKu6kRHcV4jQwtbf/w1xQcZrcwbOZTKfrZdmgm5FCo0XRdMHKUqrDrlaltdEIIp6xYubpdcQWCmqzB9ueeJlg4AdH4JIyH1TGyvn4eFVfXTse0bdv27F37tE1L57M+nkuDgmHOhE5FVRhdOzlUfg1cc8XmWRuN0wrDm/gYTIf0rpNgE0WFqBBBay4+Y0S1YcMGPAZVHwyJmzY8Ma13Og9qKIkYXA038R2MXkoloD+wbrieA9Vv1r5wEWlwN0WXRmv8NBQ9OK1ogDdkGB7vLsDLV6ZxGyEa7qr6SuTk3wXVr+Ca7VDwq49aDHpyIALQ2r6kRyxM0lA4xQ2MkAZBNVnba+QgOdDH+5d64nTzjVeuReNuBRyq1W3H9r3tySefIb23T89UzBmoYlFKbeNxpHjw5374hyof3m+G0sRoFC2mj1KMQnvMymuPQ+j4ZhXZVstdv3Yhv3rI+EC5f0bTBc5XocjCR2JV00SMrsajIqh6Tqla856ZBxELIS+tft5fhYPhSJQBkq9mGm607hEmR8xcCSu04odWdTMM3Lcv/C6k8LQe9YKhTncCJ801l96c19Tffx95hVrUYbky6ZP28nfvo5d+slji+sQBdgKmUY/2/jvoQ9FJ90Tu2WKUDs+Um7Uc5f6WE2Hd9+p72te+8pW2n5T1BJ0c0924SoFzkMXci2T5/l4K+Db1t9ebSrEZhM9SRCRpckXQmY2RzhmjIq4rqj0DGDsm2Atd6MjEZoU0whOlswcjkTGU9mvznA/gDJ5Hlt9BSwYYRiw6mD4bEscr2KFGF4wz2lMoRoZA9Xha0KuWSqFti2xrNg617/nR29GLOxUakqmtKklq0RlNTkAvkWBslpORlUa2uIY5KJ2MM5Xr+SfntH//i38BBsgITzoYziJWEFLwXHtM3bM6NAxQZig7HsEIz8LQaNu8ZVO747ab20WEQGcQzTjj0O+Qgqvtzms9iJaggYRCqEaqSoc5rjBzU1QptzvKvWuUrmPnHPvewcQ3rlgTKqKep1fC8MnUAwka7rGKgUmkkWGuhSN5yJevXBYeS4DX4FplcTVyaZHiIfSigb6VDbRGXH1a2qdfRd6sUNSvXmHXgx+1EdV0xYASqYh9lwquXK5eUcJr1pP2VARxtUwU02zwvg+8/YH8zOc///kYHA2jOX5NDKs/h6Gd6Kjaa/p7N8Sw8KJxqX5ZO0PAcSj1W5mSMjhvcjiDsm+84YZECfv27287du4jIhST0TAU6dN1Du6YNbWCVaRrjZl/F5zvr6Ev4CQF1YgElys2e0B4/zM17v49jfm8zySUAB2Oh810NIRTnY3RjesZQ16dEIluYoxNP17Wv/PQGFH6Ne3QbQybC2fqFczOrMBnluJFpWbBW41MowRcqYQvTHeFztTrcUOG5KSBUTrc68KoJ73G0PG5Hmr3hs8mGFoHc/SET9OllyCNDl9NymvHiNFND0lowLposC/c+Jzdf/169DSjYbFVsVQO013X35DWveNE+QYB3m/uL4Jx4J6sv2mYaxzNwxSYq5MkxRMqnFFalufl5nCF2HNGROdMV7kmAwb3mO7BfvYFdiAQMQ9jdC6Jg2I0TacHo+xhVAh1BvjjABJDu46caMcocNiTnBOjI9EosLgGJ84hFWZQhFajFGdNxKNhn8aQ1H6nUIIElZFlGzzXFq260P7Zv3pPGxw7QTrOUG/ufRKIRhL8FIZSnxFnqkGlUKcqsc9w3viG9pGf+5O25/kBpJKOtmkituEhWioxlINz2ZuSiFEiOXX6aBtB+ECnP55ITgM7wpCqJW3jutXtjpuZ6rWbod8YOTmtOiAHPCXz4j7NHC0yWtwqVeWhthwGiCn5GYowFqz20EppJHfW+7TAabC1fulKHAueRpZwIrlScHBz9kBtPH4G3ZRMkA/VJnjpAgJ+qvSmlSmGsYYoFwsZoijscT2q7yUj3xsUs3DRi//Ve7hqehefStqV6IT3ygZV3I901YHCHhmjLTajnQM9t6vHcfrqW9JksC0jkWr3qY6KA4z8s9nbf0+Yz2e6aNUKZPN8VXQDYHswOTBTjHaTz+SMyYg2cu+mVOJLvl58cow/r1mxhM+S0Dvdrr16c7v11pt4fWvPPb8dg3eUz7AIIQ0E7C8zEio6Dl8Mw2RqfAx6QgWlpVYSakiizEq7rIKnUglLvyK1jmDbVY7d5OkRVnU4Kb9ctmqj0yjLJYqSb9L4uNgYzr4Y4vXoVDQmVuUUPlA1OVxI175zAPbBKhoagU89p9cVHBSjBVYU5VwckwZcCCNhnikUazcPLNLe05rIUeoRIvMpkJDeK1NU2oIYqPRzFk/QZyEMkWEzGJhIXHdG9iUDrgPh5+RVahh6UYk+KvdnJAe/hD2Lk7JPMlU+UupyMHE0qmIIFbgXeJ+zHNyQjy30mJEI7HeMhJpUZptjYX196tw7n554HcfKXcv/cs2LwcB3LDrwHmYMijFM0H41qFN1feJUWEfW4QwBxjEglO0HcJyojZxzgJCfJwdPML5/lhhgZ38M8JqMSxw2y7pA9EPqffp4IvBUw8HWpINpBI26BO3PXd7Z3v3dt7Rb79rQDh2nP3uyZsn6zIRpJjDEs8AxYnFIsaIePNU++jt/1Z78GkyDIzXEqWb50tuKcVpCdd3nnIgbnEwDpCPwGVSGU3j/9dde3a6hs2MRKfKp4weDuXt4MyKVtTJiNWjReamhZwqvYKpzMF4EJrIrZxmT9BZyhgIX8PkO2zlxClaHbV3BPbIpi9kebEY8rqN4eEBciGBCSSk60q/s/BAQL7YtV21BTWRppQ1gPm4Iw9LSY4/BzwVHNqWr/rmh+0ilTzkS4SR3LAC5/ypSrXy0oqT0UWOdser/TErcGYMAkkZyRgWCmcHlKurzNaayr0QR+IqNm9sffuLjhZmYRnWcJm2FHKtIYmNs5Lv1w2e8DtfM0XlSV0JRwJgsdD4qm2U1U+RnwDYmoa7bKucMW6ePnWJI9Vl69+T+hKNlpBww2JSlANpxxqq56S+m7xCaBP+m4TJCe6kXNw3UNcKxUrjC5UIotu/PCCwaZQzokaysw+L+jRx6TKpPFTWUAfjDLypwXp54ZtFyHRckf2u4wB81BD0nrd8f/fi8pMqsXZwFLXG9nJBrdUGNsi5K759pChQZnVi0luQLeewa96oMV4W4hm4HG2XddKzen83ZRpDidskKOnC+p+/4s0IAXqcQhf3ZuZbgjUXG7oc8u86JEI1iQ/uxUlnVajMKz8RpxF09WImwOyNXaT0XnY4Rd5QOpspWfrsnptpV4ZdE8+KaQlnRYBrx6fDlD7IPUm3G2c0nEjNtFZMbk6vGs1Ay6DgR4GEjG/bCORkRHY2mhkcVvcvnH2fIc3VPTjIoJmNFNc4+Z65N2ktfePn/q3qzXz3PLLvvsEqkSJEixUEkNbAkdU0qSTV2VXV3VVe7Y8PoNuzc5ap9bSAJgiA3yVUDhn1p+x8wggxXvvG9HQRJEAdBAg/pci6SqnRJVaV5FkmN1Mis32/tfc7pIxE8POf7vvd9n2c/e1h77b2l9SRjivJnRjGO6plzHx9cv3H34Pf/g68d3Pjq5bThej0tx9KSK3g8WPIXnzGQ+sLBP/9n/yrVC6Ed3X04JPd7bQv2pQhQsfLOsFg8tW2miJJalUMNMV/I+8dJqFzIOQKb/Nt/508Pbr79fHJ98aDzjGDa1QV4+B1wQ3stkl5vpBck+0sVh7BD9hVvdWuxy2HNbjx29aGQgZniE2/FLFLHpJVLVnyDgRd4HhwkFFwL4TvFHqGwuiEYGbEyFgRuGgdOQSGFS9ZMTIvsVBdBusOQMvne2smx5ngvNI08PBDZPMHzCTNaplXr6WZFIPBuFGD+U1GTPWxBN4dCBXksS8dnP/TwQ1motw6bRLLszVAeZeyo4aTdER1KFnh3o3PdzQYaolNi48FJgiHhO9nYi+kccX8Eluw0AvLMM0/Z6ofGnbjVd9Kx4gs7M7RtNx4PCosQW+8ln4PXVX4ZlRTtLiEmh0JhP/AE8/pm394vEC7+djQ/gPrXHQ3ZjGwHrzSz3XB2jQ0YDoreqVKcVJ6NUJe6wrzvk2TGFvvbMq3lSqqy8hrCmU0YeO+jCFpS1gSXe8K9Cv6X+NnecCjZyhfeXZtGFu/D6yNk89DymXqQHblXmISSNjywZn25NvdmuKtx6+Hn/RgoZcfMXfsS2rWC9cWDjoFb+eKzHdSNBzlKZJUphk9PVSXddaQEqsOhDux0DMGbTL9YNBUonq+eD8N7lHvud50Izh2tuKjYsfU/BjpPT33sx3goORuOssxrMLLsiZlbHBPI86wVHiJrmH0+Ew/e8QNgoKxLPh/nY0eIHpUStswMGopczUz8unztnoOrD588+OHvPZHEy5cPnv/Niwdvvv7xwW9+9VEaGiQznLborOuX7yGCSYg9ymv3wy7W4ttAWnjjJUWDlZlYy7U+DpcPnP+7334qxuxCoqAnDt567fliu7lfEoM+S77YX3pVYsQhZ6Mz6jlDd8t6236rA3/eeuudYOQPp9XSd35412L4vICFIuOJ0ClkxvjtLtEZC7VkWoxpY83gDv4thysLcz5h67UMgmZ0Gg+6VkYwmaRFvAs4dtAjDGGjRLjhlgcVDwMURmGitdf9dwLVZKr2cPE7W6qPwiOkhMzLfXJIRawmfEH4EKjTwUqWusL9QTxGABqexcKSSR4rjuciLWEqOfZeVuB30E+fPevHFG+md9M3C+WUsID0+FdCKpb4m38/+dUnskkUX9938KtfPZv1Zugv1QmQqqPkqI3Eo0AAcqB3VB73jrKyGYCKICFGnoV15HneirJGyJb+sRieAeHgP3h0rgMCMd66LX/AjSbs9fcA4njLHBr2m/Uw2UDI2hpMnh0P9pC3SCZsPJqFIjZsO2wLBQYaYfZAcpAtTZvmCcPtamNW6Dz0FePaU4CfhAT8PMIv5ETulyFQO8BQb43sYv0ZwI1RRHm18oMW/tPtBOMMljkY88IWH4QqosIaj27vXfJ4fv5+oplNfKisRnly8JbmhKGvc1DPbjFm1rgVBFVa7CH3pEEgUsjPkF15hfk3mUIUMTJlV2QTTzwDXlfO2yiSq4mckN1bIQejqN54402fH49nE3k+X+7f7DIYMiyFfA5rU0I2STXONa+xslpPnk6+nM37Qgq+5xRyBW7NEKoo1SQMGKDz2aeUX4WLlrAXmWBPeh5RTJSTFRZoI9N66fu17A30AQN5kEkcqKefefLgJz/+3YObb72aZ0qr8xDTodTgGBwm4khK5B4pHUR5qsDzCegMlB4zdxuddG9O/PBb3zVcFTDVGyDrNDwnsBoWWLC1gOreHAmdxdN4MFK6NusTrD84+HoaVF68eKHdH+C/4Clmw5iQzoNzY22bktpJ2xaD+xTAvpeC3AmjOEykoZfYug/K5/I9WCCfZ2H2KNX3IuSEWheI7wOsksoGD9S6EcZEy2+TPagQqyTBxu6X7hIahIq7YbuNITlYWPJR9FyTa2+iBAoACsHRblNig3K8E5D3XDC9y/HqrgdgvZSUN2EU9JannvpG1iPUk1/+4uCd9AfD0p5I1ulz3ElrG9tfrM0C2/OOLzAJ1lwlTYkaNZDUE+b5UDzQS+oJ5f6BCzAG4zUvl3C9CD7PUGASF3b40BiVUsMVkQsOtRn4KBrba+UXC94jB+u58Xl6SAkrCSW3NGsTQlujihfqexzoU/rKhQDcKCjplyj1yN4n4HtRGni6TF/yOGgQW5jPuYGQW1iCDG0xW+TrjcgkpWesxbY34t6BX7YEijkBGORDQ5ln5PVADGsMeU7+bHKsngndLootd10A9ouPLp7sucpabCafaxASGsozPQ3jgyGJUqLUEJzKztmDh0NgRs4tQxzvnmf3c7netJvfbhxvp8ZW7C7rhKPC2UJR6e3FgLIG94VUa8US9z0GnRBZdiiwB5lVPHKolhEhasRZ7k/SK477O5lqBeUPKIAscdYc0u2nUXwdlN7GE/xuK5nw5qAjcQ5RgNR7P5BabsJ/IvzsrmftfD4H4v2D2Y/vf+eZg//9//gfg7vfklJC+d71DK2ixOuJJx5PQiJzYFLTq8HCHxvdxKcREUgzsmIjP0HJLTkTLXgrmw5fiZ/tG21Xc4x02oPRUJDsnKEnB9JcMd4VGUIEJQc7WAgaltOCEmMSkiEF6aR8BillsiJwgDpboo0R7Yjq5jDDoO2q2bSlE+gx5WsxNutcJ0Q2A5kDT6qcDdsBPeu9FO9pphEPS1yFYzOeoSGW3mG9PxMd+dvZBxE6+59FYPRyxzjhW5jHxcoSTpJty3934PSR1Mnmn8l1Kf5/4MKllI1R7/dewvtzIVi3APudt24dvJGede9TAmc2FhzRD631Bsci3MDLMhyiNK3hJmvHS9gDhAvjJH6K55f/tkh9n6eYYFvxkHDROx/saPHQbeNehTnzGPBQsj+SO6V5lDJismnWv9jPZF7z/cILxUIrO8UPt5yr4TkKicN3KrSgdtAoMZvD04lcpSEVo2zYLS6W50aG2FfeT0kTSQeXCDlVUX8RQ4KnB70FmeiebjXHZmr3741YVmm38y2E4amUmefg9yuTVMvwXBu+7jnBQCxhmU7jQgfg3cIFfGa9PNn83m/+I3zN+/S2kMHxAhuetfHEdjhGfOGeYSBgL9DQAkcFg3RP8FE8M1ujR3a7Z7nW1PwqKyirYMlASkhxO+ZAX6F9GWYPmk4VWmeVEPKnMiL/fj/gvm3u2e/hofJ8raLpXhtK8inuObMyyuV0rSNa7DeRHHQw5Ojxxx5PyPrNPDcE/zgTZ8k4d61I2nzwAYON0B/tn2fn4qzPQmQQklnDclCzXz96+nt3jZXB37KAeGQcHIuKe/S15rirS0ZFqEotKcmxIVApJ8V+APr5OxfO765fvx42/2UzeoRYlmJQSxpvBoXqzFIPo2kEN6RDX+q54O7ybwTN8IgDvKl5YaNmfAXWqT+1lTveQTK4DuaY2lE+QyAfYnAOEoXrgP9zIFsy0lBjr2u94XhBS2PYUMa/81oEynY5ekHFZ7DAzkglawcpVvAUzOCWHu65pNIfDefncgwB1uaB0HGYLHQm4PQLzz+f0OMNhYDpRKwPjG9oGCcDsnL4UX5QQPDxF5PT2kNz4HlG2do0EqV4bD15wdGhLiDNew/pKurp41n23rvDvzV4nUeKsqU7hAZBo1Jm/h5KDIIzBDiw4jHFwAwzUTK5JvstJJCPQGGhIO5QomQioUlZMSNwVyksTJEiuuiMVT6bdbHiIAcXzJcDAN7E+yHzctibkS8UAmfS0ElqSLulaJiU5+KZm1TYbD0Qix6x/DK8EmTsqBxSh2DyZCDIdh0BiwaE9947NtG5sHIlA23MyAHuQ89QbzlZ/MGQq9SrLPS88zfPzvd250BpTDWDHgzrR2sxegpCqwg+dU+oHiQ81lOvo0AX5BKriQTw3vDigEw+S/MJ7v+zzwIhodgoyzOwQ6lMIoEMcJwVHBM8S/A1HBIgFDw2McWBBLhHZLcdfGkkyiwW4JJJ1iATNpxg9Kgoz8HXvvYNsf2f/ez7kYW3si4IZD4Dl1LWRc4ZSZosjWWcFg/shDCDfO+J9dXJ+b3v/OAulAb0TDVz2+7g5to1FWZ5sAYmtOM2w/9R4+tBtAPvAvsIipYJgRkaCjwdFvhKpt5ff+hpDiDVAAAgAElEQVSaVARCAcJdZxbAjdJrwlp1+O6dkC/9bDKckIA95FNCpsJtMa8e17jMhtEAzFOTiIdyX0iU9MCDNc49scEo18XWGhK1umIP+AOpFdwGAjtpngO+XWrdNC1Re1ghKILbETaKoSlkZmGlfoArZUM/SYcGy1DMfCIIoTcEqAVcfuTaI5kydkNP7tbNtw4eSGj7dJo3sp+/Dmb3AQRJQmcPJHghigPPjsNO1rIGoocsCo9nAn8iRT8GiHt18E7CYdbfaV2jeDjsCIxKLn80MzqNHPkqe0I6O5d4HXDOCj0kWl/FWkPeVslziKI0s294FDYFxbtysnk9S6sCvE7xvvWanVWbe2mdc5R1ZIPyMTwWrs+wFMJd9o21QEZZU7KPjq0k+cSaMJ8j3inejVm3qShBdu8PudUwGFmI3IMBUpq1pYYYXSlMhLiTgKsibRh7eP95cJ5tX6PMA2fkWZHtlbdVcBhquXvQXkiMYLDwjPR4gl3rWTUBAn2C/0qcbYZ4ZY3P1Sjkb8B6MuitBNqhyuHJReGwHuCarFHXu9054PlduRzMKteBuE7Vw4cZEP3C8y9ln+EEosjr9CA/REUoOvaYPnjO8I0ugIfJs6yXz/2eNkqDr1YDAISkMeVsw4PM3mMskAspR2TXoYbkWYwGQ69qhvS+g9954omDx25czUyLxyJrMAvYyib2MJjCAlPRgzzWcBKVVZdw3tRLyPSPnvnuDJfOh9DUybDsAwc/c5AqgHXRVxkooJMS5udwVdgwlYxKaUnBzCnYydad1/lw2tlcvJwhseJ8xW4QjPUeCWg2i4kVJCVct7tDeItRodAqdFqzCPcKpkKAl4BnSBsHFM7gGdzrUlHWOvJ86wm5eFhS2N16F/wOXKz1nbt5i9/sZxSnI0EByNsaOkMyJ4o1OcI9Fu9oFvDehMkkEsjIXcjBg2x5KV1aH4wxOBOW+L2p8fn67zyRHnQvK1xvZWDKO2nfQ3dXyqXaxZe22m3vxBfXInzGMiKcWPb7QqDEiIHVSI7Mc/F6khTnEUo4e/k3P8caf0gmK59zNp4mYeZvM1+0yu3g4KnMxPjFL35xeNjtvJr9M9RivSJcnWK2XiEYK3xFRlZ2nalUWFy1kIgBrIpUxUD4mcPImrLet0P/oNgaxUc3jjWsdljJPlPAjZcAvoSxZOiQuz74L3WzHsR8JgR1KiowSuez5hwOPhfvnnuC8FyMuGtQWKIddLaSYr18ZYODNAdOQzKenYOFxlrwHJXNKicUsZ+b95uVzv13KnxCq4kioGs5rpP9zOfy+lWWnQ4Pd/O8Cgc5QzGyF1vx4NDqMbyUU7KXKiyUMPcT+QBuuPnOu/GYrhxcTUTRrDMK8yOrC14PqffFF1/RIYHUS786MsIO5cHQ6C0B/LeTNJHK6dBB3gcDJxEwkUOjtCo5lBoKFXyVtddoAB1EfNu8gqQaXni6lEROzp+/NzOU/yjNQa5EyZUmJFF+Kmw+i5PE3pv4GeXvHhBFZd3g0V6CL/jDb31bc80AFKwfGQu8BjafLBHWlTZA27RSHCoLAnXEWFi6AQtYQeKLxcald+4ji2+SgOqJHN4s1JXwYS6m+ydCa1HzaHIEQKxowkOEa2tTWVjmKYqLcDDywFYIDK6By4+gck3CWtx+LIZufpImh9YwhwHLgadg9guLLBY1ZVCDF+HFbZKFFcNz4dBvGKObDEI+X0uvMaPDNU0iFLc85Bbm+y/SjaG1qrjdUFUScuaZCO0RTDywp77xzRBCA6TH5jDXmgaEVFW8+OLLB2+8/pZri/RTMmXxPFkx1jB7IUUhv+feCeMKJpfKU5ikoafGwOaUVFuUcEpG2sz0tkOyCD/PExIzQso/qBs+mRAV7ASv2c4tea/JiAmNLejOvri+Y/gc1sMecZSznpbkjYLAW10Fwfo6GZ61wvNDcYLTHctm8hR4DLbOMgwk+1+/s8/Y5gS4VEy1EtMkorYzB40cqTsOFYVGElkfrwOEgleY+yZhwn1obJGVvBkPD89qsR+usmH+YkE7W6DZefakYTJhoxlZQraR3x3NyGt23SAlbxcd7onQ2H6C04TCRMUoTQ6yHWswcPl76TIong5mr5JkjzjLLcmrMjVZZYgYo0HnLDqUwI2kRpUuxFkL2qhzDkmIvZNo6OWQ6AlPwc3wqvE238y0OWdSgKHSEcR9b/svq4OyITYFYJzg8B3ZfChpyE8hHe4zZ57vZYnQYiyKNXLy5JNfz+u+OPijn/4oipPIJUO0wjHcDtaE1QsdadjyvOXmptohjoFJz5yxEz98+pmsf0OTe3KwyEISogIofsqEbVP45ahUAMusXs9ua0XbprzA5n3JUHLBFdzdALQ2KWHey0CZRx5loAytarLQ8HsmpFx2+0dReitAhihxvelNRiLj/XDCrJcUg+mYPzwmw6j892myQbDXud/dYB6zfLyjgcd6P/k397g4Fc+6GcMNT7d0zG3AS8yHbcsgj5Wm+8iab/Zus5hV/HhuxchsK281QpRynmlLjcAX7o9yvhxqyGW6VFy5aL3sfcmknTtHZ+TPw/95PcXhtwV6mUQFadnGlTy5eEcOoIJVzwfgXu8aSAJO2uyjHEK6p0bT8/vuWfmGWOPbCWUQymJLLZWyISbhY77H02KiE6E2X7tXYLt8r/fBGEowPKw1GNx4E3oxzEcw5GPOa/CjyM+GfxoeI4lm/fnM9QAbupX7x2HnuT3UE0EsQG7nCvYc6AQsl1CSkEZZhQc3rcI5CEQHXqd0GYfcoNQjz1A0bqfUSPLN4Gw8b+cKB/eLvK/xM+zKc+OZ8n5DJ8J6FCne90QV++9N7pkEW+oWBxZFOTDEGvKFhcCrUFysTalV9ZwXcjnkqsnbHL4qiUNAiKx/z29lvPNVwVOJHnLu01qKppSsIWEvzXM5z7SNwrd4K8kxeImvvPJaKgroEp6+iJGzfe41bHQmwmMrhScrB8zBXgp3TEKMe4nTIT/RELMRSZrO6SHyvDcy3P2Zp7958OQ3v5prgB1jzRL50VAir99zyZ6tfGhIcg1+J3f2h996KvAZmA+aPMXsdJ7NBRD891MPZgF4BGPDtx1vtxnIDZWySmIgi3m54HgNWZh2tOUg54BHmLVWuponDx577EZq1x6sJwKQD60ECgvWmXB0OtqyOHCVUAx4WeBBe7Bwg3lo25njPVAmk02EaQ+AvUC3JSJ5zuPUAO6tlq041TZqXLxO+sgosA0ZVpiOJyQI0xzdlmcytMoG8/vlkq3FsdIATEj+kOwglTLWydmgbEpW7l67sn5ZFjjUkzO06E4I+9lnHyYze/XgvvOnDn6Vma2304kCF98/tNvJ3n0IKKu32tCG8jUpDmBC02MPonTDBXDXPvuh92fmqobMwzbF9Cae8BAj8DtYB0XZcZA0QwQrqXeBktSAaD4JhULNybp8mv1fr5rMM0LOK/CEpa7Ao0vItHt22IF5MmjHB+PU024iZEMxB5zTWyzPi2fGM0DXYBAxCgHf0NA0vCtaXeEJmlCKlwYGzYEGG8ZwQnvii1I7Gq+uIQC+kDYChpb7f/jhh/09slvuWZXZel1mdCf8XXoO/94DutUhq0Dr9ZWMbIiPQbB+u9QqMbacKzwpQ8Nc18RXrotxXXwWg3nqZPh22c414kdQQbFUvvYMgJt+mETXyvkaLRyFexNNQPt4KDje5QevG6m8HEX3737+7w9ee/V1s60YWtbPBNIMYDIxpuEtDAX2aBg+8Bf7Lx6c5+E1QBu0aLonta/cF0qOEPo//DsZvhN/CBjndGaxcE+sGwqZc7dZ8m3UAC69Xyd+EkwO19nDZRIAlxQQHIwEDU8DyBI48fdwZfnSq8NrwsMiNh/eWg9GH8IwIH+LvUgHoDI72c9sDMLO51EGQsvxK+mltgLNwwH0IrwqjeABFZp2xWAx7FU2CyM2oTVnIAmZq24UnUrAonazPPhyg+qN8T1Da7hXLC9WF8xB7wpKSr5fAqhp96wP6yDHT2+wnqYF3nB+cnP8m/eAia3VpmUMaW0L21NDaFNINlnAuQag3jQpTJao3TaoE/woodzp3MflMMEfvMIE9Yxzc8DQZwcPM0Yyz/5GhOydUE8I5xnLwPQoRuThzstvcy3bOt7TQYiENc+/AJWhDJjFO/RQMURlqOMlFq8hm9csIcpgAXDrfQ29mesKkbcHdCkYq1yXUsC1UGhUVrzH3NN8tusdHJi7A0/V55AWQyiZ5gCQY7MWfo3xw+uC6V8vikSQqEsfz1B34IAYOvYdr84Vtgb2KAlzMutv+3nLy+jQTEdaWlyB9ZSQTJcLXkMCazsKU0OLinDeQe4f7h3PugqOxTXpZIjbBgx6k1wr97Pe30YKi2UfjzLsFKJXzRzTnlEG8GD8YBhIutZraYJLR2TOiJEIRp2SufGcxIlHPjXm1DKbeGuW0vp0PM2R61WM/ix7hgMERn4hrefphn0lGDKzeSF4E5K+EWOA4v3t87+dqGj4l3qOhUY+Ti07mWnWAWjGGmNlCFhkydScDJT7vUlYXpI/+VCoVz/+0fesnwXGAY8zPB7s/Pjaq0AP9U50xl/73u/etWxLOkXrRm0hk1PChC4a16ns9FSgZAD2oziKOaF4UC6SNPlw2N24zuAqgxU0G9RsIrdf7w+F077uHD664kLKfCiJCb0+DiWbJO40bvl8Lp4A3iWg6j4cigOHi4PrrFKyQw6Nriuv0o3Qorxscw6jHHd3Osyy6IuxeFY4GFrremd88Lq/XgtrjVJQURd/4T8Ekc/m/QohGCOgMoICh43rDZZCWAGdAaE1xCaBoddcQ6L1dxNp55w1zTXOhDP0SDyHcyGV8jv4oFevpP12lvSVNHp8M8kJwgiGEH8RYjHhF/ePIrBOEo8ALG0oQHYSthsJ1rPegHMdwHMi+BbKR5gQyHLLClcUimiLK7vDkFEd5ScWNFjpYkDrhRAhsBbIwnZkNnuLoSBBAjY2g8JtmEgvIDYWGNZ7qyICe+PeMB6A9A4OmiSDpVpJrLTl05CpUZrglXk/kf0e/E8ThoNZctBqJOA/gsHimZ7Si3PUY7xBjDNKbhMBKAllMf/xOsFuvegaeedYIHezHioNwzj4ZlXKayyOe1rrVVsRMkaghoZ+jucNobkOH4aDsl6MA9Wp2gHCGccCeVvGw6GHOZQhPr+49lTADJRju3296zbqEEsl0hHOIHmBTEcp5tkx+A9kTCWVN0za4h6Rr5deeungN+n9xhrA3cNf5307GMvpfWDdYqe0cCv0UPgIRRtMckjev5MRDCQE/+RP/jh95tL1iEF5cWAwMLvnOmBGY6WwLX8Wh+HET57+TtggrXnbxWCR4cxwYCFoWtaLBR2cba3Okkf3IB9abazLVBcsXUMjnM/5OGA231H/aREJIYTueZXUD37wg7ahgc+ThdDiqSywqkduaubAeb9uNooGr8h5i02CCGrbYXTJyoCjdXE3o6p3lnfuv3nPNmbkMw/BcBaKDNEx3IPvef0uJtw+hmosG55QAeXgWg6XaPlBdu9gM0fQcVccHp3/9BxzX3wuB8owJOtSekzrhxHgS+cuHjz68KN6dKfCI6KF9tNPP5lBIR9rmH75//0yJWsongLFKnTpNXjjLVXjsPMMdIrBMzFJAT6XZz8dzwn6hkTe7IODq1ll3pT7ZIoVM2DPzQwGkhWMf7NSIs/jfaLM8PQj6DDW+d4JUPkicaUiyj67J7Lfm/1DTqgmgXyNwG6lQbuUlD5ACE5mGDnCGzA81rUf9juKMPfA0zBkaas06NosRph70ZDpyZS6xP22CoA7oBoH+OJTvTRGC/Jls4K878aNGw5lPl4NAf63/EauKwcvr62xLwGWGtZWihRvRHkg40tbWgxX+dMbxaMunEDpGutLp57DaERngQms0yqM1ctri6vG+/VZui4dQhUM18RRRxKoJLIPS9hG9rZB6RrnnZlBEhKYQmycOuPc34blyBeG4nQgl0cfedTkzqOP3lARnYr392/+3f918Hz4n0ZgEsipuJiZxJ7ebaXfIn7yAtBfiBTo//foI9cSrbx+8Od//l/mjL6XKODtzGu93mfIazbUb8TCPIx2CidBeeIPvl0KySouBAXAkQEtvPHdgM/v0+RRLdXQwhvMIhoS5vuS7hrCmuI/FrY1TV78jatjpcVbciMrsNS/NpRiTuuXFSB6WOnJRJht25338wo/H8FNqKJykia2ReodmbjPsriAbb5zgAxzB6dCLRpSxbqwcdz7WlAU3Vp6Fy9Kjg3cZ9xnstZ18BNnLwxOuMpxQ5EOajkiHa9xaEtpyMJNXOjJ4enCOh9rK5DrQay3SJqfNldf+pxMU/rYh0oA94uDwmjFuxnv9mA8OzqtUr0C5UMvjnFzVJZEcPCAFaAIJLW7gP6bod3yOkKQzoaoF6p3wgHCQ4UEiqcwHooJFXYlRoVnZ01RPNAPVPrJtDGApIf6lJQG1ouQFZ8eQ0ePNZScyn+8e8NFX3EUZi30UJpFWxWJO2YvjkcO3BPZ+rOhnwjOayArr2RZF2bBu+C+TA4gX6PgyJSSnabfGW2lSMJguDgbF85nelSuuyGnNcwoVZIsuc7Nd295T1wLRQ0uy2HT68v6LRbXDHMbCEgezpqo8IQvKhO8B+4lMk2rfD5f2gvc1gHx2xexXpDVRnTNgd3A4VfZzxS9HEyTiKz7QBNGOsQgs5fih1l3Qkq+lj9oZjXndhND6xgo6xN5wKe1Y3XOJtzGj0LqpukmNJVriT4wWOcir88995uD537z64O330l3XyIyBpnnWh1XyoOTiAxtBmghESWe+Y30afzTv/nXM3bgukb9xN12tpa+Mrpjvd0m0Fp771Cmv/ajH2fGQxsjNr5F61eowFi0dvkZJSMmB8bLWsxl/32Y4s/GwCnaEHGBThcVAbYu7qhXHTeiQvEIVVHi1Vy+eMnWTcTjbjQ96dby5vdgEqbfUVz5flPvLJSEVxZsUvhk1DZjuyEkDgmCAwbEV0FsCpDPKpQs1FqwDjuuS78bvcp+FWxLcqq0NlQz9JkD2BC7nCEJn6P0sLqHob6fQQK1M11l9o/3uIJazzB+Rhok2K0j23U6yovC6cuh5VzJDI5Q8EJByQjDUAIwFrQaevWVV80ScqjBp8CzpADhbbJOcz+N+WsAlIlR7uyp4YCcLBI9HOKScWXRA1lg2Wcda1mPvDm8KsDpPcy0GzIfDRaIMh3F1jCmw3/0nrHy4mxHHTuayuDfxRjX4O5rukYtUzoVKkSxK8LKYciTqBooAS+JEJb31PLX26QyAQ+QBBeUnb4XJZn7BfNUcRCuEyaXGaCRG8VE/TXrcjNjE/n6gCFBE0UI7EcRsRf8DCcBudKg5b7OU9c5DsMC9DSmvRplwXt5zzvMgp2v42eNyXbIL5xU+K4oga0bPh6JrMxvOL3X4e91egg77QSedWF2LNl8vqw8yZeGQQUzSRT2MPu8Q8O3mSqJQiowaG75wPmLGSx9Kc94PmuSsYoJ86m5pbnAy6+8Hu8zvE5aTzE1L//B50OxXogB/8//s/8kmDTTvwhT0RkxGJHz5b6uc7POEzqFRiInfvr9H4SmUoqIgCx8ldx4rVrrBBm/Bk7HAujSj9ezeJe92uah1/rY9no0rGDyhAcbEvNebkYvACsylsif5cAQzmAhL2XoM1gdFhtvCi+OetN1tc1gme5vGpyHxoKwuasYUGjbMYTXt9NEy0xkIBzbsD3ce78IzHbyWCHcRVwBWQW5Cs4wbSyomN16eCh5MKzc67bvlmoSnhB4J0RiDrxEWMJD1w25qQewVlx8iwSF617lw2EH38MLvphDwoDw8/fj9b0XV/+RrOHFg2efffbghRcz5RwsM8bF8jt8pSiE4nYcZizn0aCfXY9NjnxGJwzgiFxbDwWa1iggC73xJvL+YkzHSMpz+L8Ur45rkSDKmTbjTihHg1O5dCMzGL9DD92iADygeIMDuLNmwBOsD977ErU3JHaPcx2SWRCGjRNGDvn2bIireuy+v9lhw2CSXlkHvcQcbm6HsB33om2IwK1bdUN9sWPz8oM+b7lwfG+tZj4T5UbofTtF5vb2i3wT6vG52+XY905WlHvjNXyhXAwZ85DIxsOpd2bPrdIggzn3LYZNsofF4Iv9yH9N2rW7TmGcKqMm03rOeQ3n/vi5XHyQa6E0jX7kUlYuNAYamSMZrOzn2YZM722YeEmYTkt85mjgZRKV5LU06ASbvJSpYGD/l9Mv8P0My/71b54XBrlJbzoTFc1k35/qpR/98AcHf/fP/qPcK1U1JC6gA1XZ7rqhF5DLBxKdbWLDcLUcHwD7JgjY6G2LQkHtuwGyWVBdwFn8za76s1Vmc1AMR/Mg+5rFJVzQLPZiK3yWntuEm2baJDnWVV/SLh7Ko48+YitmphBB7mWRUW5HjPIqAnAaAekcRjKe3IseW5Qmm8T1WAQ/n5J6YvZRwD0gxd6OPyvela1wVMRtYLmZ1843aCZNL/gYIZoDgBLfsA/h4XNRuFg3St8UBjzffAafSYNFGx+CoSSrVoXSMYbNzuVAZvMNaRG4CKtNACIoPLOKYTKej3/l4bR6uqKXxB969V+7fi0QxAcH/+v/9q9U9KSCyMAtmH4IQ0SIrC/moOf3dLZASGkeyh5R4kcowBeyoTfDMB72mCTVVKbgkdp0wSxtvTHbSSFHHLQ8K9QlmjmIy+ULj9AWTyh8vUG621AgUxBfjzLrUWUQ7IuuHoOZlaJxrxgdddinc5jEp0KPgOjugKX82+t4L7RX6gAa+vERnnMxlDHhqt2Ocx2gBUJPeGd4NPBIoUyRtOD9hJ3vvXdLAq3sAGukQ4mIl4YCc2h3PuPNVBMQni1euRgwn7kh/lKc5HzmHi/HyNMKi/Cfn4HJcW8oOp8919wxnnrSWZs9F5xpO0DnqxFWDcnCI7ZVjyzhPKgMkTeVJL0VNzEBVHSEYzZqa0ZbeaZr0MAqrK/wjOTftsxq84xSohjqRDEszkXnN1DNwX6lZVOggctpk3Thgcvu17PP/TrtyJ4ziXE2MnIhzIL/9D/+e4lYzmddGUjV6BJ5Q+6WdsNZZZTjOjQnfvLd3727g1IIOc4MtsENGG9nUcC2Po0A3452dQRdHsiNnxi9szvr/S3HhkXEjd3Yf2cMLB5lWcvgB6JsefOGgMTj1MbyCXJ5sjm0LL+cAvbzhK9TfylGxIJy/XlQrVLUu4JMJgvFkO8VyPEub6dVDGEY1RQtrdouEPWIWA9CVISVzYEG0OfplwKSUI0DZ+iNos9h/vCDttARb6J1uEqn2bQeqHYHYaF2yAzX2gaHXU+U6VHHX0Ia2kPb4WVA5RVCrz94Fa3hwdiO9+xiVsB9wfAeTs0wpVG47mTnyApevXY1VvM3B6+++kYZ+UapbSqgBxzMi4OKwYC0+ymdhlHaXicdi8NdEn/LPezg6S+FxFlMrdUWGjuOkM9V6owJJsLQXA/cpyMgmXZFuDZ92PJvPCblD1OEt0t0YaRBD6Bm0Bv+1ZMVK8zhpjBfb4kml3ilcORoEBmZQsk1tNP9rG3ONa10AJ4ZKs9GDPy61CASO2US4ADwOroZ02zig/Dteo12XuEzUYzScvIecEFDvdyj0E5gArLZbTmFNzgkXg78RDYdgAM00kSRoX6e66EA7XiFgOrvBIKw/b6hNq9vxFCMsUZC5wIMEsVHhn7kkPcUmip2xb1THaQsT8TQ8q8pz+N8pGccP+Nr8WFuTqNKjXvWlLJFPFkUNmE9uC83xsnh+LDHZDupO4dEzrWJWICeIKXbgp6yu6wN8AuDycEhgVSIJBlcQ3OLP85s3DMZDXrPl+t0eR5GLjC8GOEqee4/8vb9J5/Rk4ft/KnF0R/YitgDhxCPpoRgSood64HQbdyua4vWT8jj4R3hwx1GUbCQvRFjjlphwqx8bssuYKKXLLngL1PKxQ/yeSyInCmwpyiO6yHCYh1NL+PKu7HDA0MQ+WyaFqJ44JOBBbpx5e2BA5gRHdwFb5AvLKoZOGgmeVYwFZXnALIe3vk3uB1cPMMRZhVo/Tg89AWL0FObOEq78wNyK1EaVGSgMNZTpDsE1ttOt3MdkgA8r4uZLw0B96+X2UTJ9r3fsILXkUmjcgKRYj8KQJO9rHK5EgNxI726ON+b3b3/Qto8JVx49dVXA5aHesKMUUJQzsysK0kXwmUywet9iJsB6kaQ8NgWnGZGraEePDjL8PD6RrFxCHNn52KhYcB3+EspFXLIzF63DI69a7lRS93o4tJrldBs8mnK84oN9wDrfSN/JBqgxlCTSsULBwCytTSYNYxVCJhmGjBilDYJgZJDcS/kUcOBsqVCgt5o7YnIT/Um85l6ZCae69GjoPg3Cg6j27MExSjdi0kcZG0ajtICHzIv3bXrwTPmswYUaOhIsVyFS5r3AAIIH4FN5z7a166YL3t1CCOh5GkGQOXH4I5ko7lXrr37yXNvuL7nE5ni+yW848E2M14M3VAWJU/JGMkpDFj2teWQnFnqgtsMV9oStdqsKR1PiFqocCIZmLU6jKpYY7Kq00lFY8O5QOnFM7sITn/lWjzaS3r+Vy6lg8+E9m2OS+YaPQVEkPkTKHkU4Pe++S0xuXPR5DbINFvVtsNMl0JLn4w3wIF+Le1/sGC44RvPEzKx0GherPwC7egOhH9BUT2kCR+10BMibvimR5DPYePuCfaCtbIxZBbF1w+ozaEnnv/qE19TIBBSWjY5AWssGx4Ulvq0HUFK2CwOQd1emO7xBgkx6uIfHaDzqQ/tTAQ2qplc6AMX4v2QcVqu12Jy7Xx6R7IqoS84TXvjzd9ilxCSabtT4JrZlYeZU6ucqjwRWto6WyoW74YNM1TMJnHvGy5TUyhLH3xpsmrW82I04ERlL2m5LeaJdzagsHNos3ZkZ7+SKhPC23tCsruUZp7w7gjvXk5y4le/+tweU2EAACAASURBVJVrQONRSnPo+vBevBUz6KwV4SAKTHoHSr7zKjrvE4VB3XMqSIAIEFJw0jzHWcqDaOY5CSONGJZL49cv1pyDgALkvBfy4GCU97UGy9fmrY0aUMIt6TJrSSLBemvKtFAU9cA3weTvNB7x7O1iEbA/F9swG8XVJFEnU21hOw1feQ1Qx6XAJ3i5i00T9VQBl0AMeZ25A5STkeCxhyJt73N4JTFnDTs3pTgoHiFyYK02YVeeA49N7z8yyvOhSGm2uh2sF045xLq54fnSs7FqpdlU9ra16J1eV9y8ONyu6UZR4sW5vvswcIsGJFnPjeD22kue5rKWw3GPGDG6CWWd5bdaR11nQewzyo5KHw0xERuyi9ES9SqOiHHCoXGAOR4imf3s67kM4uG+r4YEf/XS1azHead1sR8YbpIzNBOgxRrYspUhQCQ/fuZp1J1eXAWPXk3FLJzPgAeBtczbwHIArDFsKLsdhiz1wTrM8syaIu+KL+ZgvMxBZO7khIdb7rI4GK8Xj4o2b9MfVq8K0T5veoXUwCULeu9Zs68ohtMp9GeajylocAeUV157jjK13DOussKSDWdu40svvUzre5/37Qz5vRBQnk1AEChuts4uC75e1lJgKhBt8bzu/vLkYMV3WEc9QwDTcqqwomBbbMBgjSj4EWCt24QIrJHNQkOxWGY9AiHtYfCZLkpWg5BtQg49Gz2tWNNYF5XoVA5ghEwG4NlRDE1YlPui/AYCJ3ST07k3EhOXkrDYA/Hsc786ePON12LQeH+pH9wDyQ2xQ4Qynwtnir3HwEEdYj1OYnQ4RPmPwyPPLfvn9PSsMftZL7RPs1gKa1uPafGfo/5udlcZ0Jz3ADNoxU2gEJYcvdZoDzkW/200odcyyQyujZInrHGWb4TBiAOjweuGl7b8MmTrHuCOCc+FFDgTh8m1YJAY2dy7xGTDNZQCDAVCfsoYyUIX33szrepvx3NG6dn3rlLtOtwbI8YXryPhxtpdSa3qJoY2Q2tnlMkQL5WFkI01biPVYIXTqonPg4aFkgGOMiwdBbcGd2ksm/jhWVe27ZqS59kIzCwmTgvddDB4A/kACfA8GHv+QFmqkivGfVhBFK7gcQVbmT3CWjnfdNNeb1llH6X3XspMhS8433HALl0IfhcOHXxFzi2Y3bVrnRxYhyoVStmrEz/93nfu0iJbHAYEJTfEweOQnc8HoNyYHCVdIRdnYzpAYlqmZ7HkjY2ntG7xpsT93DmgbWA5XuDiLGMFdzoTChTjvgvs50TCl9Ut4x6PU4yLWYz3R3FdEyjGvT1J6h6PEKyAw0CB8GRfKGx+7LHHDn6eejsTAtk45meyaIsv8neB2aOqA4RkPcHFM/jMbUcuodRqAFq9U7ta6s3eMx4RIdVaxrWWCMuG94v52ZkGhY4hyCYdTV6vclrPjnKwVRDinGA3M5xGZWzY0uaCAsWDkVnXO9gLuOKDUW4XMi39wTQ1hSzM3IBHU2ZHny8ys6+99koyXQW6MVLW2eKNxENpVpQSPd0uS/Ecqpw9B8DmvtaQbYjTIUMNfT18yAf40RxsnhH71oNVvpYzackOGo1O+y+aL8z3Nmedoc0bvqAEnK0wr9nIw4FahDG7Vtk3K3rMcNYAb+hrNYGea7yK6cvGPt1J8sfPgHkwtdhriG2RhAzrBkNyqCZ3dOAkZZjHqwcsfpyabJI6YLmG9pUJlBWljuCxeDzr1Vv4P+WFQCNICxnUOhb1LO4cNhmlD2S7a1OqxRcJjBKuO80LiAJI5TDpxr7klvfcooyW5rLQ04a5fN6OqNzWUbyZVmViciZ0SgFZgwxso2IlwZi/l3pmWDpeJs43Ywn8fJ4JjDdyzD1uJ6B2LaFTCyyEdibnzD70UKKS8EdJ0rDedDw68aNvfiMy1K6baymPPKv2B0Mb6g3EJaTljO2Y7KaBdj9yYxH08tyKu+2DrZLAnUfRKUjDLdowFYHa6xL/81VlM40txaR6+Mu0LuBPuAiZ95FHH9Yb0YKLqQVzgM/EhuZnXKdZzWanbIIZa/AFk8LzZXPQUfJ19zfUBZsZQdX7qLVHnFbw+OzFi/gshq+AuRSr41AnbIlC8foYC6GAECcZsg1+hfAPTqmVzEHEZcf7o+xts2Pil3mfkMCEsggGOAzrfi7ES0OeuXf6f9FxhBAThalHgzKeg++/R/DpCnMhuMellNdB54CCciGYHfwkmnm+8HyG/ib7CIzAPtNcsevKn7LVycDymcgM2OchhsfPeD6MymRsWS+z79nHncO7Bw1y+K6znU8wdIarR3sCqdz1wSgT8uV1TVRFPrbcBwNKv77IB9O5xO+AYNi/Y9gZSokv73Guvf8+hCaizKVqgHEBQZDciOw5kCb3UG97Ei+eAw7ytnhnMHQ79ACp3Lx1M5UHaS8V0SuXs639aTRBCGv9b/YXpj/JBtaCQnThFkZEzvnivdbV5vlpEEBVykYd2wsPw7N15WCdrg/wz8ghoSVKznOSvVicF9nesrQ9r2uIkVuuoyc55Xzs+6l4ce1I0jJCkpE19HUiejbKyVwPcpNJG62oiEkYjJdvhGYE9VcNo404JqHITNmPInuXUl4GxEYCDvwOuTLs/+E3vnGXQ8Hh2mqB9Vo25rRj6XhgCK+gLFmpWHCEXE9G0LEZHekOJCJG6DarswpwOTsbQi7VZLOM1iuyIFi/LE41P7Ee+HGzR3Q43VmjhCEI+aPBlu4P4Ki1MmxoYgPKAtkcZZnGfGKCX9LV/e73v3fw87/4i9R7hhCNEkXw8IzmWSRf+nz0xepAZ37Pc1pKhBvu9ULncAB2O7Ey7KPWmRpGDn8Y9BRFh+y44RO3s33FmgEun+m+NA2s9WuNL94qSRyEbkOmxT7x2FTSERwOlkNKPDBkyjsqUi9P+kAJy/Vm2museAjJmlrSs8FmOVhX0hCALPYjYZrTz+5hsrG/fc6JWG++9abeA+x/2rMDZ3yU8YrvvzuhaF0ugfz1Zm2iAF+KBcbrO8x0tlzwTK7L89Ew4e70tUNA+SIcYx+IKPc58VJ3kljbbLUNN89H1cwaGHFLwO8J2607Hq9XRereTaIn8oXSAFBH8WFIG9nw+zIKCNHMFIudwUNj7kcTAAwftygfOYGtXy5UScmDb3E9nhPj1kE9ZGwh8IaSgwFwcEzoTvmb0I8b4SyxV0QpfC7yQEa4HWKS1Q92hePBH/eepIiGmt6K07bdhqE9q5bYzdmsESYzdkSdWnzOZx/ZgLe6zInDxNnImomHXOsovGWSGxhgm5KewrOjbpUGuRjoIfAWcmlygS9JzPlMx3La0abdRcSDcy9k1Ll/9pkos4nvZr35Okl53nqp7k9L/0783pNP3d1fKDi5ABsNzUBqAFoUjwQXMqeFDaKgH5e4jPZOlWrbZ6oNGkrKl8lNoukRDrEbhGY8sj3o4nkTuqy2ZhEPsRxC3ZzLQ+wgm1urM+U807oFIBrhJItIPzYsn9kqLEOEAwwBjh3A6EcJJ/m6fu36wTPffvrgf/6f/hdDLYeBxOJzeOFT8yzW0aIUh96wQDoY1Fqn1tryfvhD7Xah16FFT8ZzvAMwJ1xsFSK8riwqr+Z5tykBB5oOqU1I1JOtVW0hf/E3yt3u1TtBuavkBtdoVrvvu5MMsBnj8X6bEQ8viddqaSG3TrkZXtnw9qBLMCeWmRMXQ8Z+IB7dWRo6Zh1pdEpi4YWXXvAwIyMI5+1bKQMMl4pDq1bN59rcM1/lEI5n7izc1nOWWkB25NiQnKwVSQIHbudZWI8tGyxu06ocD+ZhNr+1qYTf3DueoDjnELLlkkXofX7CGjx2McsOiHE8IvJ96J3WS+UGjR7AO4ku+H7+a8KizypcgwHyGfHwW+7XLj7UgZeewvu5nkN2sm6faCBbPmfzAz06ps7xfzFoM7WDh9o0ITJqjiHPeCkQA40BaKjK59vfj9bxeZ0DzG2oUWUqBWmdBqKsIR873W1qcDdM18ivAZgEBGMMPLM6G1MRFfkC/zZiy/OC+2L48WDxVHmeNjQgfO0wdStFhHom2htniMVmyTf50iiBxq7luNoNKddvYpS/o1gzNrE9/freLZPkbNI5GcXxbs76iR9941uJxiKe4hFkOHt4tyZMS4MVzYeQUeJAQvmgVTQcICyc/Bbxh7r8Hrrp7rHxuJkkujmQ8TwWHhzPmPFjZ30OoM7nOPiYbMxYxAWt7T3HRiB4eegdg8aYNkab0c2E76UlZF/spaYHRmjZQTYqDP9dZc31sdomXBLIIShcDw7RhpN6SPSwpzxqQkeVXT6HENLxgVqm2QwONf/KPVgEz/3OIYfqsrNkF5MSAI4iQgjJzK7HhvCSQXJNOE255LbLbi+6ejoeyuyVgporS8s5xiH04IGfBr/QmLCu7kuBdTxlcDMOIte/En7ihRyCa5kfS2YMSsLZdI8l+3X79jsHb2eAL+Vijt4LXnszk+YF7u0r187QlRFvvZSRUexLf1jPiHURtwyWQxaYcLRA+lRZAJHsUJpYbe63+9Y5FbhoVBbxp2MWezDZJ/YDD78eGkmI/s57GdnXy9HjKuEZ48SX1QGZDdqQrA0LkL1ObKuHLFwB54tssGWRhKdQKNqrDsOJ0nddB7fkXmAqcH2UkIaPww7Bm6YCUWh4aXZTBnfK799Js1RJ5mQgY9RZLxQL7bzsApRn7FjRDjnizwckDHN/HP49jxqBSVLxmpVvntf2TjEuG7qaNIiitXB/ivq3tRjXZr04/+emPM1ILM9GKSjXZI8anZHzbN/F9crHD3FPTCAdg7q2zyXwlSRvuw03QUNigz1awjTUKzo987kamfwNFe0TDAhdSHgTKe0qHA4+taJl68MLopD63Wj8U7HmLAhlMmwmrqBj8/IeXVIUHNoYTxCPxOREhcBfaJ06fOZ4nL2KazE4XqkSQ2km3PK1KDSEScHGbS3epeuce2ivfdoI4Tq3X/0f/9FPg1W8eYgD3U7hNJkuPh+8QA/SKLheGxt3GuxlcASEsGFS6QMoM8u8vOZnZifB97AieGlmNPPMPVT9smvreHoecML5WRMIo84nyOtrcatA8bY6CKjKHUyFwyEOJC2HsK8APysLMM1e2ewUIzFey3omYlp4NVl3ki16NdTPcijcE0IfFuVIKYLh4YW2/KfdYBhExPxYwkFIvHjMrnf+vPTii7HeaUuER5PP3GwZAD8M//b5C543HrgjDFUOePJl9nMNvGmrVrJmCG4bRJZ2gUfwSfAXvQA44igJDgx0AXlmiSLUpl071mLXQCU08wDE5vJmeul9GkVun78Btvm8K8FzxG2hYVTt6DmolKCSmD1uRAHBW7Y/+FTAcrxwfl4PuuHh9t+DtiJZdQ4yioBncIDU0H54XiAMO6eo8GnXhPwT3bRzNwf5c6ICnBLuJ/LhOuXrgXjf7DcGlzP8dvbEziMhvktFmj96VnluiNKf6RXXu0ZRI6MLIfFZUGJYu01s1IASOUXBTehOBxpqJ5g4tufY8YdRUEdlcxDFYWasTuBA1NDqxEzykpZWJrDGwxWLTPiL3DXKa6TzRTz3cw6p6rmy6zOFABhr5gOHsvQBCvgPv/10RhKGlBpsgbhXKySRkg61eHh8H6WW5AMdQfASAJ3JDtmRNw+s92BYedRGnMQC2nZDT+v0yB7p3tLyu5wg54dO/WhrZXGJOQC1oi44vd158LkWAsYsSBQEwrzcIQnHk9Ynk/rMM9+yPc3tFADfTMcDSJxtsDk91ix3iYWPMEAX4XiADfl9FAIlP9ICAFfhulECNeGirnuIaBSp11tCoZWmcnxeqZ3isj6bRaIud4VFfEmMoRlQXqdhmfCE50Xptm1RslYxMvU6CZVIXNzvvco62nAiQlX2OGtZZYu3Qnhvli3G4TwpdpIuUXjAfno0hAJ2Km5fQN4Pz85M6TGC6dkkIq5fD3UnKX66idC11Qab2S+igI/iNXBgt+xKRU7rHMq7PPC0MGqPf/+tgNMXrXQQ1gQoZEv/uH4TNuXQkZTZJEY94kIJbACJFkF1vaxWGeCrte16Xck7McDIcRuA9rD6ep4fazVfNnacaVOVu7ZDt2UA8prXHvWrQy5aeWCpIHg11RFR2M6WxShyX01clp2fr/WeUFA4GdyHr2VwU9YDxn69nnpdvNtQnfDfc0EyK3y87KvwEE0vB7eiBdaXEsl8Eo9W3huUFnvLFat7N7W03BtnB7YEA2KOBhAR0aH8h3idNS8PsrLts9G+C0PCHsBLy4ORpf8riQ2re6pT1BU4C+wRe8YJnnXZDKre55z57fBDQkvmA+tLFxhgNKPN0G3yzMgmz87nG8VzBnEAmBsxZ9bEgzevRZo++C5wvDZrJkGpy9bGJXZeQG4OAQWEpgWLhzDvkdeSh66lzIaPJ7SbbPeNvNcQZIBgsZWIIhm5hmZ0HxihIC4/lkpuxq2/Iy+IBVtPq15S092buYXR//3vfs96zffDS3r1lVfEk0zTR2Yk8zoHoMDnJjrAD7kvlLT1dpCladkjWN7W64blU/e6nqg4cx5Ht56pRHh/crGGeKnnWOu+Qs4B0nJNMqMWit54Hd7Mv5sNBbDtoBNCsSJ/ajAFZovhESrB2AH2Ifzu9XatzF4XVZAqwtlW4cZrsJ32KBtJqPlaz2P3CoVLah5P7mwKpxegh7yvMs+hofOJwHXWcLupcHglds4hRyr5Hi+a9URZIg6QaLehgmGMXjojH+uJWPlhrqAlYYcywLooQ+CG9BlrOVmTMPVQUFOEj60SaLvuHdLEWpvlU0m2oFwunRYMpQRHk2aO8b4nCcX6dH/6N8+CF+VgbDwwXqAOLmF4m5FWEdfTlMg+MsW9ArcQAna6W+WpvRzzfPksSryQRRM1KFLD+e0QxFCYNrrEg7wn5U8MIqImlMoL8OiPyMRHnt/PWbBBRm4QWbsdRWutrYpsOvlgHMCImZKFkpzqCL1YwmtggcgDBg9jw5q16URI5Pm8Dz8g8qB6qsr2yFFpd+jNotuCnbZfI7edyMUQbPYwz8c62AWmGD+cT2venYgH/5b5qykTi/yi/InG7gFeCQxz4ve/lbIuqwyaPLBWkUzIZE6waHfitUGeRFu/G3Y/BxVX+BaERqr+GVSrh1G+CptKSLpuKwrN4SCFU/35brqbnUNdi14A+lQO5ipLNlkSKbVuEIN1VyvkelN5z2Z9EG4FNgqaw/rEV3/Hz3zsKzdCdL2QsX5vHPz6178uTke+GOu/GSK8yw35EHbS+VnADVHJpOHK3wwmItlwsJ5m2YpBQQBdIvShIhuF1mwR80gnXT+C1HKiEnb3+bcrjJ5L7pFnWfyK+lMOE/dFcgVB2kO+h2a5frseHhJT8aX9eC1K3/hDmD30nR0ks11juD4Cy3qbxaNAHYdCxdtCe4Zkw7GDcpJjrJIyQ5rPZTTiG5nyxPUMB8FuxZfAIvHo+ny7BuwxLXYoct8IYDEYEiUYHT1UcK9j2W9Cy3NEGfndekPSZjSIW8hPpNzhx+wR/LBOnSrxuIqq+B2KQ2+Dn49c0vVC9j34VDwHPEKwJjypesL6+b6HL8LILVnSiGrM0YiZhKU8N/m1YSNrgYLA4lDdIzZLpUGu9zHzUCYMhFLBftuinHvWkTiie7ScsFlGPaBpenAPvEqNWTK3WSs+T7lj13J7RFbbdw/6k8mLGL0Sa7MuCVnrZVJHi1Gu3KjkEg40bM9ZzZri9bG+rMudwAsYAMrbFq9f3UIktONDuS/u12gmRuiDJDVotY6u2UgCi76QGjIm3DGzjYl4GKNqiSQY9ChUrn3ib/74DwL/BF9A8Ekj50L0bX87rGwwkGr1hlOyrdkswxmQEPC3D20n89GH4BDFT5zibqgDUTjZLEO5knURuncSOgqkDt6FkiPr0sNEiIzQ4WkxRKZEXOP/AVOlogjwJ5QhNW6YXYwAsJbe8zxs+8qVY3U5s15fTO/5F1/4rSRLMqHWDU5GGUGho67DcGyuiCWntpROsnS3ZcRh6B9IEbQQsKEoN5noZEtxmSN4dIalqqK4BpQIylNCSyBZkfvlc5f7xXPIms86roLiXllzsbXhu/E6BNJBwxPu8px3AjEw6HdB5u2Fx+FBYApkk7FqAqWKrrghyuYsIVk+l1mrTjrL9Q5T8Hm/zUqxmuwnDkk+g4wtFADbppM5LtSqx3v+wlkHj1itQtsh1l7vKiP9ggtJSEVJkC3TQ2+daXHIVnvY3y2CBZWl2fHBYsG8+AN+GYtN5CE9Ic+oIY7S2dZF7j0HONfCg+NLWQCojmImFGMmAckAsqxbO61RAAPL3slhzGc4kBkZDGSyreshQoOXqdzy2jOh/Ki0iHxyzw39e2A3e75KBw9vp2MdYqW5T5V5nsWf5X0O2J5QvEnADmNf3pizSXAYDGWLX+vh5t+wHkz4jBspybkvKByQc0zSQi85nwOezudQhQHmh+HnXlhPKGPsDdlSMdzxWpcR8Tk4ZH5+OsbuXOSzre/b7JJnsJNL9ovmrsAYJtXA+WYOC/SvshQ2eivsVcHKX0QYxyLElvd1QVpcgPfYodQ764W16rSzWZc/+f2f3JW3Q38uauOgKqAlCRGmGPzDj6iFBFzFvY5imRS5dzHgr33cs66Ln3ihvBa8C1Xuv/NiFWL+YIEQNgFHO80C0Ld/2mdkSrA2WVwEdvvqL05T7lVxCazz+XRqtfccBMAItdUHaMk8OJaWWtebCa3/9b/+P+2qezEpd5IG9Kq753QzWYZphDJaWLJjbYRIDZ7DoCMIRVQAgSkrwjAMsVkiauss15K7NtOFhc/cULg/b0KDA8p6H1rp4codeYEVoHXxeR9lORtKEIo5TyL/4WXSJHG/oNMYyGIZbX7aw6WnnWcgbOH6JJMQboa0qNQIz8EJc8+4+ih63k821UNNYXyev5ApRfqTFRy5xNBdjNd8OUOyAYbh+n2e+1S5cqf5/l1AfUi1DuNmgHNnSiw/EiI2oeZWeBw+VL6hLAwDA9+uWW0A51KTPBQc5PHKiD4o9uZreVzt8FE+ZPeqJXaG/XhRePnKYD0h34sRJb0x4exZJlORqMLo4j2yoii1AcBR6igVz8xghEoDCoBmoGSJvY+55niLlVmymxg4DHBxSBKBRltEAzFUb8UB4ZaRy2Lmk8wbOld7/nEHkWPPaiECPEplB8OV71FitjMnBMWLYu+twmA/sje078p+cQ4I8Tl3eDbs0yZqCOO5J+tv81roLF2zZpeRM/wC/mxDXj1UdMN05cG48tWQs5UnrIMGN59j+32YCxr/4u5tR5WES/SEOOhk8PGn0TU6TDn/hqt/43d/4EhCH2wUEQJGOLbDQU5lwjELguK5PxmLMznwXBRr9lam87z68su652B6HDjHgQk4Dk5AP7EsIsLzYRZrm/61eSBeXA8XB0ouGfF2/t2wrENz+J3ut14iOE2zcfdTuxYrwb0i7JsMQdmxebyecIawiYVhl+hbVqX4wMEjX7mucmXT+FnxrWISrIuZMtPf1CVCb2FaO653a/cKyEJ6zbPA7KCuEwFm6Zf6gsfGGufP0mMWa8KgiIscC7WWMsGGbrikSuE1rulWhGyGuYkNwj7bQgno4rUVD6xSioAIKSDgFSh7vmnltzKjltrOxHrHXYsqx5Y4wUd0fNw065TGoUGkUUMzpTwbDR/OBySmFyCvBn8Ruz1B/7FTB2+/+Y74CZ4xoQaHCxqLBixreCZY3w6EadjZ9WOiEweh09zm+bLW3K+g+GTYDXGQx+HU8RwqLYxqvDgnqAl0b4vxJn4Wa+I6C6mwtqxbp7PRAKBGdj1uDAqGm2HNrEd5ocOLG++Hn9vzL6TpYpQ0gaVRaLMReqnggZDOY/TNcrpypV04tJnKo8Gu+SmNGHizHYBHNqnFQbE6HQ4cMmu0IyNPxqDtGAA+24qhPCdgPrJGVpu1J6Sumu44R/bdPnOEi3z+ODsmRMgExylB4Xw5Wv7+YH2cA56R54HkzEQ01p3zSKhrgiavBTfms2jcwDnnXNvFxwxvzl7e364vLUVcEjN7QKJL6oqYec/benMoGrHrafR54mfPfN3Ew43HniiRj9g6byQk2T5ezL3iCwvEQzD/9FzqwxA6MKGXXngxqVqUV+PubRuOa/rxFBLj6sfs2L8eZUNXBm/e0W8NVXU3JcDW6rVCghbeKTVyTFyVHK/FC2tpSQ8oCZJb79wKcfUBMYBHHnnk4PGvfk1L8O//7784+OUvf1ksA4xCblKHqVwIs//xxx9P6dLbcvi29IvrnzGTwxQvaiibdeWzWUA80sW+yHSysYSQzUZSMTGHIG84TnBc/Gc9NPAPmgzs4RBnVDCLgWxjzcOqhBykzSZDR+AeVnGyDgDAFGZrLaEH5F7wWnlu5iiQdCgdJpOowm9DiIER7JKb90thyHV3D3k/Vp6QUEY6DSnznK++8pJrxUHdL3CyrYOm7Q57T/H0tczVpavtnY9plrD944LdEFbahj3GL7AA7XTEWSyBi8FrjOzzcV8YKzOIWZ+9X74XO8wzOdAlTsCGrYRMWHM6oiwMYLZyMGC9Vv5NUo0sJf3dMAaGfJ3QxeGCHK8ihoJjWdrMNs1B22qHJoSq4BcW2G7KyK6NK6BhZD4uCR7DUmQE45G93hZSwgpg14D1JBRybxpSkmrZ78Vubcc1Z4T3NNFDc89ip0IVUcTM+aC7zs61FS5JZMMzsn8oIaCBwjLUXrcOnWvjUaFsNQ4zgJv9qvJpRRPnGKMP++JMyOLIH4R3vLhS0JIBzT5QQAAE4KAkzmvOzEY9JA8wqNy/80NMhoOrtXoHTxsv2dZO0TfcLzrCcYbQrTDCULFi/CrbNIwoFggD4cR/84//oUoO1JCL3rp1K1mOhFdZaMBIrDStmx3kghuYjRHAhc3OhuRmboXt/nbmfsK+Rksv0/0kXRjSipzDQaUB1AAbZGZxrIwgZCELlM9ZoJXwzVoUwwAAEWBJREFUDReYBxcEzk2XIlGMjr/h4nAQ+GoIUWCX19Hy6c/+7M/qRebBudo//a//qZ+/QL6gdp6BhAHKCSG0dvNCFsRsUcMILAaUD6YNYRmbrq5SbsatG7YgNUK+/bfATsBqOJjbmlsrOSRUM9qcSDGfPj9Cx/vpVbeUEqoaeoAR6mbw8CK3OUCTLmB7wZ+mLx2ftxgXBFhxJRera2133OxTlXF+N9w1PQkxj4LwzaY2tPZ9+axPIhsnrFfuvVQpcGMAxm1n5aXouIGnNXw+BhdfjEG5EJ7dzsM4lYUmE94Qmq98nmFGcRq8XIwAEcS27SJzi1wWY2yKmPsspBEIAI9LL5ws6VB78PJR3Aw8zu/l8OVaeI6UZVEu1YNXPiT4MFhyPdOtw575soNb8jres0A41z8dOQF8r7znIObetrIA2bFBpHN3p+QxsqmSZh9Glk1+kMl0HUskt0RSik7rnwlTHco8VBKbb05oCwGXewK85z18XxhlVpg94T/Ed/aa52Xt6Sy03qR4ZF67WXySFT2PeFl0gw5G7dxWGuo2a0zC0HWmjRn4Z97/3rs4BsUN5cdF1ljbTRpuYkGdzfOQhTWrXW5gz1pl0GRXPvPDJD87KmAwTxMWRCTgdOU/4q3jyeJ4nfhv/8nfj0c7LyJOj/ZlwwBgeSgtZhbI0iJufoD8WwEicWHd1fz++d++6JBj+rRxMfAdQXqyTlrn6YAbO2XYIwbQXl51NQuWG/bh1e0m+NsoG1psE9JODR3aTgEc3BAhQoPTSfRv/emftntEBOJf/A//8uDV119zMwyNAe5ZkHx/P+By8A88VNxtequBJ1G+hKLlIKOYT6cmEUvDnSBoq0xQtChEfia/z0M99I/hWGm58nAWcue6YBRYtA1fndw+Ic3+zXWXNgGmJcaCAObvem29N77Km5vrpgnn8QnuoGAmd0xi9P75nALzdNCg3jY4SPYAZUzX1VUeVXil7LA5YK5gUV4cPCVr3aE1kKizZ3jfE3KTlbZNOrgSx3QoOoST98erYDjRg+npf5L3Ixf8F4NhJJH3AIdYhjT8SY3BfFkqiKfhcBlC2JamAZHsyyzvwqvkUJlAqUFxEFJeh5J3bUgwEdZPO3aTP5yoPItwCfIFBplX4/Hi0bUZZrOodB8m7C2kEQNMaJw/yBIhrZ5KPs+QOfdf7mi97PLLOkOFPdqf755utQWHl71ysFGuW48vBhHMWAVQCooJDhJkJGZIJCYbbLiYqXt4pN3XdJaZ63M+CwrmFlEu+SfVTURcKnk6W08GmASb5GsN37F6U56PP1BHQpBGwdj9haA2n9k5LBiHKjkSc+xZpPaQvcH5IQjmup85TYxGnyRD6qCQ5OFrvT4kweHs+R3eJ1igxHaMk5nkNjYtmZlSxEBQ/90/+vO7kuZyU1hNFVsW4uMsLH3saQh5lxq4LApTzG/ezCDgk2cO3nj7ppvDa5577tdiQZbX0LCSS1Fbls8UazD93iwIWl+BQxHqKeQgEUbm5ygIy67o8pCH5nWS/FASbiKIQDI5eER5LZ4W7jbX6jyEE6lHffjgD//wZ3pgzHn8+c9/LnMel5pUN6VaECURaDytT+heqpLDy2Ki1L0HD4bsCj3ijG49ljXs/gkpzVwlo2QIlcW8/e5Ns8riZ7lLu6xmk+DjwcHi9U66ohAZANa2VfUA15IiJPKy4G6RSTIr3Y0qkI6CrLFwHgGhKAcr92pIxHqPx+Ea5rPEgHL/7fp6ahRbybR6hvm9JVS5Bteh6NvecaM4OTgoQ4yODTfzWoRPXHGMFhdWGapAS01RCaOIxivkWfgtv3Pfc12ufzaewdWEsXh4eDgYK+k/WcsHYmxoEDn83UNiMd6htIw8I0oBDxZDgxxwvcXQDqlEJE5QckYXGxIGzzPrXg1q8fsoGbBGm0RwSHlG8TW8LpJjnyk3uyerdPViZ2/4WQ11vKjZX37G/nAw7dXILNxc23GEkTmube9AIhUqKSwLc0dN7nA/m/FmPfB0bTdExONu9ZpWXWTPWD/4b/aABCqxKukT1/YTh3Y3EmG9CIMxLISAzJsVCzZszLXtGTizaEl+5AZZR+fAiusmAx08/J1bb2u0ZT5Q7RM9wX7bdEEDUPwUJwQs1WYZNBTIn2tXr9X5yevF/KNfpL8MBAVlqAmHnH68uFlbpr5JayE8Zbr6yKxVMssPzT3S+ODzjC488d//439wlx5xWHQOFN+jEF597Q1LS15//U05QFAj8GbeinIDgCdroYVPIzvDyADKbJzeQh5ww516GQ2NnHFgZNmJUHzPl1bGGJy0Nd1AJgQkqCC0BDsBd0EwwU9IQkyhtzw15odG2VI+dOnigwdf++Y3dZPfez8Jh7feUDDpxqCXYC1kG1/aMDHhAwoVMJzMKyHoF8GNHk7rpnMpUt/kh9kawjUspQTaVjvgNn+cdssN5etS3x0raShLrajNIPlqOFZlPvywrLX/zucZwqMIpveX3SZYU7xa9iaHgXBcnAzJyLUsxxuvg/cizITzVaAooYZg6w0hIGAmm9yw5jhriuLdsYvNspWx39ZOCGywlQnfMPvHsTAzgO55lb9hJAe1TpHv53CJJ3F+8/f9qZxA0FFCD4WsTVt0lJ3KS6OYEqW0uXaMIfQSuoOIkcWwBT5RrZrwIXtarx7P4zC8lNJTHIj9b+KMvY+FjxxuM9dy1optTquCCatargYIgmyhEEjkoKyascXobtKgJUiEb836dZoVhg+DVMpTo4czp4rtyiRgr/G6IgNbXK6i1QPk70IwKK42UW1IxqqaWccoLuzBOnNPlOFNaPoxcjLZVfYEJcc6QudZeVD22E8jhGZRwdK7c2RO8b4qn34u8mwSKNei+whngqhJeli9edYJg+1zD/bIfeLJfZ7PwMu1z6HnuB53jVRHYH4W8jKyV9ZDSfg6PfZTVGP4WZz7jimFFF0ZZ69Yf5RjPyOe5T/6r/6LnPUv7L5x83bKn4KrfRjrfTtuLtwYivDvxPokhqxComxilJgHSU5bB7vomXHY82BWNORz11shLOGGuEetvb8rNmHczZk15Q5g2JDSLA+Z1xEQDi/KzVQ9GMCAn4DouMQoEUO53CPAJ8rabG/urRh2PLZ4fSwuONyNRx6NRfw8Y/peyOchbPGiUAzx1M6G8/W1r3/NzfsQfg8WnfDNQ9xCf1P6ZlqLP229H/WThABm0fAyhu3tYcI4zJd4lk+u7FSh+RTT8WGs8bZEQhCgssh0p+QHwWA9sw47Rd5M7YQ1IDr1qI6MhRjSNJ/k+vUqO8AXhSk/TSVc8LfdjhHsfA5et1BCvVDfPwq79IbJSA4AzN4d8f9q7FAl1iA7cKRYIcoIKgMzDCjHk7eZQ4zXCtiMgsHqN1QmhEnEQR1s7p2yMo3oJKS2V1k9sKk9nVANjxraAnLhjIF8nh5IntVQWeVRjxB/ZEuyWAvKmJzDmu9pGdQ6S7o9t87UpgT5PPcocspneIAny7jNP4FvOMgoLSfjMeYPbxTStXsDibhhKF+SyH22Gg/um3skyVWnZBpmjqMA37XOhOkLw3UiNM+h61CDC26IsUfZc30z8fl5jcSSmhstmUyc9W12tp+71RJGWGBw8B+FpZCNQlGtxAGOKLSB/mj7sUaNnGFhJGSf85Dvy1FtLzgSEa0lb5GB4e90+oHmstg5nFFer9xCfxHbZpRAdvWPv/3UXTIzWAtq2yyvoqYxi0+oipI7eQ+9vqaNMb8nw+SAFoC+APrgD6F0oHUNr455KzK2rSToQVNBslC5Ya4DDQUPRvoGOEe8ItjlPDQbxgEXYM3nCLrmIEky5YCgUMHprGGLJY27S/iK54mbDlaEYhIHGG+InlM0h3z8xmOGDq9nqC2bC0AOeI/XBRB9MoOZv/6Nr7bhYpIxzDwwq0lYTKhnOh7SZVtMdV5AQXCFSW+HHn0z8zM7JCgfnIA1MaOc9XBeg81ER7AJfUbJ8V4yoxCR+WzwocO2NZEdM80TarUbRLNvrAnW+oFURBzvRrwJBWr+ym+rgPEsHJYOaomBgCKRdSJUsqWUcEKbAfD5eF/8zUHlunyGwpbQQc4b4yDHiiPEhm/zXjoaU0omzQhVwmHOBrB+95F4yR9mTtAvjDWqB0OWLO2e4nXhvUiXiLG7E88bBcDnIEdtarnlhe0jt8oBY4zM4d0We5tZtsOptHY1h6Ovp+4xa4T3sWE3nguZWvhquQbyJQUGugRJocGXlXWMM/vAxfzMUl2QYw6qnZCzZutdbhJqM+knc5a2gmgH+6g0h75kUwRKMHM2hTDinQHX1CvvnA1709G3TcPYPoVrkDhH25ac0kzmMzQTDPWj7dXYTyuUDJeb5QV/BFOuAivFg2wscmmrpYSH61mqG1ickXuVFzLHtU2gkNWHF9cSrPbWa/dpnm2J6ZaSqfjqMJHA3OiGksy2raK1UuCW2S/uHS8ODBXc98TPnv6W/eSIp9siCJcxQk/NGVYPch5Ygpyz1hh2rmYyLfdlQAm1f2mT/ZUbTwT0v/pX8B48g2effdbN5A8YldYriy4mErcJ7AVFsljHX/7lX+bzt+i9lqdCMh1NybxlkelrhtBYPRDBVEAixQxdIczBE4XaIe/oMOsXPI92yRzXXPsM2bD8fsFcvMirmQaGR4tHRwbzp7//B4ZJbMb/84v/dzBGMk/1ElZ5s+F3PsG7OOpcwnKSUZUeMfhcIZwmBPjiIG2W00wY2OGECoubrYfHgcFjtcOFbO8kRgwVWqKz3hWfzdpDHF5va7Og/I51Kz3nqKsDmmZrKP1gvsz8liCKsfssyo9SMjKsi2mVltMDhNwc4oj57A1jlZ8B/CnuE58jRNZbyXWnpnlfR2kQYeT1NO9cmWF25yfx2vD02A9aPuHRkZhp55EqffmAKt1kGCUuo5SaANELjfygiO4L1eE4TUYPN6/fmlk8DjL9Oxh8S+3wYpAXW5ZT/pVr3Uqpn6VSDrIZOtQYVQyx4RywCpldvbQprcMhwPDl364bikKjHyODsRsPlKijdIkj73T76vlMwC7j+RnP4H2hLKjuEFdsSSFyssT6toGqMsbIIb/vpJEFCZ2C/KYPx+tuFIbHalkY9BTWF/wYIxFa0ib1tlysiZsOt9aQ5rnohCJMMnvhuR52AVvIPfB7MqO2rMp/VlolQ1ocv0yEnjuafVC3O0X9/NbIqJ7cZr/JZqcLyZNRcpvhybDafDgamYlX9mwiDJvBHWjG9booFKY86nIKtRm4QQjUGslu4lIpVsGJA7Ah81AejvBnmHSNkuMzXnjhhYN/+2//jThFByzXopiAMKvZmkK6Y+CdQS9xqEx+T384FoYWTJ2YRMYTL6tlIiiHdi3BGoc4mwUnuwYQCpVEDyGCci6dFMDlzp27z1mvF3NvhKqMHnzxJdoJZYqVGakqKz0bNmJCAjatyisGYawPGKbTq+SRVejWWIglISx5j0zvfKGvtwOxmbiBB7gPrNYepOP8uILV/drfl/w7Beb5+eJVKNFVKBKtKRHCE+MwZH09aFEYVUzx9mSdQyZuQTmdS8RJ8/mHijjf43It+M99H85OOB7WQgvwvugFiHcKFDK1yygGXa16oyhZSq9QbCg98CoaNgDOM0/2dIB6MFqIysiH3sfsCYcQHAePpd5skyeENbYlyrVJlm23i/VGt0efGUsUhfgkBpQjVnls+JVzoVKctuiRLdaulKZyC6Gp8Or16sQjTVa3s83uGWuIbCjri2lTUzzRCve41RSlGmWuBomn/Bzlv19ijbS64r5RdKgps7ft2ivRWRJ4IQwiKmtmaTjAucfrZiCR5YdJQFLAH7zLjjLUWFufXZzPLiXwQrM0GAsweh5vjS3PDL5H5MHP8LQWW8P743NMqKDks0iW9mE8JDjXO7atPpiw3n6hqNUrNVg9L1JuVs4ninLOslDXqYP/H9evGbL0vzs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314449" y="3908850"/>
            <a:ext cx="3200400" cy="461665"/>
          </a:xfrm>
          <a:prstGeom prst="rect">
            <a:avLst/>
          </a:prstGeom>
          <a:noFill/>
        </p:spPr>
        <p:txBody>
          <a:bodyPr wrap="square" rtlCol="0">
            <a:spAutoFit/>
          </a:bodyPr>
          <a:lstStyle/>
          <a:p>
            <a:r>
              <a:rPr lang="en-US" sz="1200" dirty="0" smtClean="0"/>
              <a:t>Busch Gardens Tour with head engineer</a:t>
            </a:r>
          </a:p>
          <a:p>
            <a:endParaRPr lang="en-US" sz="1200" dirty="0"/>
          </a:p>
        </p:txBody>
      </p:sp>
      <p:sp>
        <p:nvSpPr>
          <p:cNvPr id="9" name="TextBox 8"/>
          <p:cNvSpPr txBox="1"/>
          <p:nvPr/>
        </p:nvSpPr>
        <p:spPr>
          <a:xfrm>
            <a:off x="4914898" y="3908850"/>
            <a:ext cx="3600452" cy="276999"/>
          </a:xfrm>
          <a:prstGeom prst="rect">
            <a:avLst/>
          </a:prstGeom>
          <a:noFill/>
        </p:spPr>
        <p:txBody>
          <a:bodyPr wrap="square" rtlCol="0">
            <a:spAutoFit/>
          </a:bodyPr>
          <a:lstStyle/>
          <a:p>
            <a:r>
              <a:rPr lang="en-US" sz="1200" dirty="0" smtClean="0"/>
              <a:t>Conley Elementary School Science Fair Judging</a:t>
            </a:r>
            <a:endParaRPr lang="en-US" sz="1200" dirty="0"/>
          </a:p>
        </p:txBody>
      </p:sp>
      <p:pic>
        <p:nvPicPr>
          <p:cNvPr id="11" name="image06.png"/>
          <p:cNvPicPr preferRelativeResize="0"/>
          <p:nvPr/>
        </p:nvPicPr>
        <p:blipFill>
          <a:blip r:embed="rId3" cstate="print"/>
          <a:stretch>
            <a:fillRect/>
          </a:stretch>
        </p:blipFill>
        <p:spPr>
          <a:xfrm>
            <a:off x="914400" y="1523999"/>
            <a:ext cx="3371849" cy="2390002"/>
          </a:xfrm>
          <a:prstGeom prst="rect">
            <a:avLst/>
          </a:prstGeom>
          <a:noFill/>
        </p:spPr>
      </p:pic>
      <p:pic>
        <p:nvPicPr>
          <p:cNvPr id="12" name="image07.jpg"/>
          <p:cNvPicPr preferRelativeResize="0"/>
          <p:nvPr/>
        </p:nvPicPr>
        <p:blipFill>
          <a:blip r:embed="rId4" cstate="print"/>
          <a:stretch>
            <a:fillRect/>
          </a:stretch>
        </p:blipFill>
        <p:spPr>
          <a:xfrm>
            <a:off x="4743450" y="1571623"/>
            <a:ext cx="3486150" cy="2342377"/>
          </a:xfrm>
          <a:prstGeom prst="rect">
            <a:avLst/>
          </a:prstGeom>
          <a:noFill/>
        </p:spPr>
      </p:pic>
      <p:pic>
        <p:nvPicPr>
          <p:cNvPr id="14" name="image10.jpg"/>
          <p:cNvPicPr preferRelativeResize="0"/>
          <p:nvPr/>
        </p:nvPicPr>
        <p:blipFill>
          <a:blip r:embed="rId5" cstate="print"/>
          <a:stretch>
            <a:fillRect/>
          </a:stretch>
        </p:blipFill>
        <p:spPr>
          <a:xfrm>
            <a:off x="2771774" y="4326490"/>
            <a:ext cx="3486150" cy="2151876"/>
          </a:xfrm>
          <a:prstGeom prst="rect">
            <a:avLst/>
          </a:prstGeom>
          <a:noFill/>
        </p:spPr>
      </p:pic>
      <p:sp>
        <p:nvSpPr>
          <p:cNvPr id="15" name="TextBox 14"/>
          <p:cNvSpPr txBox="1"/>
          <p:nvPr/>
        </p:nvSpPr>
        <p:spPr>
          <a:xfrm>
            <a:off x="3733800" y="6523076"/>
            <a:ext cx="3124200" cy="276999"/>
          </a:xfrm>
          <a:prstGeom prst="rect">
            <a:avLst/>
          </a:prstGeom>
          <a:noFill/>
        </p:spPr>
        <p:txBody>
          <a:bodyPr wrap="square" rtlCol="0">
            <a:spAutoFit/>
          </a:bodyPr>
          <a:lstStyle/>
          <a:p>
            <a:r>
              <a:rPr lang="en-US" sz="1200" dirty="0" smtClean="0"/>
              <a:t>Civil Department BBQ </a:t>
            </a:r>
            <a:endParaRPr lang="en-US" sz="1200" dirty="0"/>
          </a:p>
        </p:txBody>
      </p:sp>
    </p:spTree>
    <p:extLst>
      <p:ext uri="{BB962C8B-B14F-4D97-AF65-F5344CB8AC3E}">
        <p14:creationId xmlns:p14="http://schemas.microsoft.com/office/powerpoint/2010/main" val="95233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6" y="381000"/>
            <a:ext cx="8077200" cy="1371599"/>
          </a:xfrm>
        </p:spPr>
        <p:txBody>
          <a:bodyPr/>
          <a:lstStyle/>
          <a:p>
            <a:r>
              <a:rPr lang="en-US" b="1" i="1" dirty="0"/>
              <a:t>Goal 2: </a:t>
            </a:r>
            <a:r>
              <a:rPr lang="en-US" i="1" dirty="0"/>
              <a:t>Networking with professionals</a:t>
            </a:r>
          </a:p>
        </p:txBody>
      </p:sp>
      <p:sp>
        <p:nvSpPr>
          <p:cNvPr id="3" name="Content Placeholder 2"/>
          <p:cNvSpPr>
            <a:spLocks noGrp="1"/>
          </p:cNvSpPr>
          <p:nvPr>
            <p:ph idx="1"/>
          </p:nvPr>
        </p:nvSpPr>
        <p:spPr>
          <a:xfrm>
            <a:off x="982133" y="1447800"/>
            <a:ext cx="7704667" cy="4552016"/>
          </a:xfrm>
        </p:spPr>
        <p:txBody>
          <a:bodyPr>
            <a:normAutofit/>
          </a:bodyPr>
          <a:lstStyle/>
          <a:p>
            <a:r>
              <a:rPr lang="en-US" i="1" dirty="0" smtClean="0"/>
              <a:t>Networking with professionals is an added bonus to joining our society. We are fortunate enough to have a strong network of professionals willing to reach out and provide internships to our students. Our parent chapter is also very involved and provides us with invaluable resources. </a:t>
            </a:r>
          </a:p>
          <a:p>
            <a:r>
              <a:rPr lang="en-US" b="1" dirty="0" smtClean="0"/>
              <a:t>Action plan: </a:t>
            </a:r>
            <a:r>
              <a:rPr lang="en-US" dirty="0" smtClean="0"/>
              <a:t>We provide students with social and career-oriented opportunities throughout the semester to interact with professionals. </a:t>
            </a:r>
            <a:endParaRPr lang="en-US" b="1" dirty="0" smtClean="0"/>
          </a:p>
        </p:txBody>
      </p:sp>
    </p:spTree>
    <p:extLst>
      <p:ext uri="{BB962C8B-B14F-4D97-AF65-F5344CB8AC3E}">
        <p14:creationId xmlns:p14="http://schemas.microsoft.com/office/powerpoint/2010/main" val="387928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6" y="18143"/>
            <a:ext cx="8077200" cy="1371599"/>
          </a:xfrm>
        </p:spPr>
        <p:txBody>
          <a:bodyPr/>
          <a:lstStyle/>
          <a:p>
            <a:r>
              <a:rPr lang="en-US" b="1" i="1" dirty="0"/>
              <a:t>Goal 2: </a:t>
            </a:r>
            <a:r>
              <a:rPr lang="en-US" i="1" dirty="0"/>
              <a:t>Networking with professionals</a:t>
            </a:r>
          </a:p>
        </p:txBody>
      </p:sp>
      <p:sp>
        <p:nvSpPr>
          <p:cNvPr id="3" name="Content Placeholder 2"/>
          <p:cNvSpPr>
            <a:spLocks noGrp="1"/>
          </p:cNvSpPr>
          <p:nvPr>
            <p:ph idx="1"/>
          </p:nvPr>
        </p:nvSpPr>
        <p:spPr>
          <a:xfrm>
            <a:off x="982133" y="1066800"/>
            <a:ext cx="7704667" cy="5715000"/>
          </a:xfrm>
        </p:spPr>
        <p:txBody>
          <a:bodyPr>
            <a:normAutofit fontScale="85000" lnSpcReduction="10000"/>
          </a:bodyPr>
          <a:lstStyle/>
          <a:p>
            <a:r>
              <a:rPr lang="en-US" b="1" dirty="0" smtClean="0"/>
              <a:t>Assessment: </a:t>
            </a:r>
            <a:r>
              <a:rPr lang="en-US" dirty="0" smtClean="0"/>
              <a:t>During this past year students had the opportunity to participate in the following events</a:t>
            </a:r>
          </a:p>
          <a:p>
            <a:pPr lvl="4"/>
            <a:r>
              <a:rPr lang="en-US" sz="1700" b="1" dirty="0" smtClean="0"/>
              <a:t>Engineering Day</a:t>
            </a:r>
          </a:p>
          <a:p>
            <a:pPr lvl="4"/>
            <a:r>
              <a:rPr lang="en-US" sz="1700" b="1" dirty="0" smtClean="0"/>
              <a:t>Resume workshops</a:t>
            </a:r>
          </a:p>
          <a:p>
            <a:pPr lvl="4"/>
            <a:r>
              <a:rPr lang="en-US" sz="1700" b="1" dirty="0" smtClean="0"/>
              <a:t>Legislative Days</a:t>
            </a:r>
          </a:p>
          <a:p>
            <a:pPr lvl="4"/>
            <a:r>
              <a:rPr lang="en-US" sz="1700" b="1" dirty="0" smtClean="0"/>
              <a:t>E-Week Banquet</a:t>
            </a:r>
          </a:p>
          <a:p>
            <a:pPr lvl="4"/>
            <a:r>
              <a:rPr lang="en-US" sz="1700" b="1" dirty="0" smtClean="0"/>
              <a:t>Busch Gardens tour event</a:t>
            </a:r>
          </a:p>
          <a:p>
            <a:pPr lvl="4"/>
            <a:r>
              <a:rPr lang="en-US" sz="1700" b="1" dirty="0" smtClean="0"/>
              <a:t>FES and ASCE monthly luncheons</a:t>
            </a:r>
          </a:p>
          <a:p>
            <a:pPr lvl="4"/>
            <a:r>
              <a:rPr lang="en-US" sz="1700" b="1" dirty="0" smtClean="0"/>
              <a:t>Annual conferences</a:t>
            </a:r>
          </a:p>
          <a:p>
            <a:pPr lvl="4"/>
            <a:r>
              <a:rPr lang="en-US" sz="1700" b="1" dirty="0" smtClean="0"/>
              <a:t>ASCE-FES tailgate with parent chapters</a:t>
            </a:r>
          </a:p>
          <a:p>
            <a:pPr lvl="4"/>
            <a:r>
              <a:rPr lang="en-US" sz="1700" b="1" dirty="0" smtClean="0"/>
              <a:t>Quarterly meetings</a:t>
            </a:r>
          </a:p>
          <a:p>
            <a:pPr lvl="4"/>
            <a:r>
              <a:rPr lang="en-US" sz="1700" b="1" dirty="0" smtClean="0"/>
              <a:t>Billy Bishop golf tournament</a:t>
            </a:r>
          </a:p>
          <a:p>
            <a:r>
              <a:rPr lang="en-US" dirty="0" smtClean="0"/>
              <a:t>Students enjoyed networking with professionals and some even received internships as a result of these events. Consequently, goal 2 was accomplished. </a:t>
            </a:r>
          </a:p>
          <a:p>
            <a:r>
              <a:rPr lang="en-US" b="1" dirty="0" smtClean="0"/>
              <a:t>Follow-up plan: </a:t>
            </a:r>
            <a:r>
              <a:rPr lang="en-US" dirty="0" smtClean="0"/>
              <a:t>Continue to foster a strong relationship with our parent chapters and professional community. Increase student participation in these networking events.</a:t>
            </a:r>
            <a:endParaRPr lang="en-US" b="1" dirty="0"/>
          </a:p>
        </p:txBody>
      </p:sp>
    </p:spTree>
    <p:extLst>
      <p:ext uri="{BB962C8B-B14F-4D97-AF65-F5344CB8AC3E}">
        <p14:creationId xmlns:p14="http://schemas.microsoft.com/office/powerpoint/2010/main" val="3942671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US" dirty="0" smtClean="0"/>
              <a:t>Networking Events 2014</a:t>
            </a:r>
            <a:endParaRPr lang="en-US" dirty="0"/>
          </a:p>
        </p:txBody>
      </p:sp>
      <p:sp>
        <p:nvSpPr>
          <p:cNvPr id="4" name="AutoShape 2" descr="data:image/png;base64,iVBORw0KGgoAAAANSUhEUgAAATkAAADwCAYAAAB7cRM5AAAgAElEQVR4Xpy9eayu63nW96x5HvY8733OPqOP53hsbMfEBjdNFBLRigSlqPzRAhJUpK1QI1Ja+gepaKuiCtSqqEFUVQVtSFCTAKEhrRMndjzFPsc+87DneVjzPHz9/a77fe0MUEqWtbzOXuv73u99n+cervu6h2foBz72mcHM9EwbHR9rk5OTbX5hoU1MTba56ek2OzvXJsbG2v7uetvZ2mybG2vtk9/78TY6NNTa4KAtPX7cVldX2927d9vj1e12+8Gj9nB5uS2vb7Sh4ZE2GAza8MF+mxweaqO8fnSk8Rmj7WMf+VB74dln2sbaSjtoh21nd79tbG21/b3Ddng44N977eDgoI0MDZpfA37u7u+1Te5hdGK8La2utJ3D1vYOBo1PaIdDI20v721tZ3u3DQ2G2+TERBviPrc3d9r4+DhXGWoT/PR3vKwNj/K+g712yHXHRkbaAffq18TkeN47Nj7KawdtdIy/7R9w/YO2trbWVte22ujoKJ+1z+/22tzcHD/32+bubtve3+dTRtr46Hg7fuRoPs/Ljo2NtoPDgzbsB+8esGYr+ds+/3ON9njfYIQ1HR5uW1s73Oqg7XNfe9wfv+X9Y/ke9ha5xghrezg45L54ev57d2c3zzDK9xjvXZif5R5Yc55xb3+nnT13ivfX2jc+c3Fhrh05Mt8WFud4zVSbnlvks8fblXdutp/7+V9k78bb+rrrNt34mLZzwGf50fxjwH4O8b/9vd023q3xDv/tZ3tv7sEer+ci7A2fxuvZwba9vdXm52a5X56XtRrh9a7fKEKxz/q6poNDrst/D4+Mtx3+Nsxr9lm3IdbGfTtgPbiJrBk33EZ4z55yguzu83NnZyevG3e9ea3r7n16T6Nc88D74kH8LL8O/QPPMjw0hgxx33z20Ah7O8Tzcr3JibFca/dgl5f5+XwWe6SeKBuuve/3WdwffzfgOqPjk9zmIN/7yOg+8j3Gdf3aYf8P9uq9W5ubrOchn1/PNjk2zntY3xKFrI/fU1NTrM0hnzOU1/uME+MTWYcx9tTPPUAe5+fn2+NHj/N8o8OsJ7/fQ46U/yH244BrzE7PIWPu1xj3cdAGyBDq0naQwdFx9owPHrDPfv4Q1x/lfYeHu+gFAsTeee1tdGxwiGzxHK7rCNfyy2fI+k9MsuPcq/uE7rs+eR73kl/5PWBdlO1hZT46Ohnd3kU23I9h7n+fe/JrEbk5RMfGWLOhkWFkAl3nzbusxdg48s97Jsan8jkocp5dWzI3M9OG1cl/8+OfGoxp4DBq586dbZeeeKI998yzKP9Bm5mdYSF4eB50fX293bl1q129egXj9tC9jYJrEG7evtVWl9faxvoWD3LY1re2ud5U28ZwDQ8QVj5oBuPxnnc/3z6BkXz86GG7yXWOHz3aZrjGwsJim5mZa6sra9ndERb74cOHbWVlJYLowrpBa5sYWzZdQdqNkeEhEYCNHQVjrN26fbc9eviYxUa5EKy5+bl2sLsTgzKJUIyzCOMYrykWUzWZwphvs9FDbJJCt871p1kHDbebtb+/26Ynp1i33ayFArfLZ7mpEyiAm6bxW1/b5NlX2xTP6OoPkJqZGRQa4/vEE5ez2a+9/lrb5f0qsfdw/vy5dv7sufaVr345wqmSTOFsDrmmQn1wuJc1j0Bzvw8fsObc9N72Tu51fAKp8YsNXcfwTs/O5v6GWL89ntk1W2X9XLcJPm9hsa6NVKO4CsZOW+bvm+trbXHxSFvf2G7HT56KUm6z534G6s91SoCPHTkSIzLOvyfYc+/NZ9EpaaQ3UdhhPnMYZd7fR0lUajZqBEPr19bWRp5bq++eenXv1+cu/6LzQRE1VhiCOCaefRfF2cVQDWMMR1GY7e1tZAmlVwFZl9WNdaz+aK6T5+c9O8jd5JROToOILHA/KrX3GoXsDIX34XMOkO+dHY0qcqaCY9g0NK6R93yIg97jGv53KSzrwhq6L67BPjLgmuRvKOEQP3fdZ34XRUUmNnH83vM4yujvdFAaTC3wIfdTf2PtUNghHJTg4qBbV+Vhn2fTuGroXIMj7IdrjoiVkeMeT5082VaQ3X32b4Rn8n6WlpbaUfTMtcl9Y5SGBAUAiamJqba1gY7yLJtccxz5dQ+97qTOXsPGc+jpdvZ2ssbegw774GAIuduOMZqaRNZ57r29bdZxN/K8jaxM8NpyJIqpoAejmr1mjZQt7m/A9TWa6p2y7JdrsYsMeM/KwSx6uoNN8fUzGC4dX+6HddlirwMAeLaJsUnufTs6u7W51Y4uHG37O9tt6Ac/8enB2OREe/Ly5fYf/uRfirJMzky3GT7UG9NrH/CBIot1lOLLX/pie/Eb32jXr19tayyohimCxSZqQfWseu9hPniHD5hkw86dOdX+yPd9sp08fgSjucMG8CAIxhgCp4KsgJC2uLldFFhstraxghE4jzJOxEqLFAZ6O/6GDrZlkNAWi3gfryUCW17dBElusMEayXGUYCYKqUAMIwDjYywq93X29Il2/NgRlJ5FibcsARcNBkGIDBRADKR7oZCpGAMMg+hLJRCh1k6AsLjO7i7Ic4dn4XlXQLYabRVKQR5R+VCEaQykmy5CFS3s8t+7u9vt/OnT7d0vvNC+/rWvYSQ3soELC/PtzKmjETA3UMTYb+Q2G72DF9Z5aJBFMsOgxoaB5+6jnCrbo6XHPN9wjKpoQUEZYR82NjQ0GHgRSQw770HPVDb3MHuGYnvfm5u8FkOuwPH4IOSdII1CuBgk0Sf/C6pBSZSTbZ6v1msIR7j8HQMpMtjdQRj9bJWG145x77mOSs57RFnjCOkesjPO/j3CERpRiND03sOiGI1St/Z7OCCNzB7v3UWphzCmPk/QA78bE8VyrVHuWcUTYYtmvDd0jfUASREZxFDx2SMYb42hTmI0xkmDCfrFWLr+rrWbrqNwb8fZe9+rcheidv3LASibojiNjPKrY3CNRfyi3QONLtfzvvy9azDGa0S1PqNG3a8YwZiEQp+umY7X6w4hwBrfWg7WheedRXc1pkH2PHcZ073ck8/i71xrjeDkxHR+Dvi397oJ0h7HDgh2trc3YnT21F+eUUM8yt6pU8q5eyXaUu5Z+DjzkiWjC7VU3RjP/nuv28i679NpsGC5Hx2DMmUUKXAYsK6sPus6kfe5NlvIjFbxxLHj3AvyFzkeze91JCJGn36T/dERGOGo00GovG8G1LpLZDT0xz/7ucEMYekf+cz3tz/7F/9CbjA40u/OqiqMCir/n0342m9/qf3KL/3jdv3qNZDTI6wl6EoEh6ERHk+JehD4YTZihwV74V3PtzOnT7X52al24shCO3XiBLB5OrBVrzQgPPDauLRAZDdJb+LCCDv1Tit47Imp6TbC7x7jne7xfePmbX6/CcLbbvsI7/AwC6lxYQOiRIbKE6N81kR7+vKTeLTZfIbP4ncWeXY6mxcp0L/E2xmOVshiKFG/Z7O4V5FRwqQYwCGMSP10s3dY3ITV3JNeyXsYxShoiPcQXN+rkTRE9roTGCUF2+cdUVn4vFH+PoZCG2qeZJ00KkvLSwgGcJ5raqimWYcplE+BEtluISQvv/JqjNMUDsowLUrBexXWMjwIA2s6glH0eRVM90iHVMjR0IrQTpTDvmXvgoILmakwGk4dRBlwFJL/qZAiawV/ln33SyQdFMezlKLxzecYHahYLmkcI/ehko3GE2soDU8xerxXxUuIzzook8qX71HoI4+Y9aCkOClRoGFX/V0jngiAdQh6Q2kSRrM/KtAwe+Ve+IyGWBq8g476cA0N3fxbzIfxOj/HUD6fQeO2i6POmvE540YFRmWuBwheozxiiBsUiFMwCpHu6EJ0vbQyFlTO3uX+fSY+xf2YZv/80uhlzbmPoTgBHGkcw6AMKQY64biAIpeDpoBqeghlJEDZA5joGPz29cqfjlzD7N7k7zFM0jaHGCLQv0YEQLDDvU7hvIqaaBhpEKy6yP2oAxoiRJhvw9eJ7J1rKKBIuCma5bncaGVmDGfpVwy7hpX/jgPAbkTteb4JAE1Ah7rJp3oPsSWs8zzAwTVwoZUJdVxazfVyn32tn2lkqU4rH/n8yCBr9uf/1I8N5CHmQBBPP/d8++SnPtXOXbzQJgg3i2eI+Qny8Us4/eDe3fa//29/v33z699ISORmbW/yQVxQ6OnmilgUzIRIiKDIZZyFGFeB+HA3/tKlC+3jH/8INzcdvmYIyCDKMzzONUBUGi4f7DGI8Tbc3yqo7xph8617jyKMoqPdeDS9m+9jQ1F6N2aK3166cLY99+xT4aRG4BTi9XimbcOCmFa4NhCgiu3XHoo+iUFRqFTACkl8DgSBDRZVlCf1vniOPTd0tK3hMR6trre7d+4VH4NuDIOW5KL0sK6liFJeUqHUKxmejIGC3EwNnbykCnh4gEHFiyroCqmKtc3fDTseE46fBgE+evSgDEOM8kjbwIBpxD70PR/M6x/dvw8ixqsj3JMISnhD0Nk+qEOhcPO9LzdX22H4rRJrqKam5a8wfoQsd+/eCTeYMFTBi5cMmxIENTk9m58aRCNbOUXX9dbNO+3JS09m3SZBCAp7JClCXCGMyF0l12srwwq7MjTQG6N4OgDXpoRW+gBehnU85N7CV4ruDUfZK0Mj6YMyIuWUNDQqseHZvmG10UPnON3HsplwbzgM36oeiCpEhUGwOnY/lz+KfGMQWWsZSte0jFCHHhMZVMjqEyaKwbi4/+MgqOLduI4mk3sulKexxCCxfsqtax6UqMKrpHx5j5p/9aicbjkI701u3EjBv4n6lI9Hj5ei3HJe4Z2H5cJ10MUla/Dk9TTq3oNrb1i9RZQwIo0RDm8iFA9LFCDSG3OfSYdvqImWslY6jeL7XHONro5LdC/6FRn24X1PJxyoe3Gyxf2JKA0tXd+4uaD2Aitb3LPra4Qj5zzCe3WIcvPapEl4PPV2A1Axo/3oZMSf37Fd+9zv3/4r/9FA5GW4M86CT3LBuSOL7ehxQiY2cpp/T0FAb6owCPnDh/fbfRTo+pWr7QE8kYuzinIfirhWVrOBCwtHYqDWgc4KuYIaoQm/xoLzUEVYItAImZ5xdGTQZlmcYR5cA3cGRVYJDWFUiU02Yx0lvnP/Hhu53A4UErkHCWwgvA+v4ZzjPaKhMydPtI996P3tKQzpDGHP1vY6BnmpLYMAcw+Efd7bEPexxeYpYDvcZ49mVEQ3TzQiaus9rwkaFdDPVvwGoMY7tx+0pZX18HtjCGg2GsHRcM2ypiW4cm4j7fTJGZ7tRBCrSi8hPYVDUXi0HWsrG+3GnUftMcJ6AiRnckAjvIWBlRrQoWgMhriu9+AzTE1CLXTCsIbTyWazV3pmFaBCB4ySv0MoVUIRVZICKg/rr+G9yFr9jf/2v2Gf8OQ4nn2E7Gu//cV2G8RseKHgrq9vtmtXb7a79x9oFTDMhM8iQsLqqRnDIpFqKbLKtI0hK4X2vt0vQ13vo9Cmya0tPLrKvmk4znMagmp0inKIWQix7us1lUF0pe2hR1wH5csEhCx69lU15LP83Am4JxFiQtXcGFfheXUAOrFtwh9lzqghvGgMHIZKHkzS3/XqUIzIWDQVg8qXMlqRgEi8kkQqoAhQRGXiI84xBkusWuR9wtjsz6AzdPK1olwUFCVX9pI4472CBBXcr9AN6hHOQMMWQ7WrkRgJnbAGx9ajTHm6IfQq3FeSCbw+iYRKuHgP5bB5H+DBKKDW288xiqqIQ/2cl/OVH+U9Y0FvGCLDTNZSw+l9ujY+g87W//b3Gk2NVK7PWmq81KHwuzzLBvcrX65zM7ngPeqMpkBlcuOHrPVROPvsuxER96DcmniZRu7doxhhbMfv5tNdu3CZINahH/ujHx0cO34y3IXJp2MollDw+LFj7dixowmvFIggDjZsbW01irYJ8by+xjfKrcLcvXMn/z5/4SILVSGRYZrKsQGCSMgSnKqgEu6ZQTXMk7A0I6ogia6E8YYb8ZJ6Gl+H0PPSQ25kn82SC1N55enC6biB2TYQCd5km9B2FmEVbXhPxxYXgiLNGMuHxSvISZlQ2ZO0lzOTN5BYHm4b25tBNEGlbFR50M7Y8ZnxfLzerPDjR6ugiBnuxSwsYZ2vFSkb1rpufO4x1nOBTTtxynXFkYCadhCExbn5eLEtPJEGwTBYA3rv4YP21ltvwWGeaE8+eQnDPRcyt55V5dxrj8lIyUFeuXad9dVLT8ToiFBEBtOiN8PiLiRRUUwimUDZxXglmuB/oziRPrspD7WrQooSuO9FnN0cHnILAfU1CrihssjaEPD67RvZq3nW9wROZe+Q+2DPJjW6qLPPpk25BfJewREaUoyOmBXUtlbWNejM8EdjhUCKAkRdo1HgCpEKVdVrQ2Pw2RqeZO7CY0F7gIo0DBoz5U8h3yTZ4fVEx35Vts5kShlY99Xf7aHEGit1P5RCopcKmeVp+/fGSMhTiw75NknRh+7K6NRUccGuXTjODuWZdBEZxbAhe/69kh51L96HXyp6ZRcrzOvfL0oy6ZIQvKMAlBXDceVMpff3i4uL7R7ORzlOGNrto/4gVAjvkR/0vyuhV8maAzKlySbjbHvezfe7dns4annAUaKQonlc9grNzdIKQipTzvob6vP8JvS0yZU0q+SLzj+AByNliK9x3wb1i0Q7ajH7rdMvXv8wSSX3RVkeN2PacXtZL/UQpLhJwizOr0OpffLJ9Qzn60t/+JMfcZ2wgsA9XjiN4glHFxbno/BJ7Q9QCuNtjFyhDx6Kh19A+Q7wfpeferq98uI380DjyXwZDsK3KCSBsUBMhNOb1zCZ+TS/piCJ0EL6Y8WmCBNFCiNjIBs9c5Ce0H8nWdshhYOFXtHQ8sBDbNIGxnaOe95JOAwyQAkfs9FPgEqsODBLtc019UThavxmYw1v5M42TIQgFFu8X9QRRUQgRU5TJjD0XKSpNQneZ0oMOm4gHtH0Fl5N6zw8alhOWURCG8MEw9nKTk91XM7OgTyX6XtLVwgfzFYmdEWgeO0EG6f+muiQNDYNbrjz9NNP5e96ORMC8wsqZZXWGE6/hlFcBkmr+IYiOgi5Le/ZDZ5GgP0skfM04dkCRvPo0SMkbJYrS9cJxTj3fgSjpQDG4XMzoQ1EKhq6lFPUXoh211BgEYMKIE3ghUxUiMp0ZHPzCzHC7qVKqRFXAcwO3iErj9kO0kz2MtyRGWLRXhkBvXyV4lRWttDPYVBlhU8tYb6Iy6hCQyHHrMyIWP0wQzIV0zDMZxIx9Mrn/Xr/ev0oPGsXeeWaIg6NqTKbXHMXimo0vUcRrOBAwzSJ3Jeh0jibyCpU1huX8KAa5YS18FThC8vIJqRLCGrCBPRjZCOv0V+PzzbcrLC/jJ3P5fWSNfX+uOZZsvWWc1VSAu1K8raeRzk8MFlDdtevhI86EP7bxIlyVKUxVdrjvU9PS+wDOhLSli6GzxQNmaxD9y0j8XVJ1Bgec0VRZ+4pBr2MuOujnBlJ+DudWip6+DnEnhnphJs0EpBawHCvkvl3X4zODrE9UxhKZSFrKZUh0BH98Lzubage1kZubplSNt+rfRn67Ee+B5s8QliKcWNVvJkQ2Fhjb3IuxPxWbkahyocDI3dEO7zn/Nmz7W/8rb/V/te/9T+0//MX/lHg6DTeXzQk5yCCE8oeJaspglHBNaha4RDyCFhQilwRnmGKGF2hPQJE7UsoUktm9oWf2zysSGaW8pC1tY2EKAq3HqbqxAiNMFZyfCIQBTrkNz8//OEP81mz7dLlixEYn3FaVNhxK0IweT6vu4mSTxLmLIOWXn/t7fbqq68h1IUE4sVFVRZd6a07ds8kS1LcrNWp0yeDend3NsnWyoHFtxTCIIxXCCqEnYlxMlMk9FbZTbC4biqW2S33QaX2vfI1Gq4xQowKt0GeqR/sapXCIxkSITRduKPwTojUEXJDmjiIKArJAgQiIQXrkZIZBOMoiEAj5OeKXBRy+TlDfAX88coyJSfIBGu+xbOtIIyGHdZSmRgZwejrlTX4GgYVMsE5PwslicwKTRT5X+vo57l2QjP5JZGmynvhwoX2yrdejtwpuCcplTDMNGP7XRnhOho/ZM0ErnvublWCQXJd3hElVin4MnTuv5RPFaOvy9KAy8N5z+qDoVZvXDVoU5Q7iaSUR1Honbv3sl5zhHv+vTdc/l1ZzXN1MqZxiZMoIPodxJPEg44viLzuuRCse13IT3kJ/ZAMp0m6Sq5sIU/KsqhHimiH2kjXaQv9m56eLyPMfW6Rkf8u8iqeNfwqXLVr4HU1QgVORGryyUWFGPYltA2Ky85wx9AV7PfMnAh2O/WFQZ2uDfepoU6dLcaw3juMfM1wj1QNcO/y4pGTVFoUYtY555m4nlUUJlOMxIoFrISNlIYGVYI7fGsAxUQij1V0KffLeotMd63H+9FPfnrQk9PxMKabtYwogxss+Z4QgL/5OtPWPpjeeM9Q0nSyAoqpVAk0AhqvwyGJUr0+ghbPYFhRHIGCntqnwH6heAnBNAZuTEvPZ2/i/f27ZQQ+tBkaDeyx48ezEXJruqp1CpTdDIVUNKTwuLhjKJrE7DYGIEKuyAZDszWE3hL18iUjPN8R0Ibe1zDYOiYFSFRnKOd93Lt3LyhUL+/v/FnITk8uD+QmDtpTT11qT5HFnQD5WcIwJMLJsyNElnKIELrat4QlhkIiWwywzmE44QPZSoROgdjelutCYfk+dfJMkjnXr17HWz/g9SUQKbBMYbMoSnhenlSDPzFhiEcG2Uwgn3dIHdOY2To5LpFGhzisNzvOuj569CjKIb8RYpf9DxpBWeZMRIW/IizB8y7BDypArpOZZXmxvd2iDoKEQMkTKP0aBtB0v2jT7KfrrCGyziwcIf/29yJUFSGhMHc4jfEXpSs35Rx8PLO70iokGuL5Dd8I67xHrh/Pbb2epUlmc31nF7ZJe0idqIApi9JJZU+7mjypOl6vgrOiXUhZSLAvBxHlW2Ab9KPyWFdnaI08WptoGFZ5TsNtnlnO2PBQHqpDNOpPMpfiYIEDCC18WlAUeoFDCb9MnaTPLD9hXaM8ndfuEZIo3xsRpasj3rd1p3eQ1egV9yoiGjVMNGHSGc1pHHeykdJQ6GwyyeiLlJLvc917JOe/dVTKQerjdLyGjei8RffqW0VcpcfqdOl1ZZvlmpX5lM4YtbE3M1MmCMyNVGhruY3o2/vyPfJuqZlHb5aXlgEr81A8R5Pp7Q1nJTd5Lv6nQ3MPzR1UVUCV4UhhCBz2NMg/9ad/YiAfpQAtI1Re3HAtRC5eRSM3Dfy3jMGLLPNTYSpckmWvkgnLpkPs5keUa8hsJtZdlKbVl08K2d1BbRVTIRdJKRTG5n0tU3gUYbef0VVupyTARTDzxrUXsNyzPJyhce8xh/hwMzbGJVr+eV4joqzqc4yyN8j9JZvE5k4TGovqYoB9ZjklDL2hnnykYYvhoZ47tTsotalz68+8roo2FWJ/qH30ox+OwTvEuHt/w1zP0NDPs3I+BqwTuJ4XScgg+c+3iuma7lNAbdcAIgqRvMM9gC7XQcNHTrTTp06z+avtAXVkd+/dr8xc6o4k8w2PDUlGIGtn20n4v8X5afhAeA2ewcpxM8xiT/k6Ff17PvbR9pWXXmo37j5qP/lX/ov2DcqD/tE/+Pvcu50RR9qRY3C0FAsPgy7lZd2TXdbuS7/1Wym+PKQoVGVb4p62uOelZagENm2d+52QaO6KUCWxXatwaJgRjbr3UGFZoYYZBLoPr0d0iqXjXedDGaXUjnEPyR5GW0KkxYgkQZHMoWUFcD8o/wShlIZD1GIJhkral9QEQQa1UJsJejdBkaQDuhCeR2Tf1Q0GHYjuTFiE6xRxwP3Jo2FAkwRgffridfUG8xvD5e8q4YEDDrfVOdwg2gIQSSjwexHZuiCCzxFZpzMmPHLxiH1JUxk4HYPlHRVKGhFZn5jatBgPrys6K85NY2ekFANtVps1Eq2OYcDuUTEhUEh9nDZAZ5CQs4yUPKgyaq1dauFCH5Qxrwx21e25Z6I66RGtnXsWo48jCM+oQ2I9JpGnFRxlsuo+N/dltGGpjY7JqEbKRJpJFDokSrTzJYa3uliSabc0iM9YIPowaajhtPZOpKkO67CGXv2n/3Bw5cqVdvvO/XAM66a82ew1a94kB3mT3Qcy/9bKJOmAgsdce/tZLD7UMguEa6JraXm09CAtUjriyjhqibX4Ll6916zQGNcxfJKsTvpf+IkCBFHFE7HJZmBTC1NQWQQ1GNqrkIr3i8q8Lw2Um24Vt1kk0UxBZwSfDdKzHEgYJX2Nh+zCOBfRujNRoAvnMxRpX9yLX+FruGcF6NFDUGRS+nsp3mXXQVonUi9oFrAv2jSFb9mGmxrB5VKLvN7awhMnjie8MNtoGK+y+Xc9p8T7CgmTPZzD3Xt0ftBRYS3eUVrFzLB+5tPfH1SmRL3++usgnjWM/SRrdggqxWhPDLUnzp8GgW2wvoRpFsrycPMkHRR016KSSWPthc98hnujsHrtsH36j/1Qu/bay+3BO6+00X1CFYT+zRt34C1Fk4P2g3/i325bFDx/6fOfx3ha73iqbWIclpdW2ip78PmvfL09fLRMBwpdICRGDFtTb2brnFmyY4sJP06fOvWdLgZrIPXKOpQHlMeET0IGqtsFbpLrixwSVXVKE+9vBpLnz76rODqIEIsVHlvKMmZpCLJT5STFOVkFoCKKMHx+i6TjZGy/Sq3cEJntx7nPqgOscDPZV5MjfE5CL1EdrxXBmhmuGjQcGr9L+YQGUPTCvpsQCH+KDBtma3Rqr7uaLkOxGBWfh+hC5MbGVVEviFUumJv2+oZqdgeJEquQ+rs8pVRJcZXV8aJhUkhcEp2M6+Qa7KbYvWgX6RGRY/h2I4B0qMijY5QS9nXdGDi03rBVWVglFYLYO55UmUpXEPqsbvaGsuotK0KqikANXXWRaNiOt0wAACAASURBVPwMleW/3fCesjBcfYwsPXHxYgyduiZIkb+VovB9UlVGAKFtjPqwN+kMsUhYEg4ZsXZ16H/+z/7CIIqLoIoODIlSioFX1Th5088880yMh+1Dm4Sk8jGrZFVv3LyZ8g0FUyE1tvbGJeLT54j1Nd43DFwjUzI2aoEhmxcjVrVY9uoZSonS0uEAFE16GctuaYRG193va2AmKGdxU1ZXlwKz5VlqsxEyDSyCGm4Pj6jxqexdGTphveUCflXq3BqtKvfoiW03LskJhNIN0bD6OzfczVBIbHlxY6fhoC7QCre9s5Hyl6fpGhHlqiRe9y7lLgqLIa/PP6oyI1x2LpS3JWyLAoJ6oiAWR9v1UZ0YOhgzqDqR/suiSI33Ubz2U5cvhZe6d/8WikStISUcc9S4jZMAEQcNy+couAlRFeaqVTN8lK/w68zT72nzF55rz70PFAp6Xn1wq91986V28ezxNnnmLII30t565fU2n2RJtbe9+dobKZj+4m99KVlT73n/cLTdfLSW/9YQJJOIso6DKt//nne1XfigCchrQyTDnhgMFcLWMIzYVircbQWirY4w3XDG9Rc5i7CUS5UmCSyRv50dOJs4P2kWuR8+N6FwShKUMxVOfgqeVDmIwxuk9e/5554Nb7vJ+j0km+2XobHF0iKXGImO+/K9VVxsvSJ8ktjTEFy01nFJxVXRAYLc9hlK7603eknKsYZGC/LCOj+TDyKXGG+dI9cPIoJNVKlTMG4yRuokDkNsqCOvpERfilLE/mRKju7CD4ZLDUVQ2fKS3wrFU3+aBFet6bYoVA7M5A1yXYnGQnoiYq+bjHR6fwUb1Wrlf/uduruguqrH82chuSpHEWyka6XMbdaj9MqaWvfKmjrQV0JieGZeuxl5yqvCxR0hGkvMWKWDRZFwbfdAGiK0B85DXrmQNLSBXS3uCSVeQy9+4WcHywhqQ0jtJjnAC8/gmYZZ5FVCU1HGcTyv3lDS0EppYeSmfar8t/zcNXiix0vrEIUbEVbJ+oe0XBmlmrkasWTCbBfSMUBpkoZPK0g1SaeqnA1VeGf4DAnmaWJ3sy/lLfFuHXxO4Si/D0pMuBLpDInrYocYxtC4nPI0Zo7MDOW1Greub7OyYFW4qeqnUJN/K2gufmL7XKXPmJmcEcrrfSvjtE/5yVGy0KICw0jR7rmzpxG2Y2QocRJ2M2DATDpsYOQs6N1ggyRH3ViFSEFLdhmlNoGQOqlRC1dVNL1p8T6p1+P9rqM9p5K8WyQ6Tp+idIN7Gh/jplCUGVuNDNsQ8Gn6W1N8zJ+mEAAdiZkwDW8EH0G7efsxwwGm2sc/8b3t1p2bEP7zbYL2nENQtkomF3j2zGlCXQyFiRGE/CplK0tLa+0xoekDwqMHj5aCOB+aQOEzFuZBFFIYVl9yDQU+4ZoI2tDUWjie2X5Jva31WaI1ja/PKoL1taIIQyoV0kSQ/+67Tkx4GD76FSUzzFTx05Fhlrua6nvD8Z1iXFEZCMd1FkmfJXH28quvJDHRJ0vM2PXhY4WQXb8pDjmGAmeZrHYoBaOC4v5G2MOKQjQkhQArXC0iP4aAzdDY99nXQqd9E33JW9Bn5NWrlzGzxEiuSX5MhOfQgj45YHJKeZVXtb5S5datpevIdK5yHwNEP/fcQgrqNdjlyOUZRWBVk9jXvAW5skfWMVaB72ycc9/WVaFi7YfoNFwmOmTE0OuRZUvJBHfJHtfXnm4dlwBqHRlJWYkVA/aUd72uOj+5QimleYZHLJJkFOGmywcQY3LFKo4D5NQaXXl8e6RT7Kxsm/FOyxxODcpn6Fd/7i8Pzpw7T3P2ado+KbMAbR1aLMm3mSORkiR+SjLJmG7SiC7Zu4ZAH3pzpnxtqAbOrtFDusaN37h5Aw8Pelnfbddv3mu34HvWQIFyTWQDqhGfxdWopRE7xHORtHJq1SBM7RmvCZcm4ZmeycqauCupVeJ/faGtYYcL7jWnEcKQ8iiL4W7CVTYg0D9co9we2RfJVCF09xl6GcPlZADD1eDNVJ14KT1cZ5T5tyhFPlEvK/doceTkBKluw0G5Jt5ryYpDCS5dPJ+yDEPbZRCowiUauH79Znv7nSukyi2vqWZxUW9a1RE8BQJXEI+vkVxZwSDJ89GmdvREEbJucu6ZN4SXS4+noTulE6IXhbFDtCJDhWWOcEdu0sEImxhhs1KTlg8heGbyNNqLGOkzZ0+0Y0cZoEBBso7CJukdjM0W4e0SyvT40UoKsx/y3yIGJ5+cJAw3YaDA2Q3jvj98vII8WGqCM+E6cnVpk2Jf7tOGNGt2PbvJM3Rcj5Mp0ncKqtM5KB8aFfcyvYoUK/vfojc5GUO1FBMbqoWHKk7NvezDNw2FX4aPy9zzPNNYjFissrx1605kMujBrou+cJjfBrmgeFqcFAPHeVWmOe1w4dXYt8iB1EBFDr2DzFAB9tLIRSOn4+tb72KgRW1xulVY6xqHf7T6P9crQ2XHTGVci1fuW84qzLMigoJqE1wiGVua7FIxodMZgD6LLN8VRMVl0veLcocTJZPac4qRfdeVSohk85Nwk8MsNNZfK/yY98I9+J69rrC6CpINkWuyTk0C8nnUG8tKdEx1HQGPRi71gayxjk0wkN5v8gLKnvu74fQe7JGR0dQs1SDooIBIIxeaCeBjj6tUgfx+9lGKbHB4U3VOCs8QqXCllfCgtU2Ec/lxW0GYr115E8N2FwG+z0aB5tYhOHm6GRT7/NkLcEHHKfuwvgpeD3S39GgdI3IEREenAQbvnXeutXUWZIDwLS4c4+EsRVmjg+F+OIINBFTjaoKiPLSJB5UeuC6HhIfw9xoTwxvbk/RqqYo3XEHwduCpyojZFlTN0FWdXULis7mp8VK5VhYgf6ixORWyJCVtLY9paItJMRw1gaR4nfQc8lX1bvIlclzVY1l1Pl6zvKn34KJvEZ7MzHC/G0yJ4P4XnOqx7/0iGJZTuAvhh6RMrf7GuyPU9t6O4LHsCHni8lkMFKiG7o0DSlNUFJWyplMI3Q335GHMDhMy4IXlU/uwIqUoGA/LM2ZRbjNv1guK8NKdgSAZushHWUx9+uSx1OM5sGFEweEeFaJt9lcjcffW7SD6Bw8e0Le8hnwsRUA1WlISK/BpTmG5efNWrnmXvd5BYdx3vbkGMlwZimT47LrJuWxwjxVKWY5h8zh7zJ4mrKH/2dfI0yrgycAbMrESPl+MBv8yVJtCPpSV3sj1pR0mmlROa0GdnPPxj39v+01Cb/duA4cjyhBF947RvRbp+FVlFl0vZ5JoFdb1ZH0fEVTkYIRQnFbvOEXSGZnkWkL1JHHVNZqXkPIuFNMvZVi5LvREyIzRKD5PSSvjm3FMUkZ8nmts1lMD7eeOUGZU/Ldyyf3oSLu+5r5cRnpJI1douJyF+1BFvVN5VuskM0DADG+MdGVLozpVGxVdsdSswnJrB8nIdyU1MTbdOvjfmWzT8aYW0cfIcZ1peGUjAJ2WEaEIb5FJIpNTVUYlEjXh5DMeoWl/HZ1SNvooTSMX9CwY4bksn9GxQvE4UKpf3qqxyt0P+SB+C5NVYuPBGtWDhmHM8NIrtHVtLPPheKKde+3+nSs0CN9lGsdyewR6mxhhwfbH4PKcdzZB4SgbwE8N2IDwOHbIDWFTdyg/2KB6eZfbWeJBdRrh+EQ9liUk41nN33onb1rv0guPPKIjY3wUEYJhky1iNoUnjd+RpeVf5VJAdV2444IbDlZhYpUsBMh3Ia0eReif+rgOEUaoTUxks6vANbFzOAjJYKv4xSfV1xc0qeKJVv23Qq6nw4PZLxsPrTFjw0ctVeGC73vPC22FiSJPXjxH0oQi3QXaY9Yf573OJJPQNcu7bwjNey0YTbkKAmp/q90n1urdh3MykTIJFZDuEe7qKFnTo0ePI0SL4cGivK4f17aX+MjxY3RonG6jFrmiLMX8+5Cp4ExZyRp0xipFl2+R/Lh+5R32/05btgsGQ7HuXDx5XLs5JN2jNHZLkMkEfSZLJqHOGmoYg9BCQCMfolBeLzeZsKpDHEEmRAN965SGrEKj4jPdEzOEJqJST2atoOivC6VSgBvNlMT/Lq/07LPPkRXGkV+9UU4xxdzVN10O0SJsuDPWzfelFY2oJojGyRodH2f2UGWvBEG1evmV6SudMzXxNR3y32x4dRHpXHwWv4wQqhqhS0YoiTGSipdcsRGP7YYV2aRv1RIi1s9w9f49e5qtUTRTXyVhtkCFB2V9TCa5TkkagIgScGNgVpETO5yUFzmwFMaH65TMt4/ZkN1hBtWtICoTOffDFdwTjVyNz6qebGkv9dPOF+/FCMF9F0SMwcVZL+f10nrnuLdu6s0akUDJRLWI6oTDMSZ5oiPaCAI38fCAJF4mwjiFpOs5Vpd15sq1e8QEon3m5FUTfk8NFtHVKW33M/xUkFZxBRpAtph/spmgvja0xB48wGqSeTx4yA0iBAj48t1lPD8FpPeprN8AvTGDCiq83eP3w0M2BsttWKph5b5Fvzbw20+ql3QiBO+lXmbUpvmMtKHglGEAorxUdaMIko8iIMOz4nUq+5P6NcMVjGJwMM8pTJZPicJphARbXahYGTwWVA5Eo5SUefVDZuBAJ2z+vYhsB4p2DeQsiWjQ2rcqGSjvWdyG9YQ0vxOybGREUmX7UiYgalSw+WmCYTKwnfuSq3ROGRv35MVLCIyKLCdjMTVGiQ30+ntwZwM9HOhNI1ozu8wK0sFBgujcuXPJIt+hRODa7ZuZ1XbizDm6VJ5pl59+mkJbCqMREL/TU8y9SYwvojAjks5B95KnLmm391HYCplEB2vULH7pNz7frr/xensbYyfnpqEVUbiPInRbtnzWKiNSWUUPClcZfH9XFfj2OPPc3I9huNfSaKUA1b3FSPTZtDgYrmEoGA5OD65D7GrSEhYpE+x9326lQsvxmpgqIp1QEtT63PPPE21cRYG4d8sYJPglNHU6CYsoTMVAmNlbtE1Q5WdPladkCrs6v5REJHTr+DhlK8mJ4PwKUNxJfl9G195hM7aFSB0Uq9NyH1LO4ZBNuS51NJyc6K1CZRXei6WuFTlzWsdjqIGU3TibLQCiSx7oRPlDZVcrkaX8ZFAB62MLnJ/ndJO+EaA47q5OLujMJGMV9Rr5GxV5HzqZysTW6CgrDOQJXX8fWyrDVjs3fQokbveSIODefQ3UdNW88YyzRCkmYlKtwWer1zpmEWW4Ox2DdXqstYhTWdEYqttGZibFNPpWItQAgEL3GLktjFw3I63bikIyxZKUGGow+JarErUkzaEPqAkj/TTTNmDm2tBNXvMGnv6dNtiFQ7IIc4OQYwWeYYdBe4Sum3A6B3s2yUsQC9sVvBqUZ7h7uFP/JraNksitKczWjfkA204ZGafdibT08rJZu8lwU87CWkdRteB6g8x86EpSUt/mNfgO2W8ha9CF0ytq7JK1O8J3N6y4j46wTbq9OB6Fpm9GDqznfXooN1eljDJJfOotU99TSY2+jsjZWnoer+UTRXBUKN/vPsDrOBBUPm/cDBQKbjgjwDYLbJGoG7m3t5kyFIX+FImhNHSzFyMkLbYJZfV6j0kG7OLRjp083s6ePwsqm2Sq8hodKQvtL//0T8vSGxslC67dKsXokbwb/7tcX8cL9aFXSYbQ2jDqsF1/8/W2fO824enF9gs//3PtzTffClLYhJbYZo/Z2uxFSOeMe5I8rykjZslTcY/TGJtwDUFRHaHvHlkHaPjrc4ucRHS1F9XEX6GT991N5zDzxt8Nl0x8VTuczrTaz8zKufxFlldIKJozk30PJBS0i5y5h6IwCXDlxB2TZ5q3nVE0m44DR3+t1Igsw9zOGIRDSuhbxcsJseWTa4tzf5NkwuU5zdSbac+032RVy/n2JRjZ23Bh1SubjCf/TuubBd3p3hiAxI5BAZDwQ9DtpNEYGJpXyFyMY9+54bP32eoJOF6LgTN3UCeQTomZGD1pDCsWCp2BcF2z6I/Z8Ur8TGfasGhNesi9sY6RAl3er5Nx/ZO5FhlCv6TTwdIRbINrlgw6SBG2JnLs51sIr8E14hCZpZkfnbYpX2QomjaL775Kt3lvFqurn4IZqz9EfMeJSAhXd9Ok8a/79bti3O++dUDYNLiL0XuHz3mbTbiLkcOzyLdt49U3dglvQHgY3zXGpe9Q5LqL4dvds1If4eZhtcz7hLiGpW3fNDhGcFthwnCgMPIMKqQE9YBCVJ8pVdgIkvdkK0vNpcKaU+jrOJhK78sbIGym+NE4PZTj0+3X3cYD+SWSyMZJlhL3W5zqBtiIn/YXruPfKxtqDZ5DJg2ZKiTNLCsNVYc6dAMqtGFrOD4RpmjSzhFrs0wQqOhmweSWgPARoI4v7Icm6uWCUrwOwubiOOdte8em95rHpqKn8l2KASWJgEMN2EXiOPStrfV27gKDSFGQc5cutT/17/0ZCabch/V8otUQ2vFqxYF2/4jhsyUrsKEPnXwWDQjIdIle4a9QRPz2a6+ma2KVkNWQxozoGhSE8/52rU/jMzYQXpGHwmg7kIqpUD9+/ChrIAKVuA8ycBoFwq9RyjTahFYVUuvVVd6UdwQ9VW+r6yyfmGx+RombpKppJMGfMeZdLYJPxN8tonYvLZV64603u+nPNUWmQkI7eKqTxCL3lBBZgM09KQ99j/AkqMSMvp+Z4Y3Jvqa3IdlwUaYIcI7ndoxQWDu5MIxUBip0M97M+WvQ/Aw5uNTddY31iSx0ACx/uC0L7o1Y4G9tf7sCkvarR8kOt/S/fa0JiT576rpVuQj3NDlCxr6GnKa7SOoi96/5qLrVSZvuO7omHRLwsnEuvH+OJICZ12pvdI1JjllqhXNOGQ9Oy/6TdHXwd9dAB+LADR1ICu+hCESi7usK1ME8jthaSTPg1tjZ4aKx7MegzZLEU76sG3QIR9kAh4fW/YdCUF7kywcDIdO//te/yMghAjyh3Q8UD7drPOwrKORtkBkcySZp4W0IRfi5HQZN7oDmtrb4N//NcxL2EVJgzEzVOLJIvs6yFrsLXDRDVQi9GBtD04iB9KDe2ZHjWgGjqnAw1uGkoihGI0KRcpSu162rb3IKSirWMWIxHhq6zuspvBpW37uml0K5rBXSqGUKQ8KtQnvhk0BM+3CLqWHqeLka01xZ45RM2FnSTaBI9rbL0mkUNYQqsJ5/KPegkFtjRy9oR+7qHVOTqBIpfo4tYjS7FfvqbVXzV+O2HF36Y1WELtMmQjly9Fg7StnJcb6feOYpwtbLNUOOWjTHuIuaDBfHJxnSQPZRjxsIo5FTUgL0COUJkx9RB3jt7bfbt775IokIzvtAOB23tZQZg9WaIw2xZcgllVcWJgaustd9E7cIr9rvYlxZ3/Reahy/0+bEWiYc9+9DadquBFAVrmpAemPga+ZRAlGav6vwndAqNEYZyfosH8ewz24FR9Kfj5xduXItGdfiZGvsUUqTHICK0NlRkvl7fKaGwMJtS592kW9nC/Z1aj6/H2L7kdcXGZtdrZKMmtYrQpSvTMEx8pVnSqKt5rPJFKSIuEv89NN9JeCNILwfO4I0cjoMG/Rz33xrNG296icXa8Q0AFUT100FsXgWYv8eSaEzZ2gdFBmJ8kDLSlkR+U786AYjZIIw94yj9jl8TQx0nrXWtjdyZeydigNwCa9um6g1elIF1RqnGa1yG0qJbMPivzV8In0jtNOnzgS5SxP0U2lMOGVkmEnEruE/Osl6mrToe8vVv7Rz/suN3He9XREyv/fr9xu5hAE9Xcc8sjZsSv4VHvrNNrT7kNlklBCAxHYJUbcIWbcxeluU0pts2OJ321siM6YZGLamT41QBCPI1L8YPL1BwgzHNIl2QAYuVIVp3aEocCdJmWeef6xaV6BY88nUVg2XZ0OkvxaDkAbiEKmlPDXeyeLkDvqCPlzA9G129T1lNKsot2/bydkAGiPWIDOz/Bxu3KyxGSi9oYWJe5zAo7HRE6ajgr/l4B5u12xi2pU0VpLyHbFcmTL7QxGqkKtcEiXLROKEHRoNp+waXo8H/UgCa0QtqE6LURSWgmuJaLsjCFFOccDN7NQCXlfeo4Z4SnzLV9qBcoQOhSNHF8qLJ6sIerEDBkWaJRT80m9+od1gOvQSdXIr1syRZfXe7/HTA4SGLQHBaFiarNMIh9idFSCvJKroDU1JVxn6GHy412QOO0MR9CdhnUECEOFSAa6rDqFDcckwQwfo/bfsNCDb6No5h9AEiPvjmO++g6GfBdcXmpu0uMCgz5de+nbGbFXHQDlCy3CmYxgMbw37imfTaCw79wy5HRsjsWMxPF/p1Ol41nF41BgiuyRAFjoV6YSMX095Sk1B6TmkJMvi8Equ4zg7lG2pSspjdOtsuGH+AnvkEAHHct2/L8CozhmzoamZ6zLvGjnRlJRJyW1NhTZR5HUsrclaYDw0XAIEHUB+R8JHOcgoftZeKqIogEPO/zie3yvv7o/OOKPOpIZSrwjc6ECE95Jpf4FWHUWjMcU5jAVwVGZ92no6dMfqAHm5JJ34vfyd+uk5DiqNMp8JJgIUC31ZY/XL9vLcjzL2B41cQPTvM2n/aiPXMdP1Xnm7IWvhbvPfwOfBFaAafZY2yzNJdxUe7RCeZm3Fabbb+d6Fh9vZNKxId1fCTJFdFN5Mq+OZRHDW16TlsFLbAyZ/WhGv0ShStso/Eip0oUbAgQbOsoAonYk/K+pL6NysjFjqKuJNatRmVwGmqKk/0KXn6QrKex9diQD/yGCAtJqU0dLqx4CyJL0HnerD10xfsJe2EKEIJ9nGIKWSgb5Q2BC4xupo6IsbNRs2QcH0NCHS3oFjjZyBRz8g9WgK7RojlPSMTmWxx3cqPb6EinAgK6DD46fxkHh5C7ydaGL1/z5tYJOELt7P4qJ9sucRTiaVgOhMTOwSasr5rPPZdgmYWX1E0feaNZGgmYdLcIDsSc3UQ0FZBMNUf4qC/VJx+mnJmbCBgFbJgcMl6QfOXlSdWo20qrAt05O7rGBqxxJyVntQ+irDb2jkKwPun6UKDG+cmqJxy6DTrpyor8gXIXiuifssLfHss8+2m9TM2cvqPqb41q4EPivDAAiarXns5UYDq5NSvkK4hc+ubKeJCZ2Koar3r6GanZNE76ZuJPQv450RT1mjGg4Q499RAzUluzojUo+nMxYVphTFj63svYXNGgWRV7pIwiXWFJGgLtGi45r4t+GyPdlyZt5vXzKigfVLflA0mMyqc+ZA7joF71U98pltyfNe5mYxsvBf8pUxlHJ/RkEGZiYMwpvJE4K+E6FQU0vU4D6rz+61nU4aZnt0Y9TZJ6cVycmWMSw0Z3mSMmeHhGfMHKeUxGhH+VROLBJ3Ik+KrX2PnPcf1si5EL8XzbnafYLCMMJsl3DWvtdX+e+3SEQst33njJEd3QO97ZB1tXhRIdpYB9WtOhSxJvLW2Qn6K5IPoILMz7eDwWwW+zBu0TItYuY+ohAdud9zbxlAaG0Tt5QiW8eVB/mJtIobUegz/cOiQ72B9iMhbc3DygErnRBkhn2MXZ3vIBnqtRQK28ZEEI40T1+of+A7NXsJd7oaP1alP5nJe1IJVMr+3lMu4XMoCI6OTuM1ygJ3Nzklt+IBQTW1VU5OYsa6MTklOzmcBbjj0YwDujbgOzdAzo6GTuqez/aZZ2cXI6T78Jmu6SYIeQNUbUnKOsmbHbg70/lydKbpRR05hUtOJB0ueH3Cbmd92bNq14NjlrasdUQRqvSD4lI8vYY+Dod1VIH7Q1R6JPUd8l9uq8/4KdLpm6yC25Th8EKVJf2V/Hd4IPs3zdL69/CjVY7humlEVTaRkk3r7vPdB9Rj8tM97sNJZTgdN/ysBn9Hb49i6J5v3/72y3GU/j28qUmqDHisOYHfzR4yfhuFTS8r95FG+D6rp2NSVpxQbKG2BeSiazLlGpDMSQxSq5ZG0XqK4pMYqc4Ba+D62q++5UrjLaWgvc79Z7TWKMcJPEHC582MBa/DakSHdUhPwnP5TEO6dBDZFmWfLZnrLmGWTiGjHysXuK6OQM6ruMFyfjnDIi1Z0DOsj87AmjVrSC2On/N8F+fPGUZm3FbV8PVDESwxGrH21W6WRGc8O/9OATNSqmNTtqtDqpxc+PUuq1v7HzucST8aswypQGaS3LGkhnVOFt2WQU3uvzhc/f1o7g8iuT9o5DoDl7BPI1ctMMMM3GztCjf/Cnz4LbomGOFti84GHh0jJz/njQYy8+9tjJw1c7uO7UERd8zMJY1e43hqQq/oytBUPsVyDzOPVkLjHfi7oYYGos4trflWhoE5lSkhpgKtklvnZFdAoYwcyCEXkbDKwks9QmXYLENxWGjVvdXi9mn9vj7HkCQdBgk1NXQS5KKBbhhk+JkSTDsSMoJHQxbDWIS1nRvmAayet+9TKz45a1GnXR/Of5tESZzX5qhuBo3OuLmc1AS6MHs6PnmU0o+TSCrfIwwPIEQu6556FWgDiFq6LpbwhisgnI0t2oBG7HGljglDtPSA1jzOXBW1jeTMAkPKGmppmO9PCV8HYZqpNZvtcYbyUgcZN+48PhMi8oN+dHlu19vEjApvy54JBn/n+qbkBoEWsbi2EtJVs4gBycgtEw9VKKxMpegUMtq9VRlmIb7D23ZZRidgiKA2GMMVioPvm9TwVQKjjGaVYyAzGMQFpqz0ky0Mq59//gUKmG+Sua9R8uGVzIpryNgrB5nKYcoXygeLQnIMI8rlEIvqhODhdXRyQkFlfq7GlAGqGLmeFzRM1BEqn8qh8lcz46RNaiSV71dwYrD4e84dse2vS8KUmW6UC10IJ2fWNa1O8siJEErG69jBKo4XAHhvmgF7ex+AAB2k6tDZVBqYWIkzL1vQ9/LWvD855ANQ4+O0iVnNYNQxwec57KLfT9s/c2pc58DkB+XljF4cvDDhOC1QmAjYEFiDm7M95NPFL3Fg1Rdv1jZpkA4caNRMuSeEcgAAIABJREFULFWmugqmXZesBO/xhD/lLhTuH5aT+wNGLiluldLNFfJq6PxIhPXwIevyVsLWof0HoLnVdkBh8A4R7S4hqXPprDy3d96wWijrbLJtOLkDyktsQzH7bpGR4WY/gDDJygaR6sQLNxzBUrhtBRKqbonk9Ewh30VAThexKNeMXDXfu2F947ZSWIatZs2btouA246TmqtutA1wKigNg5RQV4Nl2OrE2BDGKBZ/94AUSwQq61cE60BOTaVOPGu20PDUAlJD7O6UqBGzWXpPYb8jt/FuUx5a4owsZ4+JBrj+DK1YILkpQqBh0NcY8H5k4jjrf4Fr8z280O1JPWeVhPR7YwGyk0xoTt9jQi97ZIJosIugbI1ThAxhv0vWbZkM6arV52RGw58yYYS9kmv0PAFRsYZuGwNoJlrqYd3T01B+y3SCvFWK8CkasTLyfZlOX3k/jUDm7E49v16Zbyvak8k2W96FmUHSyU7L4fpdNVc9r+a+LGDwradzf+WKNLgrhDr2bAYRiDjgfDQeFkqfpw7RMC+H1bAtFqAa+lkGI9flBOV1DkK3xMEwsY7Iq2Jw+WIRrShcZO606hTGms21B7UzRIa3wukZ+NAc6sRa5KyOIMtuWKVJDJI2FuPKl7k2sxRmr3bUQ58V1jhr3MPHwTv2fbCWElnr55kIQaZd2Josv8M2MEw5DxnDnuy+6MB0HDrj+awZmMp7PfKyRo7VfLxqtxpl6szJrFNlsuHMzeCTvXd9Rfi28RlGlv7YHohD9mhT9Ko/xsDXrnr2C/tk61aMp036ltDYTcT+e0Zz9i33IOqzGNmazQJSykm6mNis0A5dEXYNPrU6obLufbnMHzq7GteRJeiwY356E1WvVR0TKlSCF37Az7WrSPh1PA0LRWuS9cKbhKnbLFAa1lGqPbKszk5zdvv+rp7akMRxSsbmFs3WGallJNzI/pCUOrtSj9qlA0EEVTowDmFe7S1FVDuc8rvnGgitq+peI5eCXqG9r+4ygSKcdMqGhC1DKJcQ+tFizoS88gheH8FMjRJGRLCMUpSRq7S7E3b7o+EsnnT99NY1DbYKDobgwTRyhqOzGLEREgvjjE+ampavOIQ/Y07ajL+j1ooCSg8gGiOBMDxxgiU6w7WYHjLEfxO2VlrfHmB/2uMqB2JphWEAP2PoJKtv8jC3aGZZabusv7WK66s4H7LhlvlQK8qekCEnQbRp0kg0100HloQ2aWImNWiPLdhIuEzrFb2rGfApijL5TtY3SRiEPHVZFbNmrcPFxDVWAsfruy/ztl/lDFqLpL3/em//VWdKdPWIKIBGRvR8H4XMfESTA6BLe157DjDH12EowgHyd2ebZdxXCt4bhdJPRaEdo537JZmWujWMg/P5Mkqe56zjGg29qiBdmVMZXQ8dbnTEIRUg2CQTQOfKQl/C0ddQZtJKTqeL16voI/PZlGvXrsK+RAhqWhCO4V03tJZrmx2+dYNoSWeftrS6jq8Nj6ZRwshlrqGyGV5TDtzhspx1YteAmWa/NSJdYuMIx4j2JSWO8s+YffWcqMkyK8ckZWgqqLzoJwt0a05g+GmdkWpphGTGMzpo5rh0Mvy4YWrWq0BIRVzQAqEuKvlRlELNrRN0GJoq1c6iM6y2MN+ERfraeb1GPNlWvHlnpWrxIl35/v//VYZOhfF93ojGrQuR8jc0ZCAsdQPeRndvo0wgCE/JVhlo7FdIBF47m9ZXeXapKWoXp44+24FfEimL8PzW4EVpMrqnSjlSJJpJEDW8Tw+U8y5TWlH8mGSmo6LiRUNgu5e2jmmjKmGRYYjasGT0zKY5HLGrveuSEnWKUdW3aT+9Rj99VW6jPwIuNVJW6Wu+5FFSRlFCWhnZikVEhWnO9wg5wlLva4qsnCB0AgNnt5NIbgZDN0mL1/gs8HyGtPssvZATcygqhm1wkWtf5JMg0hUyOM0cbcd3z2PED0lol8zVf1OGMoA7HRpcxTjDne49gjdlP7YgbkkOyY9urLMH7E1926co31end6XmMARv1cHt4Yh2QOBbJIXWeO19ep/TuofiK/wS2BUeeiSdxrwmWFR/Yk0j0Zk4VVhjIc+maGUMFnvra1NTpbKyT5LrOh0VKtXx/FIO7CHoREQvQrAX0s4JEYKlFv2kWwuATcrkDNCQ23Xe7zzz8qygv3mL4naulxCKJd0lpDpCeUofOWgQnIhthHBIMsz7SbLeNXd9lVQhIF8DjMCEcwvZXEl/M4k65k0+Mz2jXWY9U4Vz/KGRgqfLG3bVwUhpD5QXlBaJAazSJx3lecLVa1evdtyec9XqTAS5VHVaNDwNl2nJiryqjiAlUTy3c+GO009t94choNnk7AW3ruPeYd2kgd733veGjpBK8n5dV0ebbXLNHe7LcVk+U6L11Np5XCSJC17jPmZoLveRs1mtZMA4yZv6HNa7OcRCFFnFygU4qvdanrGmJacmVeMpxWIGH4db2dziwUMV6NqNvjTmN175rcEE1cMezefDmg3US9q8PTkpckDxEu75wVr/6g8VHaTKPIpii5depv5S+Uspv1T0Vvhq6xchURvC0B0QHvm9y2DITUjnjovLKCEWfYP2r50YOhIXGDmV7ACF2cbY1dDMCmMltP23h2nEuPEzp3BpAA0dNCRmWXNv/k7yXX6sjE6ezUycysWtCwJD+qYdparhXWT5gtThKEzp3atuEBXJ0FTorxi7GZZsKODp7+MaNTbHmjGRKKd6Z1xMCbC/K2dWs97MZBqiDpwHR4jq+acOwJyBd7NMZHLKJmYnMlDUaSsWU3+HUODBCFXdQ09x+UtcjNlbQRN+nIr2r3ZYNaQAWH14n59vsTfXKBWBUoCb21nbS7iKjMPVUXfG94Y1jhg5hyxsg7gVYIloeVPRoyhufAKeh3FM4CgOy9lkHBPjvORP2S8zYTWbzeLpKvPJKWoWcYp6PYXJw2/MTodU5pqEi5eevJhpIPa+HqHP0tIEe06tfjfhIxox02c4FNJZch/D4phyM3NGB2YcHVCgYsnxen6tBiZFvR0yMyvvXl6iaFo0p2GMPLFPttul3CaV/VXAXufyeuvF6SbTy73HgYTwd5PrtDTb8mKslbdkVatUqA9FNdIaFLmtvp2r6h7d1jog3F5X+d9RRzYlIwly5fUeRn7j1o2iUlxT/mYdnmF1EhRJJpAhBWqH0+ImDCdzxq5tk+6hE1J4Bstv5lgj5efbr75Kmcqp/LdrbwZfGRORFcCo/lfLjOqe8QZBb90kH17nxBvXcQGkJad6jE6EflJJTweZre2zwTlxzjYz5+7lVC5LV+oQcp8jhx51meAk8TJNRb2rCCxI0KEdZll/8sc/h4G33aKUcxoS16LAGSuN2RCFaiBXEoWvYlXHrygkZxkYucCsJ6H/mAtvIapV92ZG+N8e89YMp3Zp4vdU+KFhs6QUjD68iiHijNZDUtzyZCQXMm0Cb7LCJAu9yAo8h0rqyV4Kp3KTsz+5tv+tkMgBBRZhgNP+Q4eDB27oOfZFDZrYdCeYHbSFqY7r05hnMogQnRKMaseqgZDr9pZaX6SQoBC2eomK+lDBsMKvvslZ7kQhsW+0jjSUm6kQIlA81IGcXtUlSfVqQ3PC+ndOQAqI4P3W8TmvzL5Jh42C3GYl/52JB480P8m/QXIguPFpFMNxVKPMsWtP8GgXWFs4OPqBCz+gkF3olRv+l3ypLL4+3cscKdjaPb7fLEPHpBkz4Ru05K0zNmsTg7e9bmjGgdwaQJRl22LuNQnmEUYqcR4uzkf0veOIeBNGJogwfA8eb0BuU9biIUbhRruzUlGMkMyEY3Ke/dRci31zWjt/9/zSLUZNHecsYM9ScB6fRaJOI9bInSVMU+Ad4X2EoQMTfIZ8T6YUwz/lHE/k0l5JyXAJ9qrDcghsHbrsoE25XQ2iRq6m+DKElNBUnkwDlfCRsPVJjN8juLxqGu/kU9TsxnaJKY2A/sW2soxqwginc4DMYXWmmFSrpvw6/aqmiozm7APKNbppIO5NlVRoTBz/bnmVA0nlsmqkuF8amuefeb698drrcapm7S03MeLxYCdH3x9BV81cimznMGLXrlv0LBqr4weefvKp6KAOyzOVH4Nya/QVsmtCiP+utkdpD4vjpWA4w0Pp4RkW6ayRJ1PnjsBrep7JMdqyPMYyvJ4REfJmOFr8sANci2ZQnzMTsENhPRdrtJOZgKkx5F7RSScj68RtpysQYgVDocYM+vR4Bj4vdYfytX/uR78fFO1hFhXvSvCtI1CmglVQvWkOG04aueC40NENSX2T3lgHjnLZJlUFnGSgECR/7xkHeiI5pgOmlxhyuTibZr54yF1gsxk2hTEwU6/QbZrnsZq5ynFjWVS8fyd8ku4+aJ/SzqEV8m9OBzYj4aV46EKfTrLQ29gKRdsQny8kjiGy7i6JMMhTCHOVqs7qNHysia0aOFuuKtNWfXQVPhRHUkR4jW5S2TWmKeS1bYzNlKwuIwhCGLIkoCspALXFi4evEZ4bkpph9YR2HQqGjvUyPJ0G1S0cmcF7cy/8e9hDZkZFMyC4YRDc0BFWswxrfRdk///CcanJ4/+CdMPZibwd/3SF370IpXCTLDj86Cr8G7VwW4Ss24atMByrNrKD5Nb4WwZx0JZnWYlDUaUahoeVIw+KxmCA8IYYzPmAsHUFVKe3lhKwv9jC5ZwIR7G43QAW2c5jgFQCTzWzpCbkOqj3GAjMToPr169zJu1JnM9wZtnN8ned3yMmthw/cZpEzGK7erOrdUviwonCcIPJ/G4wRv5YrikdcZVrzSCr/VgneR5tTjKErM+p06fanTu3u84Rs8DwPpb3eK+iIevRMI4WPFsLaCF77xBdWXmq6lIR1Yj0SimVxQoV3atSdHm0Kk0qBskDiDJvLSnEAugJWc3eJ3ljIqrKRDQ6lylkvkuNnzVuw+zn4jyoHutxbPEomeHEXiSL1njeWQwYswDJrq+QWFmYO5HpIx55YD+4axW6Q4QUGsfknNlx+8LLyaeWT+6QSMb9EpXNO4+Q56qaUg/JrpKYdCtpdHxj0JZTuqlz417SridVYdhuZ5F6F5QpSKo6w6J1LOPpT38r7lzDZo1cCoy5eDpHuI5GPJxt+tb58ed+5LMcKFUNvpmFVv1UOXVexXUA5SYLojettHdxACEKuyJMvXKdXFTTSF2oWGYng4jqQjTCXcihmPHCmMzlsAnLCazO598ImuUUR2k7siQg6WTT0jkfwgwligWcVfB2KHwdDBtyVruMKCzTgwNlObUIKFznnRq21cx9vZ5eS3hu1i6NxNxLQgczRZDkCYkJk50zNkfZhqhqcgqCVA/s0YC8p4b7UQbgWZPdZ8qfZFM6qN6HLHUIr/0rnltqgsE1Miyrw1w88EYPrXEbpoxjlHBVQzgumjOpQEZ1SuQGDzcForNcZMTsqoMbx8/xbHy38xiqYxUKlrmKkSuDVwjhd3/9AaMXHjWxbQxL6RcTZQYvcdsvp/d4B9RmLdguZT/rZFutadSAZRQ+CO9wD66FhJFzBK23s1Db2lfnCFrCYvg6oODYwuAHoKtwniIe1lHeyC6LIYeYYsBmWNcZhFSyfYnpM274LChE5Jtma+7z2rVr7QQHb9te9Obb74DkLjDUYMA5JffaIplPYC5Tju/z+Y5KLyRgmYTcrNnAZU8aY+9EC4/IXFoMrIPTOZkl1OFX1hfnbDkKRmmVekDZ80MQp/VZJ+D1MsUkE6JrfLvTddK+lG6HlAPkBK/MNlT6DF9Rcp2oFIg9vuGaLPHgMy2HynuQMR1/WvKUlIxXKocq1eFWaWRFhSlgd7Yi13PKjQNpRXALcIpGWd5zEmugQ59XGkhnZOmUxeHqrvISuTGZoCHuKKka415HBB4x2YUOmW02ghPhZlIv10hRt2gYB5czU03E6eS5LyOsCdZcsXIvciAUf7frwiJjQUt6kLE1mQBtGVicQV3LhzVbGmRs4lEDwH+7l2byw9d5pnB3DEIfJajzSRD6bD/z5//MQGhupbcE5TvvvJ0Jm1doVJ6lkTibmAsXXEzNEz8zIrxrpE7WA2XVGLlIrlsG97FoQZ/eKj/tkjUsOHR0NJ+pJ/RmDXNz8GzHE5ihyqk7Dt3LuQoKSlWM+/s5Bjlu8NMaqgsXL0SIzb5pvZ2p5Xs0lMfxYKljctIFjqkKMwltbQLHDVoH5YJaGqEc2po0S6hjyLTKsND5RY/kO2wnGAku2jCcnUdwUtCJMuY5rHXTcFMIu0fri5+nMLpkdZhwR6CyBhmpgyxppOdIGOzASYoWHVc1PObJ4npI5rnRcmWpyNQ0RhjHKXKbxMBNWvgriqB2bXjk3bzPRAMIzjn2HQfXGzT7dM3YZu1j/H6vqevAQsGDCJF/742dYRRlP/svYsDeoeTnMaEqJ7lZPrKEccOwmV118ssmqG57w6P0LMa1JEjPbRmQI6As4TB88YR70SkZTZTL+qoFUIZ1TTo5h0HOsx72hJq9TAGvjdqEie63jedmOU9zlq3cz2uvvZZMojH+tWs3kYGLlAvtt7fevtpOnjnflp1cvFLlLSJlo4uHDzx3o4syCKWEQf7eM0QySTgRQI1bl3sqZatMrTLldBId054OGbm0ra0GJ1DLB1+UbpKUEJXMG2EkW8gejGKMLBtRLlJwm1DWYQTCjOKNzSL6Po3VgOSTViF1CoZgoEc5WykkM/IJD0U3CNmCBdsYERMxOSyG9yW5Bkh47c038kxyXX6Gs/rs55ZDxKRybQ9fB/GQsdche+iOwwM8OGeB0pVzp06mf3mR7yTNWA9r7qpDx0PiS6+qS6d4Sdejjim1TtV61+rd7sP4UNU8c44E5VqG7hvOHjRi7IRUoJTpLYaxnQHZsvURoylPZ2Tn2smPW7Hg+Q7h5SwbkVuUh5eXtDdc0/W3/9K/P/jsZ/4YhgNFZvM1cp60owWXuHS6wArtNq9APgqzr1+70a68cyXoyZaXzN2X8EX5vXB/xmKFiCotFehmrtxMF0BLb1rfHrzMqRdRmxaWp6qWhDngdBpyg8y6dp3OyFZLD4ixerVi7XMurCl9ltKF15qnDsvq/45czcy2jpBVuR4x9cKx3yPweUd5brsWJk3vc08f+9jHolj37t5Ptul15qStrlMYaogCT3n06GJGRSuJptStMRI2G9p6iI2DCa2PS0GI6C5SYIW256FW/+Y0h85s00Y1DCIdJqmwsGjWzaGP9J5OySuAao/ZPgRVgJGrflO+VZIxinwHz/D8ZFSb/I7PZvhcvESyvEFmJXy/u+ygHE43qda/ESbn5lgHRB5BK9RRRpAs+P7vELa+QVkJpRQYhNXHTPVdw9g5aIG1XoOn21jH0G3pTBBq+J0DJMtseAwc9XU8ebgU73OYAmP7K09wQLRrK3Jz0oKHAs3xjK7hIqeSKSP3OXLRDOvTzL1744032nve+54809tvvd3OMCfPZMFNwtIzzMfb5bnffOMKZmi03WZ24Tpc4jjcTY6wlKimZmsJDicFpaIekhWGy8uM8/c4u0IUNVU4NVw5Xa3OiBhLMfMIr4cnxoI71cV1rZH4Fd08ho/0TN6aSEIkZBud05lBGVvU33iWbiYKd90JggU55SQmuIZUTF86IXJUIWoaiFwu4SmONG1YKLCN6ccctMA6bYCsLK73bIf0U+fQqOojtdIBBo7nlbdWj3Q4orOal2jftj3AF8+cDOA4e+ZUIrdM/KBm0pDYydS+1hIuDw/KNBe5RtcKGcmxk6yd8i66jD5aOJ5ss/QL8inA6XhH10CHkGMjpXkiqTXTzntWft0LDVl6lU1GdXSRdZdxxehcJgMZD2gPUg9pcXn5a3u2fZ9R3r7U0cOv/vOBodg/+79+rX32j362LWFhzzIRNs3mXDNhI5zcS996qb3//R8IpBayXrlyPanbr371a3gRiiUJaeK9O5Sn9zC2l7jXsNWom6rf2afEQBhZBylbKV6DLQcomuHICMoeaca7JA3sw3GNwGgeIvPI8G4JBVxUF4PFzPjvNPBq6CojmiJU0+0pxqx5WvIiTtWtscs2SNesMsOQcRZoDcJVAT918lR7//vez4FVFryutA9/7CNtAcNj7dq8/YtyiaDAO1THy2mZQbpw6UI4I9GdZSTpWcCovfrKK0m9T9CO5lwst1b+c5lwSbQ4Pm5ixgkNErSgVcLTaULmGZIMcwtkui0XYTKwHNHYpHwSiYYhsl8MGNWIFA6zJqjai6r4tBBDPG+9oFBAF9bm96K9ZFdrHFXVEyZXzrXYzyHI6b2X2v7m6yA4TnOjEHj1Ee1IILeqZwQN0Y63SghrM36KYInCLeQG9BAd2CJnVowDqRnoOE09nwbkIgW46R4AMSgNZp3nMXIpmQDJeQ/3GeGksztHeGSI+p73vTf7ZJHuCc4kMWp49bU3QXUXg0quXrvFNOPzTI3B2RCq3ub9qdZkf0UGnkHyeLlKRiylkD6xF9eDaYK+WR+7OVQckVwdtF4cbJ2vCmKDrz7anR4l8DAZ1iu2emxVQurCXHKuaZmRCDBHXvKGMWRPJ+vzFSCojL7EfQpj03Fj26LnG8B7p8jYz6j9tF1OI+RAALPcjoEX3U1aZiJlgvLb1tX39ArtpjCOru0CvK4/7dhw8ILITqS2rTzKr/HZlZWtVjJ5aUs8XJhM9O3apAzJe2DioAuThtqK3iiF30zYWtxbBlDYccTzrnmItaVehtl5b4WwQXhKMmsjZeB1nWnnfdiVUuexVjhfBzvVIdcZ6JAJ0dXTK21m4kHErBMcuJ53fvOfZE5PKqiRSj/wqWeeDm8VKKun4tq/+s9/tX3m+z+bGxYm3rv7sN24fqv97M/+L/n3yAGhB1MYHKF8gYNbnn3umVxDlHOfvsE3QIiB7ELerlUrjdjpaa4x0t68TzpLGYDQM43RFkLKfTjqBqMgv5cDisOLUQ2Op7eVph+XJLzP9NMIUAlTP4lDbiStHnJ5aZ/xWjWxQUWUQ3D+mkKTw3HNjIUDm2iXn32y/Qd/8c92PdhdeNdTXtxzHRtYvFvI5CRsqnzEn9euvNMunL/EmaVfjDB96Uu/3e7eeZADnPswcQhebpdQ9shiZal8lm0I+WmQnKN0NOpOBJ6bB3kSLo3B250+e46hmeeCZOW1rB6vaatmiE3OKKDdKKpAu++Wb38H4XU20HY8D/4IvweiMhShapt7eQsF/zIh6y14OZDcElluW/JwJp7QJqrbhK+zNs5xTZb0WOQ9yvj7+/fgsghbTTaooPMzCxiumphh+9ocZTCu0QxlGfMmIPDItqjp6XUWGoJ3vetd7be+9MUgbJVdg3cMTk7leoexSBcuPpHEwbe+9Vq78MSzoLqRduveo7ZE4sIwx0kcnvBk0kF/aXmLZ1z0xLseP8XKWiluRr5KRJA6PhM8KSIn+94fpuIRlyh8znFNOFV8ZHhQJ25kgooJiMp8mmiq80zlXismS6+0xaoYWsNzQ9NMvjW5x7WdsnFgPzAKH77KdijkwfISa8IM3XIMqN0ToOAxDNkW6yoqPH/6bNZ0Ej15/uknCD2pfRMNIs8ToLrqjbWvVspIg1kGNgfmxDE6dcTKBAypybiuxSt+UsRlQa+q6jfPmzMfzORrFLlHjVvOQmZt5N91FvKWXn4CbtQVS/tjcmNGHRXiikK9/iMjo/SuVtlLioKdnqLBZaXk7XPmB/JnruAhMwzV6wwQZYPdp36CsWVhQ9/+xX8wsPDRk4tefPFFzqN8ntTsIyz9kVw4c6lYkC9/9avt+77v04QEb7eXX369/frnv2ArJIIu7CU5AbqzaNETpH7iT/94e+pdzyUr6GI7Z+5bL7/S7t+621547l15WD2013n526+DCm+Ev3j0+GHKU1apnTPrZ+ZI46ZapqkbYypPZ6icyQ8hSKv/zrMSXPVUp7tsprxBOFV7WxXQErnG9H6p19Y4Gc/neFiPLnPDKI844knuJhO48iL8HxURENoL7alnL7c//qN/nELcrlZQm8EaSKj/yi//SkZnb2KUzFQ99/xzGKBT7V3Psg4IoUhS7+MOmzX+z//qX+MORAcOKSgC1dlwhrKWzZgd06ubnBgmhBynZjHDLblTidtFUJ3IbwV0ZSZcQt2RSXZHHOGErXhewn/J3TgRHJj1YXIqF+GwFITjHIh9ArRqVtDaQsl+a4tU1LJwzjZjpUZQ4EMOInrwKuUknCU7INQmRBWR3X90PxNYNXQmGBTKJabM2CWBG4LauJ1kziL8qH2UC6DgJaaVfPJT/wb355QMFJQw3mjCRJafVwWzI2Q1OTOC5MPFSxdzxu/TdCGocP6+inkPOVLxLhnVU5nb9+qrILwzF0GCx9srhK4P4VjNutqFMQ9He/PmbR6Lz5BDtuQABfPozInujFAdbch5e6TZqxrjVbzc6hqcICG2pSyirhnW1cqAjMLn+mYGzazm2E7+HcfaMaGaNXt1g+BQiL7Rvg5Y6jwM8pERS3J1okn2X2eYZnxeJv+ca+rkUy6x246hs/bTnucYzHmPmkRnql2tzkURqalrOlmR5D7VDSJE11hOsee+7BVWdyx4lvuO8ZK7Iyv+zRe/BSJ+2DZZX8PIFFtzzY9+9KNZF8tNNjyRDUMzC2Wlj5zzFDicVQ1/rQb89Ax7jICj0LoZhx6t6bm9/i31pbkNykQSxpp4ekyt4sXMDjRxKBWkMdTI+fWIUqLMHczMQM5nRb6dhqJDdZ3TieQe/qP/+r/iAC08D4vm4jvZ9SHG5iMf+2iFd1phBOPFF19Kut6j23KqdteqYXWztM6HPvrB9qk/8gk4vXfaD/7IDwVVGIrG+if0HbRl5o5Z43T8uOUOKs8EbSGUQVBr5XkEt25cb1/8wm/mJPVFeEEX0FO07xF2rDHO2FXQo+m1DUWHzYzCdWxaOZ7zNissMRuVEUbZYb2WfXQeCF1FmDlsI205JlJEqy6pClYFzgr9MMXXAAAgAElEQVRuPwFi0lIa/mRngZXyi0fmCYlOhc/TQ1lX9JBDjvcc047xSpV3Fx6q8Nug2f58ALODqyCh1197IyhL9KeBc/31Up7/IBmmsGc+Pu/Xz1lvOB4PzPOwlIbCZo5Fflvbqwn1rBa3gNPuCMiB4n/SUG7mrcp9UlRryl0eKMVUntLu0FJn5+uR9Z41jt3zLv0cnZEk9AxJkM21x+32DSY+q8wxnrYKGY7VYTGGMIZL8vFOcNZhmLE23NIAm0XlEzGwlCOxbx/56Ae4rjPPvEfPzKywW1/g+lyF/xX1XXriCZzhq+39H3hveKl7OUBZrma43aSNydBViP3it0lIXHqmocrtLjV51+HrnPWmA50m6XHn7oMkCSYIVTOWh3u3B7fG4ldBq1vnM2T0uZNBYvRBKCATnYMOzLMwLGXJeCKLsa0qIGQSuajU9k5nsoZJBH/XUReu/+rmWmQ1hkTFN7mAMXCPvAeb6z2CvFrIahqx4fCsWV5rBkF4Tt09fhRjZqTB62a4F+VkvCuL8prJuvI/a129rp+pbOXAaj8r19ZZIwvdcYA5VF0O2eEWJm14Fk9cM2p6gMMwtDcj/K53vxCQ4fNVhwg8nuOTHKXGepU8U1uJbhjNKV8aNiMm7yWDUPl3Tr4zYmEdpnG6Vlj4357qdh+OUydw+Ykn8zpl487tWwl6jh09Ebmrio5KTrhGDoR9DApUf00SamK8j6Ff+Os/M9DbW4GuImzhXX1hDpQGOdzg2Lm3QFp6TNPBNVrcrAxV0Qj/CyCWT37i4+0pfuqhnSBqr6EhgIV+KlIW0s1COe5xo8dySIqnQFmnZonHTrsCt/KFX/219uLXv9lOUtCpEmq5z1041y5euNQ+9cnvy9F2b739dhbNCRjLKIBZ1m0e2KkZ6X4AvZie90G3UwhcUyj8aejhYpiEUGDcGL1IDqORMNbLWEaDytiCsoHhmXM6boCNnBt9eniORcJFBwh6wK334mYnPMFTWdYgZE6NHAuVwYJ48Rwu7WBB/q1BWGESiB0Pzud3o1xX11dDs0OiJ5nnhA9mvnwuz6DQM9vWYxdAjRbytZOEsnWor9hBgbFDQqPvoUF8+cysp0JULT11vJ7cirxHSoecq+cJTXSnKFgLIJ9/+k9+haLOxfZDP/AD7Zd+8R9zxi7Z9n085cxI+/Gf+BPtb/73P8tag3Q9RMfP5VoaCNfCiS3roHtPnO/PwLCMQeTxxBNnQWenKAOZRWA1zHVy0+CgDnY5f34hsnLnzl2Kbh+25557rn3lK18FPXwYuYAfXZHIL672Kkddnjh2Mk7t26+91S5efo566Hnq5O6nFswT5UUPZ06f54xbDqrBqSwiX4ZTJojugRast6tpKSqtR2lWBrQ/ZNyauiWy7ZcvX876KZeuq+jCPXWtRbPWlomKw20qi5ZWxcuX0Unju33K0hqWXHTJBp2Z1FAq9S3IhyKRnU6tKq/WsE1Zv9mNvpc31klYdRAExt46HquY1BrYmXYv/qG8O46rMrq5laD16hcthy8NIl/mvikb8tsCCTtHzH6a9Dhx6mx+ynNp6DSCk+y35TgmFm2LW2bt+sm+ZtClBKxZs/vEtUojAUmbrEWqM8hi42SM1jRyZka9z3vs+RLOZAuZcCKMBk5HfvUqAz64Z8doSctYhVEFws4KpPSLfUozvyVWPGc6Skyy/Zf/zo8NVFyJ1qRneShh+32mu84yguZNjMocZx+awTSDIfIRtn/kIx8KV3Tvzo1UgO841ohFcE5+UvJkZabZpGknAyhAPERwLgLxCmHxk5efar/0y78MV3WF8dnf4qg+jKMtJ3j/iVEbzhEglPQ/+an/uJ3A0A3zuX/9p/7TlJ68myzbj/ypP8lnUAjpDHu88y/83C9AUF9sD+49bl/78u/EII6SUrc3Mc+F0cpIHgUOo1DNwGbPKFNBMXOEHAtW5KnneMJheJqSvAzrk8Zu7mHeo9B4TsM9n3PEs0u5lj20oyQVckQbnFY1JltHhdHyqLYcfF1lEXJ+ZmP93sPI+fd+tr4V5HIylan29HiMlQXW7In1e0tQCaIIS1gMnTzoJqUX3O80ayZAU771YCMkdLyOoaAtc1b9z4JiRNNmtZxTJ/+WtAPKZe2ZBbhLTvgFic/yGT/wuT/avv7Vr7PPj5L9Hh7axgEutB/84c+1/+5v/k8IJ16V9XPiS8o6EKpNZtKJRC8/+WT7bbg0z5u1KHyN1iwLVGfnRtvnPvcpooJr7STKc+zEE+3/+PlfaV/++ssxMv/g7/0Mx1reaQ/Zy4ccxvO+9767ff7Xf7V94hOfTJnNffi2hNMYEqdunMWAman86u98s33ww9/blgmP5QdfATGvskait6NHTuTQowwiRQ4NqVSoq7duUJZT/JByovKpdBo6lcnQx0y8OqEDsnsgp2qFw6vsn3usca97sg6OZFs6JMzs1glZNZSgTy7oUNlbowv0wWMh7YkNAsMJ5MwJkLtAwtISFdsqSA2djlPnV6Es9ZNB6YbMUC9BojWZQxRklcEAtG0EoBvSMTvRxNo/18UqCp9jFUpAA2H0ZOh/G+diLeY2z7BE6U6GiqKfDrbw5LwrTIO+doOD0d++lsSieqWjF/XpCHyPxs0yoQwrtbSDe5dSkDKpCSPVypYibXuO0X2z3O7Jm0SDayBE1+4SBc5TMeADokwGe7B/Zxj4Gj4fWXe/tF0aNJ9HCsWfGlLPe0lT58/8+E+AmhlCiDHK4ck8nGcRmB15iJfzwUUn6WSw2wDv8wRG7cSJo/TKHUudl+hi8RhtHCIVHmhD2Np1J5h29ncayEdLq+2d6zeCGF/C0Nkvl5IPbjhz4lFEs4ff++nva09/4D3tLAmM8FBWfPPwjzxjMTU3CCTp8yHREg+X+XAY2a/+5m9lcODVN94K1L9JYsS+Ww9ZdsyONXqGL8JwexJFkidPniUkhuhEETwoWb5vBMOpdxama7gNWYT7hu4aCp1CCjrt/OB3Y/z3FMZjdNTCUYuIa8Ckm2l2ygy1h+ba9fD48YOEJx4Bt075gofaBJlxfV+nB9oibE1LUzdpow69qRIACew6o7M7MhHBdlqtiQJLA/xvy39EKqOMZIpnFyFYVpI0/nBG+eg1b95i6giZbusZVWCRgiUvY54ZAaL60R/+tzig5ovMnuOQGULAjI3f22jHTi22j338e9rP//w/5XIQ4lxV7/4kAq4sWP+3icC//73vb9/4xjfSSiS6dJDqrM6PCOB97/8gctbaV77+WvvWK9f4C/PO5GKoNXzqLI4EI+sQz3OQ6J6t8PDBLdqWnms//CPfG0rEtiZLFq68cx1ZPB3k/DbKdxJO7oDum3tkch9BcYjkDI/mqAC490BjRccCiS2fXyVaQh7OYJxVDhFaasGSXSwH55f0g86oL8/pJ4cEpOkgzI7yUkNo99xayzrQpq8trcEC7qd1cBokw0wLoY1zfLNsqyS6+5B5d5L07OOkI7T4oyG989pMXWswvH9DcDk0HaAJm9RhIqvOldMJK0zy69IkEzisY5zuJk2kbl/CAZ0kafWNr38jIXfqRzPen4ktoLM33nqLCO5qu0urnHPfLLY2uE5ZC2tj7awHQlmac5wRTNacPrj/uL3wnne128jVDPakRrp7vrAJFKb38nw1kNP5j3UuhNFSkorMGLTo29eL5Jx0Ii12AeAiDy89c/PW9XB3TgN2b/ohD17HRgENrO1oGvN+tP2+hzL9zE/8uwNhczUTV6iWsSZshlkOOUlDNSGjBx/bgeCmOI+9WlSM64WuddK8RtG5Vjmw2FYwISoL/s2XvtVefvX1pPxVZDdERHKU1+uqXnjhXe2py0+2J8nKzp6n3w0oPqSSy+d1/ItHFN7gAODzcCMDK8CF22zMIzzPJgjJ+r2vfPErbYLsllB/m9DE4XxWVztvbZGkyElqgT7xyU8SLl1qIxKU1dvUvvD53wj/dwvDaDi0jEE2ayykd1qDRkLvlBPCEbAF7ttj3ya4hr+37GGaTRL1yT/oqeVmzC4tw2eosPbyicSsmzLMdNy3tQ+GnRLDyziVDI3sRtaE2M3pY2WEnGbil10R3rce33IUa5nMulmwvEcdlAYzITA6sYnh9Bg3lfEw4VMNDxClqMgKU83VFwloEFt7CgV4BoH59f/713L+gE5I4zdCuYpGzFO2nn/hmfYr/+z/SRGtBLNhzjPPPIsxc2wR3A378fTlp0Frt0DXJgeq5u8UztAweZgM53u/51Pt7/zdf0hZB0baomzGb0lFjjiLTk6MsE1kOqFBwNDduXal/d2/99Nt6eHdNipRjwxdRR5OYuTstvn2K6+3S4SrB+y/k08egtzu48Ak2FMgS2IoyQBll701JMu4KIT+O7PrDOtS71UFpRmBLrmdiSdVZlEDGirTKG+pI4tzSwmIaLrGG2UEvHKuHLNGSThIshtqwYHnlLcg75rco2OVT56V3E+/M9fnMwzx01HAa00O+ZkmFeS/vBdlR6er437f+9+fbguRqM4s1AevtbTFbiP1cd1D3tFli3C/9rWv528PARCOaTK5YFQjahPBpVSKZ7n/8D6c5IXcqzyaBxaZ4fV6RwAc0TOu62vu37sXGZxxpH6iFpCWZSfc63Fa6opKqaMi17peWUNbEaj25z7OyHDXYRoXoKp06GlJI4QV5Jh4UC/VIyOjlItw3yI4P0vZ9j7dUwHa0F/78R8fpA4ovEEZu+ols/fLxIOV/XBHyRgBf22Al1Rls1UMN0VIOE2ZRd+HNgN81ZOFhGQRvCHLM4SUKoPXXyK54UN98Hs+0D5NSLSGgrsgG4SoUDPpqTMDNsYGHoVoXMB67yDIwuMRrvnV3/jN1Lr99pe/kr7aJcj/Yfg9yx9vwiHmwGTKE+YJBeY5kAU/3D79me9vH/j4R8r9elN6zMrsJ8yq1pa47mRN9+HbbjK65v7t++13vvY7af7WgGkcRKgixBlH8mDE58m+zpHVlHsI/yiUplbMdqhlpnGs8L1E4mYDHtHN2oAv2o6xo18PAZCbekipTZ0javq+hiamXSzITVdS4ZHHCzqhROPoNXx+6+IMCw2B8zgoVQwGgp2R63w7raIfsBjSFyGbg685f+FUjK/7oQDduX2nvfPGO0EnExTvThD2jlOFP+x8OolplPf5F55s3/zmK+FlTp45EWN37sJZnvVh+40v/Ebu5fmnnw9X9eqrr5AcOJKsnw5hG7l57t3vpRp9pH31G6+1GzceR4xT0uO5sxxFuU7/6wFeeIznFMSOyd2uPWh/53/8i5wne7NNmH3EmFy7ehPFupzx619/8dtEAufZi9PtHlnT2yCLMYzpMiT2HVq+bM6XQzXNJPI8SiIp06FNvKi8GMMc9o2lr66VmqKh4ku99MZNZKh8ZeIGr0vBaoweBH9akkTy7l1VBdRh13UIeT8uSiSXYakxgGbPres0+SGQQBJ5bwwiQMCQVacmF2dpiR1J8sNPXX6i+jR5r4dwy/U6fFKuOJ/dlWRYKPytb7/SXqLCwYGmNuTb46t+GanMcG5qH/YV0rcjpNoHlRc7LV5/8+WU8vQ1hA5GMOmwCKV1DL1Qbq+RKPrQhz5EBcabyT4fJ9Krw8HX8+y2PZ5iUkoxh5xTouPHKFmbqJHzWlp9E48PMLpycpeffLq4SvTUyEcbdYo6XmVXPq9kvY5ROHOafcfAOvDUvZP6MKoa+qs/9icHiyhqCmIlMc3KqBDG87xZ4m6O2Horo8VTjJGFFxWk1xEiuMItNyntC1GCauWoQYGOdtEjiuCE32nXcua9Czxv3YzHldkbStEBiGiBaRNzZPdEUBYVW+v0FfiWW3BFkxiUD37gQ+2tb73Rrt++0Y6DzO6DFKz63mbRLLs4D8R9GkT4gY9/sE0vzsEdvNOeJSM0j1Cnr8pYII30Zd+cgBHl1aMD1Q8I252c8NI3yChTdX+cSQpPwSGuemA1CncUgzuKEr/11hU28kTuaZqC3XGGBvT1UGbshOW7tD0tMYHjIQq3iqF7QOZI6L6GkCxjWKLBGCjD//uMrk7x9f9L15vAa3ZWZb771DyemsdTU2quDJXZhCSEoAwJIWEILV5FAUUBvdLtBD/v7avQ9wr3aiMy2ba2gEyCiAKigpoYMhhIyFwkNaTm+VTVGWqeT///z9o7eLvtE4pTdc73fXvvd1jvWs961rOYi5LrKZl1xzfyVW2JWPiGJBlUiPGQkcRsKZtYo8atawwTxQc+J701mQ/HppQarHjwDIOOwvU0oIYKEptflH23AkDAmLmcMwPeHoYpFY5cz/Bo0RIqFuC8+YxuJkN3QeoDB/Y3P3j22dzHddddnwX6Lw8/nKyo2WmxIDf8vAWzg0XpMSTTqAfF5rZ+ceuOweZfHt3Mocam5dnN3qXR9uC+5pff/armqrVXNIf27cscbdu6i813BbDEuGYfpVdPYOh27TvIJuHQ432j0u9AKkzNuSGZ4LlZeg9gwxyNkJswYSc3YyLOeQjvShpC6EjCyWTtuD89/kms4Rf77apWw3ukddSal87UpQHKU4tUfki0GnL2Ec8s1iTAILwQwg7jWjhZGTShEcPyS5YvzrzYbCiepPOJcVxBKeZhPFXHbicY9AMPPozay0CIziZY0r6TzzXB4lr3AJ6KITFLKsRjNvgiYzELuphr0sxqsrrM+VyoReJpvt+9euDg/rSvdHz8o5HTGxNTW7lyVVgGNphxju3aFiYCXqBjf4w590vsWdxXhRX5f9Gl4wL7qTOeg+GaregCrxMDPQjueobDZ97cBcGiPcgPcg96qFLe5D0KPosvK2Tg/RtBysuVchIpJm2Oq/Y37nnDiB3Be7r2djygbrgT1YkYjgK8FIDNZks2pzCCaKy3YVNkTQgTYgiDRVTjlKSvjeEZkAt25lbfKpmdatGWtH1OQb3GVsWBW0smFys8Ce7NGbzCR8HwXLCjef9ll17R9FGj+F//+L/yRkPnnmb9pZcSCimGSLjIZE5kEY7SVeVel3DiTeN31n1O4Ocu9ogLceHzDNZBNqYu+r5de5oBTpHzNtjgjRJXS9GAMEJTLDhtqhuQdqzlLyYf2LyGrkofZaXGGUzQHwxDb0hDd6i/MIt+CMADLAZ5hWYf1cu6IIdKWgGG4SjgvAvPFL0YZ0p8YozFIKqxsUkRr2GYJE5q+Jrsq1kyjQLvSUtCNyc37SZOkxc9Ar6ci1BkxFlN5+eAqjCkcCcVHQgxztHBnIW6EEM+i0PnKAtIXTtxxHPnOFAwLNPgv1lBYNu4ATLGK1eubj716T8LxnTzLTcFFH+KvqyCy5PhcFUlzXkIq7PgrplRVCSUsMz6ZN5zEt7gnkMjzf0P/YAMGxvVhihK9PCe8yeHmg9+4D80R6GHHDwArMDcqTk4PHQCaAVZKHEv1qn8LqMJHyT0FTaBWI3eVRR8JbK0VRAReZBSYxRraMja0StwPQq/dGRUwy0rbgwfu+5w1jDH9dfr8vfRFqxD3minev765Qov2CONjvi7CQffPUPQPlQfcG3CSz24ydPKW7NO2vmULGx3Leff8Fq5dUNxcx3yB63N7mUNmhw0wkgygYTbDELDGRiE0C2KMFq13RzqaerMtRSZMEJzffjcJqD0Er0XIyVJzhrHPXj3q8hyF3Z3utm1W906Q8bTVKKsDxZp13rH8iCHdR84p8bTfd519YrIAvswkQ7XFgs3YWSm1ijJcj6Nnz1gB4F4xFmXLpFCUr2A+/l5yV8hskkoKy9RvF+8M4kcx7etcOqaaAuv9fzqm/7diEBm2q1ZXGwKNrV6yiQBHDIlkkr9e6TBmZmuwYV5OTfXFN1absKp9HS9kKa2cneqiNfFbVbIXph2PZrFpikjJxZRtYUdt0fw3N6e6ledt86TFbGXGP04i3Iikz6KWtirr/+RZv21VzVf+bPPUqoCP4eTY0nfoqYPN/UY1zjDg+7HAzs0QPepKB4QbmMMR2MEZjDI1b1I4i+hC3+GMDp6NXMAZj09Z7E4XPRy39xg5yJfXWoMeit6WHMoFp9CiDlr7mwMXNXX+Z7yxMMc4y9u6HLOjyIlvn/PoWR/DR+OcwIdA0+QR2dVg+MjudT3Hh3E2wkbvhQeSsZJrMjTvqR3qg2etq8ysRo+vWQzuMX3ku9XmydeodBDUvclI95xAQ0nwu1io6hiIS/NbJzlS1MUCuC5ryK0tIXkFgrjZ+DVnfYURbv++uuvZ7FD4YBUPHX6LBIIG5o7XnNX83u/95Gsn2uvW5/StKGhQWqfN0fQcpDsni39li9dSKYVxREls1JkYZctSrN2HwGyGN/8YOO2yDKpXuL5O4r5m0bIOIU51MsRg3cc9Uqnk/13s2nwXfR225Jbd7Bfz/hYPJRUK2AgDhC2pm1laiNtG2jUUuFm+JMqxcT7rSbFoYFwfWtjNYLVyb3+7toVI5PbVkGMnrNVEiYaqrRL4+e/SyiTv5sN9eb53Sy8Kveannnk2JN4qd4gJjr0aEyGGLq5Q8R/rQkulRv/rXimDkLTrFq9qnn8yceTJbXDmgeokMTihZS5Eea5hoycZiA2EdUe68n5TDOWJvsiOoqBcV0oQCAeV+uoehRvRfxgJdfwOcye7sbIRW2FZ1+1dnWMk2V7tgl0Hi7F6dAjdo+lGoQ1p+MiBu/YhXTN76wnTqEJDtJcPDFfcwCPXFqZPzOKCm7JvbuOdITMXsegh4xc8mjWIU/VWRNiYEBMwFTnO/bNO+68OyokIZKy+R0g3Q9PfZnlanhZhC7IqxcT3Nb/wxI7WU51SLaw4y19Cf+HmzOv58X14vzyhPLiAtLRnlJaSaDVBcXvYnFj8NiQqgdgpS+y4I6xaX/0x9/cTFUJtvUAFd8zjX7fl7/SHCFba+GN//bU9n3C62KI58mSVq9R0vz8biILaQDjIt0jevxmOdn0nphuAheXVRuGD1WRUxyc8dBMPFXmoMpgydv8JQvIqEo6pmQIA9cRPvOgHcYXpLJ+4GJXsv3QQTyQfQOZ2MNMpMXVp8HXDBntmbqPkEPDdBwQV0PUdX93kmVvi0lYrO+sB/TG+3KD1CFRfSQizCmMEG/aFoJqhFXnpkj1cM/iJ+Jvwf00gsx3pG+Yl2rOwmss5+EguA5o4OknnoDeUw1JotEX/qFyS8cYj6XhtmnS5S31LVrWfOtb/xQPbtnKJXgO05Nd+x7Y6WywssNDh+IZSDcRPDcE0UDt2d2PRzgbLBbP1FASUrOlW6c5aAx/pB4UiVt6xongPMIqZunMuAVoBut0XV199dUxBP39+xjjoSh0uLEcY8MZKx8MWZ3k0dB+0gSaMekwOKtdInSpYTOxwO+UuNLb9ctowc2lQ+DmixYcyR9J1J1wYxIF3EOy8DEGloGZlKi+BdVdSsD/cA4YsSRhmeBgCQTA3zA21olHPl3v0PrsNnnki1QoTuTAONgIPBlMs/18tkZOMYgpVMZ4eFlx4T7WmBZhGSOCEdPD1QvUGCltJWPCe56iCAEL13E4DCNgFwmeq6+5trAuDsDN1A9b3THMobh27bp41RGh5f4tx1NUwQynyQiTAxH+dOzksLYHhSWARoAmMcTaewIbKMUG9IRN2oXCzGXrLq2IRGMbrT4d9GqwHSjBA4+x0dOdRuewyhAXiV2qW3o8vPPunxyZyz/iwYCFTQMjG8FYGQerQOIOPU2W8ABkYKkEbnZF8kY8qcTl3F580LReMjiMeVx0jJbenZ6GpVjpEu5rJUiaNmZAli5eVDeK8UxbPlPbvMYBqBChSoz0V0b4/ZJ1a5vTXMfmtFr7k6rQEtOfwS333WGKuQH9bumUJ4XYk9dQDkepccLd0ywOXWTr8pxAi7RTjsLr1cjSA73qmvVstqFmGafgLmgJfdyrWEk/p56DNg2cr5fmHv4ZB3s/hi0lOvXVmbfy4WIrM24DA7DGD0NrAIMYJuTSkzuKErKNoBdThL4dzqCbR4PjGFje5Vd5Fh4A4kP1+a4Z50fPLEoZZui0pp75huF6dGyOJCDagyb3FhCtsCaNXpoOmwnkZ85jEk9KU/FaM9wLWBuHyV6PE8Pkp8FdmQO9jrPgdNaZWoTtgaV3bCPrx0jSSCNSsMBC7EFO4AgiRCW4ZLr0mLznkHLZDKVoo2fk4UHrRX4mLaHjVIXEbUaUEz7Pi2c3k0ytkMdkTnC9sV4O6iSmpC8xxyrqmNgREOnl8NYoaDhcg9axDrTgudfu+gI4RhplPZjiUqqJhtAE2dmOUuKB75y4fus11X/Cf+udyCVNGVPUYQqy8CAvPNAyxSKqOoYmDaqJNvOr72C1SCT2AfzBfaUL1bXGRsPuILxBoSOTUZPp0ib/UqjjphtvaN7+tp9s3vPLvxJv5zAe4Fw8bMcnTZEMy1k0hqvOecmJV6mUJHE9MZNWqus49oasIUZjlLoyOjmwekx6so978DHeeparUCS2usFqHj1LDyXVxTXuGla9Oz9HD8/KFxMNY7i2XDj3q4kfw0/3fNdyND1yzQ2abGnL7jT4GjwNdTlNlcjSoZGLpy3yoE4bUdaXkJW17T333HpnKqw6ZQoB4ulsXgdZ1VatqgXXngzRtmJiJshAxhWdTiH5XMK1GTbyxcuYS5jnhBwnc3iW1LUGz4a85dhDUoTX42noZr76yvU5id2QEZGMYYubGE/EGU9T5FQgsKmje1WSz4afehEDnIIz5OPwM0ma8t+sNiiZGbADQz7+bfmOYa+t7gbSlam6yWfzswh08aVtCFi6Aa697pp4QRueeZokx1XIRO9IXZxY3HRllqiCUJpqIplJdn+FUwlf/m0jl8dhoSviOHDoGLhcfygqRw1bweBUxZ3BZ4sN7sWgjIaWk4mzbrelMmSGeB49NyfeZEWVs9T3kH55Pk9scZUoGhPWJpHQZv/chJ3BtMg6JTbWyZoB9HTFaLkBxE4dUzuLSUvpEU91M8mEd5x5TOdAD3k8mdYZsXMAACAASURBVDnJtYpj5vDhNBfYdtFZhRABxWCD4lPOaRWCe6iaGEkVCmvG94qX+cxu6ALrbVJUCjFiZIZ2rknHZg6eS8nNmwUEeMZYShnoJH404gLbvl8syA5b6qL5WRpfwXnvTUNq2KvBKdpHZVbLDXd8rACQeFqeiJu2o4vkIDI5wzj4fSLXkC7kGItvpfaaZ3Lu/bxOMKGqQ6yWUdRTbltRWgyxbLLUNdmZN282nh6ebzt/bu6jrBs9Md/jZ5g0k0N2I9Ugr33N7c2nPvUZDuij8ViXLlvM2mypK6wXl6gGrDhmaiGWpy92ZwJGzT5/7x+NlL/zQNLIaTD7ECf1c40Snt2wgTkq6SUzoBq5Y2T65eD57D5DogXmU8hKjzsMBqMBxkOYQMfADOk5IzmI+4an0tT04oSdXJ9zgLY8KF48oPlZDJmcQPZu9fQtgZFgl7aVE0ZgbwstWY3R8457foZMtvhN9TxIpyMuYjbVJsAuPkmgJSA4psQCE99b7S8oX12zl0AfeP3r7uJC05svfvZz6Y/gQx3HW1HZ4iJh0ozps+Od+NmWaVg/au8HjZlPbghmk2ONnm63bnh04dhElolZ/JtyLU5L0+87d25r1qxYmVpCrX4K7K0W4LvG7QKbSI2zY4KsfI6e4AncZ41VejHwHPPoFWDIYOWApEkX1BwM9zw0trZvfYEQSz7cpBAMXWSTMW5WY4TsCEWFmC4HRDC5/8HI+c8uxxaQlg5YQ4fJsJJ8GETE0ZKlo0hQK8TYC/fME/A4cyAZMox27sXFF5EEjJWLtPCMlvIgFw+xTr1QvSK90PDkktmuQyNKLoZUPKvJiOhstSGYNYpm0hQc9WdiccFyxKjYfCr1jiN8nswpfJL77LwX52CI1w0RbkycMgOCtY2KgQTYSBbExzPXOxGMbz3MsPKZe4nGwQSFFzhYAsZzLet4NR6Wg0kYHS9Nh39bzZGQCZ6WC7dvUV8OxjPSYlyrvDfabyx4RVn1MlLwLdeMzeHzC66LHXv/whJVcwqPDM/IHqv7AMrl8/ke60IjBmH9ZgxfeV3H5V/hpToPMfStF2yYZ1ZwGANxLEmN6tWQcilrOxkjMaRQj1gNCmi6XnQmPGgizBAP3Z/X/csf9edCRUIUSXyZQJGUKzWFDS4WpiFy7VgCN1+iLz83q6kHa0Js9twi61foXX1g9dDS1Z51ZIG8NJCZLQXExtRGdR4w6tWZOdXT0y7IlzOacewswQsmx/NZxmbFg6ReDVYEK0OFqfWrNygvsEjAKfBMiF14p3UYlbDUk3MMcnB0kYvjJBSW5Fl9DzRgDkEen5ikeDTj5zNNw6P3kI9eHp8tvCY01fOO172Z17kVwXikjTDSAo3y3FTNcMItjUoHcz2BUB6cDMuGqn7SDXXZ+lXNW976k+B645oP/Nb72ShwtlAnmDK5N01pPK3l3MUS8LBdA2Ylmmcy8H7Xs9Ng9jBphkVRpRBI1Pi1lQ45YD1xueYJDMA0jE2028K/U42EovFo18n9F+WD9c3rDJOOqnzKqeVQz+SEMMuZ7uJii1xvkj1MMa4zCdvnzJ/d7AB3WErVhSdsCIaGRHhy0SODtT8aIy8X4GKLgf1PRs5xbX/ot/OA98MHweNoqDJAMuUQOMxRU/FMjMTN3Ww0U+oHBJrjJZA98iRSUaEVFDRLZvJHDyCKyLjjjpF4XNehTIMincExc/KdMz3p8I0wWtVcu6S4U+akzA1z6+HlpjK0UKF3jKrIYKHH8HQiWsUY+R6NGLF/BCrPUjGxe6/NwwlLCfEjVNjCDuUOuaF5HZvAMVBPze9WK4yuOC54sIbLQ0S3ZyoHiqGIoWUnLd9PEsF1qUfhJxxhbR2R7qMX2yYI5IDJX3OdZWOSWXRjmUwRkNZT9/fpt4qxiGQ2P58Hv0qjdBDqiYZXRZ54gohkViipp1mKI461a8rP0JuYizjAPAzDs889D7RicsqevK0yrU2j5ZNiuNKGkPlwLhVodc+8SFHhcHEPaozCQgglq3QPff5IIBm6eeDzOg3HFKIis4wmYVRWnsxh0YfRsxHUMAeSDbbFAH0Wqx787oGpEXOe9Xy9T5MIyn0ZhgZ/Zv3rhUkhUaFF73Mf9eYyCPTGPFBcM3rAiktowKWYKfzAFk+9etSYPSRDalbBuGg0FZUYuYGf4vlpqKIjiVMy1ZJLfQVGxuY/jq/wh3hrVwKWHromP/l879EkjllV3QyjulnsTQ3+ApKC4nHLli3jzyVNz8/d+XocJtU4KK7WsPFQDn4mVUpIlAiG20GvDvbG2mblXPCdWsfUqeObZZcgRc6Nv0BJiCVSGkkzlH5mGshgjeX0RH6J7wYAyi2bEXQRpsYPo6nMjBm46Nbb9MQBsv6Vh/Le5MyM5p7FtBQwND7vwjn/pgchBnaBAdGgKQNzWs18BmwWJSie4Nt37qqQSuPNwsy12ATyziZjwJauvAQu1v5scjPLhga6vxPBLGVyWyYzRiMnzcDsYP6rrw6TC0BRNjm/E8c8hic3AJVkQE8OdRVl1qWRuCj30jBFGscR6AEmRFzcPneK+tvwUqOQyod4QiQj8KhSzmUygp956AhUxzvg3x4AUiEUAjDz7VinLMzxNytFSNd9RSiSDWhCSVqOPWLnYVTGsaiGOdGVh5dbJsY5g1rQ/dw/pwpseHoxSEFpu9YXfphURDwIM5Aq0lq25Dxbkyltwj8KOFrRYJIj3mSqDdzkVZtY6iZ2W7e5inXHrgHEMregTm0LSo2KXpU9G8yWcl0jkOi0WWeMYdDIOQ6BJdx0EX5VpkdZJCsaJkWIwIN9C2vXUkKBbnGvsxwWyYzyn0YtWevIMMUdyYZOqK/cksbd6iGuIVm1lK27ioYiDRfp3vpUlX6rVaIelsYr/RE4lKoJVG1kPZPcMyvIcMzOdUYVwdTcq847a2NR34IYxcBE/FsuqvCGSTWxNjFRn8OfazS8rs+ut2Y/CJMJ4nJpIsMzyv+UhpJeua5hntn3aeC8HzFN7zlVQOyrYgJUz9PSjISawtym/tpQXA5iC6toACNqwR61/DOhqxS0RBN1WDt/GrkIZ7bOVqIS7kXvP2wQdrfJlRHW2MugKy1E2mzRgoXMJaIaNt6hhlm70PO2219Lx0HJnNxoeFLVAzRlGOYQUu9Y3lTHAUpoi8uePoop+yDWtzLBMJAF62JWh188T8/IBaghjbgm2awo5jLJ6TLUhgNuVG8+ApZMngOmgTMUs3eEyQoNmhbeUHYmWFAyVZJMoXJUvG8YVFlFX6d4pEZV+agpNvaw7APQ00TCpi1b2yxlZR01ZBM42fV0FMm8ZA0d1DE6M0nz+zxmAg1Tp/K8E8GplCMfo3S34/JvGbnWwLlANOo5pRjKM0OEABi4Q+JynD7HOHWV+NaLOdCvJ0HtHp6Tp5ZeXLo9xR0sTK7qWCsh0YHyHdDaZZ/02vTIlOlOmBvvSwkcm394gkoZcRFVKt8vgfGMGRiqjWQslzsDviEBdR6hkOO/F/qF7Qg9rFKEbQ9N5XNyfyYvKkzr+nhqhKfgHV/AwFmg7x85ckpzTZb8bZCrZ+PBp/HTgxSHY6ACm/Dsuzlo9MJtMygmO5V53IMyzlFCowgjepCx0F1jyZr7PsZNIqoHgrCJIar35SaJh9RumjIkYEHcSSfYIFdry5Yt0I+ADCjcd/xNJBhmOlZiVK7jeKvcjzFFBBoYgZOMhaV8fgX/VAYcY+fhqUFwDowt9GCqHWVxH4M94gYpya7REctzHAxXhVJelCsPxmetsy6TrIZxRX5ljJehSL2RFgXTSYrZm0WVGveS0v5CAaOCz7bsB5NBZFJ9/niN3I8Hs2TemTOKR6fh8WBPj4YclOXwmDix8N/XmhywUqGOcL9MAFhCp+Mi17OERuV9Oka+qhrMUFqGQbX9qXJJlj76Ol9TxpIDA6MrfDCVjKnqQBp8s+cdLHOS9T0TOpPw2fve+6tEjahOYwtOk/DyYKvxN9nJ3b3vZ9+Jty8pF9wFAyD+NEziQH25Lg4uGZaSCPKrkxo+ziZQlVSS3tqVqwLSWwMnZrEdxVZPizSDVoLZujRz4yHyVw/HAOPBJFSZ1SgVWfVim7WyE5Cv9QGzEQ0VYhiLr+R71NkyBDL8FYz3JEv2hddOog+rpUyGsovoCeCGVF1lLkXfMu8TButSC44zBWaXNdJ+1sIlfZRz7eF9i2JIDZ0mspikjkwhvLZD0Cg3rZ5H65n+/zy5/4WRO0+50iDh6uG9B3Gx0cljkQ5h6Cwx2sXmFWuxDvAcp5MdsQoHE5DWYyuKQlLnLDwXXMLBFPe7eIAPMCglGWQJTLXAc9zK8yiv0MOsxtqGLfaZpds9xqCjNTjNZzj99aoXU8StZ7Fl+zYyVdbamjEs+XjrlVO4LsamSgVlX36O17JCwfk1vFYKykIThT7HW6mhIgpYm8bUhI9CC9ZfOm8pxeHnaSNoNlJPVi9HY2bSitKho+BcFyhPGeF5LB5PD1eNJWtCIx4ZfDauBlpPp5IZ1SVe8UzXW66T/rpIhqWpjhliulJZW8nnPPTQQzm8LPurFoL2SVVvrzLU8chS813qJa6lI3i64kliw/FI1F0M/FNwgBQWPUrfrzdX+B4REz+LiCmZT+kt9qDQ8TCML4+rMEDxwwg9hEVgZhFng3+HJ0fd94YfPEurRqg2WQPF/bNdQSVTJPFX5KWRT88Nbi7SaXyexqnui3nE4YiRaJ9T50bDFtqNEYsZU6sVxBjbver9uebELcXm0vWL32WtMn9JzBmtMc4aTJ0e51fctKM4dcUHEn8Ni/Uqk1nlfg1NU2NN4q03h/dpcNLB5nc/9EHuQuBEb1DvGcPdZr818orJ9rz/f/9ljJwWWkqCLfJqAetJ6DF58wL9ki5dRImVzWrg2fg6/7z3vb/eXHolpTU+CK+3qPt3PvD/NJufp0kx1043dCsoGJw0mdWdDZCu+1vhYpIM/K7CWPsc1GI4KzYEKKkhsfTL7w6eWa4oa2DYLGsyzNFyW4sZjIrfjTczCz/Nz1xCY5oO59L1NvwRPzJRYcikgUo4xWtdjPMXLcDb2hucI01u2NBidhq3SW5WC/ElBrto/0cjV2fBi18venK68zRYGeofbA6hkqyk0TGoMHpyvWB+e8liKb0tl9DxUcLIMN8O4nqzyfTJqhdT49NLDQOsrwWwo5JKptZF44LrWN85OBjLDjsMCVoQWNqIcktMmzyn0DfMoEdxVA4aZGBDK9nljJPGt8qKKoSsw7H6aCQ8U0jBLCILXNJ3sl8YuIl4LWJGqomMSZWM3EgrVchss2D1lFK7mcNqXMrm9AQE63dSND4Rw0Q0yCbelIJ7HRm0GkIxcjN5YAmMd0D3SU58P1+KQ8f1ylpjTP3yuTwUnGv/0xAkCcYf6zBNnjkOjz7+WML8NFXHCCupFO041rObr5IBpTTtRBwDoolOWltZIoqS7l0ezhpk653Tea7I5XpoXcMcPzeSZxxsKvVqPGz0I5eyPHnDtJJbN1sZnbg0yJaGcRFy9RKa/WyCUKtqrrCTCRM1Dlunog15xZ816HpHUpCMXjRwlQCx30olQFxD2evWn4slStRybq3L9b0eQEJAGmQjBZNejK/PJZQlrBCKlnQhxm8c3n/3HNWyEUyd6yuxFN23rOWigBi+a9w9JDq5K8UKzqpyhJEz4QnhrHnj3Xc2V1x+aTBt63/lYQTHbNejmzod1P7jO9+BMrBcHUuDPOkrO+UDWGOmZJBrPq33Qt4tNYEqKKZoOgoM6Mrh3kfKxZDXtL2nqbIy0amvzkdRjo0ETZVURYQvzGsdogIUPf1HsykMU8UWSglEkNxaPluu8X4meKpduVs3WQxHkNOKgTLMytSYuS3W83GwBWXdq5uVZyCcpdaQu4Cn45lJd9HI1amKDt2xwWSsZmJ87EMxCU6S4fRE8DqpApaHjXOBixe2Rq6zaoEI/ycjp1cDc55SpUHq8g6jsDxE8mEI7p0GbAKUBsFcO79byO89VnHziQK8W9zJhIvhaUdbcWxdJD5/yL4tITuLv+Ulhkjp5gidom0S1NZSpuENXxrKrg2cY650j8Roy76qRMmsV+F8UiDikTD+6blBEkIvqeh4HBKGHmZkMTZ619Zo9nL4qCQyCQ/O8XZjzqTsx2yf0IUHzhQ8Ro0VJjOKMqpR2KdV+tAeRBL20T3NRSstQKzVxMFRlSaY8yL7VocsdeukVUy2LEoMTTyI725CN24I6y0VpPNygz8zXjMpU5tHMkEC7Q56SWwmdE3kgSdnqGRUIxZtFtP3Ov6h+vB5zp1F53r6jr10J2XLMiocJIaX0cx0vfNZrnX3k3800O4BvcCIjqo1x3OZcZ9DprNUr8s7c294UKkNmPCZg0RmwOZNG4lG0OtDxToGq0SNc58F41gTKyFZb6cSi2XIynkx4tETC2cwuY66r/S+YBOk+od781SMym9rfE02aNCCw3JR76nshdhrEZ+FBBzzJMA8GMVP3Ytm94kQVLYpJ6ey8tXsm/YDwEV+jnv5hJUbhNJ6clNZm//Hr/8K6w72gcG2JPhgm1VpUn05ijyMkfsFOL1SQrS60g1KptiN2rHk1WRzIruO1iGQhmmcku0W6DdrUnVzLgpVLZwoLycxNJ5Ewqbqfh02eVcewMSWB4E1D1bnUFQhcJjSGODOpfezrdnUM4gQn63QlIJSmikzqnIDnZ8IfUwju0nNYK7DyDnBhng+hxUQlpsoPmkiQQ9FDNDPmEpyQTV0OX60QQU7gFWPUROrm8TvlFSSIxd1Yxa83u8PcYnAg7WwWyyuPDmeXUyOfqCHMHCH8eSGCe2HwUY0ZlPhJpqW97PU89JbcZwdh7RnZBy6zuqGiD1QA7pwRzJzYZUTouWVa3MTYlSpYXVRYcSi/NwKFortBXTHM62GvVXEL17qUS7h2+5UJnAEulUx1hs31K2TkoQChsHnrrIpMqFs6NPUvEoL0pufyHgZhq2mHMjuUIv75pMNp1sZhklO35TJ8Cu5H3Gnw2zmjZufx+un3O34oebmW2/DW6YEiZaGj3z/mebAISSTxA/19DVabbG9c+eaEEPrNlooB6yx2YRuu5DUlzIkLhY6Trs+JZaG3yau1IabDsNEcLE+QnQjgSWLlzV//dd/nU0mabyjNRksmrQwQomadMByOZnFedNQaWBdS9Zt5tCIt6H3ZaUJ78HYu2YjtqnZMMwy2xwTwn2xbjuBSZM3nVJQwnhCcteTY2s1gZn5eVTjbCVpMlN8Gk/ZPZH6cq7VNYHxOfQ8fa8yZHpbGjYNgoKoPr+KI1XpUSos3WKWLqLRNaPqNCjRFT6fjAgOp7zHvRmWQ+epmmlWtUjRWQnJwhYSye10X5xWH9m92AmLukej9I298XoeJioSBTO1fpk1Od39ia7ef/ild/G96nI91IpXWVVTXXe+QAu//a53hWptMw8tarTYmXiBSQmvftkVJ1lUT5hwgCq7F518s15spok8SJdVk//jJnBjBaDVE+ErZUTiCTxYQEY+NwYzzS5K/tmFEglmlS28FougLPr0fEZlskiZGyryWb4v+AMTYro9/VUZeAuTDevEhmyMvARlkq7EzE1tNyCNnO+xVCuNda3k4J5n0INi7fp1bLyDzRgmwkzfRDmBhlVs3AkmHjAOXbjqMd0KNdVJ+294ct6fXu5xeoIepnokXhwNQsz8Cpqrw3cIqaVTTK6eSqoZuEfLe2oMq2lPKDtYzSls3H4EIeWlxUtjTqqbkUu2TG6SClGK6QrNgRzSDq+yn45jvD+JxYxDekhYs2koKlYiIM09i6eaeas5VFlXOkplk9Mej/coDrAQ3NNEw1JAcL03F6xseyXxd+3enhrKvYgg6GW6WOfgfXj6el2b/ZjcmYrHPJGNZkh1iq5bDzz8BPWsSFCh9KtD0dWXShVKrwTuQePlmptDSZJJpqwXxkd1Co2Mhtwx1CtyDlU/0cjFKIpPGo5JbcEwuvHdYHPgvl1KSZHY1b333ptoxesUo97sYElVGRmEy+WiZiyLz1hE1Kyv4Ke2FqiMrNcpCabiVxZXUGJ0heoR7JR4zIO5R0wMdJlzjVTXJyEsBfakBs85WED96ebNG5OcE0M26+jBpchtwrYkhlo4KIm9LIOsna6t4CDtGjVyhtGJhjI+FUZGsUYZJ3BuvWhVSIzsJH9LlA8ns83EZo4YryRsvFZLAo7OnjitUQnPNQMvrZ+yMveLTqDZ8JTQ4XBZduazmwgKVoiRjDaeawUC/qzpk5uffftPZh35qEJcjpv2RQ/OdSX8kUz4B979ixHNdHMV5QE3jw8tomWBkbqzJX0uIa8WlUC53BZP4QIlreNTY65k0D2hqzymNLI6sLa8syqs1Q8sr7EMZrw5PY6cEFX2EmCSSazYXzyhBmAcJ+EU25uJCzipLIDKHpUyhMoKbtQAkbxeIzdRNdJgiiwOwlXBU43iLDab9zs9ndtPNYugwtx2xysJK/cj1Lgr1/LUjQowGdaEqlJbwpMzXK1qh45E8r80cozREFysI5TmDKN2cgL2uuoZejYaORM4fsoQ95Uel2GGe6AU1uli3bt3T6ACQTkPolw3XkAZLnlEHiqO31iki1L5wPvdbBq8VIO04bWL1ppX61m9RHqQ8Zp5bHC9WPvPCkor0OC9BDvVIxXkZ02k2xT/s3eBC3cCvWJ1bOfgQVlGZRngEBSZfrLGiyCLm9jpIeyxifFj33u4WbJobjakop/j0Y1zHWqUxuLBTeqdiXxQP7jYhuaYclUImaq8nBCIzWcfEbFMM/F2dTJE9Hm6io5AKpYV+Xoz/My7tJGUUrUHpevVOVM4QO6fIXO8LjOkPKf9BZZfsgIF5K8mFHfThXcYz4MWi9kT9gmpEkHVpzMOePiKQaZZUAbb5FlFGtapJnwzBA7QL1lXPUC9ueKd2iTK8S1PyTaViiigipPyKxuSV7jnwWfWW46p4hJ7EEuIim6uK6RQsVJA/3ZuhWzMfnrvxVMzssEhCSTVlUmVUxNyuck/sbKUn3m+upb0UGvsw5tkjIuwS3gemKTqqMt4Vzjj+CSUdNfn/qv/QojV3J8Kwx3/zYjSqhZv2QO2iNLV52QMCaep7MGlSH297nWvjkfX2vNESh4gHS9UZ8Zx7Hn/O3+x/A4urMFRz8sB1JCly5YfH0JjlYE4gZbf+GCvu/v1NDj5ZhkNBq1aj9VJH2ni1mNwkXVxeqXLy5qn/RrX9PSsPpUVilhkH2IvBkiyoKdn5+kFKMVATgEbc9QFxl20Qdp4KBfCkSOHIukSPX6BYlzr5cuWc7JPThgQY8prLT8yoRCP1feCC9ger3f2tOZH77wdI3S42bX1hSQ2xOP0gpQE0utVAWIsXouqxR2F4t8ycu0yz+ereHJo955mGC9OuSBLdCzj8cSPlI4ZbMbmLPwvwwfHUuNb/QVYjDbNNqPGQppF17AcKCZfuIheQMYOY+bPDOnl07n4ArKz8E0SOW9p8MtrrJxQpLIn4U2JLSRba8as5d6dkdIgw1xogDky3Z/nTDWBnmaB4hbML1myIKV+Zk7Nhh2lZtV0ujSH5SuXpifvWZ5Tys+DD9zX3HzTjWzoEpd0w5yl9u4Q1ISLbJZlK9Y09z3w3eb5zTsI7Salv+sFDKQs9oi3SgbHi5H7Ftn91gBZBmR4r6fm55a6jD1a7Vcg7QEsC2/F7mZF26Be2W5TEZmoA1iPQxGFZUuXNWtWr2keRATUMarNQ5KGRMcs1DEO44U4buHu4UVImShMqBpVO58RtdBxaKtUxFI1uEYmXVin0XLcreypZIjUrVr3Gr3y5sQcVYk5nr1QTdNpxMy46yDYCvQAlCe/m43VKDk/8cbjeZdn6N8NWQ21C5/keYE+hhnfnlb2P812cmhWG02rU1wThR2yl1mH0avT4HFvfq6v68Lc8sZK7ViD6rN14ezYcVYhlGpyeKq8X85dR+FyLemx+373rw5WYBLWXnrEIqpr1cySvjnNW37mTYSnRC9GOlmVVdSgd2p0UVqAGOLf+vl3kV3Vuk/JKSogKvYRbam4rerb/9BlFYOQOzMdfTEHysSE2ahTeEBpdivPxRBIUKlN37sRPKlezAaqGpxsVwtOWjiPkawTp8yCJ15aubXcHk8FN2hlpaocLECmngqfbXG9qqguejOLgt8JEe1wznUWzSeUsrwmRrb02jRyct4UjNRguPkUARV3u+Oeu1GiRVLmha28B68Aj0Pio5t9AmGtNIexZmWtxMhGrz+JAnS/+adM7xyq7Q8vQtE5SMH/IEbuCMmH0yQhqtEKPSB4frlDYllSJJKBZtOkxC1KFswR3uMsVVtNPlwo6sCQ3hY/UbjAZI+4jpvfBennpuVb6+W5+N18HkJ+FQvdouk6ZbtGLoV1QsXAUIrpuTGEBPwcvRz/bX9cDy89iwLIDza33HANQ4GnSOi7gNDx4IF9KY/SINkxaioH01l06Cw030iPVCkTViecwzMYQYH4OX52hhN8cnpQTKSKYFMzLI2GJTxsNyxu3mL8Dk8scm2FeYkcQoItnKqK5SEgRzmniNMaEO/XZxUvrNCy2PauxUQbbIopcDAtgpdwe/NNt6Tf65f//AvpZCe1ygNb6Xsz0pXUKDpJ9kywU4yEh4iRDOOs15cKIbwbVUQiuNl6117HeXKOhXx0Lhxr71FDKMWnw6d8jc/kVyUWJLya6Z3YzKdqY+f27TT1mRfCd0m1F3SjsdPD00DKEIiQpOFlS61xzXioim7YsqCMYjWa8Y/HX2qgVeCIEdFBGMq4+3w6NzIApHy5NruStmDy7tMkNgpKMZAITSXjY5KyMsXCUtZvu3kU87SKxYjNsF67UokZ/Tl1nc+TjJnavPOdb02dtWTgHBOt85RMce7Ms5j5+O13vHtE/CD6ThL/jLODs1XZjzfjvxOMabwETcMDst5MVQh7djIppqzliKmMcgAAIABJREFUqUkG1dPk/ak8SKZGL7GY0zn5WIAuytLFKmCyrH/REUJSjG9mzoHJwNB5IqaBhmlqfj/d1mbucha2p4AdxLsM1Al6W8pgz6L1NOeG5s+eR2YPjo6D6ILnWocMteVnmV0NRkCJmF4I4PirXv9a9LWONTsp7RotTUVVA6/DYIsH6c1JBh5t4XH85TLQBXXUaa7xbaNMGtGTAMFLGYQEPEClwGGVTxF81OBYUuM4auhebDjMmz2NNRIKjY5vM86Gd5GZ5z89GENuP8NJLXyuit31kNXwl4vkXFSplViM7yz6R+agpeJ41yY8LIuJuWbce1+sU1ZuqArYS2fNcLXCrZJmd+mPNKvgFk60CTavmcFBcZQwcirzZDgr+XUa5E0pLjNpIbh3r6Vr1m963jvmU5p/fuBhNmMvXhJNnDEkKv0OYUg0yQo/OpgVMvuTigJqI5YAqD/1Hn1WJbAVX6x2j1V3HSDdovBWHNL5rMiCCAVDkUQC688aa73+xYuWxONbjyjkd/75XnBc9gGfb8vOXtZMJ4UVQN3kA4e36zhZaq/Fa93Arg1xR+9d7p1KvWlPKAYYmKXuUSNXpVWFOxuVeGD7TI6fr+lw70QvjL8GV9zTDOzevbtTFulcVj9hvcNW7VtHJRn1ooJVgXvtP42NSkNmyz3o9EjTm5f7tu5UflxRharayXE3pOwOdKtOPOhcAxozHQiNvJy4ZGbdFzxDx6nrQlTHx4NUL9D7NHsd0V1sUHrh6iglw2sJoVAMa4WDZsL4alL+c5SRTkQCS7Vq7YDj6edohONosA495GPkxHj8oS6o6XrnJd2eWmxHQ1PGx5IshTArxZ0J4gRI3C2PpS0XMvyyaFfPKvI6bSKiNkkLPGaQ6xTsajTlBdUkuoax5OITrTtkOGHplVkvb1bvQxKwxL+0B2QRu6CTDFGqnZel4FuMiueZhbBiLyn3UQF9wQzjyVnuhcQyGJEnhqC5IV4vafhXv/6uZG63/uAHqbG0YU8+L2n8gFow/jF03IdNbGyUU25bBX358p8s/AsaGwvayabKkRuOaCYhFUYlY+MRGk+3GnZosEyZuzEse/O7DHDRgy7jjPMTHFQDqceQjuVmjAlFXXz+Wy9YgxulW+fO05Nn0TvrPsfwQ41/AXtDxeJVVQNiM3bDhHgSrk/gHUUxhPHRlEeYUEPpASjMwL2tWb6IsEYi8Aj0m5lkevekhnCIeko9CLPU9sLt7Z1DN6h9lIUdjSFTkvs4n+PCnosMtr6DVQ0DhLuGHh6yQgWGfF3H9HgFLXfTn4U8ChXKNnTOr0ZLDM5wzzmTx9UZNPGi7lCtkLD6aRg+qdGXOWQNLqMd3stufVm8qwPUb9qeU3kp13VnXLOBmTe9lfRYwEj5/vA8Ww9aXDkS5+JcHFhFyyhemn8vj11cuXhlJsv8fD00+/VOAIOq0KsMcqIZs7jOcyg0YxnvOY19SefgHcfwhUBf5PkY19bY17xXAsMQ20TMKQUuooVXBlDnJDXBzIeJBn+e0it3cytjFV5/m/jzOVSVKR6nzyB5uQ6f+F46G1Fx4QM1lj5Dd+gYnms/NDqhp+mNQyNCFFTFo3TJC3G9pMbsYGbP2ckTxzQ//b/dgx2wub0Z1lJcztmSaxYtynkAk/ulkQL9ywLqrp9kkHymLIRWAUG3t6SkBVxLzUIj5+B3J2RKwpjsSvlyKrVGzgs5qOHKiREJ/gdLKm8gjZj5T6FOOXbRkjOby+Y9w6KSvhHpbu7PNL58memArWaVaoEpwVTFz36Jx0zD8FiNcU4MifdNYyOvBEQ2pKtNcQowm1aEnAyKYVozKH/L6HMsHtpdP/5GWP9nmo3PbKiemNy7fLsTnOyTSDgYHtt4Whn0WYRmUwl17Q37Q9eNZ+WZnahTvOckuKB69MOH6VlhhyIMzwnIo46FmTnH16RIjSsUBMLo8gYI3zDihhp295KQqzc7CeBdTpbGOTxEFpTz4twZcqgecYHQ0YVR4Wal4x0b/3hip8MThs1uS+IiL7ywrT19i0KwHNl4C74ZNO4dr0wxBK5TvR7qsOrK8MzOXnUVnbKQTB9hzvrmzyH7uy/z5YmqKoZCjGfImA4MnWn+7u8fhIIzLa3u0r1L4nCw14lw1UrLTMK2m7grHnkxG8w67GolfS43Vkf0lUwdHhzroZr6FB6UJskeTG0SIt6Rm8dnwFNJobfwCB7KWbzq2XhGHrpvRrDVsRTzsUHPcdbCUYynunmuJT2iaWQF3dDerwbLzwifM95Q8UNTo801TJAU5aS6tJXQaUnrdzQRw67UaetcBLMs3OtfU4DcP/5MZV+J8HbJemET6svMkWMe4nArxxUjwjjo9esdvmh0PNDiKJRHaEWJ0ZuHZPHcPNTVgVPH0ZRBheIaj7pna2OZK/ZFkiiMuQdm4feFqwcS0WjqLUtWb9kUXifE3xY6yRrVweK7iS4nXVy4+1IpWP5q6ppDj7nQ/NjLb26uhgWh/qX/ThY3B0thvIHMtCUfeNcvjRgmqdGvkdOpyIRZJtSm6AOGt3yeblIM7xzITjsqzYpD4K1wMPV9Dkbd74u0E2/6xTQvw2azCtUUXGTpCWHGxbIQFwKDY1mNJ4TNdpzYtGhLL9bSyVdSPcoJLOJgU3qTPKien3iu7PCp4D69k+hudMnyGMqwsHnPHpqhWAeqTLNYnuGhGOQ4BnMV/SNPsPH3o4gq1y7GnPeONwnBApRfp2fin2kYOGtaR9vcmft24xjWa4AvWgPKSXmSheBiGMYw+Xyyt0+xmdTO6sp2XOlmxHqnIz/NfExq1Vltci1Wajjh+/XeDsH8P0gDH6kvVU9ZElRZVDrWTLIyO45B3HjGRGP5HJ6pBFwX/WyUd/cBVi9YiDgoKqx78Z5Sq5hsFsoyNP8xOzoEB80ies8Qe6iGG+kG1SjwDG5aH3vpsrnxsFleMXKHDx1IdusE5X8T4slNaXYfOE7T513ISVHyNxrOXIQbCh+azAHqITodkvBhrllVCW64ohoV16qt3tD3kBoTMLz03PySuJ4ypOBXNvQ2sVULvotMYvSY/4RmCEj4nngZLLYINrgx+E85pjtuf02UO+zv+8STT5AI2Vj1mar2Mp+G+7M4JDyPTuFp6vVZmudgBQDnjyVvEqv98iC2RtWD7QwHbAi6qS4oryXeH6R8x9aDNAaDTayhKo+s6DvlZdGwmwNfr04hhf2q2Gh42E/Z4IGM2qoYxsc1Xs2zC1/La8rfi0GSt6bHpjqxDobZ0ovp/VKVLTpbMim6qMBw2TVl9tyDT2/QOU5yi3FQ9cU5MApKt7LAJDbIErBmHDDIVk5JJK+w1fC9ShO1L/anPUsYrZSVtfLuiZCCrWHF0E1GWv/nf+5thKyEvUBUks2D+4sbOkA+m8mc33r3LyXxYEapxoUyLtPkTIKT5cMJgTh4oYPoMhv/JvNaGIjGOOoWhlsthcFJM9yUSS5AbVgTj1TGMwvDcDgaUpZe8QGx9NansegqeeGC4L7iBcK+VwnE09hrtlNj7aOeX2W49CotpkZmR3qKbnDbIm4i15mCyoqenEbPAdZ7sC7SmlDpG5VxIy0uTsDzp/sSn30aSZ/qal5ZXAuf1cKz1tJwYkovgDoenaok1rXqyfrlM3RuuICs3txx+69ilGwsbYIhNB3vhwmbEwkcFHExBlPgiqmlptemMon0Huta5SPavdwNrxfnAgvpM15Qqdj+6zBqPM2lxTMdnzq96erE+5dfsuzFsiZLyAStt9DRbB9VBXpSeoxylaKLZotIxsFs32zGyeyzZ4yK3Br+jkflhl2xAklz6SAcwEvQ47OhicXi/Uf68WBmUjLU2zzwyLM802HWF0ZbEjjrwXDLP9YZu9CtPOnHyBWAjJehHiBz5SHjQeg1jRK6Ko8K+4oBYMhpBt5MsgeDY6yh67iarv3UtoohZVOVirDrrOtZINYrvuZB+fa3/mx6CyjpZc+IR7733dR2a+ROghc63nPItKbKhwPTVodew5rsIryWzLpGTsOmt1LjWjp/jmG8S+a440O6n0xkiKtVLWyrwdfioK6vHCwA4fI8nXfVN3YiO2421es7jjHcRAIar4xPjFuFyiYQI2fmOFje2BYAaCAciwgT2B82hlqj1CbsGLu1a9eSyT2QjegaVPnZvXuRVpImhjRmR1G79hBileSgLQkv9sbFMREBEGPX+KVRO2tXjNKqDb3baRDj49mz33op0Jfg+91HH2f83IeW5AHFRBzzfHMdKt7XXn0Z5HKu1eLJ8XYSJTJuRonvf897wJKVLGFhIGXsTVovqVsuiXEAmoOaVQ6IAxX3v5WGCT+GOYxrWsFwvrL429MhKg0YJxdWMDtuPqGGMbMLyVBZr0esgGto0W0yEia2WRklYqRthCJh82M1piob68A6cAXWFl4Wo+FJJ9DpaUo4oRKDC2IGGWFPMg3KScNTBnOvnbr4u55E9PHN5OAFTVKF1tKxYE/VyNkTVONmX0zJrwo6qhQ8nkxdhDUxet6fnqy0j7F4AplMxumsGVQNHaeQcueGOlJCok7GmIgR6j0fBKPah/LGEBtpOsXiKqTKNu+8gk7EQI0+ycNev4eyjBl8NyxwLGyQovc7BTpHqiYYW+dqK5iSXok6a1ZaKIJ4BBqE9+IG3PCDLc08APuBgX5+5kk7BWFPCbTV9V35q6mKnTLPyerxd0/zJJvA6latXBzO2ygytquQqtpNtm8m2NxOsLlJvXPhvR3FWNMPlfIsu67bxtBx0sBVSC15WE9wNOoj+/I7M6YmnE5i1F0D5UXYw7P6+Hbk0iLoul48WAvPrQqJ8mqzVlu8V+9QzyVF5Bhsa5Mj2tkC5eMQqxCn64U/99NveSsNmL9PqD8jCYiv/OVX8H73xnireKHBFQY4DbSh4VFuW6w04kh4xK5FDZqZeb3/kRzERfLtaou9Dz1y95De5SkchE45Jd6IySLmRxqTFUEx6tYQSzMSq+Ogu+7qa5vHHnssdJiiaBRmKrio5194splTYYZ2z+K12xfBAz9VT6k26uT2vZ57QCUSEg2wJxxM58gKCw/WtAPkgJdkrYMxGoGGlStWRthBUrm9mK+55kr6efRRAz4/KuLhE6Jgs2nTpubzn/t888pXvYJElKICYtM4RqzFhMseEoZryUJfoMRuH3uCRBsCF0dpEu7a7aURksojl61dAbcTEjTlbUZPfoDPqRdnJ7sYObOlUe9FADGhlriZSqoZELNGxUHLgHP2xojxmonIiFdGk00glsaEGnP72mRQjfPbvyd0dTDbcLbS4sUeT9lWMmAVdljPaqjsgpZi4cRHUcMF6Xce3DA5qg6+LwmM9h75d7yWGCqa09jZJ0bVcMTeE9XJqLAAnmEyxgpjJKEytalsvB7d8ACppZEVlRIzzSwOwzHrRyMbxOKaj47XbAQ2ewmxqozNCpEy6OIvbmQn6gJG2VKug2z4hXhO3oOe3U7qIzeRwZ0GXcAuRVIThobAtZyHHMkFzKZfJye54Hs3pirAzkL9VXVgvTHXdIyAgS3fJYgqae1BbGLB9nVuVDdUiqm5r2EOsY5HtwuFj5tf+iPNhg2b4InRrBfvYP+BQzW21JOuWbWKeyYrzOa2jKaMSpfEABdaNJ/5saxuNL0h5KuJ/U2h29oQKib7OFCOkI22gRGbnOcx82VYJHaUpid4+26EyYyZhfl6E1EY4XVZ/AyHFB7Bcg+rSh5U82chh1TPtFhbIAkjgxYL7uo+O6qMEESMPwe3Bs6DSOMQfC5NYji0ULC44vIrkQ3b3Nx1512oEi9svvUPfxdF6qKokOxhQ4uDSTT3PuQEigO5aTVywiLW0lqXWwoaJSmUygZDL9axZVGdvlvmT56igp4qvLQJCo2DaypYG2vMw9sEYDLEzI7Ne5547IlIE+UeDLd5BndsVziv59plnz2c9IrN5J4k1CtFG8i3fJ5hrVibhnbFihUYpI0ppVq1amVgDL0t7+PSyy5jrXOoYuTdj3/8J/+t2Uszps9+9jMxvu4VseWtrG+xw0uAi86dty0Cncggw3/0ox+Fa/tGqDLU5jLHe3jvBppgy3DweW+88cYcpmaf+5En2/zCTu5/HHQixXinNDdcfzXjgzOBpztj2hQ4gog06KTonYfLa/hPqP87v/br8DEdNietVZJIyEaIlSyJnJ86PepUZKOFX9TyaCzsb8OE6hBVQG+E8xiMYJ58OUEJffmQ42BU+WoJhPkrf7y5cOf4uUbRCekKqjVoXtOPSz0mnlU6/+i2tws7XB69OTewFBdC5Y7j5xvTG5P7k48jqGm6XcMgRqWxjGROPHOzh2qceQpj6ARQGQM9m7mcOjN4vSHMPDb1CJ6HgPp4TrR8GfabbJCbxOv9t7vTrOUI4OlR6CMmHRTOdGPt2LY9CQhnQC9OXG2Yk6oky1lQVCMU56dte6frrP/Hjar4mppSjN9MPDnv3woQPdzUpRpCCAXwnqeeeYa+mauzuTRqZvD86u/fHwPjWG3duqV57d230Qz6SRYifEAwkBNgpn6XjqH223gOGYvt06+z5clVR6uTGMGlhJo2Ez8daSs1x8ZOnNZ89zF7qDJn9oclXFHRpHo/tPPM+xOStV7OQgykHnYI5eK7WX+2YWRjG37mwCx6Qcgrwiht6Bf1Yr34MANKz02sbxrz40bUE08mts0Mp1E4rw0/jQNRr2qQhkOT2EQueWkQhu4ajze+8Q2s3aPNF77wWTb8Cjbk0zESkQOylpY9E8Vm8S7uV4+uuHKw9K2lFnMNOVeKB2FioBgiCg5I8dDOMRAWcc4yLwkljTQq5E7NgJ6ppWK8TmNu3+Trrruuuf/e+4K1tf5IMLuuYbSepOvGLKhffq7cuRtuuJZa3RmBXiTuRo6+xeo6Au8f/MFHm3f83M/F8Pp89qZQXMGDU4Po+vPreRIfX/rSl5vf//CH8yzOwx9+/BMxWIcpYfydD/4OjAYUnvkME38f+9gnmjtf87qMrRw0bc53v/u9mlsy9Fdcfnn2jXO4efNWkmR0t0PP0D3l+F15JaIbwlqErdbpSubXSTHM1lmIsyPZ/f/7zf/LseeFFv6qz1/Yjtpy1e+hGrhmgJOOVuSO8DClRSWTbkbjAgYhyYcAf+VuWi7UZV9z8rXVDSnYFxzkNXqBLtIUmDMRZv7k5nRp746lnTaBZsdSHmKpGZdP6VOpngTba0Fo3yvpckzCjnOZWMmfqTBlMKa7eDDWem+TaPEnm9tMWpo0M6Au3GLnV+s+O3ZNsLE1m1xCon0rll6yrJlBVrXXzCog+yglrTuLzgCog+/zSAC13ERP8uDOvc3Gp55NuZPCmSGtYlwkYat8sXjp0mAdO/fujCdnGHKWzJfzIPicWrxWGOG0oCyGtB8Srq8TpLa5UOpOmQFDqU4qSy1/1TCiNGtYxhgKBGfcz+IRgwNOJMzZsvEFMqSX0pV+b6S3ekmoXOSZhwkT7FUgymPJ1mkIquMYKw8dvS9PfzGXtauWsOhVLjlJHeuC5uCh4Wb7rgE04I40k/FUjx6jqbaNuz3scvhVc/GEOi0HTCWRRRBaHRtD+wseWBokPOGTVqvw92HC/vSUJapww6dIvqVlGKKEQyb8oXGU5sBr9KAcO5We7b51NR7tihXLc7DuZ8ylrKxctZqNO9Q8/Mh3g9Mdwdi5llQO1kD+zFvf2rzkph9pPvzh32suv2Jd881v/k0OfA9JPezxRDYpOWQD2iynDEuRZSNpxUNb4XKMsUxoLu4bfHt0DhGNotFQelzwGVJ4LJMKST/lgyZ+NDRWxlTm0nVrFcnLXnZb8/hj328TA2JlFNorNml2mz0idud1ToJB+xUBVv68+13vxKB74CEVRSLlGQ5DMcebb3pJPDQ38x/90R83L3npLSlxc74eevghvNkd8ajf8pa3ZP9lfZMI++QnPtZ86IMfxKvy8BjXfPzjH08Ns+P53ve+jxDX2uJzzeOPP97cd9/9zV133Z1oq6iPo5r7778fD7zk66/BO41iCr87ASn8GSKMk6ekSdVankNl0gp09MaAn+g4pOk9cy2p3lyA9x9D94Hf+M2Rc3Qtl/E8Ed14uVCGmTbucB2aPg6IHl2pOiXjMbVe1Uhce8HHo/HWUuLE//S8DJUMMSN3zIA4iaMoHdG4ifmFPd0ShvVqBIyLLV0MfDtGhV7LZ/pvJ0g32tPLjGRCEAy7J1IyRoJ2mcGSZY6wo5JQfMZCMIF5GCTr+0znq7pqkxqrHFxUhl5mG6ULDCJiOQ8cYQr3o6clJmniQ4/R50mDYD5/nMokMxgz1ZGjodOKUwpuS/ZUnsYQllkapJj++Wc3IKlupy6EMgkT9ZDT1R1jbUMRcb3ZeDE9o+HwQaQ1bZ7sXDzgmgcXSFELLJcaSDbSjaBCql9iZ55mMuUltGrU5M4Z/qc0K2FcURjcSJ6oE2XYY0QHOG3F1SS6Pvn0VhIqc8h+VmmN96e3M93SN7lKWG693R8q255u1q5ekiTNxYunm74lCwkv9nO693NI2x2NrB5JjJRvSQznGbqESJJZij7w1csBZAPiOWAshsTH8JhtVJS+pIzTacZjyKJ07r1Uk+tgqiYokmqZh5be0mWEhTrmMbd33XVnjJJ1pNKQtm/fGgUSu7cp8bRo0dKMx0G87QcferiVdipVnV5qaW98yQ3NPf/uDc1nPv2pZhHP97d/+83QkDpVWw2sDY6dxxKOsEqnSOpJ1HFfhzjgNOCW57mWLaFyw4oHijN5bfE6w9cK0UuEU1/+h30gCs+LKjDjpUG44/bbmwe+81BxRhkD53cucIWfVUC8QqHAB9KnCE+t9rnztXc0fXjc4o0pRWOPPfXUU4SNezCat6YixfX22c99oVmJis8119jFbqR59NFHc32/br311pJwZ162vbCZypAvNW/lMLiSbnzuvc9//vN5/v1ANe973/uyPuSfaiQ+8pGPUH/6ujTkqSZOJtSqWkXQJaIgSWYanTUkx3ax1s+joE0EE8VikxgeJuPSh0JDvhCIRbhLGxaKinqS7/+13xw5AfP+DE1WxoNB+ALd6E5/LA/Pf5Wlc0HZQ6BS7MHClDYJtmK2sjhznmoRzBN857WlCsDPk1EUFNb1rjD4xQWOYfRULbzCUg3wBheyiYfIppcXExVauTxmfaQFRMTPmlsWitUabOh8Dv8eDzZkWz29tiV9i1Il4XtNt4vFTLLdHvd13LS/2SUM5jEMhlUQ13GSaci2PPNsykbM9LhO9RLS0UmWN583CjB5PLwuw8eqd4ito04VQ8XEnqUm8ASk3yEWlV6aqguqNegp20ms/hCa4OkcArdwTOaggtK3cAEGeS8u+qF4n2ZRdeMVENDoa9BVgrD0RwPgRUM5YHInWUwdD6F4jBpB8akkZMQYSRIknON3HmJ6qVJD9u7eTEj2csDdgeafvv08mOKi0CKO0wB7MkRqM7GGB36+hEy9erNiqcvkvLl0zbIY2PMYuZVr1jRf/uq34MVZbgemhoETk/K0rsx3yyELNmTJThkBjZ2e5R2vflXzz/f9Q7NiyZJ0pDIK2H+wvznO98Pch+0l5QQWzlQdqa688io01TbF0/bQ+vF73igCHUqCmVuz9KG+sJbM9p9k00vnMLS2Y5V8Ng9rPQe9AT0WGx+7bteuvby56uqrmjfe83qymNubL37xz5vHHv8+zwM1x/pXvDWvpZe6BI88c8RzhdsnGKOHzTMfQ/9MDyNePgvKDHFEKZLcYa4w6EY6Kmx7IBkxGb14qCXEZw+oVu2YDbKmLNBPcq91DKaRXLM6wooP36uHY+bbsNI1ooF3rMTKsq5UisGT0vPTWFmnq9G84YYb4N4tzV780pf+PEmTe+55U363D3HX7+HtikHf+do7S2lEwjOfVYbr7ubKq8rIHQB2SEkm4yJG6GHtunOP/vqvvbd57WtfGw9a2pIQVfpKQBsxEardsU5e6tRxOt09+thT+C/ibWbXrXJok4HwVk00dSGyUV1qbsWijCw//NsfGpEIeuGCNauVcXLRDAGWanCM7/WSlOMuIUe4S3zXMxsPVhF+jMkEJ4hJcSCjFJISow4sr2a9LtQzbConNGFmeDfWSeLip5Ig51XiaydNY6LlUXus0u5m8WTwl/ptlYZBQGw7mluIPV4CMDiS+JnhpxtSl12yrzWTeqAaABeXCiqHCBP65i/IYrAHhOKIMwC/byPrY/i9G2rFGaXHpU0wURptx8U/Y5RAt8MX16qu9Xqxpu6qymHX85ubk4PHU5Av2K+skn05zRwfw/1WZNHWeqc8OHiehYsWAfT3V2jMCb+WyX/6qSd5RrElyZB6XiRNWCh2MZIzl8OEcTecEmO0FEaaixvERWWo6ommhpdj4kIW6LBcLP0z5CmSRdTr2blzEwmQUc01165vvv3tp8AV8f5glluv6QFonaHiCHZFSp7dLHtHJ4J1rhfonEn7WLnmsuaLf/n3zfEzo9CCOxTPXnzFg09DkHlnHDQEjmuoD8qFc/96J4LWGqG5M3uDoYZXyOawk9kBOIKn24PVM8XNpnF4y0/9ZPPdh/+FjHF/c92110S/zr62WYeJQMy42ocBr7KFR7wXx8deBSZJhBnE5hbRY9T18X0ylnqwixYubm666abm8vWXNZdeemnzsU9+vPmrv/5aeGGS1XUCxHKllswhc+wBmc5doVdVfWY8E57f5jJGLpFVb7HtwoyrYiKtNTkIFQAQ8ukFVHfP6HWJh3mvGhTv6wT4rVUObujICjEeejZlREvVxO/CAFUHanbK2JC9p8ETnjK/xbp2HT333HMRNJjLM+jR60h8/etfjyDGm9/8EyQW9mcNycWrtoXVhjCVGNzT7/7u7zUvJbTVk1tEmV+a67D3KrkzLge5B+sx1u5X/uIvcTgW4CHfHBtjtGDbBD3i/ciRhZvHvIlZp64Wj9uGWyYvpcUYsYW77944AAAgAElEQVSXmqqo1glqK7OMYrx3bUnPH33oIyOnWOhmLdx4xsNdKU2wk+Bl1U/STIr0EQdjAaVQZ5RL99iT9MpsdtktBzBkvpyiVdCsiKVYinLmUZnlZlJyYRaRv6eURczNGk1rVVOwDOCL++1n6TXKgYrnrXfIa3yQjrunm65rHVyKQfC0NHuoxLKUGA3Yq+54dfMv9z+IGu8AuM+iTKjA5BxAVO9hGovpLAtgLMD6G9/y5hjDPdAgzmNY9GBcH51AgEbSapBxeAJjVCMREAji6zIjYULZ1sGtO5p9uNiDbMyjUDYM0a0PlWZAmjEGSA0fpJn5GbwfKSqWirHw9GJVlHDTHziwN6du1E8BWV24jrfzFsnsdNlSGuloaB4B1eERRdaexeXGM1yMSklKb4AM2nDfjvRqr4k3bt28DQ9gfpIfx8FnJ8ABPBbOoXXKpad2ijDYbkjOzySeX2WP8PSYk9mzp7JoUYdmkS5csq75wl9+oxnmHsUDpYlMlBrEHBkyuugNnUKE1SAL8Js0YAinKvvNGCmMMHbUhWY9pOTTkp7ZHAcwYMNWqyjeKNaZyKFa+F1GSDUNo7NyxSUA3Qe4V/BdDrnCtApDNAJQ8FGs1bGJqrL4lTQmM5JsJEsS/bzLL70sh/MjeHS9qO2uX39FsxjPUux0HkbwM5/+dHPvffclirHS4hzUGUPOPqT2I4CZRBzSWVzvFsK/DcAVx0gWqS2n0e+EIl273lvm1GoinAefSQ9ZA+f4dlxIQ2/3lVj2YbLWpdmGUWO96JFFOotnMdFhlt8M8AIOcb1N8cJKHpRopWHzxk3PNevWrWkWt+0BOnJyiRcUbq6e3j4kwu64/c5m/eXrm73QeyKLxVrWcClUoJF6lszos88+28xnDYmD+zpDSB0MnSOvPW6C7QsxeHbpwhmTHjWWvSCNSmK5jAv3ux3sZD247kyARtsuxliSf9W+i7M7xtoDHawusz5eUnXwfr6bXf/j//cPRqxZVSPqHIuzfCkrCqrm0Yex0DtNLdjpB1g8DqCTqQE1vFDlQ0+lmNhtUT6fE7Z2soFFJk4zXYFE8STb2zHQnuAGv06qJNBk8MCMPJ1sMKwCsMbTz0qm01AH411Yg1nQSjcX344Ql9NJHO2Vr3xluETbduxoriTMuOKaq7PBHrr3geY0p990FvJOvDR5aIv6FoZBbfUCvmIzigX9hp+4h8873eyhHvAMJ5eGI2KC4cxJomQCmMgxtL8bbxY1QHgrnWm4g/e2ix4XypwfIckwFAXgUxgKwldDPMbaRtLpVsR9WWfqc84QGCckVRV2BgRa28Xt3P5Cnk3uUR0gRZZ2ot2sXWJoCIxOWoBd7z1YrOE1aaHnUA5mqT4kSy33SlIom9NTXtVVQXcxqrOo8eLj0csCo8Q55qJMez4+88or1jevfvUrIRVvS8XJAE2fJbraHevsmROUcvG8AyepbDjWPM/4ntW5jQdsG0DCSLuas2gdy8j8cGPOU7qss+CTGHFxGppJV6Kg/9abX5JkhxnLAe5RXOsEJ3masbCeIuCA13o1IZI9fPXKw9MSewvQXvif42WGtuTSEWjAw5STab9hN7z9BmTX6xGZgRXnlPe1lCz6+TND6V06C0BdgzGB105FKv2Bh/6l+fgn/xBDSdkW02Np2izwvzRracPfCRjtq66+JvzE79z7N826tauT8HH8vYaS9XLKAgsRho3QLMhnO3F8kH0Grnr+RFSOjZ40jN7r/gMDvFq5sSpKF98zKhEHd396ICWEtlqB+fbw9Hqd168NtuJAYzCPxk46Hb63oxc5RoahwbutpMFAKUyg5LrrpBI7NYfaDw+npqeSlnNJmDiHwlTCGa7PfClHJTwTL8ygRxy7cEy9OPdwEpWsGYnLKnG7xsLDdD0Ec5f71kqtc1EdJQVsLVlTQt1mWaGbaVOYEBN7PX/yn//LyKBcKXst6E21SqJhYPsigWIu4qS7oWxc64YJ256LCHLqk0s47E7VAgwxSvLTeJgu+2WrM7vah4XuiuB/k7DWnkI+jID2ZDaMHBgnxhNCHKirldOwdSU6PYRwhspTxMR4r56iJ4YWX23+u+++OwKNewFR3ZxDaXANbsTp7IQqCrl95/ZMoJ3Gxbw8fTyBZ8B7ezl6ciMXzzQHdu1IvapKBwGyzZbruSRkxSirbwb4WUbOicPQixtt3dnsJFu5d/eesOCV7fHPcTa4npKAvgocgvrW+qYoOoRP6ylRWWEDWRM5n0zjHnhZdiFDNyrhuiGfRsmx7bLPhgziqc6T+EtUOXiNhq2gAM+ttmpFfM84ilPf9xh66Bnvp7pCjE9vz7H2RBbg9XBbA/1k7dp1WQO+RozRyg1JyBoSeYMqxKou8tWv/UOzAQN/HM8/5VYmdvDkjtpcB8qNXzaP6fh+zlvwlIqiIpjoaaz3fA4jt4js9QqafJ/F0J2BN+m9DhKeugLUuFMueyUcvpC88QAszHcc9eIK0ijs12soEWRYWkX5HhqsM95jkkc1HL04sUw9IN8j9WTp0j6qZRbxO7xNNraQg7XehxBaOAF+9J0HHwwX8Rx1uaV/ZnYfIwzofZ41KKl79eq1zeV4pPt2b8Lj7se4Q3pnDZ/Hw165Zh58S3v+4n2M64VLKU3DyGJ0c/frrydMG7RDQs2hmw8r8A//+Djh3iPNkQNn4NlNhaO4tNnBwePzuAb18HssacLIXWRge1yfEmR57wkPbTwik4zSfFiKac5jZDLZsJb3m+zxQFy+fHmMxmmMzA+e34ixnR8ybrTyuIZ2wDWnnXA0NU6ut04txj3t4Z5mQOy5cxTeK896ioMz7QpZh0ZrMjZcB0ZIqutovEq2qiTBCjpr1X3YH3ISrdQw2xusOWtKDA6Oq61Fhdk0znqJn/7Yn4wcUcAxPCb7S5b6rwPliaHHogGogmI2Lwz49EXg5LSGNA1nWDCSOkPs5av6CNRGMsRMAapbSmpF8LQq50pDXWNobr6ULczWgS8R1iUBIbjIl0CqnCENnJwjvyxZcjIEzDVy1hnq0rs5Jdi+/W1vxzidgnWP6KKVFJyMp/j3mjXrSm2CZ9oDc90M7AyyS578Zlwji8jEvOSVLwvvZs8LANn2A+CzraDQ0/Q1KreYlVOGfCKsfi5eeIeYIRtpD+nuA5BrPV0HCVcMyewJPcyEn+a5lF8fhUEe4HfRfONZwvrnOcTS9JTdiLOoyrhIaLl/ryU7YhTSAfT64LoFbC4uYQkpFkm7U6/1M8wWS3EINpNRLuqBuvguGufY0N75tQxLzzk8RxWCPZGZhxvIKkpMleAaKRt+7+em6Qg/F7g3BOqlhvPc+XHN//2hj5aOF+ujGgfZtlEJa8Hl6vfqYigVmsIyQwTH4JbaRsglOWT0OHu5p2uuvJyqEdpIMr+uERZrmqCYsNGrcl3pmYkjWZamgMOAROiEdpXRtxTO2kvxnCkoXaRXhd5/+qLqGSreUM2MI8iAMVhAAsiNavPmuXhoDz5wP4fojugdHsP7uBiuJ5st8uawAUKPkRRPSGb7PVVewDznL1gS0utCOtOfO4tO4e7nmle84tLm5T+6spk5G8z4ooor8McwIA//85Hm1FFwuAnniUB6m75lwDljisMpJ8yD69DB0c2/f/dH8VxXhta0kPrjPXt2kpEWo5I0zXUJXz2gNS7pwmVpHM5FyLJAU+Jxgvweli8Q/Uwhgfbz73oX5Ofnmgce+E4chltuuaWMFHv2W9++l4w7BHN0EJ1Ta1z10C1V9EMS6krWTnWSqsXVR0NLlagBIy6eZvtT1231vJXTWDh3aCAh8pJ4TElY16Gs2hxEtoov7zf11SG1/rCzX5JWzJ9kfo2dFTIeIj2f/8SnRg4STqlGK8ZhuYz4jjhc54ldpMLfk0FX11NA7yuF2imdsFlMCflpnEIvwarbozSdpAS3245cctccnAhvtgXVpQ6MBXeThsRLBhdrECXSEpXKpJoqdoNa5+ZpPQXekxwqe2uKQ+gNmlRwk+ymUPnjn/wEMkHDzf3f+scYOCf36NAJis7ZLCzmKZzQL7xAGMi1LI0SA5BzM0gKe4TNuQoe1FJoJLu2bWHx0/tSoNqMsGelCQ0m2DGZjCGZhrc1Wt6gXwzuwa3bmz0btzR7wORSQO+kJSsMDsKJJRv7MJ7leRbk8WBWYCeMhwZOqofGSda9C1ctux7u8dDBfX44Y2W5ncajmn0UuGxD3x+GI3Y4kl5SfQjKqHgqi1d2hFgXnX8cSxVbnJMXtmwK1cJNY2Zs5YqlzRVXXB7PaPu2bS2OhbdIokoyduoueZ3ZXQ3avL7FSCcdRbL8+RyYHibShsRddNMiZag2nxQH1o4eezpdGaZJK0kdsyGGoZAHKCex3DDGfSlJhFmqvrBhQkQWxwqjvfp1SImISjLGez6GRG/0hPPGOLrJQ6XhkCtlWzO4SvcPtkrYcq+OpzNUspDcRykt05OVgy+EYgzpsmUrOHQmN/uAbL7+ja9HRMD2gcePs36BCORmaVzO4624l6x2UEzSg8JGynqQNktiaTMn0LSO7cb7Pd585Pd/VXVA/VLGflzz7FOnmr07JL2ONMtWj22Wr3Uvu3OM8tynrOczc5q3vvk/NdMnr0YxhX4WXF+KiOV+U2mZadhtBZOH4aLFfSH6Tsdjv8izP/nY40QbimdUrfkMPODvQx25BTrIQvpz2IbxkUcejnd8x513tDQmOHE//XY8zmUk0OAp2uuB8dbzO8xaE0dMM0Pm1XA53l27X4K/GzKbAGMfnMfAOVbhubIGPZiMCNNYGzug0UyFD2vbdS3WXmvc5EnBDjoCFhXYxMkIyJ/ZCF5D7vry+zjL9vhdz+c+/qcjRwaPBcQew41bL6oWWcdGr8JdqR/V7f4IGSfDKIFqcSpjZY2LrqYtAdOt203YViyIvxh+Rd5cINyyGR4sct6Cg8y4bmWc2IQ1GFi8Ao1ChCeZXF9jcX74WWwmNbai/Z7fKc5X1JOIKbLoD5PB+c+//+Ew0P/6y1+JCsh4BvU4eNj6y9Zj0MCbwBp27dpZIReenPwdycGhu2DAV195GafunMifnyZk0pNTi84Q0GJ4VU88pcYzoTM57c20eu2LHARbnnqm2Y+hO0SjYMPtYrqLS3EaJYt1vjmMAd4L3+e0GIVkRwyfmJCe9FTFO1k0NkKWOmO96LYtGA4PG0QpTaTo7XTF3XpjESkwY8c9mYXzZwLDJeyY3mfJaFaHNf9V7HsNWJqzMAe78YDn4tU5rksXz29uvOF6vNAjoXA89uhj8AznBug2ze+8zyC7JlcrmVvwpn0YjUPgcYcGwL44LCvzZTavMmBpzhz6gNp/ynrVad0phNi16V9X1Hik6D2PYi3N5pC7yKns9/nMi8IIXtvw3fupa1XzHb15w2epSoY+OgDVpc3NZpgs75F+n4y9iSkL8SeyWTXsenaGbnrpQjcm4gTMZyK6On7sJDw7PGyM7z9CZN13YE+6cI0mzI0YBCHgWQ7mMRCrQ4/intI3IhhSdbObRB+Mi5Qiof6YEjiWT3P7HVc3r73rWp4W7qT+9sjs5uH7SXidhRC8cGyzbj3edVOKxnoxHsxjL85s3nD7e5qfeNOvsk4mhWjt/G7fvq15yUtu5HMVjbVlKAkcniNK2Tz/OObiM3/y6Wb54qXNPsqoLr/yShoGjbAWDzbX3vAjzREktUwC2PDcg2Mu/FLLq8RL3/OeX6POtK85eGQ43pg4nbzO7Xi2clx7tOw8aJfkKU27UpjxS8MkLu7BUGWkii7U3pjD4WrUE94ne6hk3dhTLJE0ceLBO4pIvH+J3tiHNO5uS/Oc+0j1SykS7+W51EHu+cInPz1y4pSa7XbIwhswtLPrjuFT63VFKJGLpczGDJ8pYzNaxsJa5nDMKjUftQNuMNWOIa+Wqmjkmgx3xAQCAFsQXSUoPmynkiHoGIZ2wpYq49KwaYSsRLAg31PaAZBWEeCW17rI3ICeDJao/Mzb39Ys6FvU/OHHPh5jTKIuOlWXQm04x2nm6bGNBWGx8JJlSxLizObUTtNrNsjydavDVbOZjWz1CyxsvQhxrIRebdnKeEKdWXh8MXI88ykOgacf+V5zeNcesqqH0ilMQQFVLOK2i3dwoCjrrZE7jCEawMMY8SS0HIUDRE92BkoNM8Fy/MxpwAO7tm9idavJb1ckM0mVVTSMt7zG8Erw2dDTeZL/ZZ+C6MrFyBX510eoWsZqcuJiNtR33PaDH6q4ugiv6aU33cCBdoDFRijMa5995unmKjaERGY9c0NDT9m038NA6ImOcEg+9sRGjBxKK1huDwM9ufEs3Or9YYlcLVZPeuc/Kh2doYswpsB71aiKpZplLmPXNH2EzzexEQ8AMxwdPpS5iOioBeR4c+n/oEcfMqlmvPoCO4Z6sNZH6lUakirmasRSBetVtmhYpvqL9zRmjKohdo8zPMfrJORcsWIthn0SQP3c5vEnn22efOYJ8FSIqbzXSELSqt5NJdmLTpTD11gD7y4NhUY0qvZr8FAGoz5/vHnFq65ufvrtL+eO5NS5xsiUD01oNjxFCRTh/a23rcPw0HNURY/MGp94cULzH3/jo81Vl90JpjWJRN4RklW9VBI80Vx3/bXBF4WaXPgeIoampvhsE/1XUDf6oG7sRrVkico83Ndy2kaq7C2dKb1GeIg9EGzFf6+HM+eB+6EPfZgIaDYeMGrFGBE951tvu625nyqFYJ4tbvivDVICbA825tNxFvdzTahA7j7U+XMt2kRqAIyzSz4IbaWCSRK7rq9QZGxB2/XMvRQjTntSojkPftexSayMIJ8/Ro/ReuavfeYrIwMAqReRvvEUMuuXbIicGgblEFlC6yLl65RuWbGplbZWvyk4T0Bv+3UWXpZMaMQaK04vErBqG4KQVV4yiBJHl+XK63lNeGbSHBLyFm9HA5W+qmmzVg1lzsu14rpidbYRNMSxo5ZvN8yV3/Tvf+VXCZ/mN3/x+S+mH6j1sENgjzffcHNOfjNLW7ZsTD+FPvg84jxKvbjp++hGvmT1Cjyihc0+wNxkM3n+UeI7eqlmYOOF4M2y0ecAio8G6NZQHMG4bWKh9RMy9+/dnZB+LryjVfQJOADmpWdsFC4ofRxj8dxmaCZmq/DyevAERvQ0uMbiZZdEgNCDo49EyM7tmyG5Hklz5rDgWfJuXJMAejSl1z+uufbaa5uHH1ZGnDpbVHa3451dQhju/ZrEMHFksXQpWbSkbrEyFvf3H30kvRne9IbXcaruSeNeWwVOIcv19BNP4CG8pHkOGoRhV4cD7qeSYz6MdfuVHodQvuH5Hc2GjTvwfCjQV61YAwA25LF3hMZAklVLkNHDsDDE7oAT5/IrvUJ8Hu4vJVoYUDOlKy9ZRhJCtWKe98xwMndpnM36S91ui7+1oHKoSkYRVR1RkEoOYNbiIjiJtT7ZKIDger7zOdT8bqctw+HREFL1rErZhrBu+rx0HZs9d2YOkW/947dRN94DNgcmRSJFr00vL1l4FXNaYDyS4RjQ6YSRJ07JfVNQoKd5yc3XNj/ztns4BPDSLrp/LBu0ykdNQrKqJydA69mXLmfzF4J/jRZiqNaRI4Sijz2yufnKnz/Q3HTjTSQzjDaaFLmbJPK5raIwQ2mppGN5gQhihETSpueeb06BJ/bhBEh6XrPuMtRiZkfbz4Oi47gK+zz59FPNAugyS5atbL7xzb9nnKcTpqNsTRJN5+U1d9zefOc79+OYUqXB4Z2uWzonbfLDse+nisMQ1nlyz5vMsuzNjGp6CbccwhCKxWZZHxrXLtng59kJTYK/n+MYa7SjZsz/O/dWKfm+4OrYEpMZRpengVZ6/uJP/3xkz+596YjkXJr2tnLBTKTpeYFJJyXyNsmWqkXFJGFhNXJm7PySrCmmpr1N0wo2amgjXLAK59uiZS4i1y4YCNhTFj/kTqkqMrcFt82suBDN8OipKE9jpizNXPCYJERqpcV5HJRIhRs+GwaxiAUcX//6N8bj2bJxY4vjnAtecc2V1yRrayZw40YyXRiKOQvmJCSV+zcJr2T11VeAPSwMJnIUg3kULlhkycXA8Bgd5Joc1j7exwJ4WXp/nrG7Nzzf/OB7jzWHUMU9cZTn4qczwXlmwcXTQ9YQml29wIlzFA96++4DzSFpJRi9c7jwnqoXeJ6+vqUpEtcL7MHAHh8+DMeKkh/CIw2PvRgc31KIxQPkFNOwOR47qLXVm1A2axicpg9PUz6bSiUmjYYxil35zzEWh5nbM4Ttz298Ft38n0o3pH4wQJvcpKCb+RpAE07Mw5DWTTCtl9IrjHcteFoqQvnBnNF8Znuzj5pV60x7mA9PX6Ws9RIkFcu5S31hSMmtuooHWsQcuh4E1esjtc0aYt47vXcSXtyNTT9enPdjD04TVY6BOI5ecEx2utJXI6YSntAPLHEDi8oN6RRP8D2+RrVbGy8IzA9z8KYpDeNpyz3HdfIkeIfMcaoKxk+jZvkS5mVss4zvp6EYfeFLn8bIkWU9cTFczNNnSI5gjOQzujXWrlvbvPTWG5nPWXjm1LTOtpENa2mUTYWUFWK99oCV2SnL+8dDs1WLFSB6gOdOjyWsZM4xHgv7gFXG2sozhZ7Nkf7TzS+9+/9sbnvpKzn48Yy4HzFWy7Eki1ctN2RnO2aZMPJgBSYxutAjD6+M11151bUIv85I2CmGWCosk5uvff0baAHS7AmDcdn6q1EjeSFhfCg8KtGwT2+HqrWJPWYVxHnEF6LEy96QeB6BDeyH+991mVaKrVc3c+YcKjaGUkcsHl/425TQWOpQqqRjSO5AIXqNaZJtwk4HzH3ShbDch0bQ3/sn9eruGzxwiw96vvzfvjhiIbILcYRTxHS8JUsCtjFQvkg8JcRC0/EW8lJOxENMU7mWxSkwaMiq8ZP5H305TpxIqjPTUgKKstB26BFmpYhbXC11shid4vSUbn84OPKMWKwSg93I1cxFl7cEOm2y0tW56lMZvurKG4+LsdxwA2VZLNxBJokPiqHcB2dtxSUrk32yw5hZMkFT5cxlwixdRlNkEibX33YL8uJw3/g6zyAPMak+54W2T+kp7t3spDnzHgz9XMBaS7vM6mz+3vebzU881RzYsxtgGc02DI8EVY11egCAJ5p51JidYXMNErb2g4nux8s8hYtnFotdxTOzIaCR6A0cx3MxlJlGxQPLPrWmersFwE6EyLkkPCHdfcf5WSTblVQ6CGPeRWH1hGMp5ymb3+J+KSwYIjuaiw9PQXLqla+4FWPCIXJimJBwT5GxOTnt0XCMZ1Gdee/u3cFkXYgSY/s5BJSTMps4fPxcs2Xbfjb/aMrjgCTEX5L9rWoYkxVmRSNm2GaB9eY8oas3QpGtAe7iDfklGVpc7nKMRS/zpAz7OdZhVFYMs/kcDaa8Qv/uOLte0sox2HIlZjTurh1f5yF+3OQJr7NT1jw8XoUfzcaarJkFaK8EkuGeh673Owl+2MxZ8/DmqAZYMCOH5FwOx03bvsvcPVPZTMZuMsXuay9dCQGXmtDeRRyw1oWywT0kRxj7UZT1XTzALNoC0ODHcBmeJ4q5OeRpy5gyKU1eeGT2tZ0K9QQNtd7ZXNO5BPjnd6PgpX3yE59qjg1Y+jgPw0UCgLlWaVvoxr36MPWsek4SgZV1n0AYt3zpsjgEflmFNIUDq2/Z0ubSyy+DV7oTr24OpN4fNE88/WzweTE09f+sbpiDkMSWrVuCpzpHlmU9xqE+TDR4KgohpdyjdFgHOen8lIAsPqpeLtddsmRZ4JRIgZnhZn9r5EL54d4KdzYpWYkJsXwPzBDbW0kt/Yz4OizgYbDltJf0wPNwNXLk93ntVwlXh2DnjyFF7QI8SQiVcEHiLYMuj8oNEWY6mT09kWEWmsXT1hgqVCfpNEJ5TkgbtsYT0zAI7oZjV9I1thtLRx9Z14ReGkBDGsuLenTXCdcMwV7U12rTxgLwZgdNDqjmq8Hrsoue4LOpPZxLVs0qCNn405k4DbN4lSHmXvAHw8tbbr41REknYSNS1icZnBE2+iQIwMtXLEsvgmtuuSEKIyZcehhcm7mcV7Ic71MX9yRZO797v1qIGYCzM+CUaUh3PP50s/Wpp5t+2N4HqVRYNG9emjWLI8azxUBn4/CcRA/NKT5jH9ntI1AHBnWtBa85cM5w6s5ho7zslpdG72sQfOyFTc8i4y7pmQUrGVqOFxvcMGAmSQB7oorBmVAQ5JX46slmh6xSwy1xSkOXqnEleWLTZPoyXHH5arKHC/i58t2nYNMfjFHTKNrQeiksf4v+FdtczoYI3UIVDTEVCZvM85Hhk2yAfawhEikmlvT6Mdy2HZS1bg8E4RDvN8IDwVeriUvXdyLJFPEeF7AZNobYCotrrl7PRt/O/dnlqvBh12TXYrBb2NW+EW/RsjW9+pZgrDHtXqOXa1JKY6DHIHi+g8oWvZAZqvwGk2MM7VZm5o49MG0qmoEcZMouzZ43gyY3ZDXnTW8WLpfs+RxTYfMkPVO8luBC9CVp+vDS+nhWkmRcdNRoss1kUM83sBlGwHrhygnA94xQwjhKRV3wRAwXvn6iHUNXTjzucRIcxpPgw2NZt3DiltugyeSFHs3o5j+9//eapfOvxTBtSAIikAi413Kw5p1osMXjZR5sIzpRKSbGP2wGxiQJAw8f/jcLOGMtPFLpTF//xt8Qpi5tHvreo6nmmEjD77nAEpchf/QP//SPYYWJAb/mNa+hjvfLzJmNv5WIUkTVygUMN9GNY64D5H2mdE8nhc9btXoNHuCmWgdJmpWcVklFFT7qQa5H6gGqB2mUZfbb0FTB2fOsATvtSSUJlGYFEs/lV+aQedAy9nz7q98aGRiAznAe9w9cwbS/i7JrBn3TTbfE8opzPQEuIyHWjaqevB2YDFsFDlOVwEaW8GuhuKUsWnVDM8OFo7DdzS6mztWyDQydXlzpmnqRhpwAACAASURBVAnwGq+XUKWnqRI+4eZhONR+81qq8aa8if+imSZfis01ByxtOeFDx2+awHUmW4nAe5ItU5WXP/37DzbrKP2RINmLFypp+DBhmKHzaORafvQVtzUnCQevJzs1ex7lSUK97FhbvZ3CsOrJ6VmGjc8p4xjZYm7N5Vdg6OCa8fw7vv9kc4iExlgMmeFy9PNZcPKVxAg8OKTSSLE4xTP3ExYdAZsYOH4GegneGV5PdQFH9JLw58p1l7IgVjU7CX+/+rWvNJfz93EYyEHwsvMcOhMnKKkjFolxZAOlqgAPhERsnl1XfzqNqF/Y9kK58GJYwg42/5CPBhdtSd9cjP8NzY6tSNnwudMxKjHwnOB6nsIVknM97MRC9QhDpGXhGjKMJZTqJ/SYvWBp8/B3H8fIXYywoRisp7J/JO06D6EpsbA1NB5uqaRpEzodYG3HLBNZHk42LVm5Ynm6Mg0fJYkiJKJDyPs79n88QJNL/JE2JKQhNLBk8aJ89qBqOKwzDZ9xq8IGx3iulStWxZDt3LMra8INpLdgEqEwZNadZYK+l3ByIhip2NsEeguspmC/D1yvbwWk8OnbwFTBXyXduou5wTE9ElJRbSYLOmH0whgzE82GpxSB4cUfYr4U2DSs5TNHE4qSC1QN1+REcDk/KWGrCsyTm+89bKg+q1m0vAdMUSlxPN5RRF9Agp/77LebndsGqITYzVoj0mB6+jBaY93kjPFUDj21TGaDr6dkzAjJZB7zGkqPCR/xZimMvHIYx2fqzHnN39x7X2O1ugZ3PQII66jb/fwXvxi1b7HWN73pTc0nPvaHzepVaxBQOJDorAtJ9aD1rnR0NHYRjAB60Qhec+11zYanNyQB2SmaSBB3KRTH0LaO+hDam6Kl+V0RT5NelkHKx7NG2P3iodfRVDS2EfHg/dYi99z79X8aUeLc6v4LlIgIafuf7mJcaRbl3IXzmq0vbM3C1vXUmKmAoFclFiYOIP6ihphu7OVwq77y1b8Ct1iROs3FyxbB+F7cbEJe+5GHHmGBqczrZ1VjaN1p0/V6kF7D00VaieRIb9YNp2tsXav35II2FJXSYSetdQCtPnzXdVx8bx5e3WFaDg7jHUlfOYuneIq/z6Esx/6WGrltnN6C4aPM3pLxuhzaiAmTG255SRk5Pv80g7mLsNaaUL23SQy+S9VqD0HsCZwuY8yseW9szG0WdO/a3YzgAclRMxwIX1ADZ4ImpEhMn94PY3uM8exn/IcwcgdJQJwEw3B2FRKcx0k5iefvW76ymQwo/qdf/Ezzi7/wC9BJduB5bMXVP9zMxruYhxe7H0xkIt7o4NHDeGDw/mDMWxo0iRBqFoeAtawutGHmTSN2kuqDVWCJ+1DUuGzNSuYTqRsSG5MJf5djVExOpDkzp7GGU+a/fEPnRtqJ/Sf0zAP+upEwsv3wEAeGTyThMIJH0vXv7DKNJSqpIklVG+ikVyYTjpTqL6FbMI7293RDAAsswkNexf1YVTEAL02pcg9ZO0yJQwYkTyVMVUhYGpgyJ8JsjesAnrwYr+Glncn0KENcZy7ieWD0lVdyfblpTM4kG8nmL6rCqPAWTQKr7TcKT24G47kQL2f5qpXN/MXTya5z4IyB4sMhozHUyKVXwogEV7CksXNYc7NY68INUmpEOjj0miHGQmeAQ3u0XMXSwBOqqV1YVB+UWbmXiWgQjpAAOoDE1/nmmusUQzB/TNiI1zgweKH56Ec+F+/MxMIZ1tO1FMmfZe4M+afg0U7HoOtNmYTRIEimD1lXiEBxBBMG9vVlbtSWHD1havMNqDLn9Y5xPK6mNE3u3JehZbn2hTLuvut1zZ995jNURqxMS0vhpijgMOZGDD6L45gknQ192C8mHa+/HgVqjFwqc8RVpX5oCLEfUn98sk7NOXPF783qLyWK8D1qAHq/84iUsr+xF4PANUaBJQBSDaujUqORszbxDAPsKWX8LQlXyxgeEzdtrP7gQw9lQDv8bZjTUY6ay1x9snN8aD+UCQmtGi17FtiL9IabbmzufsMdxP09zde++jfN33/tW/HGhjBAwQVMdEgWxivQOLn4DftcWErEGKsXSExplRgGA5aCbovYTWa0WZibqG90gbsora+bB8FxO3WrQ5za3QNbpzmLfg8qqQq8b96yOTwww9RhkgQr16wizDrV3IiRmzVvTk7SEas5uIYekF69G0oQO7wv430mU45V3CKmZhDvcBdNN84Q1lnGZCjvl4ZOt/w89BBPSg0DW5OU/XnC1JPNfrLY/RRcT4SqsHbViuYgBdFTmKBJLK4ZCxc3Y5nMP/iT/9Ksv+ry5q0/9dbmSXCQ5zdvaH7sZTc0g4f2wgFE6BBg/r4H/4na0tsx4Puab/7d3za3vvzW1OSqgKJO29PghVdQXnSETlo/9vKXNU898Xgzk8qOjc9vMG6NMRegl4uYYhm5fxj+hLuMtzwmIQClos6xTs4QzrsgB6kmuAh36iS4jLpgp/Hm9NICFpuwYa7NWjrPwecwYoXTlseZ5t02ezExw3jMZLEuJ8tdMleE9iQaHPfjhO56N4biblRPd9eReKcJCsfYDWOY6noRW/PaUVpm0BVFiOBrMrh2ATPhUe/xfqzyGAOuJfncg75EV+XB4T275uHKLV95KetjbrN63TrW9YRm2Rqyx+M28DkKObR9eZM2sOcACSa8oungc+NH/3fGzjuw77M696/2nrYly0OW90hiO3GGnUH2gEASRggQEiCUXbi0lEIv0D2gpezVsEMDCQkJZE8nZHjHe+8pD8mytiVr3c/nfOX2/nVvTd0ktqTf7/d+3/e85zzneZ4zjr/P2P7SkCC2sAewFkKbWmwm7uE2IBWDL3ocQxCqDtNJejZlitITf1jOPh+Xps4YR2BhdgkGBupXc8jo3li9Lz337B9pGp2IJgwzmNOQckvWqtrLmDUSgoi5yJwRybgqd4Y5XzEsyDKPfa6WtJ3qrpDM9XGCXI4NLQLHDTfcAH2mPj3w4G8Dliqj3H/zDTfiUvJ42DLJ0jBGOLIxykafCc8qa5DpGM3ke3SyrTQadSkxyVFnLiRgKHGdPUMxSMoBN1JC+Dnq3CV+u2fsVJsthkkAz9hz3k5wc6WkqUV2F9QgaZMZjzfn1adfjSAXgDBBLqQ7PBxLseh2sYZTp01L62kluxCBv/GNYlny5/xp2hu56Xr4Hl1Pfbw6wLoRami3L7zovHT19YvTQ/c/lF59/uU0oDIiwMPMekeL6X4yD1P1kE7ZtWUDh0/ZKMHVhbB0iOjODqhnyrrDmsWWbBqY8lpunHveeYFThd8cv32vLfDRaghu3iyqNRS++/V79uxmg/XiPY9ZIplOFal8Hp/FEmbnrl0RUPX2Vy5zDk4N8rqi02xAI+J56GLgRnTfDHwsandH2vH8S+kUTrNHAO9Lub081JZKEke1cupjGIdTscwMFCyfAIA9Trl3kuxIUu0EsshBPf4I0HLl5i26NI0Dw/jTv/yLMKO84IJF6Za33Jx+/tMfcLvOIZttT10EniuQ4Dz91OPpetr6r7+yjMYDxoi38P6bkZeR4vs8u5z/ageLdX3T5YtRdOyJieQtJ5qjrLGZlK0bax8daxaXQ2ljI5onZrd64UkZ4J/iVU4966ITngNuIiVHowfdIsxcDWDhMEEwMYM1GBlsvBxsOPnzfKbnnXdOdGs3rF+b8vh+M18VJk00dZxibybZTSntZhYnlJcXBq7SDQhGzuR0X2Q8q6wE8u9byVzDJdcM2oaYF7hY1GgXTky4iv0gSC/9SEdos0YvV/XXXpoh1teZxH3Ovq4ZQxYHJci5HrPnzEuNM2pxrtnBe2vNLuJQcRr6Db5kRbzv/j7cbmpmsUVoCBDo/DsAjax0HVA2mJWnQieVpVqCGSxdeyEaMUrWjp/d0ZaTVq84RCDORRa2EGyvhVOj0YFuzyXpo3/yl2nurPPJ7FrSQE97KuabqiwhWc/TzrLls2TjD/V4K2Tfkd2yXpoOeGZaIAXfdP11ZNHQj3m2rzE3YpCgMYaO7XXXXQf0UZ1+cd8vY33nzJsLXWV2WrZseQRPLaq8AMMO3vPBYsScV57V2RGIwmIHoFnN44LQ4FUYzMMzjkzboGYZLYY8dWoT8rHMLWbn7n0kUCfRnZ/Hv+/m76bS6d0FHlcdiU0z0FkleKP782wjycZSTCwTO1/18uqRPqgMlqmKZyVLmi4GHmZXhgUR0N9PVuQC2f3QFjwme9uOD4ffrBPrC7Rzo1cQbNrZmA1E92Otx9O4SfUcTsbV8ZXLn3+BB8LXUz7GEA2CnTdqkd0pDr6jzErs8HFoghgqYBtcubwIYmc3ZxVzVKU+KFfi/40eQLAgbuppcMzmg5NZ1m7aTErM10xsmIh1EVQRnTsIqpU8rG3b4QvhnHHe/HMxC3yVg8oIQA67LXMjmFmbFAOlIdpnN8C7G0uGd9eH7uYWsQPGhSBma5ofYY4NTfm77+VlqY0upAL1HAFSS3zZdZZG/Fk/G+gMri92WZtheeuRpuvkRDpOJwhGNTys8TQr9mzZnqbPmJkuuPK6NESG972f3EuwOsYtPiPd+YH3p6cf+HWqb8BWnCx0hMtizsxpaeOmrXT2JgSR1+yjhoOoEmDnzh0haTtNaSYJ1CA3g9R/aMgLB+kZBzF88oEgpBgIE6jv1d4pRvbFnIOK4GO5K3WwLQT3bGuHc8hz8XNYgntZak99mq5KNuVdMJ7QZMczAl2WvVnGWC14CM7qbg0uYYBqACTAO/BHXE3JXehpBZjZLzGjwQMRHfyMTHzWqsiqImzyR2kIUgt8DUvSsJ3iUPjv4cbL4dWeqpTD6ef2z/xeG1M6s2T8vWzGgHQqf44d48LCqjQfV5s6SukFCxahSqgh29nNsiC9c8gxwcszoUFsfH5QLbHfwoKa0YluOnTQryArtFS1vDObdK91sAbWBFWldNZz7fArF8zKUsnJQ0NF6ZUXt/NPVDlzx0Jp4X1Kes3xa/PY70fSz374OGqVS3Hq3ZyG+azafEkiF/6RRnT5VVcHi2Ldho2jqhOJ+7xn3oeVSwWXdisDjApZ45eWrUw54XRclK697tooF+8jyAlpXHnVleyzk+FirZtwLUT0fWRm8kvNiMMvz3DOPrKMtpt/6PBxKDenubw0Q8UJ2KFSPENNPjNXmjwCZUuaCpRixp3NisnGlJrdbtm6JRpGh/C1q8cuLTBXIRh0wQY5E5px4+pjj5g56l6Ts3nNlpE+uSzOjrD74WE1I+EDK5AX1xFMVQtpum6KaQDKrMdtr2eSLzdCMzY7Hgj5b8WUQOXwqppZhF6eaBM1+1hu25effDxuybDY4WfIrzGY6BwgLiC9wZDgoqiQCA+wKJnUU9rBATthc2qGaRdukKBVzs+roxtqSXWUDMoW+Y2k1n7vS7Cx9eiPIR08KDuQZgze7tt2bKf9fyw87U/gUyaXb4Qy1A3gYTT1jXkTZgwEpzNgGTpzzMIq5wN/wlBbKA2ZYZ9uD8EIU1aR1j38eDrNwrthh8A2vCG7wZfEnXLJ7NpZv1NcCIcwyOwkKxEzq4M35OfvIYiMpVSrqAAHYi3GI9GaC9lzPbfZS6+/ysM9QuYwM931kQ+lmQTd3//sF3DyDkVGOh0KzI6du0M+lI+BQSXzW7W2drzhQdQMCxeeTybQjj3SSTK69rT4oguhHbSmY0FaHoqJR15ckot72HxhqQ5QnDUwBKwhILMfLJ2OQU+x7JZTZgAwsA2F6Z7tf0pO6ApnL6gAhXlupwN7jeQ/nn0VP1NS7S6y5rMDlPVac3PqDG2pMQcIIdwlWN6QhfEv7lcxnzDAZI0yc8qM2R/6SPZBEIPtvmr9bjmrDRL/baAye8i6cOpgs3LY//a9hPmjsAKvnXmqyd8qi1JMC/SCIi5dgtN5gPAzUcVomd4wqQ4LfHWseziUNpey4TVCEhmuTALQh+U9F4KHWndnVSK1ZJDVjGrMhz6iysGMzPL6DJlMOaTbsqJ63qHUEjvp6hXoiPJvG9cdTK3H+0gmCtOFS6ZG84IQzN8IL5SmP/v0v3PBjIkJWyfhFTZQYrbQLZc5UA++PgEt6xIgmUcffTyaYeKwOhabSxa4jzlTvXrFEfSfWfpHcDocZthHlwI96fj70EMPhbWWDbGYxkYmZQbnZaZ3n1poMzEvJXHW8GDkt3FCU4MW1v8cMjmTJZ2XW6k4erXfQmXixSzVqIkgd3YgkeMfrdzbCH5SRbxsbe92S25mL0ZMIHFpxmhz315ZFLkxac7nJ3adc3hfM6aZlnxZgMs6XSQWbHaBUPWPYlK2+LUrEuDbj3unU8PN5rx1wu7HzM9uihILB0mr5SMoVZI9vbFxO6k99A4WeTfYjxOX6ifRpKA83rp5YxqQGMqGLWZBeuFjae3jRg1hOcHNkjAz08umgPkhzazYiWkcGyWfFajFrcP3eZCMcxYeYDdee31kp8uWL4/DYeAVkJaAaLpbRvnx5FNPp/1HD2X+W3w+H0pMI5K1TjDyIArUlurRFjZTkHvlxTWMZbMXpL/+u6/EnFAn3BvgDJAsUFrx6BPYnnczThFMrl3+WhukSrpp/Gxv3WayoEHW2XR8MuXYZB5IrmA7D6y3szdS71weeCfrMgPO1YRp09MqBow4PHjX/iOp6dyF6d33fBhFx4R0mpK7Y+emtGrZC2nW/Dnp9VXLaIIUpXPwfes7TUbCOhls1uEwfNkVV2JV1E8TaXfq5llWQ0eoYUMeYe5FjnpPPpsd2DbwUjExMyiH0jRwy3qJ9dkhJUBrqHmMkXKdZAl6p2krlAOOJQE4CJ90Ei0p3Ut2vGM4kH77dg4NmtyomcvKUIyw8141qxc3Mwh6+/eyt07R/JhJQ8nnIx6qF13occVkR4NZ1szM9JGBnfHvcYvLjeTniOG4L7MAmJkYKAbPBOR2W51ghaqD/RBfBy/LLqBl+FmDVH+uqohBrJTq4cjZUT8Xcuw8GmzlqBjGc9mMnwTmlL+dzwhUwiUdOlND3QiwDLiZWX8n/EP98NqheUgnMYMsLxsDTlxPMChDVwohn4vERo+k6eqy8fy5LszuL4OySJtejINp7coDIcC/4hooHwUEsBz85nJVfeSlr/3LzzlXR7lUZP6XI8ebH895/Ya1GHpOAksriYon2kacJ3mKZ8yKOXP5/DOXC6qLpGYMOPATzz4XROnPf/HPIquVK3t2VKIxIgYJyRbg/X77ez+MBMI1Vh0j7l1DY8wgKoHZhMgBS15MFay3KiShi93Ykr22bBWxQ7JzSZpNGXyM5KPWZh/vcRoBU/efTi5ms1obVW1kp8VcBCY/usqU0CTppTrchhu3l4lBzqRFSCrnTN8AjjWZRtR0MIwvA/nI+js2AryVjcibKIXsYj70wO9ISSfHFCvLv9hAspb5Pi2YAthl8xSSuTl8BAgKgD0nFm3D9i1keZSabAI3ll3Ita+9mobkviFYdiydEivfj7dC5r1w1swz08FNoNPo+zxn1qzUQ1lTxAGbiXTJIKc5pU4PFzOirYpAvJRMzqBp5zZcdEmVJX9u274zraQT6tRzmwYGtHDEUF84avTp7WHDQddaBc5ynWTaK+sRh5w1Z2b68MfuCZudXIfD+G75+tefeDa9wuaI2ResnZlDDALiNcwWdCaRjmEp2ISkzBkTltCllOtCBOpXSyu44dXfFap3HWY26y4OYUo7D59IC69+c7r9w3fjqcYmxpPs+Xu/mz5889Vp276N6ddPPRIOtlOnzSSwttIF5OfTAFnFJKc73nMnLPnWtHvnrrSfbrkTt7xYVEB0ktHVaKIY648mmLVyWlZZKc+Vr3FugaWpuGtbWxea224OEQ0rGwUEsUmTGmMGQyWlayG0FieSeUvLpXNfmf0V6sDBz/IZyrNzPkFw2rzlXTuCh/M1JE108lwlt07ndccj5Tpr423wtNKw+WS1kXVChVjMHDMFRMiCwgU3w3D9mmik8QLuJrutWTPK2SCF0Wjx53o525yyucKji/fuyQ6WQWTrKCBoNAhZjJ/YGHMsJpBp24kfP4nmQOEWLvCjkc1FB90dgT41l2dk6FZYLyh/vLU5XIsN6mZs2j5VV9Ty/OkIA+rozehlqHnmmMoGghelKNhc2JNF6VqaVi87CMbGIJe63DT1HLl27B+6uFJXunvy0vve96ckGZLJiwiiehNWEOwWRhW1D49EOZxqXaVi2VSQw9hDEIHRlwp8rmST1VQYf3jyKTLAwvSZP/sY70mOJ7+D2J1RQiIrp9px7X/4H78M3prP0yDnhVOPV6OSPDu56r/lyBpYxfDEaXuByo7QZFu/cVt05Ls5LxeiTz5O5qkrstWiuKx0GcdvdsXgIBxIgFRKy6DoEChVTFWj9e4AD97IzzHojQeeKuY87YHOhbTSX6OdHGObmy2SObs5WVanPkWCv77s3sxrVq0LPWozg1rsbIQden0tnvoTCCIMUXbiEA90AiD5VALRMDjNGxu38JzK0m5q/Xy5M5aGjkzjtnnt6SdTPouag4WMXKPJ6ANNf+0IWiLF/FE7cGxmJSu3MSjDTtrSZ18gC6LlzwY38PkmBdj1/brqTfjBUS7/5Gc/DbtqF1xXVxfHcu6xx5+ks0p7ncwhDEK1OpIKMqqdC9JsdITMTjIXFPVw/WQ3NWRAOp+MY3N//DOfoGFRiaxLPCcDOne8sT6tfX058wZWRFotLibOd5rgJpk2sC47yGQBaMUCV5SakU1K43CCv82euwj8YzrTk1YzdPpweL0NoC9u46Bdcfv70xza+bpBaJJQcJKBN+teSzdffWH6xo+/k267411BG5C9PvucOUEvWbdhA+Pj7qK0bQ152xtMhZ87a1paRaYr/+8kdkljvTmVTNlJJRA44ay761R0Pic2Tg6i+EnKNnmVR8jkDFxdHA4vhuDM6TxCYK6AiF0T2kQCIT/bjuZFS9BXsgm3M2gmVAo2qMx2gmeXUTnsPJtdlfIczOSENGyEFCvu5nCLkxkAotnDxRT+haNZnKoLKQaZJVj/qKt1RgwVa8tIw355xsg3onoYY1YHwd6gme11qxmDsg4hXMJBI6Fo1PCRi9oAu4CpVbrbzsXRZiK4cx1k4sKS4VQ9ARC9aA9lq8qT7HIeHHJP+23KmqQQ9UOzaYm9HbMnaESIR4/lQq7AGrysiApJmovvkZTRErWihGCV54wMGQgElOGitG9nB/QfssSCwbT4SmYphMyQyiNX84Gq9PFP/g2QghklBprMRbBr4bCeXs7ZvHPm8oxKGZS0P3zyVA+1kT12QtHJt3yVXwbEUUqzZ+krr4YK6IMffg9r6qUnnSU+WuCqA0GrUSrHVK/7fsslQALDJekUL9e6RuUQeyr2KesdtuRaZMmV5Mdoad9yspPZvOtC/N9JpTFrDkYIYOYyKuzxTeaiFrqRbWGQ1MVbHbuQk/DIkcNkfTYiGZ35xtrN4ajU0DCJZIRkZtuOs0EuMy6MABcvfdaBczSLGrVN6kR+ZHaxYtma4CkdOoTpJOWLGc7iSxfFjbhi2Qq0ds1x81bTqXr3+98X3m2r1mzCDpvDSAncQ6Z3xpuKwDKOB7zisd+nvlPHAfjP4BvWQP2PfIg6Xz5Wm75r4WDBghGkrrtBx97B9PwTj8UErdOUmddec1UEDhsTO2FRz2IAjGZ/SlC+98MfhqOH5aWbUYzxySefCTqD5WNItNjwZln6WYWBI7fbWY+7MPVUP8mfV3CAtCQoIXOsqqa8gFs3jqzunUyF0gJ6MtnkKnCzPmdrkvWcPoWzMTxBbztT+wCQzSrUivYBiMKOV+uoy4qdILFDu4Zl3Opj6yYn/ctWUX4OEPydy9nRjwXShW9KTYuvJuiWEbxOhnvDMNO1Srqa09svnsdYOiZcXbAgfeub/45Ifmx6/wfuZur7s2hKN6W/+8pX0lEAW8vH1WtWB+eveT8jF9lILQTCAgFsCcKWhqzHFMDhM7zPfjCkEKxD+j1KJthJNnxCDSSYbT/PRl6cmEgQyXWcdU4Ih0V2vPQNbd792ka69NrpLFtBYNWlwMLUyoEAZ8mkQ7L0AEtMNbp2e21eDLBedla1N/f5ZZIwLbs08jSDcyiLwnAdgGlaEEAjK/fcm4XxfDN1TIa9BcVBK3GxYV7fDCHeTWB/2Qn24rakDldlvsZqYSg0rsz7ROKUy+e8/Mqr2RuFaZLzcsFFL7yC8rJ6SxrIgcOlkgEczcxrhOccOms71QSj07zevgN7I5v1/URmQ0CtLiPjKh8X+JQQi5h4YR6E+2IG10DPKSDQ5efqTkxF0p7PWdvH+y9JixY3kkHpYOLgFmdl1KRf/fIlMLfXArIpQCIoYdwh4X6WSsjhjVMmEQioFvx7MMMOYKI2OqvFPE8Rwn7Oh5ncIygf9Fv8wIfezT7NBk9F1WfGrBtRJEKsORDGw797LPMR5JK8/IrL4gKpJhsbHMDqzAuFHyDDIaR24qnsl85OZJ1kbzt27yfgiYfjzE2ndRYcxO00BqfS6DCTd1+qm1dza+fWQFnqIGnwUp3NvXBPAQ3twPBCmG0KuLwXzZ59Er0zpt7/+9copu6XmgkdOniUEqw9HWs+CkHxeJoCGD+OhZAouImMYds2UkapA3zgq2g719VPJuUtwUxxUzrABtzDQ6a+C67NWHyKn7z3R2ksLPIx8LnmECjaOplqJXBPBhB8KAJhIfSEm265DWynLDKEpU/9IQDaIW6QhQvOAyPE8JCN4rSmt0KvWLBwYRpHwHyBmQ6bGbAhAD8Br/79dD1ffPGPAV5LGxGMtVRxFYIVHw/DSWBZphGj+whSPrBiu4V0oLUjktczhtS8Ej1pAbdJLdnLCGVJWw9APjdL/fjG1MQAkX4wmYMMs3GObT6DrC9ZeEHaxfCQLvh5yrNicjwPLzAmPovmitr8FPHPhvqGtAtnYsvVo2SArZSnF93wjlQ3Bw8w0LoW9gAAIABJREFUsLu+Tr6fCFWYj4VUTUmaX8ENh65xI5/xWz/6IR2qaVhOfTh9/dvf4rN2ph99/9vMfW2OAP8GJoldYG91ZNUnmg9H8C3iAIjL6PKioYClZzYGMeNQaVLYhkJD08M2GiS9PJs2ApNW7grk5Ujm8NzH8hwmIwHS58w/P0M2u2knM07JrHsJ6nv3sx5cBE538tdZtYJdtJgYJ/CvdQ6lq4NI7Ma7ThMnTYjNvw9M8QRg9Yi0C86YmabByovIC0VcTdnPMNll2PooY3P0Ijw8ies2iyxT1Vf7fMV+HbYTVzoHMFypCYpVELJDD83393MZaqBZAr/MDMYxntPAfmUTzMQWvmnG1DTrvLpUNn4LZWJHBLCwGFM5Qvk6NKJFeJbt6xzcg8/bIZ6TOJVBvYwSv5RKpwa9svQSnXI8rPkEU22TNDIy4JUWoUtVgoma4tWXdvGn4+CeFaa6Rsi7RRCjB5FFlkxMD97/x/Twb18DnCcjpVM7hJ44ZtKKlTv8huA9GcXG5UsuDjOGPi6zdmzFcrhcSl0vsqEyPv9StK/CTh/80Dv5nqxTqmGu2X6mYOCS4JkNE9R/+KOfskZkY7x3y1UnfE3Q/OI0l5fPiJBvuSybIhyteSb7MQfpgrh86AhjNbkwvAwdmH3rbW9Lzz33XMBQ9djfh/sRF1o7llIZtsclVMXYAmKD+uky8DxNUTcDqdWNozk4Y1ZchKvhhf6PglyEQf8f/9erRIop1m+s2RDs+XYoIlNZLEacBrjZwwc8xkEKugnlaD3i8YsuvzKVcWiWL1+f9mEGsBdJkQCpVtgV3HIbGHlWVTiSGvkwrCMdx86wjPEG9kMcpVT7/Be/hDayO+3EjHIOnLFnyP5MWbVYNp29/rpr8MY/klatXJHegQPJPMq0WiZH/eEPT2KO2UxmVAOvZ3Z69Pd/CDzOB6Mfnd1OZzB4i9s5NlONrk5kGBkR1ts2M+6E/xMuGplbbQVkyTNs1nE82FxKiTNskLYOiJhuKP63ePH5bIau1E2zw7LehoYkU33SBsiOHGFnFzFEy2YbIX+h5NCw0cwSzMKy1vy6U3B10rQ0dsa5TNGqj8xDzM8spJifOzN/IC0Zp+qCzBE872//9WtpiM3y/o98LH2bQSsdlJ333Xcv3exD0fbfvGYtlkq3pQfu/zWyrolQBpoVD9EE6orXLAeLU0oTmRb/c1JbL5tTg8Uuy1a6ZDZQTnKLin1ZcpWS7Ug81ZRgIVmcnKqVTEpnu2AWygHnaw4SUJ1tIR0is+7KDozZXIDY8tl0hnbcZWBo/z03tZjvv/LyyzAPOMBrHw9OpyWM+FDM9iTL0KNMcrldU9UY4oGZPjIrkTzkYZ2l+7AZdJCEM/ul4OzxrO2GBw2F19O2xwsoIAZLNP7M+Rvu7+pqRgHa2SVIXnjRRezzBali/G64lmidhw2m4IBc4lmJrIwOjLVI+EVnH5ouOtWotiBLK6WkVLdaSWDR7UW1joc0OuV6DTo0hsTAbK4ExyApI8cOF6S92+z29qSFS5CRFeKsSyDUEOB0e2W6671f5vNhNkBALkd7mkcwNYj7WYN4y8VRR7V153tvxcprX9qPM3SuVBIhGr5mHBfVs0tfYlhTAUL8qynfwdvFn1kHO6kGORMALdrkTf7kp7+mDM48GWdyGU2YWB9Dwg1yVZTE9uU8SzEQnMvQILdx647Amo9juMruj2aJDaA/+fA96XGqNXmL53JuDXJqyHULcq/o7i2/0UtHc8/iEuhNmF2shog/ferMtPjixXD4mqDU0Hj4n2RyowVsALBdZBBHmQK/asVqAhKbUIIluEwDJabZgDNG5TipGRtWksWteC0ZWC0dulVrNqZ9x3mjHL5+OqutBIiigZ509MWX0xirOTALp3t3czvGvAS+X3D7U3/6mXT9W25ACPxIlK8+9GeffDrKCW/2JqgTYmROqXrg/l+lu+56f9xSdaTja9/YCLeG7i5dnqnTGtN3v/ddbnNUBiyYD7kPbVU2e1Lfu8xO3BvdtnU46vKZvQDNDBQL64hagIQrNgkHtdD2ON8wIDGWh2k3rViJHA/96msWsz64YZDt9LOZjym9AmPKhiln0+5DFsetJHs7sg6xStZGqdnp4Ix5OPNTC2TpRqgk+TXj4yb3YBuI7UaXIMmaNnAqXdRIqULJX1YxEUigOP3jj/4jffJLf5O+9E9fDSnP97/3dYLMfsrNjvTqy69g9z4tbd+4NVxi7aoNYzyQR/B1pkRJbOZM1eEv8SOn1/eyHq00DFp4Dqo08lgPAXybPSonTkEtUVUym6y+nM+6Em+9PkX5BDlVMZ02XcK3UJwqs8ayY+fjNsC51/rBrcSADTK+hwDb9TuE9HzrW98CFNCRDjsFDecQA4/62UpeM/Omyw5cps+UAEw3ddR4Mbif/PZ5WvKcpZ2YyRkk/YwZ304YKVNrBA/v//Kr01TA0tK/s4lUDvZYRImt2eZ5i85Ls+cDH5RsItAx71VHbfuKNvQoCe0w5oH/hbKAy1PX4mM0a0xHSxmKJAFYPej4MQyLieE64nlmYGgn2GsGOfd+SZF7CIvxttq0dT0lKtFj/sWU3kVKFIFGFPoPj0nvvOXz4PWqRmwO6Eqi1I5Ot6J83pmXupXIR+55P5fHovS7Bx9O+6BVua/0v6vBY+7JZ59N1eNq0jXXXAqYz1xjTeviE0hu4HyIQ/Nbt+sfE+RsAPi+9bSbNFmcfJAS80SaORWLKvHPUfWJjZkBzt62XXt4TyPpINVPDu+vi3Pks/MMn+AiU244Z9aMwPkiyIHTeflmmaSOK1CkNKalwrMxtnbthjSlsSldvOhivBUXIEWkjP+fBLlw5+dzae9yikyshVLhsd8/Dn0DPhwv1Ao/rnH8GDIWykzK2DPU56HRc74kuNDCxZeh75uEEPooNzDtczCnw9zih7sh8bEIe599PpVzu+mgIKerkkzAjo5M+ZlY7ARTnoOvcH8mHLHf/vYRDjc3IAvWSOdFiYhaVGVmPrw6u188IA/AwYPH0uYtW0Lgb3n8x1eWksk4DlGag7eCzid0vgww1voGIN66wmXxh9jo4Nsy/t3vpdy0Rbi6ToYf1dmBESKBdTrY1VNPPBkPtJxN4/AMb9vPfuzutPyl52Muhp3EIe1uyF51HBZjMKg6nT4G9NrocPNpkhCnggCjFTuvjWI2VTXNTGVwDUc4DCOKXjmpBWQJ85k50Lnmj2lRA4dOrzE2aEUtjih2FidMS7spBb7zi/9EdtWVvvVv/8yhOhSZ8X3/eX/IdNasfAPyZ0maCP5Sxn4t5PBxz0ZpLnfNbq/BR/5aO1n8ANFnL2VWl8+Y/SA2qNOxnchqbvouGhNzGBZk+38XhqPH0DO2AVF0x1wPJ1g5BZ5OtrFDlxFLI7mRrJllnJQhbXVUIMRzMVXgqSpuyiczWgwJt5bO3P4DBzEFYOCLBhD8jJgyxjP0y8+qdcRY/f6Y1kW2LJHdwGYZLM4bA3VGqxT3ihw6icD+ijGXdm1Vq3iYuJgNWe4Rh5lPgKKgkL+BLNhmUS6X7BzUNpNxcqmefCQN5O7GKRmyelyUmhQYQL1LJfUGABiYloOhfL9RLfBnBoG6OgT9wCI2WfyVUXEyE9scaCwGwsICYI2RCemV5w4CCwCyN+CH2KTkkJ9FdZKPoP8nP1yaHnsE3I6Oa0Y4NoA7h0I7dNUFVFq1Fendt94IkXwGE78mpueeeiogJ4m8BvRXVtB4YI+/6YqLwMqq+D6ld5lTeFjJWwGFa85Q+tnPH4SaldE6mnBAqavXOGMK0Ewbl2BGyTKQ+E8vhR72pvtIEcKy5avDU8+Gjk/87W9/ezSfduzYkuZD1VHepzGvHpNhE0YC4Jq5Fp1UFQ7ctrxfjtxRLF7jii4qv93b/6eY3CilxADXwUR4u2jPPPUM+Nl00uJ2ODsr0kVY4QzysDqJpq2wju1Y5rFJxsCwngsO1URwcgz9cYLc+i170y7cL3r5zNPAt86rGZe+88//EIRb0yhLFPEgHXoV0TvFTM80A8DVsLV/ike9h0+FgiWkgc6JVDYeGsHhKtisNhkefeR3ZHrzIMIegIJBiUo5OcTrtp3ES0xAWCIzD6SCDMQ5FZa/1Vq3hEVQZvTnAfeGydxhcSKGWX3ru94G+/uq9OCvn2ZY9UtgKXZ6ykiNNwaelUdAuO7Kq9IHrro4rXz5BbKnI+lQcwsPpDyVVUlrGD3YBLk+3pOvYfqvDlQ5lK4XXaTlYW9eyZRywOTJ5y1KuWAQPRxqM0Ftvsehe2xqPZhm5ZEJDcEhKqILCMFWG6d85w5UMK9h7OT01Z/8Im0BQvjmd7/BCLvj6Buf58Zbnz73ub9I//QPX00fpOu6FTnVRDZln4N8FMCzqWIcJO9LV5lpUxvpYuFwYceUYOcaH2QamXSc6ERzsGIQssoALgKDxi7a9w5ulvx86Cgddz6Xvnn5BAmlX7qRuM7R9FLBxGtJmJZ0Le/JTEM5n+W6XEhlXnNnTErz2EtHj7dENqdm1hIsMuHgIXohoSEdpQSJQxmkVEr8l+BbG/bRku1sNueBMSOM/w6zzcyNxP+WWqLsyD2pokJ6jbNma8nitGkyYAo1TJ42O9WBw85diCty7qp0Jm8fe8Zgmg0UsoubOSJn6g07vH5G1QJWBjGLlovDYKuLjt1/vyaLw1CyaCDkUop6DrQeyqfB8MZyDAiGJmEaABY6EX4dgbUCOy67stvW96avfPF37G1mJHMhBluCkjiwOTJc3UeqwIk/8O63pqkMl9aTsXFyU9q6bSvNORgPfP4XX3kpVdCouP7aJQQ5SLh81syrLnN9sTuqblYVw8O/ewasE0djzsrUqU3RWZ0OVtmOxKzKYdpK7fgsUsyC0kPOqVuNIw7XrN0UgoTYF7y3N9/8lsBCO8Gu9a+cQPPBRETOaVhHEWhjxoozIQiUzkeRnP4aBiCTMJxV9TNA0Nu2BTLw/y+Ti75EtCZy0t49hwApT1LmzEiPPvww3aAyxu+dShMhAHqL6xB6nADnZKPQOoItHAO3sWsoefLqN1+DB/06NnxH2lnAJHPuxgm8sd69+9LmlXQRAXdjIjhZjDIPyxEZzqba4SHPQbrr/XenH3zvB9F9ckJ4pOHhnwa7n43ohp4Lf2kr2dsQpdv0abMAT5eSIZ5Kf/mFP4f2ciA9+JvfBz9MGUiR4uyQn2Sf0wDrjeuvsNa2hHFqt80PypL6CZPSZ//y02Fpvm71zvT9b3yTzeYGzkv70eQNknpfgib02sUXpnmnj6W9W1ZiwzQh/eGZZamwYnzqpySPAdy8mMHOA90XjZhshqgqC23RBcKlzEi7qZg8PdU2ksWpT+Q9lpG1lhMcprbtTDP6j6W8Pvy1+FndfPYygrCOwCV8n8C8E8v3czF98TvfSN+87yfgF52U+s+ndcwo+OKXvpT+/Wv/nj7/559LD//m/nQ5cx2OwqHaxiafRLZpVq099iyoJuPhO7Uyl/UEzaZagp4HJMYsRnYj45wNHIHDLixDp+G4xTQlMqyJdLo0ITB7+9VDjwRFJpesXJBZVYuVglmcWE64k5DtCriHMYDeZHASvTwKKNnmzJyaFs2fG6aXdvctVXoh6uqCY2c6MD211TGxHUyNqGcGZxCTVKxM0VIxs+LOhhSHOoL3fNYaPcTkQUDPSO5mUc5REMNT/lVBNmPJanPG/VqDnEkHjqaZ5wYmtWjJotQx8lo6nbseLNKOfTb3Ni5wrYwIFF5q7jv/2cwFZJ4WgvRofJSQCdfy2VBHsCYZj9Dk3nxWjI4gZtkHLtdzcmzat41MvxYMrRGGQiGKAAJKEWXtyaN56U8/+h80EZgLzM9XjN9Hh95yzwpMp+tisuMvf+6TSAnxsyMISoKvx+7chsrDjz6SXl22LPDYt91yDZ9dGgudcLLWzNSUdx24rSL6rvTU06+EHlsKj7KtseBx0sE6aRbUMbZTrq2HLIMBWHc+VEcXjkY412wANpFEbpFiZXDjTTcFnOS5PHhgH5LMTHuuomlMDFBqC0G+HD8Dvia47q9VVCZ1zK+YOnVaNENWQHf7/wY5n434SAd0iP37DiPB2RPdzRasTmbT+dhLJ/V8NJGnkEVt2rQpDPYk6DXyIqbFOwD56+kSXrJ4SZo+d2b6I93PuqY56WlmFgzSrciHyLdh6YtQINlMZA921SaCpTnmzovnLLnTTdoAEGqw2717b/Cj2giCkh19Hf8+bu1RoqHlT+WYct7vfrCtbpxNq9OXv/IFgue4dM9dn8DpAbCcg+SmitWO0X+OWJSXL8yQ8bA8sJYVJWQnE+BEXfuWm9KV178pduuJQ23ps5/4NBuFghKbo120q4eYPv/nf/W5NBZsa8qxtelM+8FUVTcxvbhqd9rVimKAxbREHUdTxMOm4Z/WP3biNBn1tj3F+hZSltptGib9r0cEXooj7UAPbhJgiwbUejbhed27Um7XQfA3NhlM8WMceI02KwFhq3m/NZVsAFjxuYDRm+icbWlDwnZ6ML2xalMI6i+76gqcY19NH73nI2nd2jW4xDyc/vbLX6ZxdDgdgFoiAXrv3r1kFYW05OFAQu7N4z3XOwuWtbF8CL8/Nq1ByoOUTTfPhPJ6thVQGk6ZMi20ufl8ph/99L4wCwXa5rnwzwywCsa9Qd7nalk2NAQx1wDjucjrStNn1qZprH/+IE7LJbw+p0H1hY4WLTR2PFyWwpZZumyEQQNvKRo0crJ4tlGejgYTg6DqDoOMWYWv5TMIzas6yVF8zv+OWaLsB9UtAuD1YFRaQTVAbjdoSYdRgz12wsR01TU3kr1y4Ar3pdP5G3hudOlRN0h38VLLiPa6Z2fmE1JL5HZqLFnM+ig9lH4iTcX8oo1MJjKvyGezICe2JlSQQxmae2ZK2r1hLOuLqP1cvrYIXiMZkrLHkTMl6drLPpkmjLuCnyVx1/nIDnQnyMAuKKECmd1Ul+6541bUFrpq8zNp0EgDGQ9Omwt88qWv/A1B5kC66trFkcnp8efgbmERA1UB79nH1gPof99/PhyqBc9NU5C4x5IZNnAmGBDEusk1NMCbkPiZnPdis6CDOa6raWTy08JR2hJ0EcN4lBVaVelG7b73fJ6En6njiQIFLaG0dhf/V83SDAd0H2qses7ATPztbCiuWPn/CHJBgpTtzUIraTly6EQ6Di/L21OibgeA4KxpCMoPHYTECLeJDdVLbaw2zbmW4iS3veMd6aGHH4oHsvjSywAQ56ZXsfbp5XZfRxDL50FUcEiuxj7ob//q89AZkMhAxTgK+TUkXLx+BC8esYvkb/WzbuJsdCIYkY4Wo/yns06wYhuyolvxWzsFQbCwdDi9573vgs/2NjC5F9N9P32IFJ/yoqERCsyJsBAykgcvy1uOTeAhUB8pe1oZUQMP/RwY4/d84uNkZDws3tMv7n0kHUQrevTgzug6bdm6M4Tr37/326kYN92xh1Zgl4QMCgeK/T35aT8+/MdHSaDmch4wJUIR3EQxzY5sNUWX0XqJjAwlQT3tcLvR5eB8MYKRbLCRn1/TdwDsB9txMKpWicwA18501eK7mNsVVk46jwYAUnSy4vb0GzhP4ybjIXfUDLkLln4djYE1WC5dh9XStrQO7pzE26sg7urlJoGzh2zujNIuSllNQGspQQxwdoczE9DMslzsyay3jG6XmbzuzYP8mWupLEyJTTmBtxNgeT8g85O40dh19fbt5ZSImQmKa546JEOb+QfSJk60bk8/+sVnOWTTCEI96fEHtqflS/elCtj9eWS2ZpqO1DxBsBPLs2tn+WhmJrAvrnQ2yHlh++deJGf3l8/Y9+0EOYNOyBklngcB2ZI1E+0XRanpJWqQAKvlwFZSCQhTyBFshM8lh7CfS2U7F2vtBLSdNCGuuZlnl8c0tUKttiRLZ8C9UElmNUXmAybrTIly4Ay7qbmoGyS3+n505OiSFMu3OaMho6EYHDOD2zEVc9K21QS53ME0fT4mnEi8BjBTVQtejNvwX3zqB6nlQAOBwIw5c1WRr6fTSwUZ2XvedV06txFVBUGukCAcGl9nz+qbB7YlsfvHP/4JmTduLZDeNcmN2blWPxGoMoy1A47aw48+yTOujabAFCCkBrDxmpoKxXyR/akdzvSoo5Zqwa8Dl6b7u3bDFj4Tuu7RYdgLFi7IxlHyuXuo5oQgZDP4vTaWjmGAK7vARmQZM3SL6U47cVD8XoefuBJCnhfJi+lLlkr/378MbtlAkNN4jyGiBUs5fgwhLQ9kHzhZNy6tc+FhdTlgl/S0TCCR7EICo9woDQo/95efT0898wwcmOb0Zrzg60kjn351WVq6f0+qmzGH+puSgBv7DjzPvv4PX0kzEQ47fV7HDC1UygGzY8ZnzJFwuE7m+hFlDW9WQ8wQ8bs5+fB2KuVUqVSIKeFOGAvLmJPp37/5NZxN5wJo3gzFYRK4E1SHcswkoUzIFjctNgv0ey2ZQufIIa2mTR0lFF9RR8CZMmd2uv3O28ge+gF1l6ZGbvNf3vsdmPmlLPwxNvvE9J67bkmnV61J8/DzL4DI2w6Z/uAwc0LLaug+nwprcVN9LebNPjTS9DM4vWgMZbD2095OBcwUaDyfeZzRecuP4KHSoxCZ1uSTmJgOQ01hw44QPIYkWOLhJkZZUIKcBs1wB8qEpqZp0cippbySJPvjX/46uFNKy7Tx3oXWdypzL/bu3oOHHW7P/LxLZfQjn6li/QvFwtigXPAxvFimvANpDGKRxRlczQLseJk9o7t1OwW/cHSylEFXl4hQcxKkefl0329+F13XM3xvFxtdcrh6UUtOvdbEkHLz+tPXv/fhdOHlfm6ff2/avXEEk4cjqSJ/bFhWtbM/DhM0T8nb06J+tOTVocSs8OxkMAOZ8IOBwew/s9r2PWZNHLPpOArsr8iw+BWToQI70qcsU0LEeEwCXRXBzQAup8smgvzGtlO9qAxORdlVSXlWw8VQh9zrTTdOSWMmMptiSF+0rMFlpumLRVChW36iGS0mg3LKyQKL82noFZE1cXFu37EtCOd29O2wSq0xEDpZa+fe7Wn2jEVp53pUDvz5mEn4OVa4t4B4eJNjyhtS28G89ME7fsBbxPqcplg2GQ/6BfukmgbaB9/zllRJgKywVCbI2UzI4SwPO3OW/VZJZjYWnPGPr70cUisrHjOsMBWVIeBUQZKYwzQVn3rupUxkz0LZCJoIf3YKqic+RmCZlvyWsrqz+Lk9U5J1O2giHrdhiTOPeL/a1oswj3D/OH/Fub/H6ULXEXQVIWg/tnXLtkhwVGHZkPSCs4yXmuSF6n87qrBXTTqzSJ09k+k1o1RwKhfaP9JBA4xRMw9uzmamUB0HtLY93MdmPo67wXnnzkltdOry2BxTJ06CjrCFCd0yrzOP/3e/+w78zZ4JHsz77ro7VSFs/85Dv0mnAatHkJ8U8YZK8wbSXbdcnZ74zW9SIwfcm1JNaTH/smPL1mgdhxU76XwBC69DiCx7vey6oGVk5pWZbMaEzPkEFQSTIIV6c3H4GqdVp09/9qM0DcrTbbfcmqY0LKBLhW8/JMlomVrK8PAcgmNw9UFrG+NpFYQ+wgMUL9E37jv3/iDtBZcagzbu/vsfI8EeSitefpGg4YzT1vSV//1F0mRwqz1b0tRBZpMSHHYwyWknn7dfPSoHu/PEodSJQWYe3lqn+N2Li0Q/ZOGD+w+BqVXSuWsks8F0AHvusvomNmdVli2xNiXgVbW9gK/dx1MnY+wG7Ahz2NQGWnZbfhdTIlaSUbmZymlWiIk6Z8LN+p3vfz8998wLlFzj03FuzZA3ed5YA2k1Fbzf2yFwnzpyKLI1HVj04NP5uJwmkVmdLhu6e1j+hANElF1ZQDE3ETN0H1nm2UGuobzVyUM/wAxcyoMycDiVg7NU0n1ftm4zZp9rcavBvpxnWghwXod90eBIe3rvhy6hq7sFKgDZFh3qU8fJXsqWQHlhSry0EfcFD76Tsmc9zZR2Ov/ibhoplHFANAG1gdJB6axBqVljAZmXGW9IraSgEFSz5o+gWTZnxLcpQB48RrMfrafsiBLYK4IM7vSuzBhyLDJCp1r1gsd2d2PnxNrbKS/muZUQ/E4PnUwLLxmbLr92ahozQcE+tx4vUISgPh/XkPwcCMbYpCMU5LMo2yKLJGPTRFbFTTZzwj2e4cVeyIXMVBiCY3oYDere3Y65JLA04KRTcYgkzO40tBrWvLpgWnrvbf+SOk4aABwH4BBsLkpcjC+lglp0zrRUwyZVcqUbi82BAjIh2Qw2iOSf6X5dPwUPt23bgS/gnUXVnxlSCE1JBXF284/u/TlwEKwD4JZpVHk2HvRGLINn55qdhQuywVYEOtZ6267dPLszkLvRqZPBawphFr3w/IVhpeWeibnHPAdx/gqnp43Oo9Fu/eDBI4Hf2imOLDjwjajug+KjqD+HbuioeDWbahQdHw52m5Y8/JYK4jdvYHKPXmKmonLXhvlauWitvJAOEZOgbBzYsRO5CeUN0VpzSJ0+1L97O1186aVp2vnnpAdfezW1im04X5JSozz/TPrAO25JNdwiXWZxO8goWo6mc2hp//SHPwIobw0Nm0aPdtC65MuE+0k22s7RaJYfmWMErqAxR0KbHUo/QP2C0jPpHbffgIazkU5PY3r7rXemisKm9KYlV/LgDeJigA3p7jvfn771ja+HM4aWymYouq6EIJz1kLPl677jPe9Jsylbf/voU+H534Ix5t5tW6KsMDv47ne/DTfvtdR4YGuanMMkMNZmORPlD5fXpSMAqlVjK1MNwWdMK3rRo62pjfR+40lKDLhhPRAi2wh+41nXCUywnzR/AVcggLc8Pstb/dfQQg50M7n9zKk0ljJVwXvkmdxqZXzuOg5Hrl58YoxKsbhRi8kIS2snBqdLztMH77wnAmcb2KDfO6j3m40PsrsBaD333Ha/lTTXAAAgAElEQVRL2rd9Y4yB1ANMwnEDapGMs+YgH7M46CV2FXkeYlvSi+w+O4DEKenFPM9KjQacIcB7dHZvCRmp1lWaVj6Dr+DNPPeysVhK8Vx7Cf5PPf9KqlK6d+PN6HYb070/+W5qmjuUps7R72yYTPNk2rGZhkbLhDS5fkbMth3ks47QRbNp0A59xels3vZmJbfgWjsViodTxbYytOh+HG07ubTbCZZ5al3592ExUT6HZarE3DDdVF8pydeuMfs4yMQcSMXsBhgDnpWCFKaY+EV1E3bdjgFkHdTrFnKwizV1yK8IM8kSpngVl+PnNqkiXXH17LRn1970q5/+Lk1Huve1r36F7i1ZypA0Eg+/oz29JnzuZOp4x+msEWajAvOU/MoAVfC47Lz7tBmqRdeZzeDd0GSscwxCVBHVJZPTR9//vXS6AwE7lCfL8zz+bgxWXLfecFUqh5xcJM5GQI1B3nzOcN+lBLTZJhatAqWEikbRu1Xc+o3rA4P2TlClY3PHUvNXmOLms1/tUst4aCCbHcfzLWINvSCdQezIQ7uvupZoh68C6dAxxxQMUvLyXGy054+k66+/OhRPZoSuRUgRaVpalh7GpEIj2rEkRRXl+CXKleAZGZt0XdHXUhhBrJXNnXIO7j08Er5ZRG7LMp1pT3K4jx09ESPDDHpKn5zlaalqhNTuxu7mbDSibYCmMvin4lO1l67cKTzSdLLoJDCpldNdQXripW+6Is2Bz7YMF5JDEIB7KKUm0ZrGcC1dfuH5mE3i6Xa8M25rfbBqSDV3Q/t45oVnYx6mEd5bRu7YMKm4Gabv+4xj0EhFzCrkxjimrZAsSGBUzWVRVVu6473vTOdfOJdSsDTd84E/I2Nckj76oU/CEVtDRnqcmp/DzeE8SvZSyeevIvOwe+oBD94cQenwIabL8+dONlt02RVp7abtaVJTE4L3Y+n44YNcAFwIHIJPf/6zKRdAfvzeTam6a08aDy7x+22HU1tNQzqKCLoeQmUFafmko+AMlP8ddIU2UkYWkdo3s3ZbMMps5Odecc1V2DHB16KbZ4dRFeQgEMFAN2aGbN4yADetq0ooo0pYh1o2UI0dO6RqBSHu1rMfCIFDM4Iio7+GwD0BpxbUGMIJf/33fxN8sXbWVYG12VyH7sGs2d3vuoVNPxzNh5jRCY44gWE3ZdAmBqC86HAcQdTmDOt+Vk5liWBFIB9RXLQCCY8zZ8OhZrQzacDr7WVD8v0TpqO5tKQDpJbXN0K2KOtd8qomnWo+f/Kf/5huunU2WRLmjCe60qY1neicMX5oBOtiU7dhEnGG96jZg/IyzQBUPYhJVXLhneFiqkX8Ph+MR/rNqytXoi0Fe1LKxWV8SnIyGYkqCQ9zhvlkz93GULjysJZ2YlUBSDMSzxUWkHcmZnUCUrTaWZUaWmTFGAFKY62hLE38TEV0u3XDGQZrTEi87AyWEBDaT2HyOJbRgj/6F7KWTE0wEsabYTfJf5BaSxvh3wfojBrs2sG/CmgmGejG00jzdUYIjC1dG1P3CJJKbNiFcSypCqgg/u3vHk4bV3E59sm3E4vLB6ttSufPng6cIiWJCsFnJPbIP7UXE2eUDpJPgNYmqwB8OI+/mwg2rXLnlVf/GGW6MIs4vJnZrx98hCwZxgXxQN1zAx35KXRXiVnBWignAKkAsWpwHqu2+Fgg8fUj6aVXVxNqso66l8j5yDLlSvrLJMv16OA5b0VwL6xjxVBBl95ZKP6yhI7el0QSkh+TFROTGQTbnE3Lt4btSNhaswnkarUighUT8maTg9RLd8RIasOhHRmP0+d7OUzjyN4EoS35ygFjz7DB2qmdYxqUEZmNMmXS1JCAvf32d6UZGOU9t+zVVMTGPg6ZM58sqqwsF97TtDBqdOr65k3bUi1pZjER//Enn4BIyrxPlA06m9i+1hbqtHZAo3Nd7exoAWOGYfepmmxFCoLTlwpLB9I733dRcGl8zxcvPif92We+nHpaxsMN+yibtz899OuHyZAsVe1Y44EP10tDQDW6Z5se3uxypcSddLsQP8qDdW4pouOrzQtL6olglLfeeUcq4GvHHtmemnoPpkLwqCf20LRBSF3MbFMB3io2eNNxZF5kbcPccMcoYw8UVKVDBNtmgu7iyy5NUzBk7EJ+NcSGF6PohTU+gvFiEZhOhXQIyrFSbJjG8Bmq0B1W888SsLICOr2WVTkBMyDk1o1XETOHr68CkmkV80CnNqV1m9alPyBxOxMwhZIObNh5bV1RzseKXBylmwPInkxlPMfSkqycySH42SnsczxlUCLcWU4Xc+h25hkmRSYaJASNKl7bg6OCxLJviMO4+0BzuJJUMuGsUikfz3tP8wEmlx2Ni6kMQfrYmsloQ2en//j519JHP30D803XYO7ZC7mamR39NkGGUxN2X3lSLDToZP27uUS6EfOrayzlwJRbeknA5SOOJzufCDVi9cYN6TBNr1IuF9dGFUeHNkNc4DEHYrSraiMiCLF8jhiNqGutFQKZUFF08e2UBpILZFoe06PMBmM6Gc/aMs6uv248w0EbyvAugXSrDaeRaTBhCVpUPJi+8e0vwPO0KRHOa5G9aJFjxhNUDf7dhoOSLSkzXR0OmpKvVhjW8EVkjn0jzWnPsaUpryzL0M2oPIPH9w+nT33gJzwL4BL2Xw0X5KJ5M1Mt0r1cDhDxOYJfEfvbrFwttpi0cxY0ZZCmkU/Ty3OkG/SEqVODAvXyKxhqygogI+tgHOWDDz/K3zuPYoRmE+accAhnoDKy2hPS8uKogVaiQqaA9x2W9MSezp4BqB6bQvlgE85zdsWSy4JcL4RSAwZnzPa11+Nm3AU27GsUUKYq+/KcemHb7RdCMFN0W/exTprQ5rz2zKoR+WVtukpwsx0lmxDA9eH55s3eNMDsAp/rHx3YWwxbWsuWGlJJMQIxmX5euIAbTqfePm5PtX0uRDW8oZkQci3BOtmMWxBn1xMMSlicNkq9cbUl6T3vu4WO589x2/1AdJ/2k8pvXLch3Q8r3w6sHTttmdUjnuTgdZAlFpFVnAYHkAgopSImNgkKj8p13EQLL2HU3jWzCKBOzEqIjG9Pzz7zZPrlD1enRQsvTx/58Pvg3P1HCOrV1vkZDHKWIeVgcxoQOOXLSV7Z9CE5QXa19MoD1CSQ6OTqg5DA2DTnnHTjbW9Pp9CH1rUdTVdVIF4nk3mjJzdtPnAkrIzO8EYauUkbkHiN2BmqYvrV5HlpzVBN2kuH4hK8tDo4MGWAzc5tKORpDZxR6tYCRIBXnlgTF0odxN86Dkgp7i1jwTVLC/TCcwAItAgHzNBV7vNwEuztgqkdPQ32017GkODq+pTLs2uFgvPCcy+kiy+6JK1cvgKnkm3ZweQ5moWNAx88g/vHFOysSilvzNDlMrrOwwRTM52g2ehHmEGCcbj8OgOif6DhqFO13ODF4CutYJetZKRX4yYzthFcsPNYevjJB9PUuRPSvPlTweIqUatMTpvWH0rr121Lew/sTv/4r5/F239TeuaJram/YyZlcENAIBowlvM6neichzQ0JfNzJq78PX10yyiDPbQ2WYoBpQvZM1rNn2Qv5/O8JZnbpe9hX0oB8ZL38IjXSe0xUzlLEBajKwtfNKdcZdPEYki4WYrzLFxnJX9cPGYSAvCaiSqnU6tqJ72Skq+M7KgHbfYgf67rci3dx9vfe0N669uQANIpj4GmUjmi3ZEVrdkvNae8hoNwbMmDqrW1AaXQ0PJrJCrnFXH5jBxI63e+APZHuQ1J3MugtnxqunzBXxB0pmHAMJDOI4Orq9ZM4XSq5NLOJ9Uy+MkucESol5LEYBsrpQQWOZCOtpRgnmcTjOxOx50SXnPp0qXhCn0S26/nkQoq3TNTGzs2K1WnTsEGin1opqhJqI1hqzAraqsBM+AjVDQvvPg6maJzbjMHnLmYHhQxeyRm2fKHeVxabXTRD+M9ZwdddYulqSa9mTImczgO3qaYamijJbSTqD324HMjY8jIbDLs2rMHjWdtWnLp5emV114j4LWER9cQD19CZQ+6VW81NaG6x2pZ4y0+BiG26eIpSrd6PngXh8e/Eycrpba/4k3XpC10TA80o61jc+ZTgjnPdCxReIDSdRCMZ8w4rGYoX+tIv0/A5+rFY6oFyyYZ4TNQVughZam0fd+utG03U7ZgPksliWlGMMrN3hwyYy0eE4+q+9JHPn0jbg8tbLg6gu20NPfcKXxPc/riZ+5NA71l6ONuZyjMkvSze38WPL8hPqO0GA+FQdISrhNumNbQdtEMflmDhoPhABepBx4OR+2R1nzqf30eIi9lU297aiAYXJ5/Ih3gz3dQIh4BbyvxlicI14G/TWGWxCBBrLIatnjjeWlHJfMkAYZtEDizduXqN8KxtpESpqacncH4OS+TMsrT8eivJqaOVN7dDrbiheewbf6JdMjyfRi6gP2UXge6EBQ5ekQfupiW+GQZx4vHpZ4xk9EVF6YjAPXFYIsvvPh8OA/LEte0YCJKlTncwnt2bCBA6AuGPxzPVQNEthQbP3PYsKSQNyVuaulaA/bWDtgrxeLsbFSzalv6pTD595HpLwCeuGDJBenBx/4zzb4A95gGgnMFP8/CjsukFHC5EgzT3HzbJpoxdGw1WPj9b7AwGsRFOQfrISknYF92OhVctR+g24zxZw7a4WDDs/FLCD6FBPhu1rNYTTA/+yQXWZfzc1nLgmgyURko9xqVJhnstIaycWCmFyRjx3NaqvKzHJgT6lMJw1L8WCv1xnb6CuAqDgEl5Crmh5dWSInqhPhwSQlQH6cRHlRpeW7oOUt5jjNmjk1//bd/Hpez1lsG1RhiY7DzlyBcnDL/O7Nv8u8kGDu9q/80LsddVGBk0RVkdKXlcM3696aDp15lTTMiclnh+HTLtX9PsGEw9YTGsDgvREtbTUZXYmIQsjH2GBe1Qdz3GFy4CJ7SRsiKqYTEFitoZBnkyjjn9TQbC/jzF55bGgqUBx7+QzQqJLebydXzzKbgMalCRFmg1khnTSgGCEBekBKUj6GCWr5qY0jDxBLFO6fCrdR1Oahjo9Qqu6ebNm8P95rscgUr5AKV92clVQf3NJN7ORgrM07tgImQ8+ufPTJiq/yCRefjvY7OEPB24QXnpd888IfQzi268OK0GhxDjzgHJGt/XoWSwfK1ko0fID2LsHvX1nQME77pWnLDrbIhINVL8btcFTs1R1BLTGhsooNYhfi2NU2lubCHwOrULeUx/ixnsk6b1YSmbkwYAJglrFm1kvDPRuTm6WbCu2985+5dwQ2KEglg1m6S3CMD3shIV3rH+85J9Y0OBGa+Q/FE5F4XsKDwuCr702c/9U+U1YwzG9eQ3n7bu9MuukanlTBR6mifpIGk3aZBPqu4XDefxRItxt5FSSPQTTpMxjPC5lAXKtHgX/7tO8jH6Jx2n0wlYF3vrM9JB1iF3WQKx7gwBF7V2NZQ6jU2H0zDZIDlUDL6py5Me8fOTIfoLhZxUA5A6xgBpyguZpttX5cuXTI3nWAYioF0InglYro0hs5tVYUHkCYMQVNfYp1RdOMtJIso8BDYwQKfskPcTXalYYI2jL0MQ9mJ+Wb/ODA63CmqGTqix9vrr7xGF1vXD6gzdNQWXzQfCsP6dPEF4CMcgAbGv0kzOXRgX6y3OJUwgY7MBrsrr7yCSwS7d4LNHOZgbN2yGf84pkZpjqorMM/iEO/vgx/9CAqQB9K5lwBKV9PhRf1CzodTSwH0GgcJK4CnM6zFPZnKc0sfS5/89IfSAz9r5dkiUfJAspYOMg8cxqZPB3QdBPx5AzaKsm68GJoT43WyFVT3ghKXO8wwoEJnfvDbMYjBKTDbZW3kWskp9OvM8myShOIgMhQF9s4ByTS2zv10Tq/cM8u64Azy1nQbGYQU3s9axpQ5g4lu2QSoAt1PWLtB3GLeefv16f133hpF73/xuAI2yRxwQghvkIvxhf63vzKszkoLJI3f4qSgDX3OrvWyUP0zgjXX2tR8ci3lIZ+xoDx9/R9x49ndQ3eSSXDsc2VyYl85ZEDuG6Eay2j/bJizXcKz9T1rX1ZAze8c21qaQgZqPdzUcFeQEI1FzYN3BOYZv02vvP5G+ME54UL9uJmcmlU70V4mLQRCbcvdl6qXMomb58rJbVwO4v+sXwPBsRbDj2wWs2i065pRu/bRGzCmqAwybkmgtoqzgVhH/DBAZlO/OOvyGG14/OTbD4yYMtYSVGJmKodBR1nT03YaDLKTV69bG8S7PgA/H4CSqypwMoe9yEtSz6gx3hGyrAakLiOk4m72qNfZNLajbd2369gJW7mUrC+yLW72Lhwx9uM1Ns4hsWKClKC1uHrqAT+erqdDN2pRLmxYviy1gtsgvokbfwWk4tP98I60e3HKGA/CqC4YmF/Ukj71F0wkoswrI0upr0PmtbE10u9LLpsGreW59OgDq6AgTINLxrxVgG/tZQYcPUdJ5RQhx9ydsXMnD4/0WQDZzRzOwaxFLwd7kBu1U3E9n6+D2/8f//UbfF8ODYwjqa/9RLqmHJwrpy+1cOt0ABibJcg9m8RNNw7xerGdSbSsfdMXpOWDlenwoDMlikOH20UpOwYC5gJK1BEY/8coRx1vOIvMbjxj7IpynWMABuegFHt73IDtCKF1LRFLyWVNWG6yZCcW8VncTH4GdpHPMrdqQtpahFRmAv75ztd8dilzO9eHZrKHQ1BKST2XsXsdpzuwrVmUSsFHQibF7biHrFxzA/lsguluttOU2AYLQfuKqtL0FlxjjjYfwo56Q3Q+JWkWIf275IYr4eZtxXuthszSOQS5VAUFdMzQ3+ZBHCXAOct0JIdOPq+VD6H1tdefS7e865q0a1M1+KS0DTrzEQSsKAGk0Ua2HtmXaqFOwGzj2BPUuXgk7Yq1ijE57MiL+RS4XQtVgHQRZX2W98IdSugMxgYPMR0HDIVbiI7FZu+K41lbxxO3clBzHSlJJiuOF7wncywCnfSKzIY9UwQIdxYVZ3ImYQN1wWUVw+lDH3pHeuvNN2ZZmnMgoj+rXeVocDOsRTf7v/87ErsIbkZ2/xlyEH57npwwR7eTyojKMAi4J7v3p1OnEehzEb38wpb0/OObgH2kvxjOHZCezbOV4mGjKrI5FQk0tMyOdBwpY31s+JVD65EGVM6UvCICi8TuYn5XosRpmDqdy31f+vo3fxjONGpex+MqrWuJ4xBi9jBnRQ6tHnpOBxTKd21MHlRwKGWTPVBWSlf85gvJ5AfS9p1UO5bjzL9wnWOmjJk3WFu5lxTnfS5mEOqnm6ayj4EKJLmLi/az+f3aqCG+/Pkf4JStBQ1icKK2U4RaoXLo266F8a69+3Db3EF38SBYSR3Zz7hIx7VEkg8j0CcPyUPWQneyxtmobIwWAHmbDxI8JUcO8oKVNBYE8STvmSXZxvd2dLJ9GQdbT3/b5GNipBh8NwLvvIUM8qUEqgLUfe73D3HQFfk3p/1kFDj8BWCs1k3CaQWb9kjz9vRnf3lrqhgDKZMNVc7QjrFjZgCiM1k7vyyNmzBIGb43Pfirlxg2U5cO41JiGVlK8Iptw2dTthZjENk12nhH543de0ZlghtaThhfq6NpB68/wOdzbsUHPvanfD5G3lHWVzHVaTZqh/beE9gkZbrNNkr4XILnwlzI0wf3YlKtWyvUmRnz09LT5ek0JGXxHPFH0/acfZvS3VctgP7wBlkHAY70vSanl0Mr8M/a84ZVmuii2zfqcOwMWz3v5Anq26/Epx9cIvSbKDX8swpG6vVxoHopvVZifTX3qpvSN/7jV6m8ZmKYIA4jQxKbdD6F/KuQOtGWN4CK3QQT39GOWitx4BWUe1jGgC/pW9dGKTYFUvTK5a+kN7/5RvYCVBkaS5e+aQnuxocYuFMNr+wQQWYmWmYmlgE8j2koSdPmjIU8q7h/gIsJFxnJuSg9/u1r90JsXcgHnc36wI3jueQSGMzUfDYSk/fs2gR3ritNYY0qKY1y1EbynvIIzh40L7g8Dm0Le+wEdlCqMYK7R7ZieZbNBrWLmfmthXuI9BI72wTAdjmZXDIdHLCjVB55lGwjDn8SurODLX+NoCGvyzWRWiET3+aFAFQBgU4Ms7piBM7mHeCg54Y3nMNo9BUUTiiE/zVIVu5GzDy6DXD+f3ebv7LSNcvm3K1CBhLgDXasG02JXPaN+9bMc5h/H2S/tLQdxih2aXrq9ys4m+BWvIbefN4T+rNZMip+t3qJkpyAFhZivIREcLmC2v9rJlsKplgLP7GUslRj18paJpVhIjHnnPPSHXfdwzlnQBPZeh0JSgNVnb9sMvgeTzLE56iYGpeJDRVNTLu5LC2RY+YDz7G99Ui6811L0rxZZIL189ITz6xK+w6fjHXuIakRGrO56D6XDH5W1/sETcpvY0CxYMGccK7ORiZkvng5f/rJb42YCipd8hvD0Yv/cx7l3XffGV2hJ5nEHi4fZl4c1A5uQ51SpZH4IqfAagokVPJnQwScPsBf2fFuFl0sDKBl3PaCtNIhCrnxHD4iM1nyrQdGLMfRdGZjTvfWCE+nC19Duxb5VtuZoSrxbhz8m72HdkXNbXfPi1YnETtEJxGt//VXbyYjhRRq2k3mM6Z2Gpw07JtwbcgtbuHBdKbtW5rT048cSO0nWAgWZP7CBoJiTzpxmB9G2eiQl1wO2GkWzIdukJOI7FQqD34vn6MTq5gean9v+EsuvTJdcuW1megcHlOOhpzth+DywE5nLby22gnmxaTV09Gz1nZRvvKwp1Cmn6xqSi8N4IuFNdIgn6mUm62ioijN62cqWjrFmuMXN4FOJOTfAme5krFEELRcJoPWhiasl8CxevPAV7nZO5lHcNxhMA764XlcMasBgJ5AQAArzuFmpNVv53YPtIz9feBFM+enx5ZvDCKrRG6z1iK+5hTv2UOsVXp/6AW9DKtivOHSl17Kgqf8KiXA4lHeATQluntOpA9/5D38B5cKo+Lk0xWW9ZHBYaRQV5LWrjnGb6ysybbmLBybJs7gZ5TwWQBCHWaj1G54hDKzuCo99cjO1HpgFgeMSyCXZoium5iERjpAad3M5arTxRlI0tWUuZPBdvO1Rmfdc+XA2dEMvh7lMEFO9xP5fIHpsA/LeP8lyrfYq/KtVDnE4QnlhdJCSKZSQ9iby9bvSt10ss3kBugGRnZLEFKknjmLECDZ6PrbdXAuBMazMpf3UdSV/tfn3sVM1DkRhAry3JNolB0ODXwQdunRbQjOxWiA8w+yaV//ndWdDXR2fsXnDMzZ9xtMgnoSGF42+MZhOm+8sZrL4luZqzCfMUp0TRHCERm8lICjCsiXtlT0LpcgXxhYIR+dtbNpIgalxb1UKyli5RiHViJBG497SQ1B7U4CnVzBKvD2scxrzjUIkyHaDFNpsnXbrni/cnE11zBhCF6r/D1rNKqTm665kAuqHanhQZ5BpuYo08WkRNmd85crwY8ZvUCdrFO45qItWFadovnUBI584UUL0u233xZ7VYfvnE98/Ju8BnMXnF8KaG+X0KBnp+UmXENaWyD3ciu1wwMT1BMjU97hBCg3jps3SMThPebgaf23IEhqi63VtI/KbjgPWl2mdIxSB8KQyclI1sZHfEWW/hH0mCoqhjwQLIDfo6Y0M0DMmOfSUzSUrB6T+ZiJB0lYLuawmAFUj4Hn9bFz2MRkYyyOALkYT0crttKDdTyUfnSFJymRetJvf7U2HdnlUN2UllxVn849d0L67X3wqHrwqYJUm0dZpEOupoQKkAWX7TRbIJ6E2nKGUkuBuaTgBefjDHvpmyAdn5u2b92KFK6N7yfLYcBJjrwrgmQMKabB0Xh0e6rPcdgxXDHwzc6KKenFPrJQZG8lHJ6ZbJhcyr8rKuDX7VlLV4xZA8OUkAwtyacMzaPbO+JoPy4VU4jhfNawijkDWGIf6ifLKqJNDyO+n83k/8rI/PYufyqdW9KZFpAxlY66EbuObSdOpQMn8PZjjbYOMCGeiVHSBXoJ1BK6LdRiylXc+nQKDaz8+3EwVZ+LVJ8gd8YBt+PKv9tAKGlLH7znPdGsWbOGJkrZMIaSTDg7pz699sddac1yaBww4s+9EO+v2h7MRPleAqIXn7yVIt6DgciLac2rA6l1v9Pn+TMukbBMGvUO7CcIHz18KC6lIfE4IAqZGOSe0ZkeNvtmb4YLsKUOn0GYRcmQH8RLtUSaBO//LCnEQ2d3UfvuSgm97OcSDtaGvYfTawS5PmVZfEp5mcYi8yvBcDOHswOzw46dvSJFpB3y9qWXz04f/8TtTKzT6cPgBI7MAebp8DNsZtgltXvkWmfBMgpyFz54CiJd/3eg85XP/hZTi2kNnAEddbLxhdnPEmbxEA4z9+PbDEbaaA0ez8xzahal1bkUDNcjGxikLZL4oWsCtmUjwoDk6MloiIiV6zwD3g0Vp5iMtX7C5LTk+uuRcv4V8xr2AlnUkImhbHKN+TqDmu7MWwhyWYkdL/dfrAWbRbm8x+lAJCZL7YgArKLsYlcSJ4oIcCpQxhE4jSGvL18Z/MMSMkrnOxwCItKjzsvWxn4picmd738nvYb5KedTH/0G+Kn6we4IcJar4Z7Kkl5/PVbTxzswnYT4CgVEBrILIzm3gw5aWMWQWUkXaaM8tYa3dCnWA57N5Ei7KGe5UX34ZnTZ1K3MQC+sjHhNb85I0EMaxCZks8ah8fFyqHQU8T1m1jdqDMWB2GB8iTo8OyvysPrOHE9f/oc7ybK289N0kvD7VV5UQQ+BIzQymYMEDaPmmOlGWvn6brK5HWEZfdMtSKhwjDh5NKW920+k7pMExxFuWjKfbj6vLWz5QrLAnXPQSWrdS0OlVNsgHt688xaSDV5MB3ch9A1nrmIFdHgnORUOCewLaRe5dH+LkcZNOLgddQJNFBo0Thtvr25IPfMuT/uZsXkQu6ZxTAObzAG9aeqZ1LZ3vRlMBkcAACAASURBVNGFc6+HG2aHBNQhgCGth3rYcAW1U9JxXGA3thCIq8anUjbWaZ132VR9HLIyNlgMZz7TnjY9e3+qOLQ5ffLWG4ACKFu6TzEKEnJt90Bq7oA6MWlmun/FJiaHCrSDp/IedZG1cRFSKA5DZC5SI7hsLFvPunsYGGxUqTXMoRx/791Xcsl1pOXL3sB2HjlTQ28678IimjpD6f5frosM4+Z349xKS0UemVKu4SFLO91j7fbh6rKTMuuFdWnjG2fS7W/9e3BQlDZEXblnlpJme51gqodxyRgmuyoDRxyiMTXE52ogKJVzGZyiU18uEcwMS9tz9k43F4igulmbpF4PcD6XlRe73LpwqHEQM6wDRfgDPLcz/KzfPrMiHQArPQ08YUMrZJDSity3oa9W10k3koCek09Vw/rNnNmQ/uorSAqrVEVYeTgKyc/pCE8yowhwqFRsIox6xWXd09HuahYORkvW0YzOUnq065plbBmnLoKHrtKhlPAi5JIioxecz8aLwsf7xjfShnXrI3uKZysHVJ10EKH9TcOHIGcDQueVKmgawiIGP9+5fL3B0SFEYWPP65XglKMj8LkXX5gmTm1Kd7zvLkrVxpiJ4bk1CVFC51zUI4exg7KhwJrZtbaBYLTz2Vx+6RJ4spvjvTmty7keThIrQ11hV3scDbL1GzaTZJ0CmqoOb8oqOHRmhp0Q6vUMDP05GI50knokZZVcpDlfApNztFcznDAJjVUxwAQOFcMh7v7Q29MjjzxPUMumH521n9GFICQTLHQztjyZbTjUCDA33TxNgQXsvcl88y5kLCZ/Loir/CK83lnEmJYuyTcyAbM2pFjc5GaXLpA3ju1sXyOwQ/7pxpzWxMAbcJ4zlFB9zFEoJJOrGnc6feQzlxJIKQ9zyXTILHlJSsZ6KCIM7u0eS8lA+VmLEB084fD+U+mBX67ioAynf/zaJ9Pq9Y8HcfTcuQvT5tXtafXr+1hw5yyMTupWGO3kKQbK9NAh1UwzgHwCwrz5F6YLLrmMjtIEDDQ0UXQ+ZXsq64PWQHYxBIZUwkMrxehx/IkjwT+T4e5EpA4C166yiWnCjbcHT3GYgLQQ65yGU8yMZDBO8+H9NHvAQejS5XDAFOITpdKG5sG0jN+5jXOxtSV7Y80VyOeQBUlFGmYdHSFXAA/qTD8j544dSOuWvpCawGSwJqBc7kyXzJuWluCh3wWO1A0H68WDJ9MbWN+0DwioA85r/aMTi8L2EK5nPDCpRYFFuf0NDgSDZrh/4qIlFf3p1luvwMDwdQaS3Aq0sAzKCNhX9Uh6iPVuO1mYzrmATl0VmJlzWBmxV1VVl3736Atpx9YO5EDQDtjE+oKVMXz594+uSJdf9t6QjXF3RofT7MbxkM5nlWyqMUMJwHMxapcje3YCBqOfnFzPARe0VIudjTiMssLvDsmWGBR5lBw6MVibFPy2s6+YvJTsRp6dMrX9BLfnVzLIm2Aqluz+zxVvE0PlotfQM4cLcYTLqLC0N33hS/cwsrCey9ekMzOs1KE385bjOcZvGw368AmHSA3JZn1YvtpUCCfgeLfxjvltkHN2RRbssv/212igO9uMCBcXQXcJzNJaxJoJpCo9yLR/zOCo55kLrOYzLJvMolQvGCY5k5auOpIY8Mu4DFybKPnd7wROL9CwV+LsiUuTtgcx/txFC9Pb3/3O9JZb3h4Swrp6zkJogXU3UecKvYXmpdzbTHqpuWfWSV606AJccNaGPFIVQ9ZYcLyl2OEA3fqZJFwtacWK9WSQZeFA3In6SFNWcXwhET+PDUsXTVqMGWD4HP72V8+OlPIfJyRJQuhTNtFPiBa3eNvbbk5PPIXHOyRGvcHOuqh6y8WwX1bFjoeBzZvy7LgyM5QuZ5rqGx6YQIbzyasa5uvODgqWHe8bkkcUDrHeWHb+7Lpov8MmdNGzQSOWGD5YA+dQ+tKXvpC+z/Qp/SaDRMmvKZgP3/aeGVGaGM19f2ezj160e70djIyjIZBfto9Gh1bup1LzgdPphWc2p3fecX0IwW1vz5k1P+1DCJIGGKXIYIxuav2xCPbl32zb6pBnDRYVo5Oy66XGP6+/6bY0be78EIr76FQOFPe14UQCbaZoKGg1rdBI4L+k3NajeOfx/qBOVEC4zSMbPNowKx2YMj/0e1PGVKdLBo+mmlPb0j6E/k6pUr6VSwbTy3oNQ+7cMlCfTlBi5o+ZkM6QFQ/Y6ePz2nQox/HjjNQWJiCJoXaB4+XzuQ0ALThX9G7bAF7YErrc8RyGyQSCCn47/OMYAPjDELY74Xidxi6kmJLfwz/EprHcDkG/VlChFyZIIxmrx4V15crlaSEzDk73noKz1czFMEyH9UbwHXCwjpVp0gzkU3256d4fPZ0WL7lQYxWyYn9cWdqwvjktf30H7HXG5JHZis9IY1Ga5KzTvfs60nnzbiAYsh9oHjmjw/m8VgBtNDVaTxyNbqIkaZW8xw/RUeQiJTlk2tOkKOstW21ExRQ5w0LopxhwbtZGNmIGINgO/5TsAdwQCZ9NAzO2Idbyje3709o9R1MPJbl7PZ9MU9ndMB3wYbDcUsrlt9yyiOZKIxm9LtYZs824aikZ5ajtxAhglpRUMqP/nmVwXhhZsMrKTS+ULNBligdxOgOdZavlq2MU1bhm/djs1+is5GhEmEHJVYQ3yrrlEkgV/J8Nlt/4969jaLAReAiyuy/LWZSKUUQ2XAOmWWhGR4BTteK6hNRLf0MVg7ygs02lUUnwl8R7mupixuxZ6cOf+AhDp74chp+lZoFB4Mx8MEI+KBXELjb7J5tfkcczn4zNOfNR+azuYdUWmkJYeuplWI9C6sYbr8Ty6T+JKypRykMSJuRlgmbCJDbsRDaDnNpbLzMbTmeck7Hy1bUjxVoHkyILCv7hsad5TwYxytUb3xJWSbayBfsUHoejqZiITHwijJiLw5G9IRxIoo2Qm8gMTclXmOvx9+FA4GHh1gsfLQOZwLEPSR2kqb/7LqZomb3BdZG+wbdlxgFumNGvYZUXLT6PR20m148Lw36+sRB+XUl6550zeY96+Ys7ZN2oiSxiWwuDmY+Bs+kiXIGcClqGG+YI/L+dW3vQ5I0hE0TShtRqPhrbvZsd/jwOsf16ssHTTLpvxPZ7AM7eFm4QtmMI0hWbu+mL6Oz8CAeIirRs9Vo6wAWphYM2gyHDtzaS4RZQUhP8+npHaJ5sp5ztTMP8OwlBbIQycIVDdU2p+fxraJww4o4U++JuBoq0bEpbt65Jl19N6Ye77wAYYH/t9NRctyj98SABU6qIXTICk2dP0m7PIOUaG7WUjM7bsIyunvbrx7CymUwwev7xB9J4S3D0tjl0DMvIhibwc5oPHgpW+h3Myf315rVpiM1yhsPpXE0zoGnTp2OLgwGp8wyU5PAAXd5FFy5mb4xNP7/vV+ld734H3bKd6dqbxqdf//xJzDg/Bh61Pk2Z4XMYSM8/vY7sB71nteYKOlNMSo88tAwz1s40c/a8jG7BeykDC2tGO+25Ntht23YiXb74DvYhtzIbwulTwh02B06cOMbzQCLX045dkF5sgzSPYCeSEfRDT2pCxK5r9RmyeveZGK4ZnDZGDhJSzlYVYwZpvnAADT1VHKwqOHrSp3w/cKzSc6+vTYeYETpIA0KcTYxrAAwxD6rD+YvGp7/6wrvJOriQyeQ8nAY2/GC4IEbVEAjY7ddLJPdSzCRb4s6ZciLKyygqPT1ZMLSB8F+/IzvLLnkDlaWva5qN+fHP/7vzmgVLcySDK5iipfCQ71ttrIHQ4TKn0mc/89nMdINn6iuKa5biSFJEfVoT4zbJ0EYDXAHvUb2p66T9mjb9cgmVOPZYWZDl1WMa+icf+2j627//ali3y3t1nQxC4QBtdDQ0R1VAcwlM026+sUZpXAypklhNlaDqQrxf+oqxJjiPBq3AZDU79RNnRgpWkdGrCf5OBAoSL4cjSd4G81yzah3dVaI0XBSD3OOPP0dnTGeBXFxOrwOP28bm3k2gQGCOokF9nsGmnJTWBZPoN8wNKSnV7qZlbhdkSmc8uJm8Ic0YdPa0XI3JS6P1eEE4jHJwLWNN/63fBbn5X4DZvHk3spw6f2fyjYwVPgRwv/gy3CjYxK8sXQsbP58hv+XpHXeeQ9aJLTYcPw//eFyJDx9p4UEzLrEDMP40vnDjy5nJChKCmebpvo708vNwrMaWghmNC0fi+fMvShtWtcf09qUvrEzj4OlNmFDLwg3AwD8I6RmMjBTdAR4KlCsptb7zw5+kY0jOtmzfzdxR0m2C/uzeHWn28H6CHg0YS0hIuG88/zJTsZxwRpnEhSOmVwb36EDVpLRjxkXES8i+sNbnHl6R+g5vhk5TgjcZKhJsortLm9KKnOnpWC4j8QwzZMAjrJN6WC8fLyMJ23KctDfKBaxtxdxU7tDiS67A+PQImMfyVMklsHPV66nYKfZsxjNs9AIO3BhKtIWzZqXdxbwWgayPzdjHgZB3NIMxb9IuWuBBtWChbnDth/C6YNFFxAlt3B0EI4txU7r0ijHp2F7Y/NOmpbzSHcwIoMtYNBmT0RfSBZcBHcDny80Zk37x4xfZnLVYS03BtWIqIyQZx4f90gG6pUfIetvpTp4mOHV25KTpkxmoXcahkQNHV1u9ptbxYsNHsf0q57MOcyi6+LxnkI45DZ4oFjjxGAawOBDcEs+Dk/3ylGTmAkUcmkzTyaVABlPEs6tif9sMK4Y3OAwe+SzD0TsGaOpYmhIEChihmVvWmv75Wx8nEyGDzEUqRodVIrABpsAh0PpdcxqlJRngRobFBrNsWz6e92MeZaRJRRbYsmwuC3T+NshZ1p7tlvpzslZHVraq2bZS0mfxbAC0qTH6/byOpbANDvIaEkG1sgYCz2CK+ch/9fn/DSYJR80B2+Gd5+WOcgKdteMK1S5LK4lgw89VkhX2Srz5HocckTV2c9uNsF/mnXM+GOSc9E//8lVIyGPDnMKsXJmfnWcvLKvAGPitKWdtPWfzBD9LTbNW/XRKPeuaSwQ9CCYGDR0TWANldIWNAWCCfk0NdDZjjUmX81vC5VtDBVfTbJb/Nm/P2bRl/8gh5DwNDZNxAWlL3/7294nmyKsIDudiKdRCF+05JD81YHU2CgxeRlQfx5VvupyMDQkHH+axP/wuNU2eFJvmZagF8lRsKgT1AuDcRoHtXD2iDLiBtzn93Mc5Kny0rR6bgDozm4MpQdHBwFJV/HAGuixSl5UyyWteWVowfyZM/S2It0lji4fSZddOp1yCrMnPb2qcjoMGJp/7j/O9BmDG90GAtXPW0FhJjY+7LuqLbdBJOgiM/+sLt6aW9t04J5yLawM8MIiJzz3zGqRGBON0c5nEgjoCD6vduF5QlNrVUQB92zvel667/q3caIO43qJ3BYAvg3V/6dCONGXoAGUTDxUlA/dX2oxGtKuF7ydzLuNyKQNLKyKTOF7blHZPWJBA+tL5lHjTWt5IZ8A7axogyBK0euCUvdZbk7b2kxnAYI9iWTkOG6+Qtnpr24mwGhefKOdWdFp5KIDCgXYgJC/HCHI18N9efeb3qat5XypBVO0gIqfdV7HOc5nrIAdpdzECcG5mtbrD4Hk+93rY7holFHHot27fEaMcu3HFuPCSSxkaviF95CMfTy+89EiadS5lYkkvrjRLkOusTedewGGnkfDIb5YzVf0aXGFawE86069+tgw+IeP36hsZNjQ36EIUqHTxexn6czg66BoTaNDZ1jaAxnkhw1CaQrvcMH5SkM29yTuhM7WiYMgFt6kkMPUQQFuOHKRsdn6sk8cs05WKZZ9HrbE5j/ii2HG/4yA5iB6mWt7DJKCCSmgsxeBoNiQKqChOkcGsxvq/i0Oay3PMAe+tGtud/vqf70pTptcQQGuxfUJT3UEQpSR3yHE2yawwTZ4ynjkHGIYqNxuFFNzXUZ5K/WAP5Uo/OdsRHS1ZzeqybCzLyP6bBJyhdDI1s45rVsJmOoMsNEawVDURP8surgHXITQ2d3TmlbdmJTWQ/pWAtGPzFizSmdPCJVdN9lZJ5tvLHrZxqOtKaLb5p5mc6XaYk/Jig/x7N1nYMBVNKVy5CROnQzd7xgMcEFQDw2e0dRLu8NyKGSvv8phLAC4vr+VZn4gL0nV1FKeNHM0fLJ0H/QvWSfeS4K3yc0OXzAWr442BMjTE0oTCMME4aMAH+wZmGNaJxELrS3/zvehV65u+h/kNmzdtYWbiHALAMXgudZA6p6T/Q9V7AOpZVen++/Teck56PWmkhxJaqIINUYFRURzE0bHOtYxlxnJHvTMW5o6OvYv1jjh2sVEUBAQMNYQAaaS303uv9/db+xz//5sYE5Jzvu/93nfvtdd61vM86w9/vCdsqQ0uKhxCTiHoysIapos4T08wh74SwCTS2s7N80th3ceUJDtZbjbtqb1RGUWIGQc+EgFsozs/8zxFEAs7t+JzfMgYmBLOFtbzE1FKNAsqVyrnYA4juE4HE7jGyFAWN89DdlYXjYgpHsCpE2A2jCDUWUTnWgmTq1etjYnyu+nk1BBg9Cpr7zpG0+JKSs4jqQle3Z6dVoPT6PLuxx6pHrIxXUrKj972ibRzB4aS4hyBMZSkG258U9q89Xw2HNPKEMYPo12V03bl1DOpaZgmBw9WuckpDhPn1na2iW+yBFns8o2KKSsPMVGpdeWFaUkzInW4fvX9B9Iw93HB8vlQTBale9vKU99CCKQ8cKt3S2gXjFSeTgaFuLq9R3qjiZ/VgcuZWWsqqUOrNIoestQhGh7PPvYQjjGUg+CEk1Awavi+tWSfC9EjDiAzO4ap4pg22ywQyc+yBmo92WnfW04orXEIcBG43UrMF353x10EuTenvzx6W3rZKxeDk3WiAd4If6odHhxzeLurGHV3IF31NxtYzNjl7BpLX/3c7zFdPQ+8kS4c8iBlOf1ocR1c7kE6gW/eKNfsIKOOzgFKny1kFpvhZNIcAyN2HUrOlrLSCiY3RidXriZRBrPV3YHlyJPSXFVsWEzLg9fy0I0TKzBwrgx8O2RlkrW3FL+9M5bMJ3BljxEJwG1UBYeQPA7zflXVyKIKBtK/3vzG1LyqETJ5F5/nKAFYc9LGkBiW4errwVMILFDEvXQebz3rZ83qRewpsqZwzTEby1XNLKdtluCbs7rZbG629JxtQcwK9wOBi0CXg5ymn9m9JKAUfneN+Tc2PIoZesOsOdaNdkpy82QzqA6eSD/+/nfgZhKYVGiIy/HM3WfeHjmw7stB9dnskwHKQLukk0rX+DUFoTmBkS1i2FJ7z1DYTqlimA//sx3SfgHPxzI4pt7HcCGzWQMW5Shl7igHZawlYReCnJmvt0RrNeGCWSPTHPNzpScXUEzQpkKI3MJcNDcvnTXiYaJpqo7ltRwiBde++v3TjpiTEW6XyEC1EoeBVc0rQmcpp23/c4fT7Xf+IbzcpYv4Q0G+Qce2/TjM8iakPIK2bWgVBwlK4ebLmykc9uZHIJMcbKfSGy9+xGsZcf27kMB4wdHGxjbGWZSmoZp0cvrWcMKYZi9DUrYNe+4jh/eSebYFwOvAXidpRbeLB1xSBnAKb0Nc0ExUr/9epnU5Km/LlnMg58qIZtYAGtE4MWbcVyvre9Kb33MhN34qPbuTkqi+PM8lxbGhaR4WThxfvXRi9z7BdHMIwz6NEtLv9777fXzNfLKMYdx9T3A902kB13RF2pOaxjso1ThxuM5nd9EZIiDrp+bnlYAtMNtAQDpVuTA9VrIk/MEuqxsjG9mbxltPpQUEkdFNl6fB5nNw7KDLzTCbXuyudj72SLijzOG65uLb5aEgdqkXfjht4NdXzmI2+6qGknLi0BEMFCmXn3iA8hQlLBmRZNkq7s0GaA+rCTSldMf34FrbbwD39CW7kCZg5q9ThXiMw4S8budZiC2tWLkmOmzvfe+70xe+8r70xndsJJN/OF1+2VnMCMDYYaI3PbdnFFldd7r+jWvDyeIdb/gB4w+3Ut5sxq2iKRa11l2y4TXotIM8Asm5V4t1nnkDzY0u7vvUGP5ztTSP+FyWTIPQngrAxzo7UE2gsiji0NXsoQW8UWqTdCMHPEcAYy1YLgUWBh4kLSYCDM+lgExT0FpMU0yukkxtzarlscbl1HUwTeo4/EbpFY7ZvOIF2+FDziOeIjBPOGHUcohRvkoKF/dyveqcU4EuOKgilItmVKpbhoZPp23nbeSwyDNSc5fUHzmo5YJ0tnzNWVkeypiJJH9tMwRWmktbA11kcnxWEwdLZgNBOKhIN+F+FuizWIQ5BrCNfLwY2GTXFwL3EzvuB0M+Qpkup5N6I2RplvYeJAQnfh+EMeA8Dakao6x9s/gCMLVaDCXmkI2XUv01zl9Ot5M4wNrX9uj73/8e2TXlshhmJDXSjrSZioKSPak0kWRIfWp0fvk+9oVmCtHs4uvKdNUx2rIgVZEYJQyQigoqOMgMbmZsxoypCJ6WiTlT1za93HPspa/+ALFNMq/0DVJ3FkoFgasepxCb0N7XUiLqAUBnHQSkgAyQDVQ4BoyyyKp3BCnP85HsLCNj2LHjIfRpJ9ISgHoZ/s8+91xcuOWHmVl8QD5ATisBy2ccBLwJ4ccf6aelam5GmC4rQ2kgw5gPXqMiQEpDtt/mhsDL8nVUN0iE1PFWx4di6ARjpNem1nZRLU0krmpVLTdHYqGqjoOHDuF6Oy/cRKcLB9KH/+014EF70rGDCT3cEuaT7giPs3owLtnWFSyUu397gGtlvBtl9KIFGFC+7x+50QCyw8wp4Po6yTzqJ8C4enalNRWYi65awC7uTY/d+2fMQJGvECRUVUhj1lCwDlzuMEqFPwxXpAvP25KU4+uwUgLtYXzp5tS15Lx0EkzlGTCUerI++lpBcTAQWZbJElfHqrRNbeBRJHgXXHQRARVRPIHtsccfIeDxpLD42fvMYzx8Gi9gcZUDOLiy/tZTok1Smh/ilBoCE5zm2uxgT+mbxv13KJD30WdjZu7idxGpYTyOzdEVYLfbtm3EHeY3afsLkd/d9RASnxcQoJgFO1WTfvXTHell11zDw96bDh/qS7fecgDDhI1p+0XnhgxKovUAwVm5j5ifkj63wWkCyxCZWTMd0oMHGSQ9sIqgup7NrL7UebXguFYX4nYMLZocw/yUDP3A3mcjkxvimVqq5+5+zgIsSNw8drQsmwKikrrEZ6qkwSBXrpB/MPtwDN48uHKOZtTeyyC3FC31JQTworKutGotJRpYbT2cw7FxdN64/5rBlVrSYms+xWSx4SHmnbTDWcQtRJukMgTu5dhWVdYi8QpTWz+rvFT94rIJQIGu2f9PNpdxOH+Ym2VWggHbc9bhMJqN2mmVZWC2aoPORofYHyGQA32c5KUY0nh5ASoEMjr/LSbUWVVxH2/7yfcJcpDWOdXgjge1xjEHEt8d3jyKYcQgB1E3NLP2bhoCeCBW0HBaf+bmtHb9hui2VzIPQmaDprXdYKLf+tr3Yo3qDmRZLu3G8ZLK6Xzmw0Ae6s7DfMRxmwQ5rzdntxmXc81lrNJmX+ZlethGFh/yEBNy7ZX4PEFp8lmrOjEjtUsPPHbN9e+JvzfQTTqBSYcCIu8KHDXtCFqe1HHa7sGWvJcPq6D5NBmGQKT0gjz0dxI7aiyCaOfbpu+h2yVvZoiFI3E2SjPPHDutXECUrBHZ83Tz2elIs3w6Oy/5oXoKOUV+LG3ZqBOsTOh2SrReAgPick7VgGAFQSVQ6W7MtzmfoQ/MJqZo65yiAymLR9BZ0nAFn8EM0tNd54ZRRhZ6oo+ySbaeNz9tPXdBOn28gAwJ196ndpLZDaZGbZyRDE0iwN/1MDZTPTkT+OAHXp2Wslqn4XaM4+8/TWeoWIe/UVJtNtwprNHPXF6V1jSWpiNYyOt8oYvtOPhkkc6+GjtyiBwZr0o7+8rTS553USroPZVOkU2WwoXrnLM2PcEoQ+jR0VYvMa1iEY2xMPX3s9Nnt6yCxXP02JGQt/j5JWWv37ApHefvxFiOHdmfDjy9M02gKxyiE1nCc15KOb+xdm4qMwOsKkhPIRc70UFgACPKmI7YJyczGzdyCJ6dWN9kDA2xBNeWuyeGjnQhYbv0hY1pxQbcjvu7mCS/PFxgD+1DlH2kL13zmq3ghgfTL3/CAJL+henqq17BwScQXUEm1pOtmnh4Q6w5X1NDgSMclqfaj6bzLjwz7XoCMX/fCiRhK2MxWwmELIlna6Af5uCdQpze34tYv+U0a5lqgvuTu3S5qeU6CYVIwLpZo+pnNAOWJS9+pAt0ISWtg4PMBBs5AEoI/pqLzmPwz9Uv3Za2XVLFLFknq6EflmUPUXyMzMYMs5LszSliZoxmutF8oPM/0DedujoIXTRcahn6bXZSWAxWjQKnkE5/lK7RMJihjMgk+H9K1tgykbW5lv3dLDVaGtHs8HnNBMLY/LkrHmWreV5QnvxaNKgFC7gyImz400monGQ+yyPpwK4ncPQCFyOAeDhY4ViJSWzXa89g1zvkPAn4g1gubeG5O5Nk61lb6Y6SXZtcWDKCPx6i+vv6V75Hdx+YyNGVkbAqH5M1MRGjJCd5f1lJ4wQ6ZXG6Efs+MY84sP/8tXlqYH7e2YU6f87IetWU8z3eKpuAMQ9DipPP3EpLZcwbbnofDsR0esJK3AZB9svSWqUPLCK0j2QfA3w4dYxDOq9y0ZaRNdTXjihrxvxwUDdhFqcE4C5OvnCkjcAG98igRaDz+0Y5UTTGDM7dTJAT47MD62LTtypcVmXTc5OHKFkceeijr2SzFXGC1eHcoXOt9beWTsMEL4PnAkrZI8cZ1MuJaUZXArfMZocMd9N2wVBTehsn4gMxkUtyLSWSp40GaF0Dx9IHPvI67IS6Yi7BPmYD9GLjU1fP6DnetKGmKf35j7hw9Dq6cCp9+1sfTK3PnUDsywO2S+R8AYDTQk7uKVvscOLmF/alq3zv8QAAIABJREFUReC+IwQYswTdXMYnKPE5PMLhhIe798RgOtg+mZ5/5bYYLH0KcnDRotVpglkGw+BjdqZPtoovKpdDvsQN8cAZpJM4QWdp375nI1O1fPYebty4MWyszOAq4MAdJMD10oVUEF3toB5+PxM4ooTA7EIZpcGxE83p4SOd4CxlLGw64gRZ8Q2f6SAHi8RYteR2IlVcmE26mMws1GW+4Z2b09I1yOY4EPT6dwE/+yRuGOiQL3kxa6VkAZPNnoB/tYzAeG7c3xEG1LRB8ly4aF4EomFcawS8pSs9R4ndO4KjC8L708ex7OpdQgBfSaOGNTqzoF3gfv4+Gg7DzKcY5WBpb8G9Qvw1ml85k8t0JMF+N0ke3BQW50qV+Dufvx50gtjaZjPgKZgBQYEgGxa6uOF1V6TLXowRBNpnM5NxpHgH9/WnT//7t3BVHoMIvjD83P75g29DTrSEQ9FupYHEkgtrKxpTJ445YKbZ44PPQAk2zjqbS9ZRznVGCZkPkyhdI9DNdlbF5vx7CcCzjYZs+5+NIlVQ2Kk1m5GHZlYn6J/pKGrI9brzWZUWc7AVLIxmRARbvqP99JF0729/E5ZaZbyvrkLuRwfUDHOPzeAGeVYjQDbVYKIrwe33HTrMvYE1wVuVEOB1XnZ40KHD+9ATn0iN9fjlhAOO/ox5iLeHbwuqH6s7F/FI3H+nwbnGtaC3USnerHlrfmYaekRlwffPNiONPzFCUqtzS2xdmcHmxPQdIykvMtNlWL+//vHvpwUZLeHMdBxQYTfzqad2h8Qo2tFkG/1sBqfqaI2u2+kwqWsNm1Mzy/Wrl6dO6CWLAKZP0NkSCA8gkTd1HoS4Uzh78AEExgUMJQTHUGU+xOzQEMmmlkeWLR63BtBJnQRkp3MZLsJFTPwqxvBvGMqK2kb5fY7185Rau2Edso9dMcU8nA6Cm8cEJUvRSHNx/HB+I0G7OEa7kfY6GIfgo3TEADGEeuJVr70UnEnbZYbzIBkaHG4N9rU6uVICzlOPHmTaVkqXoke8EU+wgRYIh3TVpDAI1pfyYDmkIysu0HKq81ja0sxwZnzWtDDX0XaETbUM6YtGhBpZHjren55B8/eil1+YWoE9W5ZdmAqbN6c+sgBtezzRuqFOLFmynIlJB7HDOkSToze0uSexNBojsJr5LsTiprWtDYIuDRg64tIoRnHifeieu9iEDCfh0Blr60zryOJWgRHFuEc+W19TdWqBG7X7GaY9cUg4AWyQEtVN4FAgDyEJoQLTYh01CKNryYq7wMPMZlLR6fT2D52JUBuUCqukIEmPNaU7f7cfOKCG7AfXiZLF6d8/djeH4hkYqW4Pg88yMDoJ2/U4mESwYTFHk4Bfnay1k+37cKK4jQx2I9kvCgjG7Ok9OO7XKPEKriUANqW9WVzrqWORyZnhzlKPbFIYQKQfSEUIDXYceGJWuQXgYOUo//hlg6qUg3h2k5XRHf/7t70ovfaN21jDw+h9S9KH/+kLZPMOXeeAhBxeQlB30zZAN/LwKy0bgjt4M1m6Iy+z9TlDLCizGN93FN4p3XKdOMYmqDQodRubcPiAczcxjdlsRDqzzew2kjG6WVVDDnKzqgeVNFZPlqzOcygkq/RHbm6wn+I1nJGg9NRGDXAP66kE2KWsUNfeBv7d/TaWfvK9bxPgaAT04fpBsPMwnYCV0E+C0yPPU3I4ENUa1AePPvkYewQVD8qDhgbmfyAouOSyS8Nks56EYAjc+7vfvpU4wdeg7FEX4H40OzvCVDq10WZyBWB0pVQozm8V+5PgWwbUkIeUy7GTMeDudm1kXq3xInB8DTK1tzKNs5nEswyFBX8ODzu+Vhutgrt+dhvNJyN/xsSyf/9oOga2czLcI8jwuJgBWOYDyJk84Ucoa01xHaMn0XIRwHctWYWuBd04BptqViLvscu3l42r3ZI2N0bWPKk8T9cJOxs3ERdtCh4dWP7dtrCDdHV1pf4jY2AoiW1kAm7Ym/OwRnlYnvZ2N73ZOrSuguP1DO1w3REiOPM/TwRxnpnyPTa54KfdzrA14uEKeHozVG+I1RWVD6erXn4+wGgXmROWTWBLbtxiWvGWMwMA0c88djh9/j/+ORVzOk/0cyO5P5DfuS/cbA4A55WMk5UUkjENHH8mbd+ymr9DhoSkq8CsmQdXCx9Ji5lh+GYnaBSs3bwh9XCAtNesTu3Lt6cSOlYtXHsrgPwQi2DcrhJlnbtbwqnTs0bpapuxuissVy1dF6MztsNpiVVH1rOHBTmMptP5DAXcs3qULecxhb6Yg8KMcAwsqYfN2UIQ34OHF6zJwDn9OHY6fV42mVyALhyJmZooGDjUGz68Y0eqauhJH7j5PHDYY3TkV0RjoK9rTnrg/t0oAc7FYaQFekcZ1vO70lUvviZoAR42sYBngk/WK/uueTqXeuqeodb0k5//gvdbSgeVwwuu4YpVq2NsnsmARFYLMj3TpunIPvk4GCrP0fvievJkj9JmptSJ/4h3yYdeqGn8GbSOTNmIa+JSVKSoP734ko3I/v6OIUO70o/+6w/I/Y7xDDgwBPO1InJzeVjHhkTPzKatn1NFxZHSi196FkLx5/M1Nhmc+aD+Fi+9LrIoXsMEw2xZq+/qWoOI2DAnJJ8nF5u5EfH/ZXT+XUxwCByO3Cqy0CjhYA5oJ5Z5eBm/i4VvkI36zODnAG8dggx0CzBvAFYIDl8hQ9IPpj9BLxolIZFkL6Y5AmzC+cE72RSYoKO8kF9NlKtglkBU9Q0LUi2DgjzUSopNHjLUdIAB25/99Ddifqzpf3sbODDXaPDqYv152AhnVRA0PbD0hXRcYpCbZwi9fo0fSxpZtF2ogmYPHg8AA6ayzogZZHsBP/h5xVr5Dp2ILbsL7vzRD5nWZXDLL2AQ6sSORoZyP+XpAIFsgCDVReewpxeKCB9efpudEmc5VHAi1jC0topO37i20b46r6EdThEBQ++tCbMzMwDeR0+yGPRrdkb556k6q10NYiZ/p61LMcRF1Q9VWESXAwJrvilgb4o/TtqtmM6FakOjlvb8xs2bAl+7/fd3Q95dPNNFgx2v0acAPddmELeFncX+4k5qFS2plZVNR7YS08Hpcl925ZmcMmR42LUfOPYs9k5ISTjN9LwfJ1idPtiS/ud73klzACvrFsYl8v3lynPENKTKqOnzAcDjGm45mJqZFLaUTKqTAdTlPKxhsr1y2OXSXeTbTYL3lTE8d3TBOenEgs3pyFQ1/Cw1vnhukQ3vx5RwQv99SK+14B8DPCOxSedeqPdrR2kirrUI2/JVq5rDSPAQQ7z3PL0LgjO8M0Xw3McqvuccGgtNPAsxHQcCTZHRDUCd6IfO8eRTdpwV5Ms8dxAwG4/naCfcBWjGU02Zf5hs0r83ANqFLCztTdtfUJouf/EySkrtkLAu36kqZhqSNVyyqvH0kx8+iCHA4nTtNa+GqrSfiUxns7DJmsI9wvF+LnaNFAWkuX2UoS04Jtx738PpyEGaCqMNrL8p5EMbg6Qrv8wDWjF5nhE7mZ549MHotFp2ZjffzLc0YETJM3vaWcrMBLpMPs30iymen2WPWk0zrLqG0vSJmz+Afva76U937SWAYf/Nv9socGP6esVBkcjKA3loViEepk2U7ZVVEwxWPzPd9HcvYSOqbXITC2sw/KabzA4b/mwa6b3UDpyOewXr20AXowkN4P//QGfekuknmRvn/Ag4ePweCiKwwFJ4lMWWyJEF+jmVTGaZl0GOOihGYE7BmystbiTQLSSDdYD3ePrRD77B7BXmK5OJiWl2Ao9MjqM7xi+xfo4HTD3cTqg0BLkG5jhUsj8cmeCowaqKxTEg2/tw9HBb+tIXv0/zL9NCRskCPdSOHTsa9mnOEvGpWGZKT3Pot/fTe+vXS0CXrqJOXedx10RuSJhfZZ6hmWYt2L8cOb/WyswgGhmcQgSfug3M2773jWmlEm5+s7Yhfba4AAOKgcpHL0Z26GgbwY+RbxAdO/TSN6NWMM8Gc7BHE2aF8xGbD4OnOBOimmNMHefJNoYgs1mcvVGl0aDlCEEmAEUDtJkB/z0fQrF22jqR6l124vCpNETTwsnlUzwQs6+YnFTM9akFBRuQ82QreR6A1+VXbg/+1mMPP8OpT1SHrzSE/EfhuJmlnycHVOUhDOnQ0cR0mBubSYbeAzt9eJApbK8rS2eft4iHW4HBY3vQBLTycZCuQXcMvtbrr7kRLA6ckUAqxFzIxjbYTTgnQQwC3tc4Hdwh7bYRyJ+7fgW4HHwu3sssdgSsopHT0EBdjZSrp5Qu7/a3poOlDRhsAvaCi8juF3dYBt7xDPq+burkZchnnqIsf4A5HGYBjZSldQ7g4SHX0hXXKKEa9r7s/3vu+wOfG3IqD7uC7HcRCoFLaPdP6Dpjh5HrdORkL2VGFxnS/TvgDsJ0txSVTa40T0PMIHPqPMK9qmNhHT16JO6pNCO7r7LvxwuOp5u/8iLKZA+X4rT7EaZkYSxQP585G1S0X/v8Q6l5ydp0zlmU4viorWheGrCHCzM0joDgsY65Lv3+xX9Pwe07cPAEbiZPs9Dprk8wkIcyd8tZ5wfALyYX18X3itk+/vCf2VgSWTl4zA48WAmici39Ot2qA9fx9yjFhSxyuZdBeruchgblhxxEFTk8TIxoBT6HTJ9GmaaTuOm6X4JzBmQTg2kIsrreOunOxpZ2WLqYLF2+kIN4IH3pyx+N4DQGHjutJIxZFUN9tWT84sfOQbCryhov6iJocM9xMiHUzwS6rH6I3M5kJSzR/WUmapBzPq5yxtydLSajK8N7L5sniU9mZ5fIiAIO4IAjS7UErCp2sBQMAKhDcuc+9dGPxh7WLmyacrWC6WkLlqBgmEf2iYtPOYFbjLICtxLNMauxVSri+dVUz49M0sNnz54j6du3/BLbJJUx4oCagLAPtD7jOfkcIvPieZshSlXxmXhPs9ohD0nykBfC0sXEgOHfZRgql6i6p3jAqIf1h39dbpdcSzDZF6ytgtv+zzenTU0d7yUoa+czc9ryYjOt1Sxy566DLLbT0XnbfwgLIeccSj5lIYa2jJtdysNuYsPJu3NxjZrR2WgM88qKcKhYzLDfU3a/otuTRfdhuUJEl04ip0mblC4ywCEwJ0msswvfYPb+j/xd6uo9nJ7YuR/n2cPp2NFuNlVpuvQK5mpC01gNCfW/b/0VD5hAVkpG4YwD5TMyoiUGcopW0OFs5PRRg9fDZhDoHEVq5b85OFmuni36jWctZl7rinTn3XekzZvX8jrgHwKvPPQzFi+na4r7BwTgkZj7ydkO56dCygsfelqsi9ceRY/XzclYPj2QzttEkOtojXmg4ppjvEcjU7nsrhZDyWkFkD51zg3pJIfDINpWYWvlLnanxDiCzDpFKUEg5q1ChaJu8/CRw2GIIN3missvj4BkENzxwJ8Clym0my3tB6zlRU3YMdEVDIkTC0OBs5jRIGVzW/OqdN8TB5iNwag/MuaT0EN8zRG5kawr7el9Xh//14+nr3z5SwwbWUpjisnxBMyGxop0xpnlZHMEDjz0Joea0yP3D0BunkxzljB+kmzllq88lJYvOp+gvCBt2ngm1480C/xLKyCHZEPSCpxKaoMNoW7wUw+Yw4yvvPfeh3kuS3hW5RC3e9LGLRfExC4NHUI/TdbX2XI8Pb3rkSCgTvG6Lv6YKSw+M/Nr1knHiiUvrAz0y7S32+i6N6MUtlGOpSOHPxxqnAs+nZGtehwlqL2X6gapUFBGrE64b3nmAOU2nLJKoBMxqTl011901dnpDW+8hvcSjzJTs6NaTecVtccoEigHiQfB3GDMMyrEVLS4PwwozOakfcxSS3Lv201q3iRWJZ6nS3V2/ZFpUELAKQ2OXq5aI/uMmbDanBEisZgfm5LEj/llCcYICc4i+N09d92RfverX3APxTrH0tq1K3HykUjcAwyFmoDqqraW/UUCIO5bhzuw3NTqSjI7bVd4p30YXn7nO7+iYsmUHQOsMj2rrWkxMw4X+atWAzHDN4IWTUqtvAh0NbyO3DcztFgb3n1tsvjvIAnPVIPRGRd24vMZJIfZ06FU0flEWhm/F9zz6x+hgsjuulG+x3PPpWtoRGUgsyl/+as/4OOO/ImBEybJElGbsKQ5DSdLbMgHa9DTvUDsTZcAPcg8kb1YI+o8wPA5pLiyqH0vA2XYFNPdbCHw2RRQ2yafT8ClwNOGLFD/tEnlYVOd6Tv//W+pe2gvp8xQuv3Xu1jUbZRK4+n61z6P0ro1XfvSV6SPf+zTyJMa0hJOmRbsfwLgpcXvyS94Wgv5taoSci+n1DEtpmg8ePqGT5smi94HyEI6lrzkFbTHq8wE+yN9L2DKuRj/y6+4yiZ8Kuin89gDlcNFRCwpkwHOZ56E7jLNAx1kYPMoJVcxsxLO2bQq7JdK6WJOUX5PsCEaKYPL4RcNV0LoPev56XBJc2oj6HfQrT0FTjeEokPeXyGsckvAYmZGOIhkmoWfs1xLQkczQqw0I5EqQ5nbByq+79ldSMzIlChJa6FZXEKmXUp2OTlJNuxjdroZcjv5j8N0ySYJPLfteIrsa1nGPM18/TeCnPMpXEQ+muuuuS7teOjP8ZwMstocVdVPpSVnjKY3/I/1wbfc9ySC69bqtGojGuG6g5QU1enOX3Kvu8vR0Z4fDZLqGqsHfOB4Hu7XAkYrSsfw9YYdJ0c50kXXtAXm/P1/dpiSm3oehycBvmkpA4zXROYj5CCXcgB34CcefYBrBqdSfM/asukwKwkyRplBZw107taZIWhCoKuJDzE3PwjUbErxNqeOmZFVMBDFe5G1nwKiORO0wycUMMaQJW2ILL88tD1IZfQP86wsDSWzy7t73wdemi68aGMYvE6QSYWOE+vykQEssqaa6OzC87RJAag7VdDOBoexUATGK70lvOJyxhkJbyzUjL1lfM5Ax+Gq/50sBl6nlLkZpYyiDHOAAOYttQkSERyzx90Y92tqAmv9coxJp7gOXudD739ndJiXL11G2e18DMjlZLEyMIQn9JwrJngXkZktYrbyJKVv45wlZH1azdNIO3Q6ffWrt3LvsmOyeJvYuM0m0UarOXFwD5voGQfOnCkgJjoBxpmpEXu8Q6qLhNAkcXtvc0c5F+MhB/UTClQbvTz4VEYEesnL3Pfrn4VppiCtZYOLLkpJXmCQqBjwJ53I73zvVjK546TR+tZX5WE2lESPP/ZYDkp8paRZA5xduLhY0sYuaSW8oYNyJKv6PmGZzY2w/q6HRnAS+ZLDPrrBmYZBOT1BNUQsAD8o4CZNOk8THKyE0uFv//5Fad05yLjakWU9eTTdfefTBJ8JfMvOT2/5h+vCweA97/wXVBvLYiNLdZAXZzetGOvnaOdz8I0OM4uhn+4M2eOjGEWOaO3NtQE3ssAFTw3lBOqqVt7zBawPgFgC0xhC+caqhnTV9ivTSBtUh45hyjqnQXHiEyDrcdaVfyfrvcCNSrnee+poWkgHcw1qBuxJ8ZXT1ZcAwjU1sdmniuASzVuWhppXp07KbCU0/agixkjx2wnEJ3vhHhJYy7l+6SAueId29Pe0EnwHYiCv8rthlBDH9u+JRXj7737PwsRKic9eA3a6kXJ2rvhauP2KV5n2Z7+5AeYWTFJebbj6qvSNX/8ZzzTuEXbdwwD5zsrsxwTUQ8aun+6tTqiPHoFOvgRqS7rx1JIuuao83fjG7XQdh9MDd3lgFqdtF+MxOHGI8r2SGR1YvkNbsPTesGFDHiBD1qw7bwbvJX+KpGCdM457swaVbLReMuITuJLcecfjZBOUeEMsfrKobWdv51DUIt85q2xZsMvHH2cOqJBAHNY21MzKcqc9xN0zGUCmIuS/0wnDkiiyOz+WqhmClWWuttshCws6Qm6/utHEdHXTkJWQ90uGXRwGIz3FqkQcSXL4oM0hPle97F8y+h/+5F853BS5m1EHJTwyuiGIwyXTq6hCNJu0wca/FTA/pYxRjDjauI8yCG+o88Bxk+d5HtOQiqMJMYPVGbgii+VnZRk4IodMZEN8RDurKjCmCLJmiWaCNgdLUEPUlK0MB5UdD/4xPa6JA4n1JJVEwhBDwnQtWmubPmXs/ckYjF1JI2ItFmHSzxaQ8WE4wQjN3u6JdMvXaRhxD8TgZEBY3WUyNgYfYHy6gLdh6BGHjgEpMmGdUvg8NimII9azMW+WP8ujjE45j8FA6odx/fi18kYt99W7SiExserFI7GaZlrBLZ/5wnQzMi41kLbxxUiybTM4gzrIyOQqoJCMps9+/su8GVEcisbCBYth9neG1c2wU3T0iaMEi8UUx7IWSXmReVrqBixHRlGwP/yA0gcCm+K0M20VFLX88XXCklojAbg/elyNkH14QlU2TKZPfPZNMfbuGENoBruwTT8G/6y0M9140wsYuVab3vOuT6SLL8VXjsxNYbpkXhep5cAkM1CnBZencOPFEVcr8R/9n99wM7PWsaK8BglRV5QSco/GxtrSW//xBQR6p9ezGVE1bG7ekOaVM4G9lVKX6GMn2LJeN4dSPyvYxoROpZTbXdyfIR7kJDf86suZCj7B1DBwFq1gRnnicxbBp1rARHKmZvWCy/SC6Tg7wgcpP8nt20spPE0pcJp5qocp1co5LLQGG6SU0z+tAvqL7P+DcPouZbLWjvv+RCa1K5WRMW8B82tGLVJBJlpEMDBVd+FpRDrm5iP1d9ThFH+/dOumdPve1rSXBTpI6ViCXtUZpHauIoMx6xY05r5qb+N+U2lRXYNb9PjO9MkvXA15lswQ/Oo3t/YiOStK513OvNaR42zcBem2WzErIGNcs/qMgC3ssFoOi7UGjSjgC6x0gE4MAN2Mx3TK117GXWqdf/c9O+nQ0o0ediQf1KV1Z9MYmB+ZTAGZywFoT4OdzyHtYpaGlj2eWGYRvKZVgqWUG0nOnDfYMsjNYNZoVmaIi40G0C1304NeDmmUoUFyzUqcGDQ+w9MLrh3B0YZajCoMiWAm3zr9ziExUp1056kkMGhEuWhFQbrlu/9Khs7c4siYmaOhOB196dToYkI81KJi8C9xVDPJwl46kAwXRwljBmhQ9BnkfC7CMr8spc3mzHHI7rF8GsfnTjhAh6HykiYCf33sab3w1LG6u8anCKJCOU7T0hKdYFtZxsxbKpH/+PcPpaXMFlEkUKf1GQFE+ZX0ohIOz0aaXON83/z58OMQ2y9Y2Bxd/0kC+bNPH03/61++mOke3LeFi5aGs7ZqlnrE/CZQUj1awFwHwLSND2K85WTMBrfwLox1yiHDXlApJS3NBoXBTLzV6imGS+ndx/LMogKdjcxaLez5XNqQveWGt5LJWWc7QKac1BQfMt6oCsqEC7uO2aoL5i1mQZSn3zO27he//h0nt1O9cjBwAWh3U04gknibS10HvDLZyEnl7kbTTv47A6vQIJ0+T6YT9BRKrLBRj0HFEgGlqDg0OLuRlpi9cEPFPqb4u2Ur56TXv+15gJ1jqZXTvalhWbrztztZlIx5e9PVEEtb0s2f+Ep64VVbEfIzwk7aA+Wh9b+4UIF4xCSnwNgiboo0gQmywcchaVIa2hEN1rk6R7hvEDiL4ORdd8MGXEtYyNy8+uKmtHb++jTZg1NHSyfYEx1UA7cteRaCXmtlAGaFBKoRtKHdBKI+GP2dEF5XL1uczluH+HtCbMLyBhcSxiGWrl6TRgmag4jTg6rDdZgcO6dClYm4JiEnDbM4B3ER7uDhtjoZnAWnHY7+X/ufe5agPJ2Wo1V94Mc/Yvj0RFpH5lDMYi2hhFHupAliqOoUOttwMIuJTipALQdKBR3Zh1uG0qNdZK1SdQg+HnJlBDmDkc81NnnIa4x5zk5QUpR1qWdfQiEEEN/dVpGefRSwesVIqlvUyq0hc6fM/O2PjwEjzEurVq7FNGBxuMG4Xpx9Gp3yCCR5Hbh45Te6Po4cP8RwcmynMAj95U93c2/coEj05i6FN7gy1qlXcXQvhghcSy1da0W3Qh3ORbUMyvVd/rx6jEkQN3M3gxgIa37uPcFuhCClxVSp9AM5VzMAuYTZ7IycIR0/t1zPnL3RKOHQFn7xh+8RXNBZv0S+3g1oI6UC0N0m1gc/8tp04SUM+C7oi7UWCUJYIwGjDDOSs7yZaiZPmMtFF91lAt3olNb9etWonsgaVYNa9vWNtoKhmrsBx42RRqPRLDOwkWGVLwgO5Kz1OggYrynFJndhvUljfH1pIRw6guydv/8FsNBx1i66YC6hicPVuSTa0I9wv1ZBCO7GkEKMb8cO1DQTxZC8z8YbcFnat/cQ7kBPBfHfnoDlqswIzQNiNCP3qA4c2DgwENblzJjhYBESsjS0ISa+poFFGOhqBhBrN5sP2DgM+o31lvZZJCUeWKF2CI1yLuqDR/d3r34LB5C1utqwfINCGUApolHmGevOSKvgPTm0ooSo+pvfwxPCSLKXEsYFGJw4Hu4oD1D2dS53c/Dy9zwg1vpbq2UvjgBKTS0LXixQQbaLJ7u2ZhNA40yo0ChT9ZQv06PfG8MDnbegDlLmxWnFGbClBSX50HuepFPITXr7O69Fp/lA+o9P3ZLe8e5XxgM7ifVREfIhXzQ3IBw92ECWhbsHD6h55dL041vvQP5EJ5Go7/VbQlhKObBXkHnJqon0suu24tSAu0IVo9Zg7A+c7kkTBDJxuBiuwzUbDMQvqfOQebHBdNag5DrNsJhHdj8bzhrvuuZ5aTUB2cDIM0xzt52dEPpSjvLfmDK6iPrpkk3yu0TKfrISA8sgm3KIkqLDDBhb8DEmcx2H1iP7vN/paWB39dRoteAeNXAc54q1gL/pkGzXL5jf/AwbBAmiYZsFRYXr1SZaS6V+gk3rWHW643hbGuFAmpa/yMqqBjwXnxoH3Jd3ZomQMRCzdX5NH0/v/PC2tPwMicI2XJrTzr8UEPTIpor2xQKsrVwM2XQXHfgz0hzIo6tOnxG+AAAgAElEQVRXrooOpPIsM6rMnTTAGVic4ATRls/lKd+JXPBnv/5h+tubXokH3YPYasmXBEMkI1+3flMMPAmR9mh3mjt0mqYP64GAZU0xHr6E1pIOBc8qGw+H2ByuU96o2+FJ/LszdKdZp/38rkmToUVlhWWsNJWQIPqs+d1yVOwtKpWIn7m5kZsYM42O0Ppq5ZSdtM3uJlkDOkwvWVGcbvmvD7JeOCjVdlLFaEPmbI3CibnACuuidCzUJslaeMZtZJxsbnTyGMEbaR6Vhg480bCJq8icvewtZ/lqYJTEy1okDpQDNVVQuprRJQ/w6ChL2RAjs3loNq2CRGhkDiqIrvRP73lHJAeqNRwNkCeXwWrgi+TJ9XKQNyHSryBxaSZO6N0nlLL7qYOUvM9GQ0fZlhxBZX4xWFs5JTjvhnXr4yAaYZ1rq6V+WWpJhFtTM67IRoRxQvKwZiE2Cz2UA15TSUXM8kCMdRQGvmTRdnO1Vuc1fMYFb37926bNdtyQ0ZWwDuaHqaNdDD9EPZ0UO2jLqb1XYYr3ox//hCyuL3gqnorR4dCUUFsbbpPd1QhYpve+mKddDK/QZtqBthkvqHD+Kg82A4barqjjo2HJDdDKyW6muJ5Zg0F2DiZ7zpJsXluS/v6dFweoW8zDObIXre2ylYwFXJYefuwesIAfpTe/5QYoLycof6FwIEz31NAPywVXOD03HX+OIEnp+fCOx7HPVsIyW77QzaSz4M2dJtNSF1lRPZmuuHJd2rJ+blozn7F40CMmoZAM4dZbCNtdjpXqDLuUDoceJxvz88sza0FdsPu54+lJgu0k1IF/ue556ex6Tk4eRBvvufh5lzIhCwE8dJd+mgcjBjtwSZsBgygBnGlrY2aAz1AQhFx1q3jaUzp0YJuz7qyL02lK2GPYpJ+/sDFtJhMZ3neApi+dae7NrCuDm9N94knqBvXeOQNCik09+Eg3h8xpgt10xYL008d2pWpm7Dp+MUjVnn2scDN2OXkGoqZGfNLITLedc2G6695vpL//x5Vku8q9JlLXiUXpvrta0stvaMZkcn+A6w11y9LPmI62qGkzwa2GbG5NBDm7bGZys3xJXScMwL6Pn7uTzzYM5vrlr386vfdDN6b77yZD+FM318OIS46rOahS1qxaE3ZeFaOdaV7vCb4fuysPID3jeA5SkyxXLbtlD+hGYoNA4f2YZSqf0yzOYeH9NAumdcGx2cXnltAe63PGYDPj15ZR+Zpdy+6BCP5xvzKIHo7CUdVkyCbrZN2QENjBfKtxEb721ZvTjX+/nf/O7iFeW4wvxFghjUPULWa4UukCtvqscWYmSo9OnwDn5L46gxcaSpABooBXM2t6MGOoSfATAvA1ZQ3IbdURpQ7zVZC6CHBCOpHakO0XQeshz2RPEiA58MtLGtL7//E9kcULowxx4NSQoBiwlyxdmOYumMMvrKnWrYomko2/Zcu1r6/CbHZX+sJnfhwzOvSdc3+Fn54mBGRpBiBxfcvZPmhWfnbxxi7WmDNwlRBmfXkWDLgOxdVtChkAvWaDoAdOGDUETJYbD+5dA3tQf9TF3vDq102rRYyUP04qLyTjEHEyRfjhpJkhMdqxMR2fdYsoJ2LaSOjp7QzOkRlN2CzNUFGi3vcBROckTw6atWuK158xwvQ0l8oxy3gXn5Ot7Gnjo3WYbQ21vJtzbPp0+vAnXwGHDfdhAPI5VZt4SqV4WjHh6dCudPtv/5ie/8ILAcw7ooM6DB5lZhDyKHEHRNL9HY2c9pVMhDqenjtwlKCN6B+xsdcaci+7iby3ZYT6zCWLK9JLnr8pnUtmO3BK/hscPhUINAX8DOpaKzlZNNDWEkZsppuDoLVnIN3+yBOpjQAD+pU++rKL0lnYf1uq127ZnMaxERpgfqSl2YDBTWkLB4ueXaNgfdpCaQzpYjW42WSRuDxAtlLCQuzjdXs59ObBjzuHdL8SmdUgNkp2ouJDB1ahDpPPQsYiXG2QEsdgWwcNpZjs1nGzh+hGl89bnq586cutx2Imqa38RjS21Xj4uSA9dGw2/LUTz1u8+Z2XpYtePEpW3BTY5tMPuchwON4MFFHdE4u0uGBu+vaXHklbN54bml0xXXEvT2dP4XzYSS0A0wx+G+4xyAPFbrkl6Tvf/1p69U0XMfOiI/3yv2mAFc4Hy+LZM/Nz/bpN8LEw1sSdd8Fga/AqhwhynvI8ib9mcz7/XvBjMTexKdexmVwv61dn2xE21GCYgZL16oFoSDFTi0M4KyT8ETNZA2vO+2aWpiKeGPw7+ZfKx7QVm4HNsrBcbqj6XDh9BPa1m6vSJ/7zJuAfaBwhTsj0k0hiuI9FU3OZHcG82aLFUY6ah1tamkyMTKPrHWW8H13YSnBk8acoO2M04YyPnlw6Bfh8n1WE+0usy1m21cywhc47U+aqPjKT00wT3ibfMcaQI7P8U8w3/dO9v+QeDjIwqA3GwiKaDD1gbEtiVnIVDS3dnOW+nULNc+bZW6ODe/89e1E8/CStXr0umowD0KJcz6UcPJr01sKjbbTbz2GgZZqQVpDxtU4j/jhw3nsppBHomuqUgEjsutqUsfrkcCIxEOv376WLmc2FEkJNNYeZw7ALXn/DG3E9NormXs1sF0melA8kmNwODRGnILpmYDU/YAX8/Wx262PBYzt1LlSxujb0k9ry+KbhLGBG5uuz2dSx+sNN5InoKZangeVpXFFd2F0yxPJhbGDUQQnRDsnFU4Zt+dnb5zPPYQMuDigkilbQTbw/Xf+al6S/PHInNu2nuBbslSGq2kWaFO/gRin+jm4bXKvRQQIdE7yKaEbccccf+dwSKP0lAJwhnImYaUEA46GtXDEnvQB5zwK4QWNYKU2yMcYolycg9rq8yggAcnPEG5xkNYEErhe970N7D6SdTOgaYfEtIAv9KNrUFbgaj9EMaGKWRA8bq48y1exXTzW92jTENJD1gFW4OOT7GHQNtm4ER0LWkjXMx6urERKxHe0Cgnkh+KAk305AbheBypEAwUM+p4zVAK+X/8zQYQLAHIKsg0j2cI8PL1qeFmNl9OF/+QjE3uxioRWY1ZJ0or+OiQwFgQ4QHGgE5re868J09atr0grKFfrl6UE6qyehBJ1zMU2jGnBaFm5j/bL0+U/eSwa3Pr5uXuN8MDaMJmMQkPybfLiEzXVk9WByNMNU12ir9dQzO7GsJ6DjC/inO5HbtRKoJrTXKU4XXIBDNSf3ikIMXAG9R/j6fgYG5c5bnhRnUJNnJV1E/l25Fk8E0D6e8YDSH4Kaw1g6kezJBdVcwg7eX2VEM1b8s1QH15HBbdZBJ6AYME9/93Xj63x/MzM26F8bFLGHUMmQFMxdVJT+44v/gNEr+0NWCkHGbEt9qWMyVSRI6agpXg81aR57wSRCnpuHFHjvyDNkdAd5ns5FVWbmKp+RQEVnOdui57YEvFX2gVWC+6y6goOrdDm3nU6uhwEHg/emhOFIRTRA7KJLm5Kz+uUv/RvEdqoMDt9VK5by+QYwFWgCtyeL5B5prlvLCMH9h59N5513blRAD913OH3u0z9P50EXskvs3rejKv1GXXzoiMnaxeHk0Vq9udA81Ayu0qDM6IK29NdK0M+dC4uYYRxloua2DF1yr3JQu55isfNDt5wYGv6aa18Xf5O97gXlpYKAI9BICKxMlwNX+QzY6teaufmQXYh6uxk5Q3+o7IiAZ+ruw29BtG8AHZmZ8hSOIXxvuAbPEDGllXQjxM7e7/r3a7kDC5sTXizOKWGqMeSvSSv560Yr6k3v/Z9Xpi3nLAa/KkuP7DiQLth+Vnpk52/j1DqI1csF284JEFJyrxlqAJVKfcY5tQeRZ+Fq8fgT+3HrwAqcGzXLe7JcGuFU0ft/hIzgrW96IxlbC9lSQZqDBKpAaZuEXB7EMNdbToe2ks6oFlFDWryTmQ120x7H4PKnD/0ldROwBYmBYdJHrrskLWbM2jATiMootXp4jTG4e31oZLX61n12qJ8NTqk2RMk2Bi/R4Dngn/n3ATqmdZRTl5yBWWUrOlgWp0u4HuNN6J/wFk/TRDkdLPRwoTDFdzVwv9WhyvvStUOzA4PYfIicwwTa/XxJ34YtqYzg8+4P/DP3DYxDGyi23phZJRtPf39dO3IH1FL/kfSNb3w2nXnhdNp0wUBau3orKou6dACOnDy+hsWtqaJeBQm8NmbLfuU//0j5tQhi9ZlhvjmXLEzJjkHOTLgMt48YfBRkWrBJZWt8ZjdmL6MZe/pPk3VhQ3WkJD14L/NG2PjOSphHl2/1wsVpDXQL51eMuWkogcza3QxCFFIPJJvaVFA3rE+doVqvjj6BdF1v+Zwjct04/UdnmgYu06wiyN1Vg5WSt5AYRsqVzRNiD81keu4b17n7wuwkB3J1m84elSDMxpZuxYCjDVsb0yfJ5kpKmZHCQWsFk0nClqhkk5qzjkOkL9lMUsCIvyAE+8Q9vNrgUv6FuIHdPiad0lmyvWaYnntMR3DLwnVXA7AU16omW1VPbdUSiOlw46gx3OejHCj2aIrh1ZUW1EVZKVb/m1/8PLUd3k/AM4jCwRzoTEubl3GvMM+lMTkXGpQdV/Xzy5nVISthNxPYfvDtO0JeKJndCsAq0Njgnu7h+bg2x7i3DowWc3NymPvf2bVWHx4ikfxoICLe7YcwGZMfx5+tQK14ckMoY3izNkxxsPB+Y+DjNB7eiNIq4wajfoP6Md48m+xl7y3TXFN2T1pxDk8Cg1kvF9pAN8/6V6xTfpiAX/ZhZ3uEuR3dGMBCHSVaKaXsomSAVq4ROAoLQWH8rD7SoCSTfD4L13S0RyY/QSpIp6QV0RSxgcDnal5Tnt774WvZjENw3irIShrSjsd/xeKxNBhPy5ctQtzeEqWB4KVyq5hM5NSn6Vq6o0uZhtWSntz5FO19MYrcoRrlhutCIRl5K5ZF27bidnvHb9Prr395KqaZofvsOHIuJ4/bpYyC3ClC4I7DkEIBohAhD6VDUFR+8eijjBCEKuHDpMT8+GtfmBop/crIZtgtqb2zK1QUg1BRLAnaeO0x57qysaXzCOQbJYadd0AAreTBL2JBnde8GKDW0Y/cF17bU3Wcrm5XZ3+MlvTzOKbQxo3ldPDP3C8677JwLWq0fWog0LjxD1NaN13+onSA5kohB0xT/WLud3lauBx7IwjcGYaYiJFvWsk3NdWlQ/sPM37uzemVNwI4L0WYv3xr2rfLIfYMzB58Lp1zeRVbDHME7mt1xaL0zS8+gPCiIG2/8KKY5DSfBsosjSSGFnnPoxQJyJ8FTMbMzumBEDyN+8dJ5sYWMz/i6d3t6ZknMNg8RUOD4D7Afblk6+a0RQ4i+lC7dWHCaQYHRBJeaj5/Gw8WP2SLg2423WBYnw5IlgrRDincwSyahXrYzGZidv8zmG2WmTul4VwSfNDcvc2Afw540hgie+TP0SkOBoEBDP5czOHIGJxDssuqRtM3vv8+7jEDiBxYbQMiHDts+mgtxmtJURpHWVCxHnrHwpAsRoeSUrV3+EDqGt5FgB0ObaiBxINcqCU3LGZ0ueBzE7y22d7gsNhqL//GkJ/6lam6oJk/O1YQOhRdWfdHWSFzcemyBuWL1/vGF27GeQZzJmhFyubmEdjMiEtoOjbxLMVVq5lu1whuXgIu3dE6ku67+6mANsK9l7UZBiBWFbxbWzu2YcIq3NdW5GPLlq2IRpsHaUz2svEjP5GfMRKBn2bjAR1EA9PJbBxQNECjOcHeM/aYdIXLDDHG5Ej+a8Fbb3zz9KzduAvMLkr2zjfNnsEc6P4Uh6A9lz22z0PfF3rGXAebWtr2jcaFWaEpJ6exgc6uo00KMadOHFzl1xmp3XgBes7oWf1QASzyINavX0/ZCb5iS59U1C6sJ5wuIdnXXRLdZPqnj72cbG4Og6IH0/59Ryg7Wvn7UQT1lWRo+2N+phiB0h8Dr9pTA4eTk8Z61qTTJyfT3X+4HwCeup6HEc2SuLnTlKhLaJvXMxvheNrIny/edmaaxr9tlCaADiNjBLoysBx1oQZ55yn4Gcz+OrqG0x3IkfYy7XuKhVfMogYyTB9743VkMMiRSPM1+vTk8j71RYME/z5O+GhCAMCaWbswbNebATRwXzfxeSpojCxDR+h9b2WqlU4MlgEjbOR+/b9YLM63teVuN7mCYKqlksGwBN2tp4TnvICyC8TOdj0ZXfmy1elJJ9GfdQkDqjEJNTMgS+2z68W3SeyWHHwak4HdTz8eVvedfXvT//7iK5jKdYjNUZ/2PlbLZylLl10FabTuNNcNXYaMtnBqfvrtTw+lU8d7wGnWRidOUrCKiwo2vvsxk9xnibl6mYFNislBsShE6nTnXXemCy/bhNPMUUwecTLep+6VbJONdFbzinTZHCgE2JDrqtzD4eEcgFGxSV7cUkyunaVRnogAvmlGZ/ZG1upUvS5pJWKX3DexQbuqswTiMg5X16xraIZnH+s8Z5553fjfOWvKh6XfG1UPP91wUqFsatm5H6D08z0qqgvTxZevTu94/2Uh59JRxrKLJxPQRMaSbejYOGpk0M5FcNmUXxnkzCDR9zLXdpiytZwA5F4LswGCtmqByPqCUSGhN9DxwOzMjJ2PUlFWjy3+GoLaorCaF38XO7QBUVmkizANFLLcA8/uTg89eDevb5d1OpqAjjmQmVeDCegcGlVr122N4CxMcIhm28MPPZn3Ko0WzSuFoayWvEYza++PulavrwWvROlKYv3Och3RaJf76HsZyPIoQvm2doNNsqzGwJhnki8pP1ZRYasT5aoxAnaE/MMbXn79dK57M8jnP3sBAtUGJhfdmC1uM0VBVR5onBR8EMmOs11Uv9EX9YH7xZmmkCf9+IA1tpMhPcDClf/SA7XCNnIEMNu8LBBJm1JMyvgg69atS88+82wA0w5IjqAorUFgUoCaDbiAEuWaV21L688qRKf5VDp2qAv2NRo6cKAVDBm5i5mxzSuXBwaiYN3vCwJyNBPYvO14r50sZbj0Q2QmjMoj+EqEdpWZTFx84fnMKrgo/fLW76WXPu/itBJi8QSWRQ6bNqsaZdpVpZ71luOmyhKCCJS9zGJoY0rYfz39ZBqH51egTIiF1cQG/Ni73ohShNQ+/PQoTznlu+gg9gG06g/XweaEuJgzBTcm/z4qZEAAXIMjwwacTEqmsLjSOJQHKLevnUDaSQZXQFNnmMuX3Dost4g/G9y1rCqw46eShIBQjV+XMzUdOycTX7t7aSKd+AXuAU/czcCcdrrGlYjQzbJj/+YcJr39bf+QPvThD7M42bziXBX7IGe/DEpDCxhmVXr4bvWchemyqwkQpd0BO/AR0pH9I+nh+zq5xxNMd1sEhWQ14PWC2Pjqmt342b/fqfae2rC8+MwGOTt//QMdDDr/fbr62stidOa+XZbmZuYEQO7jS849Ky2FaD0H3qAHb8vJU+FT570wM9CrzCpEzHOKNT3KWptmDTthbUDpWuBxEKYJ4jkwmlmSDbGx+i2huMZs16RXWW5AWPrNlk6zZVJgb5a30hcsl83mZvh1Ge8FmiADF8N2o8ojKyU7/ep338roRtZTDVPFtHfnuiyvzYK1nVJaNkKGPzW0OK1f8SJKMdyobUQo80s96WjLn5FZ9YYvYrZYErziXrL/YjJY+MsZkjI0pflAD405Mb5KiMLV5ct5TXhwHHJamdmpLS1sRJ0DowGqjj9v+dbX0nN08aVeFYMZegg0gKs6E8VEYu26zfg9LibTZvYwmR3FYMx3naCRU8Va0sjUKiCUG+5hEw8CngFq/4FDadNm3HcOH0tH4b+OkoGLbZvpmZiI6/s8zUztlkttMlhaVcrf9HnlbDkzCFyz0odM4Are/ro3TEtMNTj5puJsLjQxKgOeD23QrkzgJNnb39MpAk5ILgAxKcf0WQuPuKjj80nmDzMz/bWi+6HYPsBYbI0IcGY9nmgGVTEOQUhN96y/a2amb/tAnIUqnteODlTX3GhC8IHnMzaxkYzm5s+9Ck5VK1rWv5DZnGCCVElauLQ6HTt8OO3c+Xg6H/AzTgVOKgXTUWagA+3vrE/9bXPSU08cjqyxh3JFLk/gimRpy0nJLVVPHt5DkLskrUBMP+jkecTuzpookHSoXIV7Ztk9SiPCcXTsSzZPYfrV7iehzOnH1Z8u235uuvaFV6Q6PMoKwdHGyWotq3vIHhwO0k13t49Oqjim5M8CHqTlvxOrxgHgz8Qoch7ZYy16wSr833RHLnQYC5tJLKkVLl4f9JMBSt9JMBHpohoHVHr6mVmz5qsgDddji7VobmMEOpO6aPY4Fp0/n2ztTAfZSLcj+3nyEMoMsmYz+HWQPnVeOf+CC2Px7EOB0ItjdH0DOGYF8xzesCp0mHU1m9OvbwVfJTvZdD4UFnBTn2UlOuGnn+hO+5+CH9U/haRrc7jDnn8ug6npCgtHRKeSbCmL3PMIvH4dlAMjHgLH6Uj//bOfple8+vIwiHjqcbqXfQ0xC7icjOZvzl6flldCS+L5qggQpujA5MFszrzVzpwSKyVwlj2lHp48qCE2ke5tDqsZkDiuC604pDpgMTd+eW7LmnNdWIpK/A1rbjP+AMWlSGSNbIjjA47JFk9+Z3RyZ3Bms0lLVV86FBUc/LU0z258w8XpiquBCBDv2y01CIVbCIfNkI7abHgNW6dotsyruSjVllG6Iq+0ZDU7G5s8nU71/IVsjtK4PBttZGDemQs2RMxfs9oo/2BtUTUMgPmWgiVrIVVduozXysT8mIkBl64c3FPh/jiBzuu58YbXhWJCetcANvrLljWTbMxH47oybT1zQ2Tnlvc2+Z7etScw1VG9FuW5yIvltQfZP2GVxO+Spl37HvRCGN1UCyXw8pqb16bHnnwKsjFmqFQmWsF1MatFizKbIX4mn6lYboYFgkcTn9eESjqKz0P8tODTH/3YtF3QXocM82A7ySQ0shMw9YHacYxxhDMPM2xQwpqGC5bAy0YMF0/LTFvYnoAzLXYfvNHVN5N4ar4adAEfuOqAWAy6YeTyOAiW/DlQUi7WEzNbU2eMJugEPDxPfCo6nG5XBD+nrP45/OTm4GF1AgE4mw2bpG0XIFUDpD5wYC841em0Yf3mwL56e6AZzF1LBoBD6xE2UQ9OJUMqBiilUEvYcDE7kA5Sxec4ZzPeZfCRXv6CSwH8WbA0AHqYcTruTAk2iFlavid5sfRSpnb2jqbnjrWm/TiOmL1e/4pr4Nitwh6dgIXEbILunwFmhMXugJR+nEzaCDCm6iPOorWc9KCQ4EiTYAUPtYG/r4QcXeNkMgLU3EYY7GY/3Kox7pHzXtu0Rh+lbAVTEXEpVz9sdqwMiXq6jE1VowGCRgo+C9cEp57gb6e4l8A8g1b2rdmSfv0X5lHo5cVzWnfG2qDhXHPtKzk0nqRsPRUE5Gv+5iI21m/S5S9yQjt64pbGtPdJRO11HBBnkBWVGj4yiH7yyFR6hglo40jUGhvmcmKfSC+7+mVgONAIVMIYiFmQ0ZRSsBBdVSCOAPgpWfo7029u/21avlqZWFfa/wzrZ3QJm2IoNXJPrtmwONWVQc2gEvDencaYoY9M2wNEC295h1kfqVLToMB/8179HJqDHP+tncyZADaYMvMJXCs3a4Rb7JZWcN+kvMSantFmu6lct17/LK4t7pdNYO1Gy+GSmZCdQcJOymlesvqdRyp7AZzMKV5llcPp8994PbZhbFwzSMjZ0qUmJxX8awxpwhAObDx3BnFXnkWgW56tnmLM4nAanGDk5dhuslHs2fm0BnWv0UNdDl8m2Iu/+9nMEYvjIJE0X1laRwMNFxGaG75LmE1KLp6sga8HNxQTAUtP1+gPvvdlMPMy9l9NlKHae6lp1ZFE6y29/sTk7r7rCZ6/fpA+XzWzNdGoqIZ2UkunVds1cX+1ywY4s1q/8AADm9ZA1RolA/zPz30Ji7HDfBo/I+vohEkAxhY0LAec1hZZaY4ds2NQDaDjwUQwrWM9ffVTn2L2imqD3Hk0vTaj0RLcP3swCQaatlv6RHTkz15MzE11gXAq68UWVsW8YR4im0FaO3viJnF2OCZOrC+CmOVt7pIEYTMyw6wfDIlXWCPNugYDzEOxcBK8723mV85NqmYGZg2+Z/sO3Z3e/PZrWdSt6eiho2BUKa1ZD7C9bBo79lPMazgKTsb4xApAUVxCpkab0hEylTbwrIYqXE6RqR3AlLIbaoY+XW6SScocJ6ovX9CUzljelF548TYmGbFoyGr7oTFE58mjJFrZzq9wA0Mb6R6j4zXADMr+tIyxdudecBYPsIHMkIVHILTMm+IBWIYN2gXk+9oJcDqhODjZyRieVFFe8ly20hhYSPbV10WnkiyTQ5p7xUNErtXMMOgJgug4C6WjG2PNg3jwjdLsgYzZyvXNpTT1mi0EHRMndpjJRtJJMgityaNYTAHBPUjNdHw7tp6dvva7e1OF+k2+ZvnylaEhvPSyy9Ldf/oTp3q2AbrhdefjCPOXtP0SuoV9uArvJKvsBstpGE7zlmrCwC99+5hctnvnSRoFyIjGyAvmLEwnjrekiy+6NK1YQTeO6zebC5G8paIXyOcSk9P3365HF0aY+w4eSAcZyLP57GVoIwlgbY3M2oCeQkf1ui3LyUb4Vkq7CuSJYpynT7cTkKHl8Bqy+oec+M59Vbo1JSeUzKKH5znkGiaTMKtzYLFEXrEjKxeDXJg4srEik4MPZsCaPcBdxzHjIojHuYE3G7T93pghyz6a/XoBdTV0g8zmVQoplGOgU/P7qtduYDat90PFjRxN14nzR7JxRubP6cBdGjhaVdFG1qhOLAYA7YroyE8eJzPFe6+QkZNBcckJhIFEvDxmdkSYF/OyccK9ZYZJMX8uL6mlubGIfensB5KJMCPg+yhjqwugm4gTsq52PPQLgt1u9tIk5GAVTHV0zzHPxBNSfXAZJhWHn+tO996zO5KTzPQsKuAAACAASURBVAGEFoT1exVOwUq3THpsDiyBUK6bkZnxXoaWr0biePzk8XT2+VBRWKp3//EBuK9HIfVzWBG0TyGPFHZQpaM0L5oMs5Wn3W+TMvGRmUaQmXbB//7Qhxg0rjEimYhMYa2NLBF44JJ2g1/kuvPQZ8GbxcUJpHCfgFBJWSntxBNB0FEJjfiHgHolbe2MtRHowsrYZkbO5BQ0+7sdpWinh7QrKPnROY0GGz+kpUQpwO9d1Pd2amv0lfbiCfyhTLBzhAHlwvnOueQ6eM9Fi+vT+m3l6SDcncULV6Q/3X44PfloR7riec8PULSbQCRHbNUqPNQYFdiHesFMQtpG+JnNeMLVUB6+6urL0qVnb8B0cjp1nDoG4KkGkYBOhiAGp7Gkp/24pSIcoXsffixVzmtIr3z51RHgBulGqSwb5x7329kiDZWWc+j4Ce4V9w5OVxfUkD7mS9Q0sNAI5MXcz7PxvFuzcC73BScLAvAEGFUVzsCWszYmFsJNalw8DwqEE80LEbKfTCdaoLYAJreyQBYREc3mwi5bCZOGqP4Uy1BPqFEhz8znPkiGWYcd+7gMdBoD33vgyTQqTktwWwvZdpoSeM2a1elpxv0Nj/bR5NiVNmyqTs9/0QKsmQjy/bXpmR0+YygFi4ZT0xKeQwn0EbCd8tKF6d8+9s10yQVXEqzl79VwvybSWWehc1yzJjeeYl1IcYHzxYGpHM2T2kzIIDIgh5B18oMf/SBt274cwnQVMAOKDWYUnL2wLK2vM3ticQND1DJntr21O9QubWRog5Q4I04Ck79oZsX6MGsrZE12O7aQtdcNzNBGCe5AFUt0D/NYjx54HgpkU9KdRtQC23yYOaiF9GfF+poJuFbFIV3v0bjg+30ds7fA6wisVkdDeB9GdsM6MstSR7xmfUX60rfxS+x7jmuwsUcTBQhjmtkQlsY230owibDTreyqcLw5za0+n6poYTSRbMTpnDMyfYzs9GnUGgz0cVwlB1pkgASjKEXZL7OSSS2lVDWNAwmUYLJZxgFZTTIg5pat1oys5amuqJlXgOxNUOzpPpjuv+9WvmYwxh9oAFAPzDRnAQcNDTydjk+dGk0PEOTMRGEdzeB8JEc0eSadyRKlfI4pEpHFLSXRW62VA39V8XrtbUg/ZSyAFfsalqv9XGsPyY48zR4OJt/P2BUNqJlGnRm0B3jm13E8/dOb3jTt+LWLLr0Ym+n7g6IhOKtCIbqt3Fg7nOJzlqRZX+g8BMl7fGYeoJicD8+CNev0HGXmcF+dA1QymK5zhvEgMieKrC1O7Dw1yYaG+IS6NcF4g0ZcsHKxmZJVMDmyJf4t5jRoky43B6JhKeC+JoVYhHB9DBc+dQp3Cgat4FBbzwmp/OieO3Zxc2ugvOitX4SQ+Lz00F8eSt2U6WUYIlY6sJhr68AaaR7ZWw+8NTO2XrrBH33vm9P6pfPSBIFmgFmgDloxI5qAfAvjgk2P9o5NIwB79NipdIKM7HVvfT1KDE9PsD/Ae5sSsvJ76c5qwyQO2grTu5sGTEwO19qKhaarh74aL0RC12DJwLhH1QCjLPYJuXvMAlCI303zo4HNVMnQkCnucQE8vedwZTl6ghmzWDQNenITFMrtiEuhCNODGcvFwExtariJIVPagufEcHNPklm0o0X82bNkxGyAcUqGCy66OPhkMtxbsVnvhjP45ndtTl/E3vrzdFbHpw+RqdalR+9TD8koxLM5pSspK3BxlutVXrQoveGmb6XX/e2VqeMEmxDuUgVcKDlUZzMoXMa6P3yeNkKEKQSTYzhysN1TZLlTbM6bP/dv6YY3XIoxw5J063f2pqbphenS1XMopixozLgcjmIiiPU+g8VbIUa3AcFocjDEoWSLyKWiVXEvB+aEB7cZHVlBCw2cEmRLklTN4oxCcZhHVaESCKKFo/c8uMXW1LSyTj30+yWqa63Pxc4SWA2A7hez01AAOUOCAGdjzSl00bjgUmQMaOhaUT2aPv7p69PaLVQrzGGIZkxI3HwvgkH42an3xtYIuVTx9HzkgStTY+VWMjF0wCIcZMT9w51kB0d4BsdZmy3hRhKabQKXGd0kDiUSjs2kxNVtPvRwaHrvysjmLCurSufyHDA11ZcsClu6+oXI55gyxumefv7zL5DxopMmk6vFeqya2cGVHJIaepRR+na1l6RHHzoeTyWuGWqVbJQ8WCfDEUJH3tQ89T7PwY17LX5MCTxIFjtAQqCdk7HERsJlrMWbP/HJeB97BW0dXVFlzNpkSecxk4vnwOcLgf6n3v9P9kKDiCnoFx3USC3Vv+WOap6I5PWIt2VWuqeT8zF90J5SpvTx0DmZAoy160j4FfiTu6PQWhqEJ3aUynESZnKfi0lcLlLLMAngB1+kfs1PHhfNv+lqYjD0A/lvBlCDsrjEiMOP2fwCov3ynYKAnOG92jonrjsb08aIFt5o4rhpJ05a6zPhCpsjLZLkkE3wqxIlwbCL/tRxMpnC9M//4+/SAjyyJnndERZDXA93bZwHoFbT7HaAbGGIE+f46VPppa/6m7SUrm4vDiRTlgtcr/jSNB28QTEgMpQhyldPIssiB3mMiNvwEMu57688/0zkWZQbg3SmtH/gM+jSOiY2hEWSZecQ2V0HVI75ixcinQKA9voJSo8C9o6STY7o9GxJyusWk3EXKmjW/4sNWePXi0Pwo5hmRAYPcGEVmGeRDS5dkn61pzW14bdX19CY1m/ZwnDxg+llL7+KVj+DbpAhveK1S9M73/Wp9NWvv4Esax/WPAvSn+/SdbksnXcF2dI0WQRdeTf22HB1+ud3/zS95vqXpuN0wB24UoV+1c7fhdsvAiOdHw0hyddmCoeADvYwYvHY8ZPpFJ/RQNLLAPPyOviS8Lve/eGryOpPpD2PsvnaatMmhsZU6UBh3hhNRUcRoo5AUtcbw5CBXzgkzOQclak8blLxvDpfpV0EmEHND8ioLWPNwqwsPFRdQAYCs0wPA8tRq4dZ2aPYtcOS+6hcNKHQzcd/82tClO/957UCI7Ixx/I2qIl35TIWSRd/p8VXIWVqZV1n+uw36cA32ighq6mSZkF1hcOH3VKVABJ5zehK4LEVTWOZ31HPgXoG99MARJaqk/TYyTR3Cdlj1Wm+n3nIHJiK/e1mF1NWqHAQHIpGjw4z3C+7+3LcSvCeqyxF0VAuhQQivo0pssmqwrXc4/rAcg8efJB5IL8PM1DnntQQ6Orp/DfULUkPPrAHt2M6/QN0aOmqirt5UKvKcKDVsHNYJb1zyJyicdRBoKoCfrJpZNVXW4Nxp6U+z2frOWejk10W+7+KecM9HFy3/fy29NxzB1MHQdLpfzJBDJRBhOZehowQDDXGg5p1f/Pm/83faSwo9mE0zfQQywMja7j3ijsJpM4MZQg3Bh6QfyeWlKVIDprRWNKy1dQ5e68rjQmsTaWB8hHpGfK52OQhlvfruGnOlrCjlk/HTGR0UQSPS2wkTjAyGhnQ3AgXls4YpuGequUEIwk3hWygHiaG2eW3NDarLAFniUyU08If45Q0nlw6Qpg9VDOjNUpsZ7wit9KHfpyg1UvWUl9dlt7z9hsBtzlRoZh00+nN3mqcPtzELMfSbmaa0vhIeslLr05LVzVHy1sXVfElF7i/VFGMEBT76ZZ6zb0M2LWjN0FwHobdXwZIfkHzynTuMgjWuNwOUsK6wAPL5BSXxCqTXW2fEp3DPOj5dIDnLmDcoSPd2ATP0IIfQcQ/bcDgfoj/eYf1l6iFXrAQYq/ZZXgAcn880HwGk3zvuMoKUp6BVcvS7/Z2MGgalQV/t2TVSvS9e9MrX3UNmdwJho334sqyLv3xnl+nl12LRniQbIFxgQ/dg5PsytrUvKkT1YDcxtzy72ao8te/8Ie0dTOGml0TaU79PObXNsTa2LxxCwcMgnUGgT+GXc83v34LwQ5DRj5zHURziaDRkWft9JGhbNu+KdUv6UrrzkQcXrI17b3reFrK5gmw3kyENSRPS2dqqQftEE0tTQ12nQQ9O6pungn5cKyeIbmRHBBddPE6ofHIabTLG51Tu6aBs8ky0B4om2FmKklusJmlmWHZALKs9brFF/13AXmxtODVCftwr83eVMYUY89vsNI3b5iKwEHo4mDTSNP+42vXp6bFGguQLKDNnuDvY1i1VA7nWpCVh7EnQY0iFIyZ7PtYJY2IVewN2BAEXINYQXkH0jpmGo8do9Rn9grZoAlKFRhv6Hql0UQnVVyLsjX8+3hfDAIqMCOtLIdaUrwo71/pKNhlVRQu5ZAtYs7vE+n3t/8YmV5zVDWlyCNrHLKOw/CP//t2Xl7zBTMs7bKEpTiIKJeLCbK10EgaKP3F4XKzQMqUTR4OYPaiU7zs8qq42ctcE/34Svm6M9hXzVjzP/LQg+muO+8KTLUXBkEMJwq6jZ6RlsfZMzC69A6X/ubN/46rc9b3zZaL/qMscrla4blOkNNFJFIKXs92digaDIpuJH/ZvYq0nInpWP34sIPhyQUEa1mXAdL0jF9k7yfTUvlhkbYrvZrpRPkelgUGAlHL2bmsgRHGInEeKyRE3FF82OFRxTfJ6aqBrjACyXEEu/FSgpsKCrHCUq53gH9XEyrOYBNDHeTalVj+AGJKyO1AkdEAUbeW7k8btuhdp04C7jem9/3DTXQ5yb7IrkZ0TJC7JpgdJWqmJRjoNm/ZBH1ldfht+bk1vZSAmy3VwVcoMdX62s3U/1+syMZDL+Riu6CvOO/81ExJNjmMg64cOg6CnMNzCBAgzQIL4fnRAorsa5ADRhNBrXDUuXJspu7QuQKMS9njmTKKDbBXfW9KSwGGzeJGOcBmQU+HS8kj7IWwyz+mYe5T5/z6tPv0aHr46UN0W9nUZI81+Atu3bIBUXV5mru0heHVywg6B5H0QEVgkHbbyZp07LkKHGLK0/wVlMyTkJlxezZAt2Fbfsdt+9MCHFy45ZF5bz5jc8i6Kpgs9Z83fwbZHLADuF8JnWEF9GouzahsXIkjqZ8epAu4ZmNzKqlvT1e8DOH6SFM6/ueOVINMr5JrnCC4l7O+zAiFECyzbFh1kMlJOepA1SEdYZi12G/lQOY1qr2WelaCYC/PY8ANKaam/M37x502UMVm5Bka5Mzco4PKvwUvy8olTB1s1Akv5OzdTWzlEFxFq5+ojoRVtHi3i+vQa2Ro0XizOZedcJ539dz0t29mxmuZ6x0KFuoV7ZhcywVcr7CIWUoFvEipFMr5hnuq0uFnmUlRiswR3CuySPhzW85vSE2LkFENmll78JNt05iRCWDX19LXRkQJ98zPI1HfiXlic6VgdLUVUEjIGC1bQXgJcmtTKXpXzShf85qbgH+ACjDOWEq25ToSi7epIqFYpyKxMhMRHWyMJaUOUcpkvdjfHhwxaEplgnAAMMYqLJhq6dSKmWsAEtZYJjjOWeZ+dnW0p8ceeSQmCQ6RWNknFi4LeIH/imE3xBMhhwqeZcHXbv4UDZMM/MXOCV1Y5vjMat6KCBZyg+x4Wub5Q3Rn1oEhsjz+29Fslq5+r5lanj3AaDMyPYl8cZIZUCXy+YEBmAWZY0Fy801VjdrW64F7OBl7RqngoonX5MHoUmFgrqMBESfqTMEVJTXX6LwDT7vsAZ+vVkDTz6nd0pDXw8JtYqqV5FFJzK5WQXkRgxaoH7qSTBF8/vaaK9IL0MROwOnpBkMzyMmPs4TX5TSocjykuQvmop29gBOToCfZOFQVWT41xObxvgw6npBAO8jXj3ENuIQHO9/O07zGuWnL3Np0bo2KB2RunEBDfL1NjpCn8DAVMRcSsARVJwDuPQzaYIpXcCAU8TUllA1dEJHlzen2Oxjifpx7aVbUUTYswi1CYrCZtzxHN80w+IrG1xNgMa1c61EA/0J5j92T6Y97DqV2Mw6gjHPPPyc+72WXb0lbzutJP7z1R+nKq9ZyeuvwOjc9/iByoInlaeX66VQzF1Cd6dqFdCJ9jxOHi1Irv4a5nyfBDJcvW5XOPfN8NmRNeuTBR9POHU+kMUwK7IzKUC+n5I2hPX7O+B1eJXjlMJhrIVbrI9P96eOfeUs68tih1P30YGog89AqX7lTNeVWuKTEYWosR2IHybeHw0W/uE6enyaZ6lXl9Vu29nModPPvqPFC5iW2FgyCyPo1Cs1YWDjOBqRiUyDzPf1aswg5n/IlgyvHgwmaiGFDNIaf4nB2N/1ecTErkkgRWaDuD/dc2GLxY2DsePrM116Xlq62qqLkg7TteEJJwU4wssElTu77lXNIVNCxJFahc65KbccIrDjAmPX5+qPj7ekF1y4FhjgcZayCgHIOH2cxSCLSgsnXzkRlsEXug2lpORw8h8+U4ttXUzaXq0LrDXevrHAFHf4VVEyV0Q29484/8T1ANXyGXsYXaM6h8YLW8Y7bVJvsPfG/lYcOgcdKYPfQCOI7wckOuvhwBZSlSGAicy7D1m0NVBFGBnhPiQkOZS9RYcKavu/++7MSiPhiV1uPPgOcPNrASdVsB0mfu3/LZz47rU7V1DwoIcGinqlrbQbw4W2EuFjN1CwVxdMESrPZZe6UqJaYxSBy5zXLtXzYPkSlGYZHM8QsH1NDacNBKyVOSOpxeWGennZbBkhDY3OzMGd/eKK66CLD4yJtePg+EQgD93A4SM4mc5kgbJ1vmJ5VfZHaCnoa4avpwC4K/lQ/AcyuXgdUDj+spGVfq4zT84PvuCmtp4M5Av7Yi95uWGqN+Ar3In8WLDhJvTcx91WrKTdjSFbixBZLy7M+T9EM6eJ79Sez9T3m6EayFsvkGrzuFDWfAcH3oiY3C0RcXiuyPsT+ZozOWbH8mwLXK+IUHdJjjlPT++uBoR1SHa14ZyL0kB2bJQ5zzwd4z3k4RqhqkLKgNrLczra4Hhc4Sgnfgy/dYF1T2kUQGaHzOo+NU8X4yTsPHkotlCnzIXi+833/mJ56cjddr950wRUTkEK/mD7/1Zdx81vJopal++9ijB4W55vPJWRWiu06RxN3GhoRf/5DezryjNQceZXj6aqXXBVdbdeSXeoH738w7QdL7GrpwF5IdNAyR4NL/dd0CFFYz+HhrA9t8BH//69Pvj3tvOeRVNTOOoQELbVDE4RqLehtcEn9MIdwAAqBqxP7ead86TpygoxcPpy2mpMc4D0xawAMVA5bKA1AombKUteeDZCgPQVQL/+NzEyXZakkElGlLcifkxZgYBT/VB/LYetaDzYBjY4opTh8fV5u8uy8o9uH8iTG2dBRtFqpYdbrpXStr3n1BjqNjljhenDVCeMCVPGZN0cGxEFXAcjv3BKh7HKyscGeknTyOSzDx+vz3BHWYdOi4tS8BdL56NHwYywgqFXAhxSfm0I9o5QzFErxEaGUcC9UBkkFcd5Jedkc8DCGMFF6KoesKV7DYYRPHLDP7QS52hqoWbp787zE6aWfSfY+evR4rmComvxhELdsFwIzhsiv1WFcp3CvQTpLQASabMbIhLyugw4SCRBaZgfKc42Pogn3nmuRH6wo1VVcg/fS340dJg8+u4IvfeLmEOgXkoWJQ9j9DLsSd9VMxuUJboTVnTa4cNHWzxYyOgFEehgn1qzPuqdgzvg8/WYtaczkzFwkHueML3OR5A4FZub/S1JVMuYJQADR7FB3Yd9DxYMfwhsntcHg5p+VbM228Q2e/pLvZmrrv3szBx2UzfUXyRXi2r25flZJwBIYtVl2GpPZqNc+zffOoY3/iQ+9MxWC1Q3SBe3nlDJw9NNl9f1ckAq/n3flFVGOjIHxGXi0eXYRKqsasgwik+gzU2CzDQt2ayPDqVrMBK4ifeh4/6PHjqfz1zSn87B1Lwd7Kvc1uLfdiO2nVFfojMIC0XKvCN6ZowYli4rzOZSmAU1r+L3FeL9c5pmtdp1qo70/N6RMI3a4WCghM+PUnAKHOYLCoZ8xhR1QAY6B2xSCt9SzyAoPt6edfYPppMcEpc1rXvtautRwDxfDJ5t6In34gz9LX7vl+gC4hwfmpGd3FjFI/GT6mxsWc229sR5s5NQDiN/4iq+j+Z3HQUg33FKP7kAFjhY3ve41aRVjDR/fsSO1HDrBPWZam5OqyFSi4RVLME8XHeCDF1OSDlu6QpRtmA+et2JVGmtlAxHQSwlyDjAporxz+LWfz2xLWMHZAF3QQ9pk1vPM2iidRnlu4m/9rL9eMLEO1uQkF51dbDO2E0FpJpC5hoPMyw+7eVFueViSlYn7hiuG69EuOe+RByflJCDw64BoxJrFr/Ie8odrtZTDR1spu8wGsmmwutHJU+lTn7sxLV6tnFGTTWcd8MxpbtmxFe+1ZPSXgL4UIXFJ1/bRfWz4yXUcGFI7qiEa86u+LVXOPUJDiAPIzIoKqgJSueeeDaeYMBaNFXTU+hdyffXMmTVBUHVRV7EWnmYThyvSsaKlPKflfG15+unPbkvf/e6tcT+aMFyYD5t5w4ZNVEhz4z008LDW6mbvGAC7OlvS44/uiANiVkFldVhX35TOO/fCiAm6Mo/YHOJrIhlyH9GscxKgeKvR4sCBAzATeD1wa7XaYt1KxGZhtGxcCjtAhsK3/jNncrmrmi2YZwOT4H8OZtmFwYeVuXIz6a2UBLtnZBiVEckF/PJko9nu06yJYHQ8LCECoxILyGoJuW9+bavUDLlJnpSciEZ609fI9MQ3yNqOnzgRN0t8qhTKhHykelrJMcPVLlGUKCoo9M1Sd6u2MV+rp4XXnf3Bsr+X1yqu4XAWmx4GcXnxtppYnmn7pjPSiy45F0It7Htu6GneX2xAHEH/Kv31Lrhoe3R6Mzs9v/6Yg4YJMoMERN1UDXJmJtpqj5GJaT2lHKUE6spywNRuplEdZ1jzxoVNafv80lSBRE0LpQoCTwe0hknmOZiXTEpHId2fHONZqfzgOufAq1M8bobmwnTxF5JZlPOAzbZt/is1K5C2w8+eFgwKKetGSBE6mXv6DGqLHlxfpiBVDzAHopBrWwDZtKJrJD3pRDS+t4SS/lIoRnv2/SXd9La1YFy9qZnN1ziPwyMOgCXpwG7cKODHbTzHkg3zAk59LXYmB1ekG6/7r9RUBYBtKWi3i4U3hxJsOa6yzUtwwOV5izJWkj0EK4uGkt56YZmk9yDropxurBa47R6QfPZde55laM+2VMt6LOZzu26ViEnOrrYUM+DYiCAImcl1c8i1QgvqJJtvEzYw0dYai3/r4N9awKKmWWtyCIUGMjUkl6ezVkuz3C6DnIHCLNOD26zBA96MwvXtIR1OI9HBnrXltkHBRpwtd2caF3mzO6xa7CkTi6MBR7A5//I56TocXmqhPTmjtoJszj3Tx3oZI3gbPHSfLgXjLET1UErmbMB0GM2pw1A7sGdSvhjBHrv0puVtqaS6g0tijZAyxygCIA73ax9BVt6rWZJGsR7kfs4qMDR7krqf1JatYb9TDo9T7hYzmKagKTKoD37oI5SuB0OCVcqeFUfUHLdKVxR/8v7OWzFhKWKdOirB9xR31yfRg7mmuiGdu+2CKMmDaSDUw31U5z7B14yxlqRCWW3KgGiHGtRNxqhlk9VQ0LV5XqEyIZGIRM27L/n5tv/67nSvvl3BQyMVZHGEbEu8YqZDIcgva9m/D45aLKAZtIuLDTdTU0o7qP5uem/QnGlKzJLygvQ5EwBnJVu+jLwxSz9LSrusdsaGwKLMRARoxS9c8LqAGmQtBQxec3E+0F7J95nt6ornGUA9Te1MSnkJM0F+ryJQeo2z2tpwb7W7KYeJckE77MAi+f75dVXp6ksuSFtXr/ACUysBzonyBmgZ26bEG2g0SBB1dRrgzKh8X4PcMNfaC+BtoOkneMrWFjtw/J3ExpgLu4J5ldwry+VDB/alM+Y2pE2102kNtLFevOLmowns7KQ8RhA9SbAc1diQ+zoK38vMVyB83lxO28iic4ND9Uo0hvhskjKdJq5A2u7YFOXcBN25DkrgUrKgErqm7ezjA8dP0SUfYFbmAfikKCXIFuuhLDx4tCXt45obVq2ILKKt+6n0jR++Mn33ltvSv/zrqwh2h6EKTKRTB+fCf5uXNmCUUDv/FLSHcDuLYHHf7wfSr763BzxwOXNY29IcFv4C+HbrMF9sZGMDF9IUAQwnsElKNhBLfhaMF+eRIOpkMxsp8tt6xUF5nr19o2kJDZJassJiNlo5FIwKcMcYds4NVkURmBif2Q1gw6GDbK6FbK5bUrYNGm5iJw2bLl5TG3TxOAm9IcIXAlFuNkMKzpvHhpvKnExCDwqIcI0yOZskvK+ZnE0Lv8ggGJJHMRL+5zoPOd0sSVUibBy6mnlmmVc48RDoKgjqpdW96VOfvwEa0XGsmHK14SwGqR4x3o9nowlqEOzRStuVrmOS3hiE5YmRhtR5siE11myK7qYUnIaFXalmvuMNu7LKxKBIiWuAdf+7DjVU1XlOY1apGVJ75NiFJAuTzepiylaCXmlRNXSdhR5NsApOpPe+90PZxSQsrbJrrzHexKKK15iH9vr/UvUeYJ6eZ3nvOzs7fWZ779pdrZrVO25ykS25yB0bTADDoV20E0JwSCAmBAghVw7kXIeEAMY5YJsTIByfgMGADbYlY1luqtaqrbb3vrN9duf8fvfzfZIzula7O/uf///73u99n3I/93M/nm+fiqm/8blrZ4eCaz1/cnEKGPYaB1JyspypvONL+fcpUlwhqdwb13qafz/E8zTSlqPojGcxXFP5RMzaKPayhaiBP/2D355dgKGQxyWb2I3pr+hRdT18gpxRDxbw58+pqoo9RCZFng0PNjyzPj2skWKF1xUfy9e5EQpklfUM7UO+kTmzHszoyPmM3NSuPc5mwKCIQYiZ4QEEeLXUMZK8XnqAGvGKL2ZCT7ym7VVKsZ9IahvBATZmKsTc8HwGnqSvNlWmsvge3qSn3JG9uDYA28y+nqllP/5930UJk0gCg7UXyWa95kEoJFOQHp1zumkLPZ0q5sv6xwAAIABJREFUBHPdieI6LPA0UYhcPSXNT9mwr9c1ZfYBduXyZWANi7meCeV32FzPfevJtgEjtxBKwW1XrUbQ81BbTBqu0TxD8/hZIpBUl7j4SLOz5mIqk9ABLJ5nLfnPAouFBatNI6R3YwLxYH/HwW9mmZS14vZXtlGkx88SxaiddoHGbQeDKC54mT+fJrJ75C//rh3fvq89TKr7BAZ6ErWQobkztGodaz/3y69q/xlduB/4kWtJyUgVTtFW902in1NL2tqrTrcVVwD8jrhXwMKYj/pnH91Oe9lV8Ni4bu5jieKOGIxRnwPOaxxsa4J+LO9HMYLSflOQFakl1t2qtQ5tAMzS2Z0XSM9M4537sHAeVVWQkXljcLTAFMeJdI4dQZ6LaEBjIIHUbeEENTseDhGB7oU17+CaIxg2RR+Pyt9kb5qyDZIWpgukI8InKut4oz0G7R4XC+73tPu6d97OjhBuSfO+rV68j4U0D3K4plZi3WsJBColjmKJ56MbJiWO5GdYUXWS3Oj8o+1f/Js3t3lLSdEXLOVnKtLKnBQOtD8bdREiNqMh9efk4DmR6+h+zsUpnBlqIsIXc8cOtxWbDmHCaI3CljkIxmtQsDaMCva60/LMMtzTFxSeIMpPem6kCDl4EjzO8YbezvjcFeQJy8NW+OAHf5DU0OFIGH77uS1qsMbK6ws9TRFlHwSnE+7qcXTtgUZJp7Jy5dpUhUNTY510Bqam53n+kvKn2DfHKWy49oG9CDxO8bO2vZkNGoHrfDJdTTPNg49YKZnTwId/7Idml1MZXIqlXcIvPYl5sC0Us3gmuTNaet9A42D+XC0q1aZVjfxsaGdX5oGzmSDsqePv+3jFeo2XNkI4beTKbCqjOX/eLx/aHsB5iZJueD8jJXwLGPJeJAXz3mGVY2SnwC+muGEPk2mrKaMLJqh5mp/dvv3F/O6FuxBynyx3m9L5QN1ubiarcqG9WR2j0HAaHGouG/S73/rGducroClg6I8d3Ic+Gf2lpKx7GYR94803RTRQyk1UFrhP02sJydJYjDhPRTqJFitMkFU8MQZ7/5z1egljMguAfjVE3i1UopZxyJ/42ldICaxwg5chJ72eISGjZ460SdjqF6HDONDFAtBZDqV4odercVjoXAr+rJfT+NsT6CQ1oyKVJhyuOzS6sJ2dgDB6y+3tFH2659Fjctr7ecnTRO9WFkdYQ4mdVtAFjp9/bGv7629ubV/3Wa5eyzIebT/9L+6hKvlwe/ybh9s73nUF0QYSSIeWtG9+CfN6caRdfYsikEizQ+wc53kc2zvTvvr3u9qykXVtkax0dPbGBO1twZEmwv34LAM/YLDFpYyWWNJEcCcozlSXTWkYDgJRqBBitfQY+3PzRmaUyl9D2mn5EhyDRQmcnDCL2Krv7/AkuW4n4RHuB1DfLy5ECnSCw3icQ2j/sFw5NkXoOLNiyDijUD7MPCIqITxQcIvZjFX97J2ugFb7iT0s/tdlMEPqHloV7A5b9khHN7HaHlqUkWaXDvdRnFVWP2MCqMKIbnzqUvupD7+xzVu5n4b4ZYxhBBeDomGRb5rIqIj5VvIvQclZmfRuctzXKAdOpjK9qr24leLYQkRoGS03tXRXW75WtW9l6Sn8qOoNxil+pvE9jTMV5pEC4j4wFbcIERFKjNwwg9DnjdHihabd8JylvAV0EiLpP/mTT7U/+7NPE81ZaFGRWqpNqYOYlk6Qxjqhz0yqH2OgDREqUyn5hhtuSsR7ivNX3SFQx/jZ02SZF9gfzul1jXT6njslyqyYKzrr2RjkvbTcUYHu4TSej9DNwHff/85ZtZ8WLJoH838Z1QwOA9bXC7PKYtHB8NjDa3TmhtPgOcuxZJVs/WJT5M0lf7pxOxUHU6pgD5U69BsjBs+cm5uY5kK98Gi08+a9okkm8GDJbWSfY3XNSFI1BdLE4t/VZ/t6LeGEvDo2qVVew1eHY2gg3VzjAK8X+MwMbemuU89cWAu/jI+VUgQrkki5Apzvh97/QFu7cIzGfic/walj6PVxDtbGDRsBVQmruV4PgTyjRKHB26oLxOKKaXf4O3jWs+anPPTjyNpM460wp0QyNJZzfWNgWtdR5Z3GkI7jUY8awaza1DZsXttGjyIbdekEPDCqgnz+yVMUVDisbnBndS6iRD+lArA8PI6M1TlTe/uIdZczumuY8ZdJBS4iaz6+ZgPYDDQBIqp1AP7nSZGMkk+Qwo2ByckfFpO5zHof5TV//42t7dNfxPjStD+16GL7Z79wT/t7Wv9e+R2r2C+mHRfb8T3L2s6tdgCcYwYqaQhY3IDgvSmyLIpz4D7wreawBsOJMkqrMM9ZDEscMVXGGlXnIT0FDUbCrB0HgTysHHLQZMFP8+8HFF1lzTdsWFetaqTi8r6cqCUOaG9oyEMd5UPs8xiGcQ8KGvsAqg8Q6Z+0Z1hDyv72INDbGCwpgpoYPZ1GCL0YNAmnmfwkhhsWQfFEq2VLeSe+p0OXeW9m0qWkPgOv32p8UTSkLRRVyh0XzM8CiMGB7hDnXiM+bTIHH9N4oi7yprdf3+59gG6B0RkYActDAVGnzcKOBQOVgx0ML+4sf86qZ1qxKCwtWrC5PfYViO/Mch2man7k+ItgfVBOBl4koJDuYldKDX9x3ZydPAMsIiHfM38euofFFSvzc5zmRaQ1PsxMh6FrgDZWYPQWsTJjVFMPtV/4xV9D8Vc9RCvBVfHUFqj7puPbuXM755SqLu/nGTaajWJIR7iWIua+8PM3rF+XiX3Sriy62ZqpfJM2SGck4ffoUfHFQbpwDkX5xGcsx7HYHaUvJ/498N33vR9KkZiAaQv9iSzWylXLowywggjPyTz7ka3x8Ea6JPz5GtpqaK3RsGrpYve6WmHRdYoSfQtYyrldn6rpr2avRueQR3d6+YVPCPQW/ncM+R9vyDRWg1cyNk7hRg+fzV3hLgefTWlhxE0RZQ2Ni1UqbjSFC657PjjQSiYNZTBPcn1SU1MhVVDFCKKQgn49IfGt11zdvvttr2sLRyweOCYQvJDvb8LARaGVezOdcuC1Hs4CgymixGbTK0mKXrcUihlHMQKsigWd9AFZ3eU+nZ0gAmW71SyGcoT1XyBBmgTgJAZ73fVXtzl0XKw4sL3dvJgohzTsGB5LDbkZRht6wNYwoHkuxjJKv1zTEZzSKjyeYgGnOYhbMRYLrrquHSddY6xLSVOztltgqbvZznLAz1o4QJTAQz6owacrwsNMVthOQC35+pNbEWTEAC+43N73wdtR5aUx/+otfCTPAK7U+ZNE5aD4l+GumfoPUNTwMzRyI1YXAb7sLTaKqWq87X71nG1R8rkZxavYqyPSYFuoyfqxgYUaInyoY+Nn9NrHjGDYfyvQE0xFUQfYYXlzMD72SotP5flrGInk1eo7xM/thkh62nQYY38Y4yX1LCPsJO1KDsZohUBuFCB2xvuvhui6AyUbI0T3ZdJRaSFgbxoFR3n62uDYwQFLALY3hMUlEmvkvjHGdlwY9VsNluVf82CrYBdJJCvTApAeVLCTmYFD7ec+8gZI2GCwK8aip3gOSOSklUVI3GZGCxAlUPjHkYPTDFDSaYszj48t5pksB1Jgb82gAIIQw+jEpXbNTTimoReJgGoUaIoMGAirq3b+lMafopeFzXmPGmonu43QGz0xtB7psVfwXB1TQApJVV7I60d+/KcCJZjCXuDZW8xRH2/jhg3Jgo6wp+eThR0HA9YAVnGxcHYfsV1MakkGs7e9tLtP1z0zVQ26MX4TZB1nwOemxWjtI8eoSuUpYSD3TvXCJxr/rrd+AMoXQ2J4YBJoh+DkKHo3QYq6Zs3qvJlVHWkaVu5ChcCbaogMO21f0lyFLOyEbFfGJSaEtlAZb5QQth66hsV0RRpJL8ckDBk9OUravldVpWpgjgvrSDOH3SRtlUrCLFMXypDaB6yirxtG45WSPJ5DUrMiASO0k3iIVjAzYorNkT43YXrTbhcI7lUMlhuN6Oj0sQPt7a+5s73uNnhvTjciKtoDvWPtmjVZIys9kl28TzsdLFZ4MMTeTtJLJy/ruAqzii9aHcKb7bX1jYcud6tv4O4r0dHU87pJcScwRsqqS9k4Z0M9Mx8202mwif7FcRSJhyijqxB8GSrIOB7vik3gGAwPvoSRtEVKZvnJE6SyhFmj121pXzkI3QVsxoq1G+TOm27GcPN3nMQZDjytgGxy1pue1lTR7SuUi5caM1VDAGMZ4+F9ocYyB4Kvh1qHYIVLtdjkyNJ0KAA4HUlP7070MAhJCMk6+6KI40Q0fP8c95iBRV1GkOFG3I8VM8F6eypTWGGjTmGMff0oVT4rdzv372Eq1LZ2K3JQahLatjZrimtBSF1C3SefIedKbM37cOPvBF88bIeIOvVwy46zd8X4LmvIaOML543r93cjcA9fjdbMwAVakRZmD4qpuW9DFtaYd1FDcOa+oorhKn5prWsfxelglfUOJiduFCaCPM5iBQSbTtuj/1rFMrOLEdpVlq+71H72l95Iar2zbbnqqjg12xfPKazIey6mx3hynOfHvlG1xA4DcbAhSN6jc5e0E/tWgdEBAznRHHxtYj6R91WclXEwTOCTGSr2g7SRzWO/iYEaMQ2paSfZlk4SW8w0fOOeM5ZwbHgxho4B2AO3JJJzQpcG7bf+0//VvvDgw7yW+a1IK40Cmr7y7tcm1RZaeObZp9ujiGH6rO2y8DwugP6kfNgdd97SPvBd72o/8sM/yfuToXAu7XhIV1EaCrBPKVJQZAJvnoNBVrJeJ3YQFSELi4V6mlG4uTW0MAvee9+7OXvKJBcZ0AjIp+csABVA/Le1zDewumFp3/Fl9qka4Rm9GGrKU9FwlVJwYQqqyroBBJILgCUFiYaS+FdFU2mB4UGrtuDrMunca+A9C5z0PcqjBaTtuEWFezhBW89SHscNk5THKEQiqQC90aPMcHl9SW9tr1FFwqilJJInuC8pw4ozKjdz8eSB9hPf/34a8vECGJSdYHvLmSaUQ+RhdBG9dn7Yti0ruKYz4jGnMJoRnhTw5tou8uvFPfvho3EfhPBWnjToUU/Rihtp+FisCuk4IonDYbFKp1AA6zJphEUKOETuN8ZDHeY65XYvRpDyxjUriZqg49hnSbo5C942u2BFQ/qTaHCsPbFjT8J4telGWafrt1yFwAD9sByAxWB5k2lREuPophyZ4mrAJIUHxRUGAI/xXoyi2YiGZCrMul9emq3bwd9SFfR+Vnmt0Ulc9lnPSGZm3YQ+nAsqMVzMaA4Rmqx3KUPuB1Ul5ETJE9NWhXvGv1kdvUiaf4p7P6icNhHnHTfcCH8QqABDZeucRQpxWwsIlzFyevczGEffOzNsMbzHeU10SMCVTrO+GvQBo83OENVwc3uhiyrl86m00mhubTuAWEA6aSSsSv6Vl9hh09nTXRRnUS7kWNY9lVXNZlJTogz2QF+A60cHRC3DIKMTBMgMAw630IuVVzuC5gydQX3l5nblDcxXQA17+YplGWSkoZugQ8R2RnlvipteIF31eozkpkgTbctSYPSbX6YRfhQsGTUScbdh5NJXXAGZfB4Y8jTcTzI538PIWeNmQbFnDPiIRySUO4+We1KXcYzCw7xhRGXbtdwbeKlGnzX76Ec/wbMdB3a4gMjCLoqAh+mbngfudkOiRTsijPrE/MRWJdHff/+9ONVZiokL2+/8l4+3h7/0SHh7CmAEguk6g8b5njxI965rZAvlAXrAT/GMLxCWpyvFQ5XszHGqmLz3veXdVF4Na8mT81XRktVC26U0EmOThMgQVhdQVRToLuZ8ycicDF5lN4FDRayS+XCLBNwbMENr02Ets1OzyltW+iJeEVZ4Wsskb7r5NVzF8SpyX7XUCIp7rW4suXB6yMXgUlYd3YgVQVbEqK8Ux5OOIuZXEtGSC1kMKBhWvFwND5BeW0xPvz94+XT70e//AOnWCcb/HQp5c1DsxWhPBQiuX1klVVXsoEjrGtcsGfG0QCvvc45Ne4zXP4+KhtGb1U1DdrEPW5S8X+9RY2nk5+/Z4K6+RsFwmx0zEda9AsSy5FkH6Rx8zz7XBUNn2wqM0zxFHEk5LrHRgYzbJRQciCMxvpeRDiLd5/oWEfUO8rzmEYFMsTGu3byprWCw756dO4jAEUpIJmjrTI3DS2O912l62VW07anUwEl0DtTFhRk59firkbQVOdMd0wydgoWrWSJYK7b979JoHIxTHQ0cYPG4FIcwcKxJMFaJy3pgW/2s7PM+6u4d4VCcsvqHQbjzxhsh/nK9GK8z7MF0A/Ba1UbmcBDFR2cQa5BWkDGRqcrq+Jx/QTQpr46JY3vBbt23HqREZbYuGoGJN9u6Za2S/ZT0U2UM+Vpcb7oWWLOkRaE2cL9x0tW1UxX9cuLus+xhH6btjxp1UzGJrmKgdhFpBH3W4n08J39e8vQM2YX49xye8fi8mfavfuV+sNZ90I9WBsM7hpjqLDDLAobJWCTQWA2BX56hpc/qutj6ZehAC8ZXQSmZR9cOE7gQVjXdVyZ9zugx+HMYf1VjkGDy+YrtuiftNhLKmj6NmKtRFYHLGBlKqs+cTpvyxweXMtbwtYAhFKf43gzP+9/+29/g/og+V6xtSxavofp5uO2jqHgK52agsACC8ApktlbCjlhHw73Y2qFD+7NGt952ffioX3rwkazdk48/FVLvYeAi2QSL+NkpbNWQ3VJ83vVkJ3/x6c+keKbGlg35SVc7GECnNfA97/kAc1MqRSz9pZJyDm0jGFEZDq24QKe4zbXXXMmHwbDn4Rpq54sLdOyg7RmjAL3nMCQaD2dmFlCOMePNBOj9ir6cm0Rshg02zAOp7gTSgAQEhb+J5WRUW8yztpVI0QOhsePgG22O8rPF4XuZuKkh8bVuJCNXZaSMPK16Gi15sASrT+HtrVQO80HKg//8h38m6d/BA7uZLLWtLXVKuHuX12SOp8aOyNX7PAQGpoFzg9rNcEaglRTvsedeSIvQIAUdD6iqDaNUBg2O9N7Ok/Uvc1WSiBGvNah+R0NtW8HEsR3YbQuM1o/CAl5QorLXO8T1XkRleC4qFWOkkjNQJuwV1ejMo1pl25nEVxnhyxczQNq1wEi8+fX30PeKIdAThWcF1YH3SoQiNQMjYko6xNpqtLw+oYqSzWYbE11qFM4qHilgz3XqZMJhEmDneaSBHeN9jk4CD5sqG6rQGqmZ2htBRYkGb66xc3CPRsSISnx3XOKvWa+GIJis08rKkahmYbX/2k0bcUTACdyjsZ771ejY+ammoVYL/Tl7WK04X5SEzXUJT1yiDWr+cvTRSG+2MlbRUZwl6iq/06xDyKPuLQ4pnRPlhHT+RuJxpu5/fmW+B+8t1taPJRTE97lWN1DJ/Pt1ESxYGfXwMS1SmObmz6yj6atVzBg45L4IDnQYUepR3QTjfturJtp9VLbnL2ZYOdSeHdufwyiNhtQ7F7hDhWCvXyrRFA7PHlSN6DzUPYbQ3vv6l2gbG91Awcq+b0eUsJ/nbmvrtjjz9zBGwjnKTteShF+wxCUcv0rLGvNJm/sxbmEphDpGADRyY5uccyc7dypwwVe/8lR7mr7nLz/yMPDJpXbllitjzCZ5rmpFOsfEYOaQDQBchKn3bcxIXr1mVbJEBWEPoevo677+tW8mQtZxrFy9otrjOBBWfO+66zsYVLW5/c7v/n7bwwB3AwT3ySDr5EwYxScy3+K73vM+9kFhAiqJ2ERcOJHhXnmYkB65WdNC05TLYHi2WCxH1WIdEtzOzhxiKrxlbyOcfVQ79BR6U8v41e9XY9XMwaMG2jfPcpNVa9KL1axLeWghDmI0jPY8fCWLXYN1jIvtwfMpZTYjvzu+z7islItrUyat7HA6P8GRejE0XIeGztd6kMTiLnHI777jjvam+97SrmAc4lOPP96uvpL+Su77wU//ZVtopASO6HwE2eB2XlzgUBy3kmlxAT7RaaKFF+jXm6YCOiDAzMYewdC7DqYAwleyzC10aPA10PEPrI0b/DTvZSOzpzUqCtyjB3pI48/aW22axSDl4BlJ6w84dCMppBBhEPaLB06m7A+QC+jmkOUFXMOgEAKfddO11wD4o6IMBcbo0KzsohVijJ4bUDFH8VSjX6/LAz0XvG0aTHAxYws1wr3KhbQKu0VC3OT78sREOxyhZyQZ4rQpZYoCvLcRlZEO1y6HMHNRjeKsoroHJJAGjyINJGo4jcG9zH4LPw4n4jO2MrcCGoViA9M4VQUMJMSK8V0sz5DCk9puZ7gvK/8WIrwXZz3YBztNiv6a+14FPrSrvfgic2+DjRWeLHaps+nnObiXpE31e8rCQJytyCXrroErhRELJ2KTBgnVkuS/a0TizI1z8nsV3EJS1yGkD9toXSRUeC2iQ/6pKyhVG5PBhCnm+IIL7Yd+8lVt+foZornlkfZfAHHdlNVJWF77cXhlGmyJvBq5SJpR8Bmhunrm6BJ6W+lPXrI551kneOrcobb2Sq5zbC8bivPDZynHZEAjJ899cTaT9Qh8wAen4CU6ZjD2gfWeHCG6GryTxv3NIrkYnFPtwQe/HkLx5BRdEYgK7Nm3C8P3jF6i3YpQ6grSbc+41ytxXuWiUzgsO5imUMMxYnYP247n0CTP6vr162N0l5GFKN7x7ve8P/OZn976XPvkH30SUjJCr1HmxCkYIbO5UxD6J99lJKfcYKWRVn1G2CAaFa2gi26qmfRSDhEfItBrxGcwP8ZmXEeVb4ibn2RosuHuGi2yfC0wg9Mq2loSYSMa/ho9xWOCm/iVuRIpyTvQutOt64ye20HLbXk+5XePkr+HVV0zMQ1x+w1ommX0IQ0kaYJgrv8Jh3ReMxvajaZxFUfp2kxWrFzcPvQDH2oPPfK1ds/9D7Tnnt3WXvvqV2sR21GEMJ/+8pcgvFLNOnEknkYBAWd0zlCmnyUF3IuszDNo0c/x4TugOPQRxfvkaTkjQzqAdAEiUw6G8u8qMhs9x9uLDek5xRbpSPD73p/EzNKwx4Py50p5PHQeDOdBUKEzpRMP5LSfJFqSWyS/7yJpjM9qMdHPIuk34p4YRakXd7/67rZzz85QXaYhI0dM1GINxY1LOZiVpsU5Ef2I01k9DLufwyJDP0Ox1WDjgE6zWc+YWoGdnXU6E9U66R7nMTSn2MRaohRrui4GK1/uEb2tQ2VskRNOcJ9d4IGl84ZrupA2p5LnUlhggv1w7ZWbKcDgqaPsoupySRzpBsVXhzCEVt2UAz/NNdgqZI+wnEUHSs+OnWtvfuer22NP7saZHY5qc0QuHZvJ+/S8t54Xl4MSBr/RbP17b+RcIyGHBAZ247C/Q4lhtXqCejIZzo1GWqchL7B6s+XgmQKTIaTgoL+sfRIzGkKx4o/niablzQm+n2833b6kvft7r26rryAAsRWETWXbl9GfeOIxjIJraz9zBQCOIVD+HGkm+k8P7gCXvrgeZ+fw9oPgXRD0h463q24Czrl8gPUDviJiy6xZxSr8DPbOSfDqIQoQw+JxFG+8zBme7/jwAgoSa0hbbyYIWM0eGW8f//j/aE888VwGXs9DP7AfJSrX9DDzetMZxH3pJBQS0LhJgUmfr5E5xTGj9nDqeObbXngh2o2uhZjeXXfd1V7ctbvdecdd7Ws06z/5JONLER04YsYm9xGbYhU2QdD73/PezF0Vb+iVETL02TSCRZdYNzTKhuRBmT4WIKl3Ee0nZOVhuhjiAbKRlyMdPgz/Zg1y4QLakv2c8BNyb7yxjGc9plUm30KkudLTpMYeJit9bqzA18Gg69pCuq1mfj22B6XvkXV6lJvHMDgif9I0UqAocnM8YR6KqVTdr2xqw3JDp/e8950QWUfb6o0b2yCh/eQ8vBXhv0WRw2AEn/3Un7fLpN6XrG6aWrIxLSjMwEPbtoeRieJBEoCpsir2p2EDlshmFVj1fXpAW70zD8UiOh5cXzeiv6RN1DoQ3ejVaONR2UIMSkzMNi4FEWSDn1GplnRYUFoaxaQkN+w6sRL/YYCIgs6r9BpQTxIu+J39kfzcWqg0U1Nj0DGQr+b3UZ6vUd00Xl2VDMnFAvkZ6CLtB+98dpqNTvR+Hl09hTpOnjlKamE0Q5WdPaHMtcooSnVbXJBUmxGUMPTF3cTfqmBU7UiSvo3kwpWz2FReNJXMGQzsAM7SNCajMMPHpOLJfc5jw29avYYeW1JV0m/3YKqU/Pw5NrZ4XBSJ7Gfl+6aRRpiuih3JZ7imV9x+RVu9iZGVu0+3L/7989yfU6lKcKIqm7XfghLEsBUR2PfrHZKO2e+VZhykXQyIzjzFJa7VX9WOCL4p3hzMrRS3fV8dXTl7IzqEAlhv8b9gSQYVfibFKo1c+pLzHjprHB74yds/sK7d9mrSbpRrRB7k1s0jojOSPkUboLJGZgETAP7OUHVmhhDC3Dnoq12abLu3XWwnD8OYOFs9zg6VbqN72qbrpXSarnNvRId2jkjONg0+dGgf92x1GWoPFB3fTyM3GCVhtOdGGZM4cCMvBvvjGt7/vh/EIK0N7WMJ0ZdGqzosSujAhoMT/JLNoaHTKdx9992h65xxuh9r6PRAIyTbE8+p0AJ0oryS5+o2DN3NEPPlxJrJ7GU40t999nMIMRxNAGI2ZHQ88IH3vJ+RhEg4Z5ZhCfsNpYeu2iLS1E6J2Z6yAhwRwuFibVsa0hOxO626XiT6EK8ag2e1du1Sxo7heYgAFi8BZCSklBbg5HVbPQxDo9luw7YXL25mFGnlsNs0fetLuHRdKpFhsbZ72GEBD8tUM2X+lO41ZkSKRgjiZNye710qqlXNDXePTWc/W5TmjQ4wHnfcdgt4wMpuiPacthuWP7sCAcwt4ZN9+aGHMupuGkLuWRVIkmYgLkDf485DlOoXLAYHML2SWkNfJZGk2l1HAUujEmvEa8pINGAngmscQJg16Gd5mrp4zx6etL51EYPtWnanmm+fAAAgAElEQVQPRBtPFnioC1bOJDpWxOX7ymMy1Trv/RoFGHHrMEhxUoRRBFVaipVlIwR+P0yzvmnOiuWLU1Sa5FCcTv9uted5UKyCSZJVqdVOilN0X5xQCQP2/Fm4XHE0HEJnbMRZ2i7msBKr25A6TW+MKuzFlLOoBJTpXXGYanqW358jydtiFX83gpPBLzYU5+pgGw4Wi0On5EC7ev2GzLs4yQGxPbAkhehDBU4wijO1TQ9lMDINszgge4zPsbn/zMzJ9u4PMNDoRRUxXszIxHDbeF2JNpS8eaWqZaBKGqxw3moEr44ZsT/pULZG6hTzuqSiRQxW6r7wvS7O1FIJo3CN2tMoj/B3DbFRtdGHWJw/X1GcOCQS44qCJhiQAzbcFq0+0X7+l+9n3aTdMDiIDiOFTS1SHKNn2mhyIbQXifAaU94uA4RmGAlpxXyW+a2PfQUF03MQxLEZfvb5mVPtNfcvJ5LewZrP8jrXxWDHHaU2JLw0xAEkEXvmnQNrMOLEtzloz03QxD81dAt7awVR34X2X3/7j9tjj+5AVusq5pnAtaU4cOuttwfLzsBr1taIbiGEa6M4HY294MsYT/j0s8+EVnSZNbcYNY/945k9DPXEPZ9pX5xjGxlK5omh3USwjsw8C+6pZmPgLAOId7zlgVktqcbDsHqUqEFrqaX0gRs9JSoRS5FiRJg9g6sUrNVYXMSCShw+gcUVmxNYP03EM0XquphhzItQ2pVrN6WcEQdJUrDFh8NEd5UCBN3N5+hDe/384sp1A6stfAj2dmmJEY1pUvA2vpexd5J5u6qekRMjyILLRNZdxIdDM2wqYHme6w6Ww79MEn5/4L3vjVBl/Bkb96mtaNSDqw1xP3v3H2m33HF35G4WU9n58j8+lLa1/fTGSquQ1jDktbGRJFQqBGojtSC6h1gRwUrJHXhbDcRj0FY0flbZPCTes2m1YLXrJxcvYTbX5wG2yuYz8is8Kn5XDtooWdyqtM9eZs/LZxRXS/RnqGXKJ4bHAzSKNcpRNCBCoipgEGUajas5Z2tZNh9GcRf9usaVSxAKGGcy2Hx6J50i9QW6IN7xvnvbo4+h6TV7EooRHC07LzB0jzz8BBHqKowdHpc0yOs+ysQsCzVRU+aZ6oQ8uBqE8MlsTTGTML0Q1xPDdXPrIKzwCiRznwQjbRFOcNKfcTqcGLIUE6uhwb+4WiN+1joSSzg5o8UUPIwIcUDDHJYj8Blvvu0qBlPvRefvCOtRjjQRvw6Qz/GZmbG8RFDvcOWkxV1kV46pzkRJQlXPpEZbI55iQpdZDEKLCZGYZ+W9SY2QaeDfdQhWWoxaNeo+S42iEILE2HSCElF5HtwfprTDYzPtNW9a2e66Z7ItpYiiM56kl9efOcj+1JEuQcBCSbLsf97fNNO0NaMQKR6cPDK3PfTZnai4MFQa2aTIEtHfeuNddCXMO04UCCSFQU1qziQ0C12HSDUTeTErVkM3lyKOkaBGawTxzomhLW1y8Fo+f4r0cqD9we/9T17PyEocrPy41es25FymKo+hL/wfoVVsxGGI2hMEUNUSyl6xIi2dRS4uFt7z7XY2Q0pHCs/bguUAPE8dsqZYuO0QvNk9jCLdB3VliPsfePubH8DuCCCaKchLsh1EMmQRHu1GKHBa3MgctxrzPYAeGLsN0mwfuZ+SSappX9pJmxNbOihWAXRPEuVZpZ0MmY9WEJrdqxHbpuBql3FjZHJ5AG6iNT/X5m3e0zA1aYPSKl1LWXCQrg/Qgy1uaFqg8fQ1hv9GMxYMlCcy2ZUW4uFX/eLHf+hD7cjB/cXr6qLJaboc5Ny8sHNPO8+GHESb/hW33Jao4BMf/0Q8x3lxKAD8VOw6Lp48IdN2B+0mxOYgS9J1Iyvup/cxktSQjvFvHixHOhqFabmM2Kwu5SAZJRjBmW5asEhFj+9J9THDJ00QFzNCSS9wBBEq6tApOaPDiNxcIcX2FDpqlKSN6OJf0n50ahej+sx9+iIOmlQBPaYfrXLyK1/3agw+rVEYh0cf/zq6+89h+K9tu/e+2Fasv4DkeR3yhQvWIGX+ifbq76DHlTmZe3cdZC+pYuFAZVrA0Ivr2f2lwyZuUlV1ozg3vmsjPmmkGbzLgSQ8rxOA1OO8dpL7W4hjOIfXHhbSkFwbLppQrVFjp09opIXRFevSzR3HKU/R8bF8FQRqVHOfeuqbrHHJY/kzxcO02lzE9bD7u5Q1YwWlEb0EJ/A8wmGr7hwzhjTaS4FyP7ARzHZS3bebJ8U6r6KMd4gkHvLueXn7kQnnGaQdkIJbMFLgAV8zAYVLA5OtEGjaKXhDSIRfaL/8H99HovkcryGoWMoEK/DVg+xnoZ7l6LsFOw9MoDovWFqyAieiYWgoRZ08PMgAov2cYRSyee4ehEUrT1OIgJeJSvUwOJcOkjuJsTsOJ02mxBgRuoIIzmuVCOyFGXmO0fI1Mmcjjugqvr+4/aff/CQG5xDR5RHSSnC/a65LccD7N+syuAlOaZMB9/6mN94bA/aNRx9N0U4eo5F5YaVkLzIx2LNhX3AHDg4SqxCyiYoSa2hwYdb4/DZUcuiXHnjPW983G9URNrgPVQ8gJSMgtw+RVKQWvGPri2HhgayMJNLiIRgS2/HgUGS/xN8K6C82t5pjClOupSF93dpVATPFgOahhWYK6dixUADwqFFytRyP55dOEKxFpcgusoyKgZVfDRmfbUSUg2t1VWMsbhIAGySiSymMUOe5GDLi8VYKCQ5wn9/3vvdRoXOsmixugFXSTBfqHD2mhCjM5KRNi/c+T5Fk8ytubJ/7wkNtMyms0ujSIJbQR2hq4jhDscWrrrs2zdvp0pDCwAbvsRwnuv/1X/911uWoTHWjrQDebEIejJsvRFj+u6ASSsezMqLzQE3BXUqvbUi4ygpygJXbDtYIr8zSuWkVHtNDlT5iDYBeiff1OjQqwYZEVC3adIToFGG6dP4kqdd54YvwqwD+xZV4/gtII7ZsubZ9/bGvEJEvbJ/9h78j9bitbbphuq3ciAE/P9S+/AU0xRhFt3bVRrpQDtMKSAEIJr2f56S1IVjwRjYxIBZCLGx03DKjvnDxfDX/PoHqxKQzeTlQ23fvzHrM4b7X0YM7B8c4o15gle4TBbsnNZJG0E7hcjNIYxI1tutkCQOyqYcgH8+cAvae0lbnwHGlCzlFrsfjnH/aF7k0EAYAKRQowNhVQnvqU02lq2FMfp6xt3svjICOJxohWp1/ojENN9Xd0GToJAnVppgNHuD+jMkjLIiSyDOYcWbaJxCRNhW6lJud6O47XreyPfBBekmX4ACgprhfDh2kSgptaeniVRnKpAGtvUbaS4uhM0+8PgnZY6ML2oN/A41mmol1URkGRgDZ3XANxm4V6h4jMh7kvoK7et74uYMHd6XgaDeCnQqZ0UoFdUB1Xl47OsIAnKFXMA7zes7jaPun//QXcp53bqe7gsveeMUGonxl/9N7hF0tBsd8iMuve+3rcJ57GZTzdJzHqjUMn16yvD2JSs9Ceqizlty7WZCqQUuWLqWgqX1wmUytg8IFIvj8P3webJt98tY3vX3WyKiwnhI1dHCI4bIPRWMXdnTXn9dz0QQ7XeyLXHyqUV0431fQfHDVzEwKwCH28KZgwcFbsxYBPnpknYwlXrYK/osbxpaxA/sO0icKe51ISpDVh6GunIeuwGRxPFV4S2LaG8ogDA65oav7XTqBnkJg3o1ky0s2mKPcWOQ1FEduhUrBU4ZwKyVF/fiaTWGapvE4QwFBaZ4R0rSzPMBhOEd3v+71WAsnnhcLnm/H6FgxjqxTaDZiDS400Qe4ZaaBUZCxSvTwVx9J5Wvr1q3ZjAVka4ReBs8zwKcjXsYo6ZNN2XgukdzuijIhqHaHrqfNuAEkIpjSulYRA5Vn1aVixT1UVqe4kKZyrq+YXoyxhYKECqyz8u+sja1Mtn7FedHe4/My9TmMwutSRC+vvonK3uqjgN2X2m//5sPt1a++kchwDuMcSdPlFrMhjXbOsU+OghXNp9rmNch89/414CeVgudaxKfEX0wH1WQzrfHfFDwQK7FrYxlR8kUibbs4gh2zBsIh5VhtOCeCs/OFX6e43pMoHy9FWmqSA3KAtFn1E2lK+zGcp2X5U+C4mIiuZqiG/5bIp1LgOjslBqGhfYkv5zVKXO6fj1JgGg/W0TXT2Wng+uesgSrOXK2J0VsV14o1UGlxFf+kGemYU7TwhWESvGwohRYMPrzfwZFz7Rd+4w0oJZ+NktB57sVec8nZahaOkz3pZOR2TlKEEFJJY7zCALbfKWYws7B94TNozDVURVjjhZyX+Ys4F1BK5i07TIov1FJCCnMR2zwMVOOeGsWAGhA5eSwzYUltTeFGmfQ1OsQZR7Rz+jh0DwzdT/3kh/l3UnXWfph9pWK2AdAUWZ3QyyoYGlacV65YmYzqOaZ0SQB2LY2MXZewQPK5Kg6db+soEoaEneJltcsJwWhHKg2+1N765je1gfvecN9s31VglapvWXEzFwnYsjde1PF1HRibkjpvHGOTwbcVyldY3JF8nfArwzwqq3or3kvyaFI6wdVphPSWIO+0kE1KlWgBEs1pbbEz4jKa+8gs06+4aCGDLFKRcWIUihDKv2A4bNcwNVyFntwkvBo3XLS75PhgVBZQuTRV1lMGhNZb8vdZaA67nnqCQdG0uNi65jUmKiBiIwoy7XJDHOFAXLZ6xL0eZ4bAqo1XtmtvvxNQ1oWu6Elagr2d0bDKZHJlqdX4qpaSXjuvIpc+ehluX33kq5Acv4Eqw846WKbpgtGmvWykU0S+eisPiuIApnZFiC5GvBhkTSOqZnG/0sDMPZrOlvFU364KE36ZNnlYYuxtudMgpgppuie7v/h61WvpQhlLFA5ieuKhkx9nR4tRl/iRI/QWLSX1pg9yBJ7g448/x2ZdTBM24/0O1iG1eiv/Sbkrn9eYw4tI1YsgW4UjjbJpfZq0xeKMYvn0A+C8AfK5RqvHy3ymVqOtlrKvvIEwyrhvD1uENWU7WOBwYBEdD/OWruTfJtsB+p1N6VP04vP27d0Vw5GSNPfRk3N7qlFRjIouElpDot4y8oWZKSFmdlNMASvq5noaUO/NL41czT2xC6eilURlpqzhcNX7+Nl9tbZX4db2VdePXwWxBH8kqvbcXaao0zeg3/Kqhe2f/Oi1TE4j+uaWtm97HuhADHUBOB1N+ayxhk0cXVgo8xsyA6Gq0KNQQI4fHGrPP8HZHFyZ4TFSSE5fOEzL1yGcGF0VgxSuLIODzR0lSp9lzebCw5zguduPXBwI18Bo1QHaDqgmbR24k4j+cnuayW//+bf/MAo5KcRJiOdP1xJsKMPktR43qOBnxawPkHLrTvfs3ps1cn0UHTVQiigGxmwJ83ot3s3HLhjFmpGu33BF7kudyeLYstb3vuGNvIdeokJAH0TK4S95dS1ksbM1dqaXCe15MDbrRkSQ0Pso/JfqLZVv1w119QP4QOWItL4aEqtKJa+O8QPbMtJQNXQJgpG2k2i13/72d7T1VxJpEXI7KUyAP+1Qnr28f7UOJeoQJDbCE8eK9y31YfGNIRuvVYklBHekmpjUENjGtx5+qC2E4Drog3KwBwtlF0U2Np9wFKWL46QM06Q77Apkh84yS/SGdvXtd7SzelvQAHG0cfpFq5ezIjp/3vRCKkHwG4FwV1w80AOj5/cmOlBb3OvP/seft2ee3lok4BjHmfboN76RTdDPpXROpRva6Kf/6sUQjFjdsBoUj6xGMxhSaBV1KE2NKzLpsCavsTN4csO8xJ6Zb+ZV5G+NqaKOxkZlKPsm9BpM3aXIiGFaDRQucML9yIhsezoUTglD0GBG9LwfZrvkWvue5zub09Yv8SdoE3ZYKI/jozSC8fOMJuxJ3MvPOTN3jEO0kC6aTeBpR8BxleQZxmFKZBK/iaw4UcBJKveXiSbOcxjlxC1as74NEfl5ePaggKEDieo162AnjlmKyimRjGdv9GsQlV8hDw1+V3yYm0p9OZKeeVDzPkvo0aquUYx8RtNbz0iMmpGv+942SYsiwgn8TPaFP9vhemX0C1vU8fj3/j0kO6cqztbR/1RVtziWZ9ijc0ZPtV/89be1jdfZA9sgOO+knWpBBhjZcVNKQJfTfukAJ69XOMCPSzZ02bUcas89DuTUbkCMdCUpP8aMKOoCOoKbrmffTGJslDtw7c6gqHPyYI0uJP0dsR0POtVlqEOXIcQrFOHzmBgljR65HngBXiMO56EHv0aUeTzwTjBkeZsWLCSc296o45BzyDrZMuh9rqToZdTnjIc//sQnYpssICq7JF3J91kFJeqaa69tGzduIihaHHK52pHTOONLtoK++d43IdBqVdVwu/g9HgjJeWJpfpA4Vh/KK1RZmJCexXwNzS0WTu9uZBCPaBuKKgYdxqI1jWHKcBmBbbAWq1/8V61MZRTnUZG9ghBUpdqV9L299W0PkM5MoaNVE70kGke/QTqFG8eKqoa1zmCiMCOoaGzxeYbFznDQH0ZjSjkpruGFL32xjUGUHUDBw8Z4sYWLeDu9iPm9PZJOvDphgzfXBTumLad9ZDPTvGcBYsU45oND6rUHTOVYBtO+ohXU0JK41C6EtsUqqsFdehmCc0dXsA3ic5/7XPsKw1x2cxBVHvZ1in/Gu/P5euMJotWoLPAZkkqH+dzgZuJuMUB60uJz+RzEtaICEupCXUvSUDdWQn86CdgMFjt0PInUMMaBLfgS4FUVRoktD0la1XXkFjLSS2y6Y0tc1wjPszZiaAOm7LbdzCuF4rQG0URNb+LklBw2MVyiBPiGGjZxuIgtOLKPde25mtt370pFO61v4KO3Ihk1zFrtZRaunRMKLZq+pKnepB6j54E/S3P6afh7v/Cvfwm9uJn2l3/7N+3LX0EVAwdd8xh4nhhlVV+GoiFnFFf8RL/S99wZGx1TCgrBLAvX/HYuXdqx+BlJ88NE0ALkvTPI2MgukrYgVilvRW19hFgFNqPwyoKq0tx3TRTeKG1Kp+BUM9uoQpz3+XlOu4jwMppzV9841f79b38n6erB9uyzzxJRL2e9kQzvCiribzo0nZtOUZKuWFsYDtjiEWCY0TkLUSuhKnpyAdL98j4R6IIYfObivvaqNy+CfoM6Nn3UkpKPHNmX+x4BqhnmXJr2GsXNXpYHW4Z/cpxhNoNr2vzh64nuZ+gz30wnxDfCcXWJUzDjmpxHIlgnlUxMT1igj94k908RRD3x5OPtrz/9V0n3XVfnbDlWUYfi3rcoqYpxVI6kFAkJsC8uEOAM3P/m+2BbaJD0XpX7imk5ZUc5dKMJDVNIobiSynuhLZA+SlS1qmPbh4Nl9EA+OLl1PoR+GO/FLpIwOvSAeHCjaGkEkcpJ8ZNsONYzLyZFXb1mXfhRGzdtbq+44TrK5Mx+JGoSqzFV8yZ6fbrq/StAUsNjMSSe2E3VaYM54m+ITf6tR76MUNqxNhGp7+OJND1I/ZhBPZ6N9o6pU2BvGV7CSup51mXNtdfR1M1AZNKfMdbLKo9GLhQGPu+c0k2mihxqjbx4W+Zjiq/wAE8THdpM7szVA/TmmdqK1enZLXqIP+3evZ+CBwoNaToHpyJlnSKSU7XZX1YZ1dNzUvwA6yVtR+tTyq7KJRGlyRPTCQX87ueGaujxfEZ4fJ6/j5ImFG5XqWqlV/UsMi0r0vCVClvgsUtFoYJKrbxvI5sitGpAWMkY0nOOjhMXVPAjXR0aM9u5qC47DZ4vtQKNDHy9hnAS0DmGN72LKARz7+659TRx/8QP/FB77huPtx3Pv9j2gjfZ6nWK4lCa6U1ReWYOB784w8GC5vLd3/MhophVJbVjKsiJePjrX22PPfUU/Y8r2+f+7jNEmkaD7BUzFoPrzsj1kEsftfZ4XKhTXdW1p75k1oiRobGLBTHutdLQ9NlUkSUQjrw98c9KgT3gfUeL69RXxTXaceB5FrV3gosH8y5Gg19W4AtbtKrp+hEwQOD94Z++q91w2wQOZXu7/vrrc540jDrCk0oSscf0vRY9xvgl7BEyMnt5AChiDILvxTNDbeujcBAPq+kGuVjjPMjQorVn2rproFkN2klyuYNaHOpt54YQh2Rj94iOtyg5c+XOja3MOMOxgesIURdTQNiO8SzDpCEM9Yk789rCGcVomukptJniWbQS57Yf/ZEfznhCyeriuH0bp/31vfDoBPSgBGUdedyzfN7e8Xtf/0Z4cj4sy7qqfJRuVA6Cu1Tv1lXrTDGi7uumSC5vFRbjyCHWyImraEldxITkekI3hhEfT3aa4cJ67lA+EtlVipAJQaGPmDbzc2zYccJpSYFLrZ6wWVZRrLjq6qva5s1X0iYCNmNc3qWlRUg1ovOh+lkF5FbKxiEgNRlisU7s3d0O7djWZn3YHkR7Zbv0N3iYfBxTWxZ1P17sO95wL5jAfkr1yOCC+ay4YmMY9ab2/twQKYN6emfZQKUzUw5AMFyjZjFD5WN/Pwxnx1TGaLJvVbHNRv5hrpXrW4bs+UmHSU8tjMLJC9u20UBOFRBDpOy1ku96OvG1ETAen5l9px52DXyeRVfF83CY4kTDzaguxq4OjcoePgcJ3vbDGmn4fa+jx1T7sXrihaF9sGHckN53PKnmqWPmCwkkQkwvrvw/n4VzQVxTUz6fM0oxVOJ0PKMMnBHC0Uu7Xu4nP1sxyENwpfbt3R916gEM0BuYhvYdaMcd3buvPfKPXyGNwgEpToojUnXCgsYMDtMgahIF5Pvf+gAR8YEMOVoCtiQNYYQI+BqY8b/3sT+AQ3WofeYzf8Xe9Nl7OKti2ZN9Q8w1Ve8KO31XTbDKLgXtq6AaIu+5j/R8lkZJGq1qP8TVdAWNzBDRoQi45GC7XWrYjd0fRTom6uAzPHd1eDsBzqiVIAsmobzDvaUjheSNwZvnuEIMz8p1s+3D/+YeUtJzUcFWHt9z5sQzZcA8I1K8oj3I89ZYBF/kWsYYj2kWJKn/xKG5bedzRPUo/wLzp48UKdN25+ugxYyAlUEEV31bZ2u2mzGLkrXto+Z9dDy99NoYfa2TY+hSzrkV2GFj27b9KNABmB7vbASbIddcQ0Q6wF3LxqRiFWMlGdps4ld/7VdSwPM5JYPSpRrrsJHMjNynFT1CWWKNJBd77oyEB95y7/3B5PRULpgPNaCymmIBP/UkxfiO5lUoJg59rrKtQ33lyTlyzEXy33xYGPYCXPlAcRcrHbmyrtc06SQrJC6ltHWwCRvTDXUBgxXuc6MJKDvUw8hSku00vbAf/vl/2cZRB0lk6QHUOHKNplsxkvw9HpM0xwbjcdLWPU8/2Y5g4M5ziE4cPkiFdXmajo1+DG8dRyh2M0UV7qxpCRHc6958PzavJqR73W7i/NnIjnsy9LfwMhy11EpBHSJ9uUtPLLcHZ9AABSsjlYKe4YPsSc/yxCyc+Ossm6k2XakgW3AwMjt48GAIktJ2fvVXfzUFCu9dZ2Ef3wki0x44NwI0jXVD2BpmaiheVwfRcXlGGxWte0/pAGF9euPmM+sJsPoND2wVMooKYSdGFaD01qVM4945TWEhswHEZGTJC+jzPIdIg3SeplyuzwUKP0Y1EkqN+MRjxDO95jEayp9++mkMprNTOT2s1T//8R9rS8HsnnrsUSpu2yDyQleRUK58OSC2BYbLXMf6K7akdUwj87Wvfr1t2byZSu9ruK4LsOefbd/7gz/c9mLgfvf3f5907ulEH2KEXqR7LIKMnWHrDX6/ZolKgrVWC14iug5DrexHCa3CLP3Kz9vLVBBbsL+Ca/zZGhEQ/LqLqP23CTBLv/q02CKDh7SncfX7yI6Afh0zHhQnwkuzvoNDF9rvf/L7yTaUo1L/T9wU5oAOl9+lGxnB+RleWrIen2WibSq69h6fk3M22aaPDrdnHsWINaqdkbpCeWfOjvba+9eQ24K/85/7bpbxhg4m8nw7K1jaR5whWKr0oalJhkfRnjYyuKEtG30Nn7uk/dVfPZRnLf5uiikxWqjCs1yzPLqZxrarsT/cq//6lz4Sfm1GVIYxxF4kmzB7krpmMKXWndCYa2bXSgKuCdra3nLvW2ZjOfl4I7CEz3yY5XxTipRuY3WVo5GL5ubuwU9wDltncpBL5820L8oM/Jyv8wHrkXqczA4FJXpeLscXxcDKTUmTaxh7ddROmYT38tq8pgXzF+PlFzNZfKTdcded7VaUQ0qLq4oGPYUj9AtK7G7ip7/xlXaBDX4G6eULGgEZ37becJgO8b0FEF797F2797TF0A2meWib7rwbegQYHO8xEA9bnieb08gLRyC72nRthg0UvTmiOh2BX8GtjFQxIh68XgXZth2hgbQIBWcs4xxdsXh5n6FtUUUcFaPJgxNX5LM9jM8//3z7n3/5F8FeHPBhhCZep7GIpHt4VEgZ0YJm03ZEOruIQtpI+GSp9HWy96oD8/3IUnWvqwhbUF+dv3oO4XMFsw0KiMFSJqiiE+Wvbf3xBhKhcA0WUxQhcO5AOhmkKKlMbDMk9+zvvSPVeeoIwuHSRRMVLKbl7IPvBJdlQx85sL99E8a8UZw6eUoqWWhQ+WMGqhH+LPvIL+kRc7kOK2wWBPYeOMw+uQsHhiPm3//bH34skYdS4L0CT3pVu2v3+vNL/qVRqKFJt7cK2imnUIUe4JNEeH540Sw0+tkDLFwI9aqs6GBS3Khqq4fZZ2skmCnvPvhgnTgh7ikFj0TeFfH58/5cZg3r7MHLE+2AQaoc5FwETBoFu0vtV//Dh9qi5a7vdFoVLQToWHRwOvTMSOB6xV1DvzAT4DXyIyfGFqWoY6vbkT0D7alH7IhBo9Dsh+j8NW9hOt68vaTHF2mLe4H9VVw3W8akaI2wrkMIZl7C2dlili4gxx4OM7VrELhn6I72j1/eioHEWPHcxPIiqSb2ahHJbIKz5eCoP/9/P5Uz797bvWt3B1PZ0qVj08g5A+Dv01MAACAASURBVIIhTEJH/KyBl/CNBr80+iw4cn7f+Za3z3rwSpqo9LR8AFrufkBrrw7iBfjlBxfgl9JmvtdvbC1o8FQrNxFBFCOrqp4G0ENjKOmmMl2yABEVxgDnMvMJV1Ho9XUWLsQuDPNNobX0biBxQLsovE5bV26l6nnr7bcXIdhrSoTHInC901Tonv3aI+3U0YNw1I62dVdtabegXfXlv/hLytsA2YD9yn7bzLyLVpCFy1e1c6Ssw0yVfz2pj7pwSdW6FDitJUaJVkgxDqmCpTKmdaqKWFEExCRKBru6LspgeW0yFzLmUR5Ut3ap0QamlLbR6Yx1lc/gQ55gwVTvy4MnnsfGe+LJJ8O7OwG+eJiNoc59LCXvc55U0LK7BzGVcXFSowlTtVQNZcdWqiCOZAtcrpGvODVBeA+zv7qKX39YfVmGkBDJFV4rz66sjHvBdLfXTevfTw8/QhHJ1LkqolXQcA1N4a3Wp3qpRBXXOUl1/MZrrqJCp9T1bPhZe/chhqD6CNLatmedlEPHETWSTF9wKvtSLC4THdPuhG6aunUnKTSsXbeu3XTTDe2//8kfx0npzB3G7B62syZ9mF22oeMSc46YhNiuzzyP2D3v301fxSDLOamTJ06mkovW1vV0jXS2xfEsDmqGtmiOePYaR3tWeyPWU41Sruc9PD/SgMyWHMjimEmxUN9nzGKcQ5FYB+XwZyk+aJzkmi1Zfqnd+7Yr2j33bQbPFTenPxYDGCDetkHuXUzT6qNkdnmQVjddCzshhsDSCjYaal/8zIv0Ca8jYgI3pS1zZPJ0u/mVGK4pptdhYM7T9dPmqBQCx1EVa1uuPIdKdwR3N6pDbHPUCW70SA/e0575FnLlhyhq6mdlazCw2vvNjBGjTP6siObHPvax7FPv1/vO6ADbIbUFUptS6Ol4pLZECqUZWLiH7EjKjF722Pvf8+4UHtwoqRy5I43K0m5jmR9+jDN92PR9BajSlpLN0eCFFJyyNikv0Y03q1dL7Uib40ANeV4C8QEF+bszRUk9NXI22vd9gHX4KmKQt2Y0YLXSSmp6ayMaYLQ4ks9eClfGw6QBeOBd72qbwOxkp8tEPUvZecdTT7Y9L7yATPTRdvc9aM2jY/X8M1vbAbCuKVZ0x64d7a5XvjI0iEdIc8YZzisvbgR5mNfe97ZMvFLxVeMWXhQHwc0XlVT7EPl7IskuwnX9TPOM+pQZ0iOHrZ9/51dh7fE2fWqYTa7x7IQVc9C0h/zX42TBSJXljoevg1GVs8I0NRi/+/u/h7zNEy9VKJVfOk5Hhw++dyx2nvisKmqs9KqvEvr3cKq6ZxaDaJHBSFaP2BlIP9eI0agiERv3V7MZ6lD379sfXtfI5+yzc02+3RH0P68B7qMV3185qzEHIHN/4xg5W7qiNq04KQbtEGIBgunqsMVRppomfGIVFSRJ2AQQe/PV18SQPM8ekHwuU2Dnjhfzu88zURpGzn5t6R2qPkuzMLYx+7BfdixrXlPppCdEScM95g7nmtQCVBJKAaaoLBuLy5+T2tTxSa10v0QLybMWSinWgtF16D7imSkylH6de0etPo2x99RXnudjbCzk1KhEaRtaRavMrADnUg7bxCRrgEH6yK/9b23dJvC8hRW52uQmx8wOFJWUR1Ss5qJHwNQNToxch+hgkBEwCO3j3In57fN/swvdQkjccN/GaTFbuOoEmovc7yjKH2ClA3DoEpVxDDyXYpxeR2yKxSiiwjEIwo4emIAgPDF4a/vbv32UKBBVb2FwrmkAGsv5c85qIc1UJovn/gh80hcYeC7BV1yw5ibXCEuzI4cauX5lE+iYQDnIqLgi7CJ2axsGPvDedwWTK8ygjJwHqYiD1fcmyNkbuVRNE9ZXWtJ7nwu8PhUloy6NglWZOL3iG4l7GFZaddTj5iJ42MfBWKqyJxhe2lwCjV6cob0N6pGKlmqS6Ki4Rl6XlkDcah6vXQQvproyBtsb33APemmval/78kO0bR1FG+759n0f+sE0b3sY/uyPP84MBwjIPIvtbP6lS2g8J2p89oUX23Pbd7e7X3tv23zdTW0JFd7L8rHwmvlsNqDGOl6Fa+7TG8O8/FkMq/fiUjuyObuorOPvOfwlPqD7ivEysrEaaQoXh1OeXOOu8XAaldhYIq9ch9zB0kCrIpCVtzo0vp9tQw89+FD70//+/yQ6iRoHrzCt0QsmmjQC7aLMGCGMlQWNSRyHX1VgKmdnB4aRXHG75LMh8cTz6OkU1VqHoyIi7nlkxXmqypk/1lMZLr4URb5MIPfzgqMAcxidAnglPZ/j/bIHlFTKPoQiUkUTFVhox3JPcJjGwGzl2BnNRereYhNrtmDZCgaAX0uF2nTrJBXBbe3gvj28c42SNCowMnbOh0Uoi5vnwbhmgU7GwEjPEB3fyUCgf/njP0EUCfsew7ubyWXbduwEQN8eLuVxq5ZinuzbIbDBnucnt1OKR0ppBg0aL58p6yfsk66cDn8KGbyLgoOBp2Wp9BLLaZRjSzeMhlhRTzBpCcjOy1hJj+oxWgUvQ+8QD1WifBb4YICRkfMWXWpXX7+offgjD8CnQzRW4y0NxL5nNbMkt+skMXJeorJORmGuvw5lbO7y9ujDh9rxA0RqA4t5NAQ3MwfbVTeO0dZ4ru0/uCNR5ADe29ZQxTGEqJLBAD1cvqBVMMJ0SDUV24H5wBB3t4N7JtuTj20j3ZQI70gCIaCTkMiPJBIXKvN8H6FXVoOmw7H7wb0dx44DE6MehSKWtQHjS6Xf/nrXnp89SrFvKVDUwPd98P2cxUIiXdSUXzvP20cPM3g9jUcGrgRfqApRcAmllrCkSd9MSa1y5H3qwPXk0hwuP6PzbBqVqJtox91gqex6QJ25iXW2EmnXhdhagIkq86c6aHrFzwkEC9CmWMGv1YgAqG4xD68s8O64PomDD7z3O9si+t+kGjh96xi6WDueeRJ9OMbxwao/xGTvEYzlXA7Krn2H25ve9s52Ds9kU/rytWvCUYtCrpFu0rlKKQ3Jgt10BZqXgGpTmA4gijqFnjs0Au+2qDXZBAG+fW0ZuLzWViDu2V5gOXxWl9K1wPvV51c/sE32Cm+aeuqArFIeIV319z1wyZ7Z+kz7xuNP5Hn4FSdi0UGQOThg8ZRM/Xt5b/EyjZ2CCcFiY8iL5Kx2WP9sU7WOo3uZtJqhv6Z+3dfLTqDw3D5CFxroIzwN9rdTNmptU6/I5yo5b/Q/YCTP9Suho0iCUZLv2Q85qnS+5OwTbfJnjcgQkuAbrrwqhtm1sxNg396dpL7VNVARZs3yXLTU+aFSmqQAibvOtI0rl7Zf//mfbcNG5JKG+bdMLlNWi2jD9jEN3n50+B5/6hkmgDG4hcbwi1YLdXLibTkrih8UCdye63QsBNNz/Sp6johmHFVHIjfqF59L0aYQiAygjqo1Pxf6Uj2jpOcqA4GpSbnwl+fCgMCIdXR8loLB8va9P3IHGKUipBJupatI1JdCo9Ozd1aKi/vF37PNuWZee3lZ+8aDRE0Np8/ScEwYa3iOaI51uPg0EkqHOFsUuSgWSVIWokpE6gdobIkIpZOMEjWaCo8NrWtTc17Rfus3/ph1VvmGgibPNvivHTVWc8EYgxf6bOVmhr9ZLAyvSydwmnRbfpzPz6Kpz0TM0aFSwUm74ubA933X+8pBs4gpfXPDGSpiFdHol38MWMzdVQtOUQmqt9Q8umtxMrTuQHYVB+R3+fe0wciN46blheVhc7F6TzeUG9Yv19NIwvJ2xBSTkpWCRqIXsS7+04r7b0N6CQUYu1Yd+V7aAvv6JvDsy4jOpvB8o1QXb7vrbnrxlkBwXpyob0C9MhbxyccfbV/+/IMciFNo0K9v1113PUqpp6nGvYBO12h7xU03tXUbNvBAqXJ2WFtfeUwlVyp6JfgVAcdzV4U439MIeH91Czmo7tieP6cSSo976QHzYz4LjSEP+AwHddoxejx0B1v3gPgJotMDCAUqamA11yqXumU6Dj20vxvJXDSy4MODuYlT8meJtKEqCEJzjyuoMts/qPadaqwemER1HSbnps79cD1Fc+gqxqZK4ij8nvSSa3FQTMEc9VrxU/dWn3JnPXR2fMXo8fM998zv9TN6nT5mWBxMU4xFLpqOzEbxpHmSwCtSVroqeyX1oDok9fkC6xQvoOXYDqhhf/rJp3gvlYyNBAo7FYMOYyDyYjkEHM2LbRnP/CM//ZNtiUq4cCrFi/rUuvYybWNkL6f5dZBn89VHn2iHiAIff+aFdlpemtVM7l8jV1iofqo6UGpsptPbypJksI0LrSNL9ZtnJqk8WYtT6ap6uZjCie1a27fvbLPm0QqLYpzcNuJWOrg5Oue05Rkhdc6Iz1i2dqD9y1+5lx5eBslArdF4jjCyIPJkCtVhwnQvmZ1r5CgGK4RgwWKWyv+xhe3Zxy8xJYs2SlJWe2IPHtnaNl4P5/PoM6EyOcM1mDyPWLzaKFvem4btPH3ECm2OjqAoDC1lyfiWdv7YivZffuu/QftAVQZjNYg+nf3OF4nslBFzHbQH4qxCEkIR4RTyAUb0F+XAuS/ijDVqJSFm76r3p0KwmO3Affe8etbUsMQqa9Pp4Y8TBrsRw7DGOvtvRlhuIAE/NaR8c3Phl8vrRRvx784iqGqSum4dnuP4OCODGLra1D7wpfLDOCR99OADd8Ne7LT5c7AMQfn10qxWvaJRVDA+Nw5RT8emVzNez7gcozbCAq5hiIaohbSC19/zhnx2CgHsjkmoGXlvo6dwf5ifSiO5D0jPeRQDItdK4qw4XAoKVsY6AxVsp8MyTb97qki9rkDSfh2MDuQ/RcmWn5c798LWZ0PzUHjRk3oYQcFd4IT7qPQepmhieXxSWR83PnQYjeBoR3XQU85Emr6ib7FDcUx3vUbqEgUU/bKFGz2hHs9Dp4O02CQs4XxLo+WwzBMFVdXQboiQMY0bjNLZNL1R89m4Z0wfSsuu5/oVc793CEbl4qYaQF/nOljQ6iNe07WeWtFjeaZk9Vx1DNWUfoJIaenSxREJ9RlrOFWYDou/i1SFT6qboCq7RWiuwo/DvuVtRRsxBN0itYvf+Mu2uQEoD6do/J9AL+/y9JH20f/w79oC52koPiqSxf7SiEhlyp4OrIKgBLqIz27f0Z4nojtDmr3v6HTbhsjEjH3arJlRsZF35JgsXnRpfOK4EKiNQKtaa0rrflYd2wqi1cPMmwAjHMahrmFwzTVIFX3u7/+hBq7jkKQLBpdC3+0M66wqs1FcnQmqpfSgWrG1D/UHfvy2dtdrV3M3aECuUOfR6K0kv8QDS37fCNkMTHl6ozyDDf71MungqXXtyL6JtmzxOvj006Tu29Cem2qHTz8YLquVdiM5hR00tOHSmqKyts5uFddFdpvPpAtpZqRtWnZn+z9+7VMR7bCHeIb0+QLdKmnJ7PrdfdampBZeUonuMH2DrBIYLerPeWxSRY/CP1UMlYoUNsjdN14/K//MpthSqChPIuxdD0KOjFa22n1808jEBJC2J85QUQ5OpV29gUo6IPzTFRLywxiOvoWlT/X6SMB/9vP7SCGezWZrKyUdRysFCTeCG4WbKZWTIrkGJE4bWW0co0R75IytNDTOnXAgtZ5hBdSCW267o21mw6RqZadjJg/puZwT6gCeitCMDt2LOZAsnpzBE6jn7mTgtEYvihO0XTnYJlwdm8vlmnH9BzOnk1kXGjCuw387QORlm4q44yWiECNRCweSRr1Owe0YLh+ubTeJv6q6Z6tX3lsMrsdr5AqpBmwqk0gJrhipvkZqAC9/QgkrIy7e2+/J8zNykUJQyXIZpdytEbfy4Wx2PeMoBiepMF7WdNUUsE9DQ5gNV6xgBN/DieZ9W5S4YQpUnQHsozs3Zg87fLt6Sp/+BsfjMHhASuOunEqa+SVvW6nmmSTqlOrAfz1Fo29pq44MdQeVEBsgOi/sxveWKe81OlNCpdqA7qzXZaIwya3jNJ1/5Kd+pG1GJeciKiVHiJiNDHyOIj3rN6wvxRuepYHAYxS29oLXneBcXMCYHGUy2Yv7jhLNWXX1ydUMYSOzCc5Zzy/1efXrljPDvxcx29i7Iro4HPb2AqLMpciSXXUlg2I4VF/75pNEUeBrPKMolwQTdc/UJ6YDg/1hW533KUZmRLZkxeX2wz9za1uyyg4NWBIUMKYmGUQOOTvZXEqFRsG2TEJsV4jS4Jb9Jt44MheDtoP2rhPMTT1VKjvHz77Q3vCOJW3fwW9hFNV7hIhLpDcHqMhnJYQQeXUoJdKxomsHpWRybDGtlZvap//0OXBzxn9ypowQE8nZ384H9zs0BsuM4qXUvYouOlEzD6+9Aq6CvWYNYKyyCwkpiLpx5apZIynZ9qYSbjbxLKMBuTH95ns5DTHKKqqAHxw8jk+xOik2pecJTtZFa76uZyrrhTUWvmd591LW6FMhP6MEIGvARaJES/hJXzU2yZ/r8HSRYl9F8QVuaNNZH3Y2kHNOEwESQbGBxOeWLFnElDGUKcBrNm7a0u64407EBpEvN/zXmPCzbsh4BLypxtMIbz/G6QhR1t49uxGNfKbtoEjhLaY4I1hspZPDJePa+/UabBfzPjPTNWsr1FNGysMmtcaH6ff8u94wvDk3Fge6hmdLLNUIdzpnpr5uZQ9O6AWo5nI4De/d0EYvozosdrGy35l7YbOzXQ08FytrZXjw9EZGZtCaOp+LDinYIGmC7XzFcM2Bs7tFleNK8fqeY9SqxEGsaApjYGC/vVLf420+4r76HlYBz69gj0qlo52nse9SYQ2wDquf3dsbg6JlFC6bmaxcfzm5ykCyF/DwvQEWX9KTi+l4EIYx1D1ZNNVwcWDWO6IT4joMAHrdXbe177z3njYD5GJ/61cffiQ/fxie5TxmDt9y680Z16hTEI97Bs7iMdZUGO+MxgHH+q1te8GqCA5yTU4O49k6s0DeHL96SlZfuOsjPHuIXcu5YoZiUKzVPEQgllAVXo1ij1DLcXCo3fsPtW89ty3YmnZJYyewozP2/aMKHSNa+z5iGKyx9J17H1hE5wKGbYLU0r06sYBo22qtmHuHo8mn4Ky6H5O1cQbHMEzjBAgjFA62fuNyO7J3IhSUMxePtxvvWNYGp56n2u3sVAVFpXI5KtMOHx2VAZLthuw5pK/GURCeM7Oo/eavfbrdfN294Ixgiciyi1FLmfGzo0TD5gwZWmPf1QB8nnU+c+P59zjGzi5okKvjpHiTrv3A6qXLM3fVJvCltA6Jlfl307x4UF5pu1PPeC8jVHNZJReqPRVQON6t5p86LFaZoBqGU0bJNCS4kHws0zV2yVlZ8t2hSVqskKIRE5FMEVilqnS4YGSa6nD4ZTgeRQn+nMPkgsQbdZVOo70AqWVHi/dlvysRHg9r9eo1USwwQlkGreT1r38tr0fckajr0Ucfi7d5/LHHEnFFjpzrc+RbqAliFeKJ9dbFk+O/s6STvZ6/MyGcTqYh8xCFa2ZUaWjNWkURVazTqKoHSAMEG5ZXtCq+Idbo4c168r1DatybXvROhIvI0BKiSsnIRiVWo+IY+C8kbHa/gHeixO7Ai1fFiEiNEBrwftwwesa8Zw19rjQdTFJokc/1eQfU55pcK/9s1Ozgm/GIN9Tz6VPWaKp16UOMkI6uK2oEDNbgdfukWuUwzqyj1+8+kRnfGzJ/PpQdcUab34OTVrGsf8Z9tJ/G/XATdX4C30XJEJbwMInvuI8r00ASCuLxbVde0d4BzWiAbpZpKql7idYffugfE9VaelRa6633vyk45mNPPhZy8kkM3AzXcFaCLe91koO8+yAqt3iqTCGz20HljmgNGjFhwFVj1jgLGyQSMQJT8MAecJwmEMhCcOUpzuR5hAyu3rie9I7OHRzPeaKhPcwV2bptFwme+9mIxzNfQ5VtkxK/smdVpx5ce65Dv+WcqtCyp/3Cr9/fxhZALWJ9Fi9eGh1GoygVX9I/KzYHDqmxcVjRHKKxUTpXRkht3ffnTkyBz12ggIcT5menLxxo97xlBdjkk/yMcmdmBBq7KrCMoSAz16FPcsAvjrdd22bbR3/7bzmvi9vKJevbKs6f5G9FJzxbYpA6ZY12ikMqCXcO2D1Tha+KYnPrYp78boAVh8xZiNQY668hH9hAw5se3j5ED7DgpmqbyW+NltjYLrybXTJtHxZqayLTEqlmPKksY6s6/JyHLqocfLDAYw6cB83Nb0jeed8+JQwDXGvMVzTqMEjpcWWlvGmNSLXPVPN/OF5dKuRnGiVZ1JCi4vUZ2Tg4xjkP8va8L1PafgRaZsgKf7LRF9PQvXbNCnr90LNjQMemTevA84YyFGMrFUpL2MOD87OZxCfEGhKVpLdQ7EtjheFPdAkXiXtXgkayrtuvr0Rajs+sTX7In9do9r2QVd0qENhqV0Vwqee/hF/pmXpsr1qCaghOKowstM8rWmTyAxUX4NosZiSV05DweikH4cHxAz3ZN4OeO+KqxkZOWQygQ1R0MmwmUzNTYe8lXQkJ8BQvrIKMhSqj10MA8BGv1LgYFRtF83PpPrGIYArWYbb+Wd0+18Rn3lfmo9iRpuyabhYKiw7QSLkrSAXXDZ5XTrT/WfdP9R+rglJdJUZQ4rNW5F1v3++4EAMAvntAw+LYRrVTP/TAA209uoZH9uxszz79VNuxezeG/FR7F2o4q9etwRjYZicnck77/BcfbFuN4ujAsMBwjveYZc1OA4Zv201nTVdhHRR31hlL2xGj5T7cn6mIJssokrCFJrmAQhmoijNZjTQznDWmrGGAMMWJzi9y74docH9mx34MK8+nq5T6DMwI5BQF9jFK5WcleF+4MJ3KZkEmYNRXTbcf/d9fhXE+yPeYgIZSts5RxywlKZSgOA4LH8WTzCAmCgayKc6eoa3uxLz2wlNWgmn2nyD7WwTNZ95uIJEjvLYkn8ZY1EtI0EsfWbxoNQZ7ov3mv/tUe/RrR9uiBRva9dfeRLve42Q8Xhf7gNdPIk67jJm6SnSVGomE7Q62MXjrHGPS0iKFJOLNHnDoVirxxURIZiZccMXqK2jrchPJrq60aBHg6kInx4MFaBX7SpmHMAYs4LLTm8ij6Q2Tn+UHuSzBFzwMPLA6yLVJ05eG8eiHVfcpiNfY4zV+z03gQckhEtdj1cWipChklBl3Zbg/KugqjSAVoY7D1UUQXp9KDcNstBjAyNVUNTQFA/Ep389UkwuXILuE+12wwOnsNOIzvWoh493WsrE9ENvwmieYWXAWkvBcaQrChbL87QHtqBNqoxn9xuhYUTNy4NoLvC8dNSeGK+kUKohRqR6q45iVAVCevccCK+K1qb+cQPVOugZFf6i2sL6wEfFGHu6ZECdr2ntwrS49sihiYSGgLiB4D8r77E4rPSSGl8ig0lVvI9JBoSGUsXLtA9f6P/7sHvD9/YpopP2Wqq3wfv7unfS4XKLuOMyuJcpI20gyKbuHolQ+EomxF78dy/32goef5SF26pfptZdTSh+dGKX7o8PkespL35OaSJBr6J2Ff440DxHEMIb1Pa95bbseIYjzxw+3fRi6q6+jDUmOHca75sbaPK/a8FkoI99qz1NwcJBRHIXpIqnqZZzTAaLAwxQxfAqWhRxfGbkqz0hH+NaJlXPGSfJvk9z/pMKwRK7sGn6n3Sn42Az7EvVc03fSyTM8k2NE2c8yfu84XQtDFgxNle07tzgUB4iBiZirbX4SZ+3NtbfVZ8aeH55GseTOtmIDHFWDVIot6ssZNVsEE5+eTQ+yvNLq3rDFb/YSzxhKSChfzE3b9bzzfpdjJokwZ5DkWrCHh4MQxSjdJrxP2A4QiKePjrTP/s232t995hFw73WczdF2yy13tJuuv6n9ySf/iMKDjr0MltQoU+z0rFt0wwa5H7RDDsOyl9XrkSrm606CCxop6/R1cD3kYVan7cm+WL+aSM40hY3WK9m6GX0TcbrF9nWy0H5AdRogV41xs+IiaFvyRhgmHrZVDd8r3lWQVy9GhbSPZkwxIiMjBiWRtcN7/L3fkB42U5qU6SMpY2tRWfV0Fgiui8nwvbwP1r+KHzXqrk9njT4l0YZXZyQRAmx1HagvL/ujIqvSzp+hVK8096rVq+gNBEPDk8ybP9qu3HIF/bKUyxnft2fXYSqeAPkzxU0qZQ8rdKoyCeiX+GI0SjoC5wWMTgoKVvaUFDdlE58pgC7RVgQvxcLsAQzPpxRsXYNerVkjEGEEx9bJgcral6Hz53tiaymBSGqtkW1WmFJQSIpUQ8LFfXr81fcXtzvJvAMLDIk4gv+ZylZ7TFJHcZCA0B4ionSeuUop6pIJkLuI5+xVxCgHB+HvoZUId8TJqbyM4+mA/xq7mEutr+CQ3SwRvTJ/7gtL/UviBN0X7EPnTBzHmPic/xdqi50P3R6JQwsm1Ul/uV6m4F1Em6iSlqn0XrIy18KzfM89r2mjpIsKTIgPGW2eoTPnElG8U6MkHB9CIPYAnMSDRPmnWefzSh3hOBrp3Bne8ySvO8AckDPSnRL21jXFQXRnI46Q+3c8oJH/OOsywqYc9dwwJEaIeDhQzgDzPRwmo/Em0uf3XYePtYPMNT0qp1TKlZwxrivKwbx/nG23BvqmzGzlefn8bdr3+a5Yd6H92M+8uh09+Tz0mbkRrJU9YRFyAnqIcFCENqTkKLbA14WzBi5mfM5xoFp9Zqw9/RhO/AKOgXM+O7S/LVsDfHHpEMZoAedvEvbAwfbJ//sLSOIvY/8Ljeh40Ytcuaa98x3vgrD/xbYNwQSeeIKQlNls8A8HVBjEiraDoapZ32p9filYS4AjXczzGx6uxRfWtR/IJQbLgyOSW7+R9SheVm+MtIaRLuGnN1BNkqw3yZumD5WNE1yOCzBELpkmoxUBwLmpRAV/6wBDrWkROesAeQA8VG7WSrGKOOihLJkmojZlzJOOFKAmhpbPcuiLuTkLrYhgFt4JhP2kPQAAIABJREFU7RymtG90mzghLV/qqS3EE6t0okfU8lcDdQ0oSfrVAdjDYA5uAjssfMArVywiklvJklsxHWxbrtxAyL0wRv3hh78Z0NWJXidJZ+YtWFQ8LdMFlTj4fK/ddFtMzBa4GH8+c5zDIGbpNdiTKEaU2aM+IyCD4DbGVOKkUAc0pOmRjFEu7mJPkNaIpedYmKCLkHqDUNGtjqjECxL16GA0eny9VNnr1tjrdcqTm0Xllj6F9tqiqMt1ekYlYRqx2bSXqFNj6Gf5/Fm7MxRpVFTx+/bNLlq8JJCBBt71TjFAR8O/xbkYvbEufWQZDIeIQiPoL1vH+ucZW9g9Y3t0/fc+Ve0jPyGI/vtCHlWFKwyxx/N0mH3vtYbH2bOzRDxrKCy8/95720oOzgIi+adRbL7Eve8B6D/Cvra3+Tz3r2qxVfm5OPyj4JKT4eERoRLtnMJRnCDKPMEePqMT1JF3zyYwB3+2ZWqSM7SM/eQgb1Wp52lY7DBwnildBXHCLK+RvEOe/XIwjynqPqCUw+y/w6TKNbLRDhT5gvX0xWCV5QpUwHxiIzkhGmfnnjl7MuKlQyMzbf2Wkfa6+1a2Vet5LUZmhH0+ha6frVsTGL48E/ThspcxxBfPsl+RP5dhoNq2VJBtW0+1Zx/DSKImfIF5tivX0ss6eJh0dm77r//n3zCFC9WTS84ENusBKhGCgi8npecuGA6333JD+6OP/S5hgZhcJ5KgPiH7yeJDX1QS/3X9NHTJZnSWncDmAirhC8KccMA2abkqN7yXEErI05s3biJdLRkYN4eRQIbRGgDkYM4ghzyPSVurUi0xIjKEdHRaIkBvng/vsbkyRgx87TAUUyQBQjdVDyb3BL5sOt+jSzeC9yUqKY8UILGLTHrspffkGrlKbysl7AsYPYaTFJj38jV9ZdgNUAa90tZQZfLnIunGWHT8Hg2drSLLKcasWbuaw4gBHpvLn5cgt8zcCa7rma3b2vYduwJ+y0/CHxc2qefrVFzT3SC+Ja9HnCTky4qoim7hoTblIC3BY+XAa+D1uvz7mjVrmFz0TNYu1aZEvxjr7oAnAhIPMv1jHfXmrkeMWLhGpW4rwF39qv9rKlizDIp2Y2oTnh1/juPqCLCJCoNxFNZm54hdBTaLieEFFDRyfcl4FiWhGqprME1PVZFX2LeE9dQPn0Px2sQ07X2uFLi/p97ZFUzSCQp0pN+XC1HlGFzjvkgmDzIioqb7XnsXCaYS2+m1xSjAgVvMsx4hWnvgta+FqDoCZ+5YO4pz1GnvYY7pbgbzSGHRR1zmeU+zPhctInDojNSUXsosDLtq5ChyTsTpuOByEJL/jaRdGNZ7pWR1i1hiygpfuu/Zh8uYNG/k5ExjRRzmYXTMVhIEECmfRK36GBnOUSK3k/yyfUw+3Rm+71tbZKkhQPa01rr7pAw2FLv0rM8dcoA3uPTghXb/O65ra7eU0OmipVRyl1GZx1jY6qiUkb2opslhLoR0oBy+UAyYN49+eHCyPfjZw1BwGDk6No/POga96rn2l//fFxLpXST0dG+f53clnM5JMlYYk/1y/bWvaDfdeH07SBfKYSaMnTxBxw54pd7PM+D9nCFI0KiNwYaoAVVp+CsohuuKU2btnB4mEd50ewpDNw9HOw7JPbOHr736mlkJsOUlawP16aOYUolfzqR8vRTibKIZHpiVH8NJD1l6cYkaVJKwzcLqnpsrRiuVEMP14rx5cPvUUsPXRyA9R64nd/aE0W8/3JImk/p4oFUiDcZS0WCwlY5t7+cauWkA0zJl5eslELt6Pvv0eA4zOH0InuEZvJ29f2m9StziQF68KKPfliyej7dAgnx8CGNHg8taChbrlrMBHUzzDYQzSSXIQsWmTrMGRjd6WdNgweOId7K2Rhq5N70tqZ6ioHopGfQqn4rt6ZGmedgST93cUjd6/mJ/qE13Khp7uYUsDRiaHB+QUVxwujKopqxpjzGi8/M98DG+xTP02nrF2z6qtlghcN23+mX4MdejBpydExZaIhwp+dSKJ4bc4M6ozXKsqhnBAdmwguaW9kNC7hxbjDHr5D6IkXO/aFw7g90bK59zz6l76foTkZZh659leHIx5J24q1XtWpJal2CKRVzunZ9GUT20IavOHPw7weHmYOgP7N0FUH4mQ3hOhURdFBtt+qDpLu9xzPGNRmsaPilDqaSCQ7k+8uqU5+rS7tLPc+i3kRuZDGuzhGr9MhybQqqOzxxTvdqUTeqH18R5NCq2Mu6ePwMmrGL1Afh5yL4lqjsEZmxV20NoMGHbmZV4gw37z2u+bRX2dMz2fQ/Zf4phd/0uzTnRfvYXH4Ca8kybv5ACw4RMi3HaIFeERjQMvqahqFGNKouIpbKH5byJn9LM//SjJ9uLT0+2FYu2pAD4+7/3eyl+GXmamUgFkwx9VpFM3lM4xkhOLuUtN98MLLYYKaVtGXLuGohbep3HWV/fxwxO56HjDwFepyVWHJWejo/H2T/bUbCkvPiwJWPPqkLyCoyc8xkKlC5jVKS64qdFP8wGb355gVPMYdi44Yrw4qZ4AFabbMOJyJ8gbGd51YgSgwsVgpRDukhvQN1opiEe3j6S64sHhqGOw4tXtgKn9xQHYGP16q2mQYbUqRB2/Yr+vOFpig4cxFQ58YBFMSiRgGpQhwGvR+jSZBfNexlTB473MP11mpGeQg7YItrBTk8jSmnLGt/fvGEd1w51BpxuUOPHAJ7b77gl7/kM8tyq0l6iH09hDCVmcrhNFaye4RXt6RXQD2nYA6PUjekfh7ZP0eegrFvGDnyrw6C8Pw+7a+f9yccrrLGTTDIZMXrWwHSHXwMXg2YymUis0sNJZc+t8HZAf7hHKc4Y/Vb7Uj4nkTAbC2+pem1mOPBlG5ypdQxGciSNZmDjOBu/E7HNzsj1YqMRQ2QfRIiB+wqG2r3Wv9v1EngvSrM1XyLQCdfpWvjeVQSTm1js9p5SEDYAX72RS/Tn9aWroFJ9pZx6SCaEaiMfo135abyXhmYcw3gNHTInEFfdAw9ugizGBvxT0nSY63ES5yP/zerzEQyMdBsjWg+t/ZMpjnl2XHOuKW19fBV/0zW6zIAXcG3a6JQCW4bo6XL6Zi/LZbOCbrVVOSXuT01GW+48R3Ia3TfnOOzHeVZHOLNH0GRzNGfIzDn8vDfnKvfGvYuzTvJZzjO2EwGkPWnpmXPOwGWKmtqKExiJ0RPtJ/75m9riVRStZkiBMWYTwFMTpOyhZODUnYE7Ny2cFkCKu6kRHcV4jQwtbf/w1xQcZrcwbOZTKfrZdmgm5FCo0XRdMHKUqrDrlaltdEIIp6xYubpdcQWCmqzB9ueeJlg4AdH4JIyH1TGyvn4eFVfXTse0bdv27F37tE1L57M+nkuDgmHOhE5FVRhdOzlUfg1cc8XmWRuN0wrDm/gYTIf0rpNgE0WFqBBBay4+Y0S1YcMGPAZVHwyJmzY8Ma13Og9qKIkYXA038R2MXkoloD+wbrieA9Vv1r5wEWlwN0WXRmv8NBQ9OK1ogDdkGB7vLsDLV6ZxGyEa7qr6SuTk3wXVr+Ca7VDwq49aDHpyIALQ2r6kRyxM0lA4xQ2MkAZBNVnba+QgOdDH+5d64nTzjVeuReNuBRyq1W3H9r3tySefIb23T89UzBmoYlFKbeNxpHjw5374hyof3m+G0sRoFC2mj1KMQnvMymuPQ+j4ZhXZVstdv3Yhv3rI+EC5f0bTBc5XocjCR2JV00SMrsajIqh6Tqla856ZBxELIS+tft5fhYPhSJQBkq9mGm607hEmR8xcCSu04odWdTMM3Lcv/C6k8LQe9YKhTncCJ801l96c19Tffx95hVrUYbky6ZP28nfvo5d+slji+sQBdgKmUY/2/jvoQ9FJ90Tu2WKUDs+Um7Uc5f6WE2Hd9+p72te+8pW2n5T1BJ0c0924SoFzkMXci2T5/l4K+Db1t9ebSrEZhM9SRCRpckXQmY2RzhmjIq4rqj0DGDsm2Atd6MjEZoU0whOlswcjkTGU9mvznA/gDJ5Hlt9BSwYYRiw6mD4bEscr2KFGF4wz2lMoRoZA9Xha0KuWSqFti2xrNg617/nR29GLOxUakqmtKklq0RlNTkAvkWBslpORlUa2uIY5KJ2MM5Xr+SfntH//i38BBsgITzoYziJWEFLwXHtM3bM6NAxQZig7HsEIz8LQaNu8ZVO747ab20WEQGcQzTjj0O+Qgqvtzms9iJaggYRCqEaqSoc5rjBzU1QptzvKvWuUrmPnHPvewcQ3rlgTKqKep1fC8MnUAwka7rGKgUmkkWGuhSN5yJevXBYeS4DX4FplcTVyaZHiIfSigb6VDbRGXH1a2qdfRd6sUNSvXmHXgx+1EdV0xYASqYh9lwquXK5eUcJr1pP2VARxtUwU02zwvg+8/YH8zOc///kYHA2jOX5NDKs/h6Gd6Kjaa/p7N8Sw8KJxqX5ZO0PAcSj1W5mSMjhvcjiDsm+84YZECfv27287du4jIhST0TAU6dN1Du6YNbWCVaRrjZl/F5zvr6Ev4CQF1YgElys2e0B4/zM17v49jfm8zySUAB2Oh810NIRTnY3RjesZQ16dEIluYoxNP17Wv/PQGFH6Ne3QbQybC2fqFczOrMBnluJFpWbBW41MowRcqYQvTHeFztTrcUOG5KSBUTrc68KoJ73G0PG5Hmr3hs8mGFoHc/SET9OllyCNDl9NymvHiNFND0lowLposC/c+Jzdf/169DSjYbFVsVQO013X35DWveNE+QYB3m/uL4Jx4J6sv2mYaxzNwxSYq5MkxRMqnFFalufl5nCF2HNGROdMV7kmAwb3mO7BfvYFdiAQMQ9jdC6Jg2I0TacHo+xhVAh1BvjjABJDu46caMcocNiTnBOjI9EosLgGJ84hFWZQhFajFGdNxKNhn8aQ1H6nUIIElZFlGzzXFq260P7Zv3pPGxw7QTrOUG/ufRKIRhL8FIZSnxFnqkGlUKcqsc9w3viG9pGf+5O25/kBpJKOtmkituEhWioxlINz2ZuSiFEiOXX6aBtB+ECnP55ITgM7wpCqJW3jutXtjpuZ6rWbod8YOTmtOiAHPCXz4j7NHC0yWtwqVeWhthwGiCn5GYowFqz20EppJHfW+7TAabC1fulKHAueRpZwIrlScHBz9kBtPH4G3ZRMkA/VJnjpAgJ+qvSmlSmGsYYoFwsZoijscT2q7yUj3xsUs3DRi//Ve7hqehefStqV6IT3ygZV3I901YHCHhmjLTajnQM9t6vHcfrqW9JksC0jkWr3qY6KA4z8s9nbf0+Yz2e6aNUKZPN8VXQDYHswOTBTjHaTz+SMyYg2cu+mVOJLvl58cow/r1mxhM+S0Dvdrr16c7v11pt4fWvPPb8dg3eUz7AIIQ0E7C8zEio6Dl8Mw2RqfAx6QgWlpVYSakiizEq7rIKnUglLvyK1jmDbVY7d5OkRVnU4Kb9ctmqj0yjLJYqSb9L4uNgYzr4Y4vXoVDQmVuUUPlA1OVxI175zAPbBKhoagU89p9cVHBSjBVYU5VwckwZcCCNhnikUazcPLNLe05rIUeoRIvMpkJDeK1NU2oIYqPRzFk/QZyEMkWEzGJhIXHdG9iUDrgPh5+RVahh6UYk+KvdnJAe/hD2Lk7JPMlU+UupyMHE0qmIIFbgXeJ+zHNyQjy30mJEI7HeMhJpUZptjYX196tw7n554HcfKXcv/cs2LwcB3LDrwHmYMijFM0H41qFN1feJUWEfW4QwBxjEglO0HcJyojZxzgJCfJwdPML5/lhhgZ38M8JqMSxw2y7pA9EPqffp4IvBUw8HWpINpBI26BO3PXd7Z3v3dt7Rb79rQDh2nP3uyZsn6zIRpJjDEs8AxYnFIsaIePNU++jt/1Z78GkyDIzXEqWb50tuKcVpCdd3nnIgbnEwDpCPwGVSGU3j/9dde3a6hs2MRKfKp4weDuXt4MyKVtTJiNWjReamhZwqvYKpzMF4EJrIrZxmT9BZyhgIX8PkO2zlxClaHbV3BPbIpi9kebEY8rqN4eEBciGBCSSk60q/s/BAQL7YtV21BTWRppQ1gPm4Iw9LSY4/BzwVHNqWr/rmh+0ilTzkS4SR3LAC5/ypSrXy0oqT0UWOdser/TErcGYMAkkZyRgWCmcHlKurzNaayr0QR+IqNm9sffuLjhZmYRnWcJm2FHKtIYmNs5Lv1w2e8DtfM0XlSV0JRwJgsdD4qm2U1U+RnwDYmoa7bKucMW6ePnWJI9Vl69+T+hKNlpBww2JSlANpxxqq56S+m7xCaBP+m4TJCe6kXNw3UNcKxUrjC5UIotu/PCCwaZQzokaysw+L+jRx6TKpPFTWUAfjDLypwXp54ZtFyHRckf2u4wB81BD0nrd8f/fi8pMqsXZwFLXG9nJBrdUGNsi5K759pChQZnVi0luQLeewa96oMV4W4hm4HG2XddKzen83ZRpDidskKOnC+p+/4s0IAXqcQhf3ZuZbgjUXG7oc8u86JEI1iQ/uxUlnVajMKz8RpxF09WImwOyNXaT0XnY4Rd5QOpspWfrsnptpV4ZdE8+KaQlnRYBrx6fDlD7IPUm3G2c0nEjNtFZMbk6vGs1Ay6DgR4GEjG/bCORkRHY2mhkcVvcvnH2fIc3VPTjIoJmNFNc4+Z65N2ktfePn/q3qzXz3PLLvvsEqkSJEixUEkNbAkdU0qSTV2VXV3VVe7Y8PoNuzc5ap9bSAJgiA3yVUDhn1p+x8wggxXvvG9HQRJEAdBAg/pci6SqnRJVaV5FkmN1Mis32/tfc7pIxE8POf7vvd9n2c/e1h77b2l9SRjivJnRjGO6plzHx9cv3H34Pf/g68d3Pjq5bThej0tx9KSK3g8WPIXnzGQ+sLBP/9n/yrVC6Ed3X04JPd7bQv2pQhQsfLOsFg8tW2miJJalUMNMV/I+8dJqFzIOQKb/Nt/508Pbr79fHJ98aDzjGDa1QV4+B1wQ3stkl5vpBck+0sVh7BD9hVvdWuxy2HNbjx29aGQgZniE2/FLFLHpJVLVnyDgRd4HhwkFFwL4TvFHqGwuiEYGbEyFgRuGgdOQSGFS9ZMTIvsVBdBusOQMvne2smx5ngvNI08PBDZPMHzCTNaplXr6WZFIPBuFGD+U1GTPWxBN4dCBXksS8dnP/TwQ1motw6bRLLszVAeZeyo4aTdER1KFnh3o3PdzQYaolNi48FJgiHhO9nYi+kccX8Eluw0AvLMM0/Z6ofGnbjVd9Kx4gs7M7RtNx4PCosQW+8ln4PXVX4ZlRTtLiEmh0JhP/AE8/pm394vEC7+djQ/gPrXHQ3ZjGwHrzSz3XB2jQ0YDoreqVKcVJ6NUJe6wrzvk2TGFvvbMq3lSqqy8hrCmU0YeO+jCFpS1gSXe8K9Cv6X+NnecCjZyhfeXZtGFu/D6yNk89DymXqQHblXmISSNjywZn25NvdmuKtx6+Hn/RgoZcfMXfsS2rWC9cWDjoFb+eKzHdSNBzlKZJUphk9PVSXddaQEqsOhDux0DMGbTL9YNBUonq+eD8N7lHvud50Izh2tuKjYsfU/BjpPT33sx3goORuOssxrMLLsiZlbHBPI86wVHiJrmH0+Ew/e8QNgoKxLPh/nY0eIHpUStswMGopczUz8unztnoOrD588+OHvPZHEy5cPnv/Niwdvvv7xwW9+9VEaGiQznLborOuX7yGCSYg9ymv3wy7W4ttAWnjjJUWDlZlYy7U+DpcPnP+7334qxuxCoqAnDt567fliu7lfEoM+S77YX3pVYsQhZ6Mz6jlDd8t6236rA3/eeuudYOQPp9XSd35412L4vICFIuOJ0ClkxvjtLtEZC7VkWoxpY83gDv4thysLcz5h67UMgmZ0Gg+6VkYwmaRFvAs4dtAjDGGjRLjhlgcVDwMURmGitdf9dwLVZKr2cPE7W6qPwiOkhMzLfXJIRawmfEH4EKjTwUqWusL9QTxGABqexcKSSR4rjuciLWEqOfZeVuB30E+fPevHFG+md9M3C+WUsID0+FdCKpb4m38/+dUnskkUX9938KtfPZv1Zugv1QmQqqPkqI3Eo0AAcqB3VB73jrKyGYCKICFGnoV15HneirJGyJb+sRieAeHgP3h0rgMCMd66LX/AjSbs9fcA4njLHBr2m/Uw2UDI2hpMnh0P9pC3SCZsPJqFIjZsO2wLBQYaYfZAcpAtTZvmCcPtamNW6Dz0FePaU4CfhAT8PMIv5ETulyFQO8BQb43sYv0ZwI1RRHm18oMW/tPtBOMMljkY88IWH4QqosIaj27vXfJ4fv5+oplNfKisRnly8JbmhKGvc1DPbjFm1rgVBFVa7CH3pEEgUsjPkF15hfk3mUIUMTJlV2QTTzwDXlfO2yiSq4mckN1bIQejqN54402fH49nE3k+X+7f7DIYMiyFfA5rU0I2STXONa+xslpPnk6+nM37Qgq+5xRyBW7NEKoo1SQMGKDz2aeUX4WLlrAXmWBPeh5RTJSTFRZoI9N66fu17A30AQN5kEkcqKefefLgJz/+3YObb72aZ0qr8xDTodTgGBwm4khK5B4pHUR5qsDzCegMlB4zdxuddG9O/PBb3zVcFTDVGyDrNDwnsBoWWLC1gOreHAmdxdN4MFK6NusTrD84+HoaVF68eKHdH+C/4Clmw5iQzoNzY22bktpJ2xaD+xTAvpeC3AmjOEykoZfYug/K5/I9WCCfZ2H2KNX3IuSEWheI7wOsksoGD9S6EcZEy2+TPagQqyTBxu6X7hIahIq7YbuNITlYWPJR9FyTa2+iBAoACsHRblNig3K8E5D3XDC9y/HqrgdgvZSUN2EU9JannvpG1iPUk1/+4uCd9AfD0p5I1ulz3ElrG9tfrM0C2/OOLzAJ1lwlTYkaNZDUE+b5UDzQS+oJ5f6BCzAG4zUvl3C9CD7PUGASF3b40BiVUsMVkQsOtRn4KBrba+UXC94jB+u58Xl6SAkrCSW3NGsTQlujihfqexzoU/rKhQDcKCjplyj1yN4n4HtRGni6TF/yOGgQW5jPuYGQW1iCDG0xW+TrjcgkpWesxbY34t6BX7YEijkBGORDQ5ln5PVADGsMeU7+bHKsngndLootd10A9ouPLp7sucpabCafaxASGsozPQ3jgyGJUqLUEJzKztmDh0NgRs4tQxzvnmf3c7netJvfbhxvp8ZW7C7rhKPC2UJR6e3FgLIG94VUa8US9z0GnRBZdiiwB5lVPHKolhEhasRZ7k/SK477O5lqBeUPKIAscdYc0u2nUXwdlN7GE/xuK5nw5qAjcQ5RgNR7P5BabsJ/IvzsrmftfD4H4v2D2Y/vf+eZg//9//gfg7vfklJC+d71DK2ixOuJJx5PQiJzYFLTq8HCHxvdxKcREUgzsmIjP0HJLTkTLXgrmw5fiZ/tG21Xc4x02oPRUJDsnKEnB9JcMd4VGUIEJQc7WAgaltOCEmMSkiEF6aR8BillsiJwgDpboo0R7Yjq5jDDoO2q2bSlE+gx5WsxNutcJ0Q2A5kDT6qcDdsBPeu9FO9pphEPS1yFYzOeoSGW3mG9PxMd+dvZBxE6+59FYPRyxzjhW5jHxcoSTpJty3934PSR1Mnmn8l1Kf5/4MKllI1R7/dewvtzIVi3APudt24dvJGede9TAmc2FhzRD631Bsci3MDLMhyiNK3hJmvHS9gDhAvjJH6K55f/tkh9n6eYYFvxkHDROx/saPHQbeNehTnzGPBQsj+SO6V5lDJismnWv9jPZF7z/cILxUIrO8UPt5yr4TkKicN3KrSgdtAoMZvD04lcpSEVo2zYLS6W50aG2FfeT0kTSQeXCDlVUX8RQ4KnB70FmeiebjXHZmr3741YVmm38y2E4amUmefg9yuTVMvwXBu+7jnBQCxhmU7jQgfg3cIFfGa9PNn83m/+I3zN+/S2kMHxAhuetfHEdjhGfOGeYSBgL9DQAkcFg3RP8FE8M1ujR3a7Z7nW1PwqKyirYMlASkhxO+ZAX6F9GWYPmk4VWmeVEPKnMiL/fj/gvm3u2e/hofJ8raLpXhtK8inuObMyyuV0rSNa7DeRHHQw5Ojxxx5PyPrNPDcE/zgTZ8k4d61I2nzwAYON0B/tn2fn4qzPQmQQklnDclCzXz96+nt3jZXB37KAeGQcHIuKe/S15rirS0ZFqEotKcmxIVApJ8V+APr5OxfO765fvx42/2UzeoRYlmJQSxpvBoXqzFIPo2kEN6RDX+q54O7ybwTN8IgDvKl5YaNmfAXWqT+1lTveQTK4DuaY2lE+QyAfYnAOEoXrgP9zIFsy0lBjr2u94XhBS2PYUMa/81oEynY5ekHFZ7DAzkglawcpVvAUzOCWHu65pNIfDefncgwB1uaB0HGYLHQm4PQLzz+f0OMNhYDpRKwPjG9oGCcDsnL4UX5QQPDxF5PT2kNz4HlG2do0EqV4bD15wdGhLiDNew/pKurp41n23rvDvzV4nUeKsqU7hAZBo1Jm/h5KDIIzBDiw4jHFwAwzUTK5JvstJJCPQGGhIO5QomQioUlZMSNwVyksTJEiuuiMVT6bdbHiIAcXzJcDAN7E+yHzctibkS8UAmfS0ElqSLulaJiU5+KZm1TYbD0Qix6x/DK8EmTsqBxSh2DyZCDIdh0BiwaE9947NtG5sHIlA23MyAHuQ89QbzlZ/MGQq9SrLPS88zfPzvd250BpTDWDHgzrR2sxegpCqwg+dU+oHiQ81lOvo0AX5BKriQTw3vDigEw+S/MJ7v+zzwIhodgoyzOwQ6lMIoEMcJwVHBM8S/A1HBIgFDw2McWBBLhHZLcdfGkkyiwW4JJJ1iATNpxg9Kgoz8HXvvYNsf2f/ez7kYW3si4IZD4Dl1LWRc4ZSZosjWWcFg/shDCDfO+J9dXJ+b3v/OAulAb0TDVz2+7g5to1FWZ5sAYmtOM2w/9R4+tBtAPvAvsIipYJgRkaCjwdFvhKpt5ff+hpDiDVAAAgAElEQVSaVARCAcJdZxbAjdJrwlp1+O6dkC/9bDKckIA95FNCpsJtMa8e17jMhtEAzFOTiIdyX0iU9MCDNc49scEo18XWGhK1umIP+AOpFdwGAjtpngO+XWrdNC1Re1ghKILbETaKoSlkZmGlfoArZUM/SYcGy1DMfCIIoTcEqAVcfuTaI5kydkNP7tbNtw4eSGj7dJo3sp+/Dmb3AQRJQmcPJHghigPPjsNO1rIGoocsCo9nAn8iRT8GiHt18E7CYdbfaV2jeDjsCIxKLn80MzqNHPkqe0I6O5d4HXDOCj0kWl/FWkPeVslziKI0s294FDYFxbtysnk9S6sCvE7xvvWanVWbe2mdc5R1ZIPyMTwWrs+wFMJd9o21QEZZU7KPjq0k+cSaMJ8j3inejVm3qShBdu8PudUwGFmI3IMBUpq1pYYYXSlMhLiTgKsibRh7eP95cJ5tX6PMA2fkWZHtlbdVcBhquXvQXkiMYLDwjPR4gl3rWTUBAn2C/0qcbYZ4ZY3P1Sjkb8B6MuitBNqhyuHJReGwHuCarFHXu9054PlduRzMKteBuE7Vw4cZEP3C8y9ln+EEosjr9CA/REUoOvaYPnjO8I0ugIfJs6yXz/2eNkqDr1YDAISkMeVsw4PM3mMskAspR2TXoYbkWYwGQ69qhvS+g9954omDx25czUyLxyJrMAvYyib2MJjCAlPRgzzWcBKVVZdw3tRLyPSPnvnuDJfOh9DUybDsAwc/c5AqgHXRVxkooJMS5udwVdgwlYxKaUnBzCnYydad1/lw2tlcvJwhseJ8xW4QjPUeCWg2i4kVJCVct7tDeItRodAqdFqzCPcKpkKAl4BnSBsHFM7gGdzrUlHWOvJ86wm5eFhS2N16F/wOXKz1nbt5i9/sZxSnI0EByNsaOkMyJ4o1OcI9Fu9oFvDehMkkEsjIXcjBg2x5KV1aH4wxOBOW+L2p8fn67zyRHnQvK1xvZWDKO2nfQ3dXyqXaxZe22m3vxBfXInzGMiKcWPb7QqDEiIHVSI7Mc/F6khTnEUo4e/k3P8caf0gmK59zNp4mYeZvM1+0yu3g4KnMxPjFL35xeNjtvJr9M9RivSJcnWK2XiEYK3xFRlZ2nalUWFy1kIgBrIpUxUD4mcPImrLet0P/oNgaxUc3jjWsdljJPlPAjZcAvoSxZOiQuz74L3WzHsR8JgR1KiowSuez5hwOPhfvnnuC8FyMuGtQWKIddLaSYr18ZYODNAdOQzKenYOFxlrwHJXNKicUsZ+b95uVzv13KnxCq4kioGs5rpP9zOfy+lWWnQ4Pd/O8Cgc5QzGyF1vx4NDqMbyUU7KXKiyUMPcT+QBuuPnOu/GYrhxcTUTRrDMK8yOrC14PqffFF1/RIYHUS786MsIO5cHQ6C0B/LeTNJHK6dBB3gcDJxEwkUOjtCo5lBoKFXyVtddoAB1EfNu8gqQaXni6lEROzp+/NzOU/yjNQa5EyZUmJFF+Kmw+i5PE3pv4GeXvHhBFZd3g0V6CL/jDb31bc80AFKwfGQu8BjafLBHWlTZA27RSHCoLAnXEWFi6AQtYQeKLxcald+4ji2+SgOqJHN4s1JXwYS6m+ydCa1HzaHIEQKxowkOEa2tTWVjmKYqLcDDywFYIDK6By4+gck3CWtx+LIZufpImh9YwhwHLgadg9guLLBY1ZVCDF+HFbZKFFcNz4dBvGKObDEI+X0uvMaPDNU0iFLc85Bbm+y/SjaG1qrjdUFUScuaZCO0RTDywp77xzRBCA6TH5jDXmgaEVFW8+OLLB2+8/pZri/RTMmXxPFkx1jB7IUUhv+feCeMKJpfKU5ikoafGwOaUVFuUcEpG2sz0tkOyCD/PExIzQso/qBs+mRAV7ASv2c4tea/JiAmNLejOvri+Y/gc1sMecZSznpbkjYLAW10Fwfo6GZ61wvNDcYLTHctm8hR4DLbOMgwk+1+/s8/Y5gS4VEy1EtMkorYzB40cqTsOFYVGElkfrwOEgleY+yZhwn1obJGVvBkPD89qsR+usmH+YkE7W6DZefakYTJhoxlZQraR3x3NyGt23SAlbxcd7onQ2H6C04TCRMUoTQ6yHWswcPl76TIong5mr5JkjzjLLcmrMjVZZYgYo0HnLDqUwI2kRpUuxFkL2qhzDkmIvZNo6OWQ6AlPwc3wqvE238y0OWdSgKHSEcR9b/svq4OyITYFYJzg8B3ZfChpyE8hHe4zZ57vZYnQYiyKNXLy5JNfz+u+OPijn/4oipPIJUO0wjHcDtaE1QsdadjyvOXmptohjoFJz5yxEz98+pmsf0OTe3KwyEISogIofsqEbVP45ahUAMusXs9ua0XbprzA5n3JUHLBFdzdALQ2KWHey0CZRx5loAytarLQ8HsmpFx2+0dReitAhihxvelNRiLj/XDCrJcUg+mYPzwmw6j892myQbDXud/dYB6zfLyjgcd6P/k397g4Fc+6GcMNT7d0zG3AS8yHbcsgj5Wm+8iab/Zus5hV/HhuxchsK281QpRynmlLjcAX7o9yvhxqyGW6VFy5aL3sfcmknTtHZ+TPw/95PcXhtwV6mUQFadnGlTy5eEcOoIJVzwfgXu8aSAJO2uyjHEK6p0bT8/vuWfmGWOPbCWUQymJLLZWyISbhY77H02KiE6E2X7tXYLt8r/fBGEowPKw1GNx4E3oxzEcw5GPOa/CjyM+GfxoeI4lm/fnM9QAbupX7x2HnuT3UE0EsQG7nCvYc6AQsl1CSkEZZhQc3rcI5CEQHXqd0GYfcoNQjz1A0bqfUSPLN4Gw8b+cKB/eLvK/xM+zKc+OZ8n5DJ8J6FCne90QV++9N7pkEW+oWBxZFOTDEGvKFhcCrUFysTalV9ZwXcjnkqsnbHL4qiUNAiKx/z29lvPNVwVOJHnLu01qKppSsIWEvzXM5z7SNwrd4K8kxeImvvPJaKgroEp6+iJGzfe41bHQmwmMrhScrB8zBXgp3TEKMe4nTIT/RELMRSZrO6SHyvDcy3P2Zp7958OQ3v5prgB1jzRL50VAir99zyZ6tfGhIcg1+J3f2h996KvAZmA+aPMXsdJ7NBRD891MPZgF4BGPDtx1vtxnIDZWySmIgi3m54HgNWZh2tOUg54BHmLVWuponDx577EZq1x6sJwKQD60ECgvWmXB0OtqyOHCVUAx4WeBBe7Bwg3lo25njPVAmk02EaQ+AvUC3JSJ5zuPUAO6tlq041TZqXLxO+sgosA0ZVpiOJyQI0xzdlmcytMoG8/vlkq3FsdIATEj+kOwglTLWydmgbEpW7l67sn5ZFjjUkzO06E4I+9lnHyYze/XgvvOnDn6Vma2304kCF98/tNvJ3n0IKKu32tCG8jUpDmBC02MPonTDBXDXPvuh92fmqobMwzbF9Cae8BAj8DtYB0XZcZA0QwQrqXeBktSAaD4JhULNybp8mv1fr5rMM0LOK/CEpa7Ao0vItHt22IF5MmjHB+PU024iZEMxB5zTWyzPi2fGM0DXYBAxCgHf0NA0vCtaXeEJmlCKlwYGzYEGG8ZwQnvii1I7Gq+uIQC+kDYChpb7f/jhh/09slvuWZXZel1mdCf8XXoO/94DutUhq0Dr9ZWMbIiPQbB+u9QqMbacKzwpQ8Nc18RXrotxXXwWg3nqZPh22c414kdQQbFUvvYMgJt+mETXyvkaLRyFexNNQPt4KDje5QevG6m8HEX3737+7w9ee/V1s60YWtbPBNIMYDIxpuEtDAX2aBg+8Bf7Lx6c5+E1QBu0aLonta/cF0qOEPo//DsZvhN/CBjndGaxcE+sGwqZc7dZ8m3UAC69Xyd+EkwO19nDZRIAlxQQHIwEDU8DyBI48fdwZfnSq8NrwsMiNh/eWg9GH8IwIH+LvUgHoDI72c9sDMLO51EGQsvxK+mltgLNwwH0IrwqjeABFZp2xWAx7FU2CyM2oTVnIAmZq24UnUrAonazPPhyg+qN8T1Da7hXLC9WF8xB7wpKSr5fAqhp96wP6yDHT2+wnqYF3nB+cnP8m/eAia3VpmUMaW0L21NDaFNINlnAuQag3jQpTJao3TaoE/woodzp3MflMMEfvMIE9Yxzc8DQZwcPM0Yyz/5GhOydUE8I5xnLwPQoRuThzstvcy3bOt7TQYiENc+/AJWhDJjFO/RQMURlqOMlFq8hm9csIcpgAXDrfQ29mesKkbcHdCkYq1yXUsC1UGhUVrzH3NN8tusdHJi7A0/V55AWQyiZ5gCQY7MWfo3xw+uC6V8vikSQqEsfz1B34IAYOvYdr84Vtgb2KAlzMutv+3nLy+jQTEdaWlyB9ZSQTJcLXkMCazsKU0OLinDeQe4f7h3PugqOxTXpZIjbBgx6k1wr97Pe30YKi2UfjzLsFKJXzRzTnlEG8GD8YBhIutZraYJLR2TOiJEIRp2SufGcxIlHPjXm1DKbeGuW0vp0PM2R61WM/ix7hgMERn4hrefphn0lGDKzeSF4E5K+EWOA4v3t87+dqGj4l3qOhUY+Ti07mWnWAWjGGmNlCFhkydScDJT7vUlYXpI/+VCoVz/+0fesnwXGAY8zPB7s/Pjaq0AP9U50xl/73u/etWxLOkXrRm0hk1PChC4a16ns9FSgZAD2oziKOaF4UC6SNPlw2N24zuAqgxU0G9RsIrdf7w+F077uHD664kLKfCiJCb0+DiWbJO40bvl8Lp4A3iWg6j4cigOHi4PrrFKyQw6Nriuv0o3Qorxscw6jHHd3Osyy6IuxeFY4GFrremd88Lq/XgtrjVJQURd/4T8Ekc/m/QohGCOgMoICh43rDZZCWAGdAaE1xCaBoddcQ6L1dxNp55w1zTXOhDP0SDyHcyGV8jv4oFevpP12lvSVNHp8M8kJwgiGEH8RYjHhF/ePIrBOEo8ALG0oQHYSthsJ1rPegHMdwHMi+BbKR5gQyHLLClcUimiLK7vDkFEd5ScWNFjpYkDrhRAhsBbIwnZkNnuLoSBBAjY2g8JtmEgvIDYWGNZ7qyICe+PeMB6A9A4OmiSDpVpJrLTl05CpUZrglXk/kf0e/E8ThoNZctBqJOA/gsHimZ7Si3PUY7xBjDNKbhMBKAllMf/xOsFuvegaeedYIHezHioNwzj4ZlXKayyOe1rrVVsRMkaghoZ+jucNobkOH4aDsl6MA9Wp2gHCGccCeVvGw6GHOZQhPr+49lTADJRju3296zbqEEsl0hHOIHmBTEcp5tkx+A9kTCWVN0za4h6Rr5deeungN+n9xhrA3cNf5307GMvpfWDdYqe0cCv0UPgIRRtMckjev5MRDCQE/+RP/jh95tL1iEF5cWAwMLvnOmBGY6WwLX8Wh+HET57+TtggrXnbxWCR4cxwYCFoWtaLBR2cba3Okkf3IB9abazLVBcsXUMjnM/5OGA231H/aREJIYTueZXUD37wg7ahgc+ThdDiqSywqkduaubAeb9uNooGr8h5i02CCGrbYXTJyoCjdXE3o6p3lnfuv3nPNmbkMw/BcBaKDNEx3IPvef0uJtw+hmosG55QAeXgWg6XaPlBdu9gM0fQcVccHp3/9BxzX3wuB8owJOtSekzrhxHgS+cuHjz68KN6dKfCI6KF9tNPP5lBIR9rmH75//0yJWsongLFKnTpNXjjLVXjsPMMdIrBMzFJAT6XZz8dzwn6hkTe7IODq1ll3pT7ZIoVM2DPzQwGkhWMf7NSIs/jfaLM8PQj6DDW+d4JUPkicaUiyj67J7Lfm/1DTqgmgXyNwG6lQbuUlD5ACE5mGDnCGzA81rUf9juKMPfA0zBkaas06NosRph70ZDpyZS6xP22CoA7oBoH+OJTvTRGC/Jls4K878aNGw5lPl4NAf63/EauKwcvr62xLwGWGtZWihRvRHkg40tbWgxX+dMbxaMunEDpGutLp57DaERngQms0yqM1ctri6vG+/VZui4dQhUM18RRRxKoJLIPS9hG9rZB6RrnnZlBEhKYQmycOuPc34blyBeG4nQgl0cfedTkzqOP3lARnYr392/+3f918Hz4n0ZgEsipuJiZxJ7ebaXfIn7yAtBfiBTo//foI9cSrbx+8Od//l/mjL6XKODtzGu93mfIazbUb8TCPIx2CidBeeIPvl0KySouBAXAkQEtvPHdgM/v0+RRLdXQwhvMIhoS5vuS7hrCmuI/FrY1TV78jatjpcVbciMrsNS/NpRiTuuXFSB6WOnJRJht25338wo/H8FNqKJykia2ReodmbjPsriAbb5zgAxzB6dCLRpSxbqwcdz7WlAU3Vp6Fy9Kjg3cZ9xnstZ18BNnLwxOuMpxQ5EOajkiHa9xaEtpyMJNXOjJ4enCOh9rK5DrQay3SJqfNldf+pxMU/rYh0oA94uDwmjFuxnv9mA8OzqtUr0C5UMvjnFzVJZEcPCAFaAIJLW7gP6bod3yOkKQzoaoF6p3wgHCQ4UEiqcwHooJFXYlRoVnZ01RPNAPVPrJtDGApIf6lJQG1ouQFZ8eQ0ePNZScyn+8e8NFX3EUZi30UJpFWxWJO2YvjkcO3BPZ+rOhnwjOayArr2RZF2bBu+C+TA4gX6PgyJSSnabfGW2lSMJguDgbF85nelSuuyGnNcwoVZIsuc7Nd295T1wLRQ0uy2HT68v6LRbXDHMbCEgezpqo8IQvKhO8B+4lMk2rfD5f2gvc1gHx2xexXpDVRnTNgd3A4VfZzxS9HEyTiKz7QBNGOsQgs5fih1l3Qkq+lj9oZjXndhND6xgo6xN5wKe1Y3XOJtzGj0LqpukmNJVriT4wWOcir88995uD537z64O330l3XyIyBpnnWh1XyoOTiAxtBmghESWe+Y30afzTv/nXM3bgukb9xN12tpa+Mrpjvd0m0Fp771Cmv/ajH2fGQxsjNr5F61eowFi0dvkZJSMmB8bLWsxl/32Y4s/GwCnaEHGBThcVAbYu7qhXHTeiQvEIVVHi1Vy+eMnWTcTjbjQ96dby5vdgEqbfUVz5flPvLJSEVxZsUvhk1DZjuyEkDgmCAwbEV0FsCpDPKpQs1FqwDjuuS78bvcp+FWxLcqq0NlQz9JkD2BC7nCEJn6P0sLqHob6fQQK1M11l9o/3uIJazzB+Rhok2K0j23U6yovC6cuh5VzJDI5Q8EJByQjDUAIwFrQaevWVV80ScqjBp8CzpADhbbJOcz+N+WsAlIlR7uyp4YCcLBI9HOKScWXRA1lg2Wcda1mPvDm8KsDpPcy0GzIfDRaIMh3F1jCmw3/0nrHy4mxHHTuayuDfxRjX4O5rukYtUzoVKkSxK8LKYciTqBooAS+JEJb31PLX26QyAQ+QBBeUnb4XJZn7BfNUcRCuEyaXGaCRG8VE/TXrcjNjE/n6gCFBE0UI7EcRsRf8DCcBudKg5b7OU9c5DsMC9DSmvRplwXt5zzvMgp2v42eNyXbIL5xU+K4oga0bPh6JrMxvOL3X4e91egg77QSedWF2LNl8vqw8yZeGQQUzSRT2MPu8Q8O3mSqJQiowaG75wPmLGSx9Kc94PmuSsYoJ86m5pbnAy6+8Hu8zvE5aTzE1L//B50OxXogB/8//s/8kmDTTvwhT0RkxGJHz5b6uc7POEzqFRiInfvr9H4SmUoqIgCx8ldx4rVrrBBm/Bk7HAujSj9ezeJe92uah1/rY9no0rGDyhAcbEvNebkYvACsylsif5cAQzmAhL2XoM1gdFhtvCi+OetN1tc1gme5vGpyHxoKwuasYUGjbMYTXt9NEy0xkIBzbsD3ce78IzHbyWCHcRVwBWQW5Cs4wbSyomN16eCh5MKzc67bvlmoSnhB4J0RiDrxEWMJD1w25qQewVlx8iwSF617lw2EH38MLvphDwoDw8/fj9b0XV/+RrOHFg2efffbghRcz5RwsM8bF8jt8pSiE4nYcZizn0aCfXY9NjnxGJwzgiFxbDwWa1iggC73xJvL+YkzHSMpz+L8Ur45rkSDKmTbjTihHg1O5dCMzGL9DD92iADygeIMDuLNmwBOsD977ErU3JHaPcx2SWRCGjRNGDvn2bIireuy+v9lhw2CSXlkHvcQcbm6HsB33om2IwK1bdUN9sWPz8oM+b7lwfG+tZj4T5UbofTtF5vb2i3wT6vG52+XY905WlHvjNXyhXAwZ85DIxsOpd2bPrdIggzn3LYZNsofF4Iv9yH9N2rW7TmGcKqMm03rOeQ3n/vi5XHyQa6E0jX7kUlYuNAYamSMZrOzn2YZM722YeEmYTkt85mjgZRKV5LU06ASbvJSpYGD/l9Mv8P0My/71b54XBrlJbzoTFc1k35/qpR/98AcHf/fP/qPcK1U1JC6gA1XZ7rqhF5DLBxKdbWLDcLUcHwD7JgjY6G2LQkHtuwGyWVBdwFn8za76s1Vmc1AMR/Mg+5rFJVzQLPZiK3yWntuEm2baJDnWVV/SLh7Ko48+YitmphBB7mWRUW5HjPIqAnAaAekcRjKe3IseW5Qmm8T1WAQ/n5J6YvZRwD0gxd6OPyvela1wVMRtYLmZ1843aCZNL/gYIZoDgBLfsA/h4XNRuFg3St8UBjzffAafSYNFGx+CoSSrVoXSMYbNzuVAZvMNaRG4CKtNACIoPLOKYTKej3/l4bR6uqKXxB969V+7fi0QxAcH/+v/9q9U9KSCyMAtmH4IQ0SIrC/moOf3dLZASGkeyh5R4kcowBeyoTfDMB72mCTVVKbgkdp0wSxtvTHbSSFHHLQ8K9QlmjmIy+ULj9AWTyh8vUG621AgUxBfjzLrUWUQ7IuuHoOZlaJxrxgdddinc5jEp0KPgOjugKX82+t4L7RX6gAa+vERnnMxlDHhqt2Ocx2gBUJPeGd4NPBIoUyRtOD9hJ3vvXdLAq3sAGukQ4mIl4YCc2h3PuPNVBMQni1euRgwn7kh/lKc5HzmHi/HyNMKi/Cfn4HJcW8oOp8919wxnnrSWZs9F5xpO0DnqxFWDcnCI7ZVjyzhPKgMkTeVJL0VNzEBVHSEYzZqa0ZbeaZr0MAqrK/wjOTftsxq84xSohjqRDEszkXnN1DNwX6lZVOggctpk3Thgcvu17PP/TrtyJ4ziXE2MnIhzIL/9D/+e4lYzmddGUjV6BJ5Q+6WdsNZZZTjOjQnfvLd3727g1IIOc4MtsENGG9nUcC2Po0A3452dQRdHsiNnxi9szvr/S3HhkXEjd3Yf2cMLB5lWcvgB6JsefOGgMTj1MbyCXJ5sjm0LL+cAvbzhK9TfylGxIJy/XlQrVLUu4JMJgvFkO8VyPEub6dVDGEY1RQtrdouEPWIWA9CVISVzYEG0OfplwKSUI0DZ+iNos9h/vCDttARb6J1uEqn2bQeqHYHYaF2yAzX2gaHXU+U6VHHX0Ia2kPb4WVA5RVCrz94Fa3hwdiO9+xiVsB9wfAeTs0wpVG47mTnyApevXY1VvM3B6+++kYZ+UapbSqgBxzMi4OKwYC0+ymdhlHaXicdi8NdEn/LPezg6S+FxFlMrdUWGjuOkM9V6owJJsLQXA/cpyMgmXZFuDZ92PJvPCblD1OEt0t0YaRBD6Bm0Bv+1ZMVK8zhpjBfb4kml3ilcORoEBmZQsk1tNP9rG3ONa10AJ4ZKs9GDPy61CASO2US4ADwOroZ02zig/Dteo12XuEzUYzScvIecEFDvdyj0E5gArLZbTmFNzgkXg78RDYdgAM00kSRoX6e66EA7XiFgOrvBIKw/b6hNq9vxFCMsUZC5wIMEsVHhn7kkPcUmip2xb1THaQsT8TQ8q8pz+N8pGccP+Nr8WFuTqNKjXvWlLJFPFkUNmE9uC83xsnh+LDHZDupO4dEzrWJWICeIKXbgp6yu6wN8AuDycEhgVSIJBlcQ3OLP85s3DMZDXrPl+t0eR5GLjC8GOEqee4/8vb9J5/Rk4ft/KnF0R/YitgDhxCPpoRgSood64HQbdyua4vWT8jj4R3hwx1GUbCQvRFjjlphwqx8bssuYKKXLLngL1PKxQ/yeSyInCmwpyiO6yHCYh1NL+PKu7HDA0MQ+WyaFqJ44JOBBbpx5e2BA5gRHdwFb5AvLKoZOGgmeVYwFZXnALIe3vk3uB1cPMMRZhVo/Tg89AWL0FObOEq78wNyK1EaVGSgMNZTpDsE1ttOt3MdkgA8r4uZLw0B96+X2UTJ9r3fsILXkUmjcgKRYj8KQJO9rHK5EgNxI726ON+b3b3/Qto8JVx49dVXA5aHesKMUUJQzsysK0kXwmUywet9iJsB6kaQ8NgWnGZGraEePDjL8PD6RrFxCHNn52KhYcB3+EspFXLIzF63DI69a7lRS93o4tJrldBs8mnK84oN9wDrfSN/JBqgxlCTSsULBwCytTSYNYxVCJhmGjBilDYJgZJDcS/kUcOBsqVCgt5o7YnIT/Um85l6ZCae69GjoPg3Cg6j27MExSjdi0kcZG0ajtICHzIv3bXrwTPmswYUaOhIsVyFS5r3AAIIH4FN5z7a166YL3t1CCOh5GkGQOXH4I5ko7lXrr37yXNvuL7nE5ni+yW848E2M14M3VAWJU/JGMkpDFj2teWQnFnqgtsMV9oStdqsKR1PiFqocCIZmLU6jKpYY7Kq00lFY8O5QOnFM7sITn/lWjzaS3r+Vy6lg8+E9m2OS+YaPQVEkPkTKHkU4Pe++S0xuXPR5DbINFvVtsNMl0JLn4w3wIF+Le1/sGC44RvPEzKx0GherPwC7egOhH9BUT2kCR+10BMibvimR5DPYePuCfaCtbIxZBbF1w+ozaEnnv/qE19TIBBSWjY5AWssGx4Ulvq0HUFK2CwOQd1emO7xBgkx6uIfHaDzqQ/tTAQ2qplc6AMX4v2QcVqu12Jy7Xx6R7IqoS84TXvjzd9ilxCSabtT4JrZlYeZU6ucqjwRWto6WyoW74YNM1TMJnHvGy5TUyhLH3xpsmrW82I04ERlL2m5LeaJdzagsHNos3ZkZ7+SKhPC23tCsruUZp7w7gjvXk5y4le/+tweU2EAACAASURBVJVrQONRSnPo+vBevBUz6KwV4SAKTHoHSr7zKjrvE4VB3XMqSIAIEFJw0jzHWcqDaOY5CSONGJZL49cv1pyDgALkvBfy4GCU97UGy9fmrY0aUMIt6TJrSSLBemvKtFAU9cA3weTvNB7x7O1iEbA/F9swG8XVJFEnU21hOw1feQ1Qx6XAJ3i5i00T9VQBl0AMeZ25A5STkeCxhyJt73N4JTFnDTs3pTgoHiFyYK02YVeeA49N7z8yyvOhSGm2uh2sF045xLq54fnSs7FqpdlU9ra16J1eV9y8ONyu6UZR4sW5vvswcIsGJFnPjeD22kue5rKWw3GPGDG6CWWd5bdaR11nQewzyo5KHw0xERuyi9ES9SqOiHHCoXGAOR4imf3s67kM4uG+r4YEf/XS1azHead1sR8YbpIzNBOgxRrYspUhQCQ/fuZp1J1eXAWPXk3FLJzPgAeBtczbwHIArDFsKLsdhiz1wTrM8syaIu+KL+ZgvMxBZO7khIdb7rI4GK8Xj4o2b9MfVq8K0T5veoXUwCULeu9Zs68ohtMp9GeajylocAeUV157jjK13DOussKSDWdu40svvUzre5/37Qz5vRBQnk1AEChuts4uC75e1lJgKhBt8bzu/vLkYMV3WEc9QwDTcqqwomBbbMBgjSj4EWCt24QIrJHNQkOxWGY9AiHtYfCZLkpWg5BtQg49Gz2tWNNYF5XoVA5ghEwG4NlRDE1YlPui/AYCJ3ST07k3EhOXkrDYA/Hsc786ePON12LQeH+pH9wDyQ2xQ4Qynwtnir3HwEEdYj1OYnQ4RPmPwyPPLfvn9PSsMftZL7RPs1gKa1uPafGfo/5udlcZ0Jz3ADNoxU2gEJYcvdZoDzkW/200odcyyQyujZInrHGWb4TBiAOjweuGl7b8MmTrHuCOCc+FFDgTh8m1YJAY2dy7xGTDNZQCDAVCfsoYyUIX33szrepvx3NG6dn3rlLtOtwbI8YXryPhxtpdSa3qJoY2Q2tnlMkQL5WFkI01biPVYIXTqonPg4aFkgGOMiwdBbcGd2ksm/jhWVe27ZqS59kIzCwmTgvddDB4A/kACfA8GHv+QFmqkivGfVhBFK7gcQVbmT3CWjnfdNNeb1llH6X3XspMhS8433HALl0IfhcOHXxFzi2Y3bVrnRxYhyoVStmrEz/93nfu0iJbHAYEJTfEweOQnc8HoNyYHCVdIRdnYzpAYlqmZ7HkjY2ntG7xpsT93DmgbWA5XuDiLGMFdzoTChTjvgvs50TCl9Ut4x6PU4yLWYz3R3FdEyjGvT1J6h6PEKyAw0CB8GRfKGx+7LHHDn6eejsTAtk45meyaIsv8neB2aOqA4RkPcHFM/jMbUcuodRqAFq9U7ta6s3eMx4RIdVaxrWWCMuG94v52ZkGhY4hyCYdTV6vclrPjnKwVRDinGA3M5xGZWzY0uaCAsWDkVnXO9gLuOKDUW4XMi39wTQ1hSzM3IBHU2ZHny8ys6+99koyXQW6MVLW2eKNxENpVpQSPd0uS/Ecqpw9B8DmvtaQbYjTIUMNfT18yAf40RxsnhH71oNVvpYzackOGo1O+y+aL8z3Nmedoc0bvqAEnK0wr9nIw4FahDG7Vtk3K3rMcNYAb+hrNYGea7yK6cvGPt1J8sfPgHkwtdhriG2RhAzrBkNyqCZ3dOAkZZjHqwcsfpyabJI6YLmG9pUJlBWljuCxeDzr1Vv4P+WFQCNICxnUOhb1LO4cNhmlD2S7a1OqxRcJjBKuO80LiAJI5TDpxr7klvfcooyW5rLQ04a5fN6OqNzWUbyZVmViciZ0SgFZgwxso2IlwZi/l3pmWDpeJs43Ywn8fJ4JjDdyzD1uJ6B2LaFTCyyEdibnzD70UKKS8EdJ0rDedDw68aNvfiMy1K6baymPPKv2B0Mb6g3EJaTljO2Y7KaBdj9yYxH08tyKu+2DrZLAnUfRKUjDLdowFYHa6xL/81VlM40txaR6+Mu0LuBPuAiZ95FHH9Yb0YKLqQVzgM/EhuZnXKdZzWanbIIZa/AFk8LzZXPQUfJ19zfUBZsZQdX7qLVHnFbw+OzFi/gshq+AuRSr41AnbIlC8foYC6GAECcZsg1+hfAPTqmVzEHEZcf7o+xts2Pil3mfkMCEsggGOAzrfi7ES0OeuXf6f9FxhBAThalHgzKeg++/R/DpCnMhuMellNdB54CCciGYHfwkmnm+8HyG/ib7CIzAPtNcsevKn7LVycDymcgM2OchhsfPeD6MymRsWS+z79nHncO7Bw1y+K6znU8wdIarR3sCqdz1wSgT8uV1TVRFPrbcBwNKv77IB9O5xO+AYNi/Y9gZSokv73Guvf8+hCaizKVqgHEBQZDciOw5kCb3UG97Ei+eAw7ytnhnMHQ79ACp3Lx1M5UHaS8V0SuXs639aTRBCGv9b/YXpj/JBtaCQnThFkZEzvnivdbV5vlpEEBVykYd2wsPw7N15WCdrg/wz8ghoSVKznOSvVicF9nesrQ9r2uIkVuuoyc55Xzs+6l4ce1I0jJCkpE19HUiejbKyVwPcpNJG62oiEkYjJdvhGYE9VcNo404JqHITNmPInuXUl4GxEYCDvwOuTLs/+E3vnGXQ8Hh2mqB9Vo25rRj6XhgCK+gLFmpWHCEXE9G0LEZHekOJCJG6DarswpwOTsbQi7VZLOM1iuyIFi/LE41P7Ee+HGzR3Q43VmjhCEI+aPBlu4P4Ki1MmxoYgPKAtkcZZnGfGKCX9LV/e73v3fw87/4i9R7hhCNEkXw8IzmWSRf+nz0xepAZ37Pc1pKhBvu9ULncAB2O7Ey7KPWmRpGDn8Y9BRFh+y44RO3s33FmgEun+m+NA2s9WuNL94qSRyEbkOmxT7x2FTSERwOlkNKPDBkyjsqUi9P+kAJy/Vm2museAjJmlrSs8FmOVhX0hCALPYjYZrTz+5hsrG/fc6JWG++9abeA+x/2rMDZ3yU8YrvvzuhaF0ugfz1Zm2iAF+KBcbrO8x0tlzwTK7L89Ew4e70tUNA+SIcYx+IKPc58VJ3kljbbLUNN89H1cwaGHFLwO8J2607Hq9XRereTaIn8oXSAFBH8WFIG9nw+zIKCNHMFIudwUNj7kcTAAwftygfOYGtXy5UScmDb3E9nhPj1kE9ZGwh8IaSgwFwcEzoTvmb0I8b4SyxV0QpfC7yQEa4HWKS1Q92hePBH/eepIiGmt6K07bdhqE9q5bYzdmsESYzdkSdWnzOZx/ZgLe6zInDxNnImomHXOsovGWSGxhgm5KewrOjbpUGuRjoIfAWcmlygS9JzPlMx3La0abdRcSDcy9k1Ll/9pkos4nvZr35Okl53nqp7k9L/0783pNP3d1fKDi5ABsNzUBqAFoUjwQXMqeFDaKgH5e4jPZOlWrbZ6oNGkrKl8lNoukRDrEbhGY8sj3o4nkTuqy2ZhEPsRxC3ZzLQ+wgm1urM+U807oFIBrhJItIPzYsn9kqLEOEAwwBjh3A6EcJJ/m6fu36wTPffvrgf/6f/hdDLYeBxOJzeOFT8yzW0aIUh96wQDoY1Fqn1tryfvhD7Xah16FFT8ZzvAMwJ1xsFSK8riwqr+Z5tykBB5oOqU1I1JOtVW0hf/E3yt3u1TtBuavkBtdoVrvvu5MMsBnj8X6bEQ8viddqaSG3TrkZXtnw9qBLMCeWmRMXQ8Z+IB7dWRo6Zh1pdEpi4YWXXvAwIyMI5+1bKQMMl4pDq1bN59rcM1/lEI5n7izc1nOWWkB25NiQnKwVSQIHbudZWI8tGyxu06ocD+ZhNr+1qYTf3DueoDjnELLlkkXofX7CGjx2McsOiHE8IvJ96J3WS+UGjR7AO4ku+H7+a8KizypcgwHyGfHwW+7XLj7UgZeewvu5nkN2sm6faCBbPmfzAz06ps7xfzFoM7WDh9o0ITJqjiHPeCkQA40BaKjK59vfj9bxeZ0DzG2oUWUqBWmdBqKsIR873W1qcDdM18ivAZgEBGMMPLM6G1MRFfkC/zZiy/OC+2L48WDxVHmeNjQgfO0wdStFhHom2htniMVmyTf50iiBxq7luNoNKddvYpS/o1gzNrE9/freLZPkbNI5GcXxbs76iR9941uJxiKe4hFkOHt4tyZMS4MVzYeQUeJAQvmgVTQcICyc/Bbxh7r8Hrrp7rHxuJkkujmQ8TwWHhzPmPFjZ30OoM7nOPiYbMxYxAWt7T3HRiB4eegdg8aYNkab0c2E76UlZF/spaYHRmjZQTYqDP9dZc31sdomXBLIIShcDw7RhpN6SPSwpzxqQkeVXT6HENLxgVqm2QwONf/KPVgEz/3OIYfqsrNkF5MSAI4iQgjJzK7HhvCSQXJNOE255LbLbi+6ejoeyuyVgporS8s5xiH04IGfBr/QmLCu7kuBdTxlcDMOIte/En7ihRyCa5kfS2YMSsLZdI8l+3X79jsHb2eAL+Vijt4LXnszk+YF7u0r187QlRFvvZSRUexLf1jPiHURtwyWQxaYcLRA+lRZAJHsUJpYbe63+9Y5FbhoVBbxp2MWezDZJ/YDD78eGkmI/s57GdnXy9HjKuEZ48SX1QGZDdqQrA0LkL1ObKuHLFwB54tssGWRhKdQKNqrDsOJ0nddB7fkXmAqcH2UkIaPww7Bm6YCUWh4aXZTBnfK799Js1RJ5mQgY9RZLxQL7bzsApRn7FjRDjnizwckDHN/HP49jxqBSVLxmpVvntf2TjEuG7qaNIiitXB/ivq3tRjXZr04/+emPM1ILM9GKSjXZI8anZHzbN/F9crHD3FPTCAdg7q2zyXwlSRvuw03QUNigz1awjTUKzo987kamfwNFe0TDAhdSHgTKe0qHA4+taJl68MLopD63Wj8U7HmLAhlMmwmrqBj8/IeXVIUHNoYTxCPxOREhcBfaJ06fOZ4nL2KazE4XqkSQ2km3PK1KDSEScHGbS3epeuce2ivfdoI4Tq3X/0f/9FPg1W8eYgD3U7hNJkuPh+8QA/SKLheGxt3GuxlcASEsGFS6QMoM8u8vOZnZifB97AieGlmNPPMPVT9smvreHoecML5WRMIo84nyOtrcatA8bY6CKjKHUyFwyEOJC2HsK8APysLMM1e2ewUIzFey3omYlp4NVl3ki16NdTPcijcE0IfFuVIKYLh4YW2/KfdYBhExPxYwkFIvHjMrnf+vPTii7HeaUuER5PP3GwZAD8M//b5C543HrgjDFUOePJl9nMNvGmrVrJmCG4bRJZ2gUfwSfAXvQA44igJDgx0AXlmiSLUpl071mLXQCU08wDE5vJmeul9GkVun78Btvm8K8FzxG2hYVTt6DmolKCSmD1uRAHBW7Y/+FTAcrxwfl4PuuHh9t+DtiJZdQ4yioBncIDU0H54XiAMO6eo8GnXhPwT3bRzNwf5c6ICnBLuJ/LhOuXrgXjf7DcGlzP8dvbEziMhvktFmj96VnluiNKf6RXXu0ZRI6MLIfFZUGJYu01s1IASOUXBTehOBxpqJ5g4tufY8YdRUEdlcxDFYWasTuBA1NDqxEzykpZWJrDGwxWLTPiL3DXKa6TzRTz3cw6p6rmy6zOFABhr5gOHsvQBCvgPv/10RhKGlBpsgbhXKySRkg61eHh8H6WW5AMdQfASAJ3JDtmRNw+s92BYedRGnMQC2nZDT+v0yB7p3tLyu5wg54dO/WhrZXGJOQC1oi44vd158LkWAsYsSBQEwrzcIQnHk9Ynk/rMM9+yPc3tFADfTMcDSJxtsDk91ix3iYWPMEAX4XiADfl9FAIlP9ICAFfhulECNeGirnuIaBSp11tCoZWmcnxeqZ3isj6bRaIud4VFfEmMoRlQXqdhmfCE50Xptm1RslYxMvU6CZVIXNzvvco62nAiQlX2OGtZZYu3Qnhvli3G4TwpdpIuUXjAfno0hAJ2Km5fQN4Pz85M6TGC6dkkIq5fD3UnKX66idC11Qab2S+igI/iNXBgt+xKRU7rHMq7PPC0MGqPf/+tgNMXrXQQ1gQoZEv/uH4TNuXQkZTZJEY94kIJbACJFkF1vaxWGeCrte16Xck7McDIcRuA9rD6ep4fazVfNnacaVOVu7ZDt2UA8prXHvWrQy5aeWCpIHg11RFR2M6WxShyX01clp2fr/WeUFA4GdyHr2VwU9YDxn69nnpdvNtQnfDfc0EyK3y87KvwEE0vB7eiBdaXEsl8Eo9W3huUFnvLFat7N7W03BtnB7YEA2KOBhAR0aH8h3idNS8PsrLts9G+C0PCHsBLy4ORpf8riQ2re6pT1BU4C+wRe8YJnnXZDKre55z57fBDQkvmA+tLFxhgNKPN0G3yzMgmz87nG8VzBnEAmBsxZ9bEgzevRZo++C5wvDZrJkGpy9bGJXZeQG4OAQWEpgWLhzDvkdeSh66lzIaPJ7SbbPeNvNcQZIBgsZWIIhm5hmZ0HxihIC4/lkpuxq2/Iy+IBVtPq15S092buYXR//3vfs96zffDS3r1lVfEk0zTR2Yk8zoHoMDnJjrAD7kvlLT1dpCladkjWN7W64blU/e6nqg4cx5Ht56pRHh/crGGeKnnWOu+Qs4B0nJNMqMWit54Hd7Mv5sNBbDtoBNCsSJ/ajAFZovhESrB2AH2Ifzu9XatzF4XVZAqwtlW4cZrsJ32KBtJqPlaz2P3CoVLah5P7mwKpxegh7yvMs+hofOJwHXWcLupcHglds4hRyr5Hi+a9URZIg6QaLehgmGMXjojH+uJWPlhrqAlYYcywLooQ+CG9BlrOVmTMPVQUFOEj60SaLvuHdLEWpvlU0m2oFwunRYMpQRHk2aO8b4nCcX6dH/6N8+CF+VgbDwwXqAOLmF4m5FWEdfTlMg+MsW9ArcQAna6W+WpvRzzfPksSryQRRM1KFLD+e0QxFCYNrrEg7wn5U8MIqImlMoL8OiPyMRHnt/PWbBBRm4QWbsdRWutrYpsOvlgHMCImZKFkpzqCL1YwmtggcgDBg9jw5q16URI5Pm8Dz8g8qB6qsr2yFFpd+jNotuCnbZfI7edyMUQbPYwz8c62AWmGD+cT2venYgH/5b5qykTi/yi/InG7gFeCQxz4ve/lbIuqwyaPLBWkUzIZE6waHfitUGeRFu/G3Y/BxVX+BaERqr+GVSrh1G+CptKSLpuKwrN4SCFU/35brqbnUNdi14A+lQO5ipLNlkSKbVuEIN1VyvkelN5z2Z9EG4FNgqaw/rEV3/Hz3zsKzdCdL2QsX5vHPz6178uTke+GOu/GSK8yw35EHbS+VnADVHJpOHK3wwmItlwsJ5m2YpBQQBdIvShIhuF1mwR80gnXT+C1HKiEnb3+bcrjJ5L7pFnWfyK+lMOE/dFcgVB2kO+h2a5frseHhJT8aX9eC1K3/hDmD30nR0ks11juD4Cy3qbxaNAHYdCxdtCe4Zkw7GDcpJjrJIyQ5rPZTTiG5nyxPUMB8FuxZfAIvHo+ny7BuwxLXYoct8IYDEYEiUYHT1UcK9j2W9Cy3NEGfndekPSZjSIW8hPpNzhx+wR/LBOnSrxuIqq+B2KQ2+Dn49c0vVC9j34VDwHPEKwJjypesL6+b6HL8LILVnSiGrM0YiZhKU8N/m1YSNrgYLA4lDdIzZLpUGu9zHzUCYMhFLBftuinHvWkTiie7ScsFlGPaBpenAPvEqNWTK3WSs+T7lj13J7RFbbdw/6k8mLGL0Sa7MuCVnrZVJHi1Gu3KjkEg40bM9ZzZri9bG+rMudwAsYAMrbFq9f3UIktONDuS/u12gmRuiDJDVotY6u2UgCi76QGjIm3DGzjYl4GKNqiSQY9ChUrn3ib/74DwL/BF9A8Ekj50L0bX87rGwwkGr1hlOyrdkswxmQEPC3D20n89GH4BDFT5zibqgDUTjZLEO5knURuncSOgqkDt6FkiPr0sNEiIzQ4WkxRKZEXOP/AVOlogjwJ5QhNW6YXYwAsJbe8zxs+8qVY3U5s15fTO/5F1/4rSRLMqHWDU5GGUGho67DcGyuiCWntpROsnS3ZcRh6B9IEbQQsKEoN5noZEtxmSN4dIalqqK4BpQIylNCSyBZkfvlc5f7xXPIms86roLiXllzsbXhu/E6BNJBwxPu8px3AjEw6HdB5u2Fx+FBYApkk7FqAqWKrrghyuYsIVk+l1mrTjrL9Q5T8Hm/zUqxmuwnDkk+g4wtFADbppM5LtSqx3v+wlkHj1itQtsh1l7vKiP9ggtJSEVJkC3TQ2+daXHIVnvY3y2CBZWl2fHBYsG8+AN+GYtN5CE9Ic+oIY7S2dZF7j0HONfCg+NLWQCojmImFGMmAckAsqxbO61RAAPL3slhzGc4kBkZDGSyreshQoOXqdzy2jOh/Ki0iHxyzw39e2A3e75KBw9vp2MdYqW5T5V5nsWf5X0O2J5QvEnADmNf3pizSXAYDGWLX+vh5t+wHkz4jBspybkvKByQc0zSQi85nwOezudQhQHmh+HnXlhPKGPsDdlSMdzxWpcR8Tk4ZH5+OsbuXOSzre/b7JJnsJNL9ovmrsAYJtXA+WYOC/SvshQ2eivsVcHKX0QYxyLElvd1QVpcgPfYodQ764W16rSzWZc/+f2f3JW3Q38uauOgKqAlCRGmGPzDj6iFBFzFvY5imRS5dzHgr33cs66Ln3ihvBa8C1Xuv/NiFWL+YIEQNgFHO80C0Ld/2mdkSrA2WVwEdvvqL05T7lVxCazz+XRqtfccBMAItdUHaMk8OJaWWtebCa3/9b/+P+2qezEpd5IG9Kq753QzWYZphDJaWLJjbYRIDZ7DoCMIRVQAgSkrwjAMsVkiauss15K7NtOFhc/cULg/b0KDA8p6H1rp4codeYEVoHXxeR9lORtKEIo5TyL/4WXSJHG/oNMYyGIZbX7aw6WnnWcgbOH6JJMQboa0qNQIz8EJc8+4+ih63k821UNNYXyev5ApRfqTFRy5xNBdjNd8OUOyAYbh+n2e+1S5cqf5/l1AfUi1DuNmgHNnSiw/EiI2oeZWeBw+VL6hLAwDA9+uWW0A51KTPBQc5PHKiD4o9uZreVzt8FE+ZPeqJXaG/XhRePnKYD0h34sRJb0x4exZJlORqMLo4j2yoii1AcBR6igVz8xghEoDCoBmoGSJvY+55niLlVmymxg4DHBxSBKBRltEAzFUb8UB4ZaRy2Lmk8wbOld7/nEHkWPPaiECPEplB8OV71FitjMnBMWLYu+twmA/sje078p+cQ4I8Tl3eDbs0yZqCOO5J+tv81roLF2zZpeRM/wC/mxDXj1UdMN05cG48tWQs5UnrIMGN59j+32YCxr/4u5tR5WES/SEOOhk8PGn0TU6TDn/hqt/43d/4EhCH2wUEQJGOLbDQU5lwjELguK5PxmLMznwXBRr9lam87z68su652B6HDjHgQk4Dk5AP7EsIsLzYRZrm/61eSBeXA8XB0ouGfF2/t2wrENz+J3ut14iOE2zcfdTuxYrwb0i7JsMQdmxebyecIawiYVhl+hbVqX4wMEjX7mucmXT+FnxrWISrIuZMtPf1CVCb2FaO653a/cKyEJ6zbPA7KCuEwFm6Zf6gsfGGufP0mMWa8KgiIscC7WWMsGGbrikSuE1rulWhGyGuYkNwj7bQgno4rUVD6xSioAIKSDgFSh7vmnltzKjltrOxHrHXYsqx5Y4wUd0fNw065TGoUGkUUMzpTwbDR/OBySmFyCvBn8Ruz1B/7FTB2+/+Y74CZ4xoQaHCxqLBixreCZY3w6EadjZ9WOiEweh09zm+bLW3K+g+GTYDXGQx+HU8RwqLYxqvDgnqAl0b4vxJn4Wa+I6C6mwtqxbp7PRAKBGdj1uDAqGm2HNrEd5ocOLG++Hn9vzL6TpYpQ0gaVRaLMReqnggZDOY/TNcrpypV04tJnKo8Gu+SmNGHizHYBHNqnFQbE6HQ4cMmu0IyNPxqDtGAA+24qhPCdgPrJGVpu1J6Sumu44R/bdPnOEi3z+ODsmRMgExylB4Xw5Wv7+YH2cA56R54HkzEQ01p3zSKhrgiavBTfms2jcwDnnXNvFxwxvzl7e364vLUVcEjN7QKJL6oqYec/benMoGrHrafR54mfPfN3Ew43HniiRj9g6byQk2T5ezL3iCwvEQzD/9FzqwxA6MKGXXngxqVqUV+PubRuOa/rxFBLj6sfs2L8eZUNXBm/e0W8NVXU3JcDW6rVCghbeKTVyTFyVHK/FC2tpSQ8oCZJb79wKcfUBMYBHHnnk4PGvfk1L8O//7784+OUvf1ksA4xCblKHqVwIs//xxx9P6dLbcvi29IvrnzGTwxQvaiibdeWzWUA80sW+yHSysYSQzUZSMTGHIG84TnBc/Gc9NPAPmgzs4RBnVDCLgWxjzcOqhBykzSZDR+AeVnGyDgDAFGZrLaEH5F7wWnlu5iiQdCgdJpOowm9DiIER7JKb90thyHV3D3k/Vp6QUEY6DSnznK++8pJrxUHdL3CyrYOm7Q57T/H0tczVpavtnY9plrD944LdEFbahj3GL7AA7XTEWSyBi8FrjOzzcV8YKzOIWZ+9X74XO8wzOdAlTsCGrYRMWHM6oiwMYLZyMGC9Vv5NUo0sJf3dMAaGfJ3QxeGCHK8ihoJjWdrMNs1B22qHJoSq4BcW2G7KyK6NK6BhZD4uCR7DUmQE45G93hZSwgpg14D1JBRybxpSkmrZ78Vubcc1Z4T3NNFDc89ip0IVUcTM+aC7zs61FS5JZMMzsn8oIaCBwjLUXrcOnWvjUaFsNQ4zgJv9qvJpRRPnGKMP++JMyOLIH4R3vLhS0JIBzT5QQAAE4KAkzmvOzEY9JA8wqNy/80NMhoOrtXoHTxsv2dZO0TfcLzrCcYbQrTDCULFi/CrbNIwoFggD4cR/84//oUoO1JCL3rp1K1mOhFdZaMBIrDStmx3kghuYjRHAhc3OhuRmboXt/nbmfsK+Rksv0/0kXRjSipzDQaUB1AAbZGZxrIwgZCELlM9ZoJXwzVoUwwAAEWBJREFUDReYBxcEzk2XIlGMjr/h4nAQ+GoIUWCX19Hy6c/+7M/qRebBudo//a//qZ+/QL6gdp6BhAHKCSG0dvNCFsRsUcMILAaUD6YNYRmbrq5SbsatG7YgNUK+/bfATsBqOJjbmlsrOSRUM9qcSDGfPj9Cx/vpVbeUEqoaeoAR6mbw8CK3OUCTLmB7wZ+mLx2ftxgXBFhxJRera2133OxTlXF+N9w1PQkxj4LwzaY2tPZ9+axPIhsnrFfuvVQpcGMAxm1n5aXouIGnNXw+BhdfjEG5EJ7dzsM4lYUmE94Qmq98nmFGcRq8XIwAEcS27SJzi1wWY2yKmPsspBEIAI9LL5ws6VB78PJR3Aw8zu/l8OVaeI6UZVEu1YNXPiT4MFhyPdOtw575soNb8jres0A41z8dOQF8r7znIObetrIA2bFBpHN3p+QxsqmSZh9Glk1+kMl0HUskt0RSik7rnwlTHco8VBKbb05oCwGXewK85z18XxhlVpg94T/Ed/aa52Xt6Sy03qR4ZF67WXySFT2PeFl0gw5G7dxWGuo2a0zC0HWmjRn4Z97/3rs4BsUN5cdF1ljbTRpuYkGdzfOQhTWrXW5gz1pl0GRXPvPDJD87KmAwTxMWRCTgdOU/4q3jyeJ4nfhv/8nfj0c7LyJOj/ZlwwBgeSgtZhbI0iJufoD8WwEicWHd1fz++d++6JBj+rRxMfAdQXqyTlrn6YAbO2XYIwbQXl51NQuWG/bh1e0m+NsoG1psE9JODR3aTgEc3BAhQoPTSfRv/emftntEBOJf/A//8uDV119zMwyNAe5ZkHx/P+By8A88VNxtequBJ1G+hKLlIKOYT6cmEUvDnSBoq0xQtChEfia/z0M99I/hWGm58nAWcue6YBRYtA1fndw+Ic3+zXWXNgGmJcaCAObvem29N77Km5vrpgnn8QnuoGAmd0xi9P75nALzdNCg3jY4SPYAZUzX1VUeVXil7LA5YK5gUV4cPCVr3aE1kKizZ3jfE3KTlbZNOrgSx3QoOoST98erYDjRg+npf5L3Ixf8F4NhJJH3AIdYhjT8SY3BfFkqiKfhcBlC2JamAZHsyyzvwqvkUJlAqUFxEFJeh5J3bUgwEdZPO3aTP5yoPItwCfIFBplX4/Hi0bUZZrOodB8m7C2kEQNMaJw/yBIhrZ5KPs+QOfdf7mi97PLLOkOFPdqf755utQWHl71ysFGuW48vBhHMWAVQCooJDhJkJGZIJCYbbLiYqXt4pN3XdJaZ63M+CwrmFlEu+SfVTURcKnk6W08GmASb5GsN37F6U56PP1BHQpBGwdj9haA2n9k5LBiHKjkSc+xZpPaQvcH5IQjmup85TYxGnyRD6qCQ5OFrvT4kweHs+R3eJ1igxHaMk5nkNjYtmZlSxEBQ/90/+vO7kuZyU1hNFVsW4uMsLH3saQh5lxq4LApTzG/ezCDgk2cO3nj7ppvDa5577tdiQZbX0LCSS1Fbls8UazD93iwIWl+BQxHqKeQgEUbm5ygIy67o8pCH5nWS/FASbiKIQDI5eER5LZ4W7jbX6jyEE6lHffjgD//wZ3pgzHn8+c9/LnMel5pUN6VaECURaDytT+heqpLDy2Ki1L0HD4bsCj3ijG49ljXs/gkpzVwlo2QIlcW8/e5Ns8riZ7lLu6xmk+DjwcHi9U66ohAZANa2VfUA15IiJPKy4G6RSTIr3Y0qkI6CrLFwHgGhKAcr92pIxHqPx+Ea5rPEgHL/7fp6ahRbybR6hvm9JVS5Bteh6NvecaM4OTgoQ4yODTfzWoRPXHGMFhdWGapAS01RCaOIxivkWfgtv3Pfc12ufzaewdWEsXh4eDgYK+k/WcsHYmxoEDn83UNiMd6htIw8I0oBDxZDgxxwvcXQDqlEJE5QckYXGxIGzzPrXg1q8fsoGbBGm0RwSHlG8TW8LpJjnyk3uyerdPViZ2/4WQ11vKjZX37G/nAw7dXILNxc23GEkTmube9AIhUqKSwLc0dN7nA/m/FmPfB0bTdExONu9ZpWXWTPWD/4b/aABCqxKukT1/YTh3Y3EmG9CIMxLISAzJsVCzZszLXtGTizaEl+5AZZR+fAiusmAx08/J1bb2u0ZT5Q7RM9wX7bdEEDUPwUJwQs1WYZNBTIn2tXr9X5yevF/KNfpL8MBAVlqAmHnH68uFlbpr5JayE8Zbr6yKxVMssPzT3S+ODzjC488d//439wlx5xWHQOFN+jEF597Q1LS15//U05QFAj8GbeinIDgCdroYVPIzvDyADKbJzeQh5ww516GQ2NnHFgZNmJUHzPl1bGGJy0Nd1AJgQkqCC0BDsBd0EwwU9IQkyhtzw15odG2VI+dOnigwdf++Y3dZPfez8Jh7feUDDpxqCXYC1kG1/aMDHhAwoVMJzMKyHoF8GNHk7rpnMpUt/kh9kawjUspQTaVjvgNn+cdssN5etS3x0raShLrajNIPlqOFZlPvywrLX/zucZwqMIpveX3SZYU7xa9iaHgXBcnAzJyLUsxxuvg/cizITzVaAooYZg6w0hIGAmm9yw5jhriuLdsYvNspWx39ZOCGywlQnfMPvHsTAzgO55lb9hJAe1TpHv53CJJ3F+8/f9qZxA0FFCD4WsTVt0lJ3KS6OYEqW0uXaMIfQSuoOIkcWwBT5RrZrwIXtarx7P4zC8lNJTHIj9b+KMvY+FjxxuM9dy1optTquCCatargYIgmyhEEjkoKyascXobtKgJUiEb836dZoVhg+DVMpTo4czp4rtyiRgr/G6IgNbXK6i1QPk70IwKK42UW1IxqqaWccoLuzBOnNPlOFNaPoxcjLZVfYEJcc6QudZeVD22E8jhGZRwdK7c2RO8b4qn34u8mwSKNei+whngqhJeli9edYJg+1zD/bIfeLJfZ7PwMu1z6HnuB53jVRHYH4W8jKyV9ZDSfg6PfZTVGP4WZz7jimFFF0ZZ69Yf5RjPyOe5T/6r/6LnPUv7L5x83bKn4KrfRjrfTtuLtwYivDvxPokhqxComxilJgHSU5bB7vomXHY82BWNORz11shLOGGuEetvb8rNmHczZk15Q5g2JDSLA+Z1xEQDi/KzVQ9GMCAn4DouMQoEUO53CPAJ8rabG/urRh2PLZ4fSwuONyNRx6NRfw8Y/peyOchbPGiUAzx1M6G8/W1r3/NzfsQfg8WnfDNQ9xCf1P6ZlqLP229H/WThABm0fAyhu3tYcI4zJd4lk+u7FSh+RTT8WGs8bZEQhCgssh0p+QHwWA9sw47Rd5M7YQ1IDr1qI6MhRjSNJ/k+vUqO8AXhSk/TSVc8LfdjhHsfA5et1BCvVDfPwq79IbJSA4AzN4d8f9q7FAl1iA7cKRYIcoIKgMzDCjHk7eZQ4zXCtiMgsHqN1QmhEnEQR1s7p2yMo3oJKS2V1k9sKk9nVANjxraAnLhjIF8nh5IntVQWeVRjxB/ZEuyWAvKmJzDmu9pGdQ6S7o9t87UpgT5PPcocspneIAny7jNP4FvOMgoLSfjMeYPbxTStXsDibhhKF+SyH22Gg/um3skyVWnZBpmjqMA37XOhOkLw3UiNM+h61CDC26IsUfZc30z8fl5jcSSmhstmUyc9W12tp+71RJGWGBw8B+FpZCNQlGtxAGOKLSB/mj7sUaNnGFhJGSf85Dvy1FtLzgSEa0lb5GB4e90+oHmstg5nFFer9xCfxHbZpRAdvWPv/3UXTIzWAtq2yyvoqYxi0+oipI7eQ+9vqaNMb8nw+SAFoC+APrgD6F0oHUNr455KzK2rSToQVNBslC5Ya4DDQUPRvoGOEe8ItjlPDQbxgEXYM3nCLrmIEky5YCgUMHprGGLJY27S/iK54mbDlaEYhIHGG+InlM0h3z8xmOGDq9nqC2bC0AOeI/XBRB9MoOZv/6Nr7bhYpIxzDwwq0lYTKhnOh7SZVtMdV5AQXCFSW+HHn0z8zM7JCgfnIA1MaOc9XBeg81ER7AJfUbJ8V4yoxCR+WzwocO2NZEdM80TarUbRLNvrAnW+oFURBzvRrwJBWr+ym+rgPEsHJYOaomBgCKRdSJUsqWUcEKbAfD5eF/8zUHlunyGwpbQQc4b4yDHiiPEhm/zXjoaU0omzQhVwmHOBrB+95F4yR9mTtAvjDWqB0OWLO2e4nXhvUiXiLG7E88bBcDnIEdtarnlhe0jt8oBY4zM4d0We5tZtsOptHY1h6Ovp+4xa4T3sWE3nguZWvhquQbyJQUGugRJocGXlXWMM/vAxfzMUl2QYw6qnZCzZutdbhJqM+knc5a2gmgH+6g0h75kUwRKMHM2hTDinQHX1CvvnA1709G3TcPYPoVrkDhH25ac0kzmMzQTDPWj7dXYTyuUDJeb5QV/BFOuAivFg2wscmmrpYSH61mqG1ickXuVFzLHtU2gkNWHF9cSrPbWa/dpnm2J6ZaSqfjqMJHA3OiGksy2raK1UuCW2S/uHS8ODBXc98TPnv6W/eSIp9siCJcxQk/NGVYPch5Ygpyz1hh2rmYyLfdlQAm1f2mT/ZUbTwT0v/pX8B48g2effdbN5A8YldYriy4mErcJ7AVFsljHX/7lX+bzt+i9lqdCMh1NybxlkelrhtBYPRDBVEAixQxdIczBE4XaIe/oMOsXPI92yRzXXPsM2bD8fsFcvMirmQaGR4tHRwbzp7//B4ZJbMb/84v/dzBGMk/1ElZ5s+F3PsG7OOpcwnKSUZUeMfhcIZwmBPjiIG2W00wY2OGECoubrYfHgcFjtcOFbO8kRgwVWqKz3hWfzdpDHF5va7Og/I51Kz3nqKsDmmZrKP1gvsz8liCKsfssyo9SMjKsi2mVltMDhNwc4oj57A1jlZ8B/CnuE58jRNZbyXWnpnlfR2kQYeT1NO9cmWF25yfx2vD02A9aPuHRkZhp55EqffmAKt1kGCUuo5SaANELjfygiO4L1eE4TUYPN6/fmlk8DjL9Oxh8S+3wYpAXW5ZT/pVr3Uqpn6VSDrIZOtQYVQyx4RywCpldvbQprcMhwPDl364bikKjHyODsRsPlKijdIkj73T76vlMwC7j+RnP4H2hLKjuEFdsSSFyssT6toGqMsbIIb/vpJEFCZ2C/KYPx+tuFIbHalkY9BTWF/wYIxFa0ib1tlysiZsOt9aQ5rnohCJMMnvhuR52AVvIPfB7MqO2rMp/VlolQ1ocv0yEnjuafVC3O0X9/NbIqJ7cZr/JZqcLyZNRcpvhybDafDgamYlX9mwiDJvBHWjG9booFKY86nIKtRm4QQjUGslu4lIpVsGJA7Ah81AejvBnmHSNkuMzXnjhhYN/+2//jThFByzXopiAMKvZmkK6Y+CdQS9xqEx+T384FoYWTJ2YRMYTL6tlIiiHdi3BGoc4mwUnuwYQCpVEDyGCci6dFMDlzp27z1mvF3NvhKqMHnzxJdoJZYqVGakqKz0bNmJCAjatyisGYawPGKbTq+SRVejWWIglISx5j0zvfKGvtwOxmbiBB7gPrNYepOP8uILV/drfl/w7Beb5+eJVKNFVKBKtKRHCE+MwZH09aFEYVUzx9mSdQyZuQTmdS8RJ8/mHijjf43It+M99H85OOB7WQgvwvugFiHcKFDK1yygGXa16oyhZSq9QbCg98CoaNgDOM0/2dIB6MFqIysiH3sfsCYcQHAePpd5skyeENbYlyrVJlm23i/VGt0efGUsUhfgkBpQjVnls+JVzoVKctuiRLdaulKZyC6Gp8Or16sQjTVa3s83uGWuIbCjri2lTUzzRCve41RSlGmWuBomn/Bzlv19ijbS64r5RdKgps7ft2ivRWRJ4IQwiKmtmaTjAucfrZiCR5YdJQFLAH7zLjjLUWFufXZzPLiXwQrM0GAsweh5vjS3PDL5H5MHP8LQWW8P743NMqKDks0iW9mE8JDjXO7atPpiw3n6hqNUrNVg9L1JuVs4ninLOslDXqYP/H9evGbL0vzs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691466" y="3777027"/>
            <a:ext cx="2286000" cy="276999"/>
          </a:xfrm>
          <a:prstGeom prst="rect">
            <a:avLst/>
          </a:prstGeom>
          <a:noFill/>
        </p:spPr>
        <p:txBody>
          <a:bodyPr wrap="square" rtlCol="0">
            <a:spAutoFit/>
          </a:bodyPr>
          <a:lstStyle/>
          <a:p>
            <a:r>
              <a:rPr lang="en-US" sz="1200" dirty="0" smtClean="0"/>
              <a:t>Order of the Engineer ceremony</a:t>
            </a:r>
            <a:endParaRPr lang="en-US" sz="1200" dirty="0"/>
          </a:p>
        </p:txBody>
      </p:sp>
      <p:sp>
        <p:nvSpPr>
          <p:cNvPr id="10" name="TextBox 9"/>
          <p:cNvSpPr txBox="1"/>
          <p:nvPr/>
        </p:nvSpPr>
        <p:spPr>
          <a:xfrm>
            <a:off x="1765730" y="6025663"/>
            <a:ext cx="1954311" cy="461665"/>
          </a:xfrm>
          <a:prstGeom prst="rect">
            <a:avLst/>
          </a:prstGeom>
          <a:noFill/>
        </p:spPr>
        <p:txBody>
          <a:bodyPr wrap="square" rtlCol="0">
            <a:spAutoFit/>
          </a:bodyPr>
          <a:lstStyle/>
          <a:p>
            <a:r>
              <a:rPr lang="en-US" sz="1200" dirty="0" smtClean="0"/>
              <a:t>Gresham Smith &amp; Partners presenting at our GBM</a:t>
            </a:r>
            <a:endParaRPr lang="en-US" sz="1200" dirty="0"/>
          </a:p>
        </p:txBody>
      </p:sp>
      <p:sp>
        <p:nvSpPr>
          <p:cNvPr id="15" name="TextBox 14"/>
          <p:cNvSpPr txBox="1"/>
          <p:nvPr/>
        </p:nvSpPr>
        <p:spPr>
          <a:xfrm>
            <a:off x="5977466" y="6253908"/>
            <a:ext cx="3124200" cy="276999"/>
          </a:xfrm>
          <a:prstGeom prst="rect">
            <a:avLst/>
          </a:prstGeom>
          <a:noFill/>
        </p:spPr>
        <p:txBody>
          <a:bodyPr wrap="square" rtlCol="0">
            <a:spAutoFit/>
          </a:bodyPr>
          <a:lstStyle/>
          <a:p>
            <a:r>
              <a:rPr lang="en-US" sz="1200" dirty="0" smtClean="0"/>
              <a:t>Fall Resume Workshop</a:t>
            </a:r>
            <a:endParaRPr lang="en-US" sz="1200" dirty="0"/>
          </a:p>
        </p:txBody>
      </p:sp>
      <p:pic>
        <p:nvPicPr>
          <p:cNvPr id="3074" name="Picture 2" descr="http://eng.fsu.edu/images/news/2014/fall/ring-ceremony-held/the-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69076"/>
            <a:ext cx="6220650" cy="2362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36" y="4327949"/>
            <a:ext cx="3224548" cy="165203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332" y="4325292"/>
            <a:ext cx="3048000" cy="1657350"/>
          </a:xfrm>
          <a:prstGeom prst="rect">
            <a:avLst/>
          </a:prstGeom>
        </p:spPr>
      </p:pic>
    </p:spTree>
    <p:extLst>
      <p:ext uri="{BB962C8B-B14F-4D97-AF65-F5344CB8AC3E}">
        <p14:creationId xmlns:p14="http://schemas.microsoft.com/office/powerpoint/2010/main" val="3817857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5" y="609600"/>
            <a:ext cx="10134600" cy="1371599"/>
          </a:xfrm>
        </p:spPr>
        <p:txBody>
          <a:bodyPr>
            <a:normAutofit/>
          </a:bodyPr>
          <a:lstStyle/>
          <a:p>
            <a:r>
              <a:rPr lang="en-US" sz="2500" b="1" i="1" dirty="0"/>
              <a:t>Goal </a:t>
            </a:r>
            <a:r>
              <a:rPr lang="en-US" sz="2500" b="1" i="1" dirty="0" smtClean="0"/>
              <a:t>3: </a:t>
            </a:r>
            <a:r>
              <a:rPr lang="en-US" sz="2500" i="1" dirty="0" smtClean="0"/>
              <a:t>Giving back to the engineering/local community </a:t>
            </a:r>
            <a:endParaRPr lang="en-US" sz="2500" i="1" dirty="0"/>
          </a:p>
        </p:txBody>
      </p:sp>
      <p:sp>
        <p:nvSpPr>
          <p:cNvPr id="3" name="Content Placeholder 2"/>
          <p:cNvSpPr>
            <a:spLocks noGrp="1"/>
          </p:cNvSpPr>
          <p:nvPr>
            <p:ph idx="1"/>
          </p:nvPr>
        </p:nvSpPr>
        <p:spPr>
          <a:xfrm>
            <a:off x="982132" y="1219200"/>
            <a:ext cx="7704667" cy="4552016"/>
          </a:xfrm>
        </p:spPr>
        <p:txBody>
          <a:bodyPr>
            <a:normAutofit/>
          </a:bodyPr>
          <a:lstStyle/>
          <a:p>
            <a:r>
              <a:rPr lang="en-US" i="1" dirty="0" smtClean="0"/>
              <a:t>As a chapter, we emphasize the importance of community outreach and application of our engineering skills for the greater good. We also aim to increase interest in the STEM fields through K-12 involvement.  </a:t>
            </a:r>
          </a:p>
          <a:p>
            <a:r>
              <a:rPr lang="en-US" b="1" dirty="0" smtClean="0"/>
              <a:t>Action plan: </a:t>
            </a:r>
            <a:r>
              <a:rPr lang="en-US" dirty="0" smtClean="0"/>
              <a:t>We organize events to facilitate student outreach to the community.</a:t>
            </a:r>
            <a:endParaRPr lang="en-US" b="1" dirty="0" smtClean="0"/>
          </a:p>
        </p:txBody>
      </p:sp>
    </p:spTree>
    <p:extLst>
      <p:ext uri="{BB962C8B-B14F-4D97-AF65-F5344CB8AC3E}">
        <p14:creationId xmlns:p14="http://schemas.microsoft.com/office/powerpoint/2010/main" val="3698736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4" y="304800"/>
            <a:ext cx="10134600" cy="1371599"/>
          </a:xfrm>
        </p:spPr>
        <p:txBody>
          <a:bodyPr>
            <a:normAutofit/>
          </a:bodyPr>
          <a:lstStyle/>
          <a:p>
            <a:r>
              <a:rPr lang="en-US" sz="2500" b="1" i="1" dirty="0"/>
              <a:t>Goal </a:t>
            </a:r>
            <a:r>
              <a:rPr lang="en-US" sz="2500" b="1" i="1" dirty="0" smtClean="0"/>
              <a:t>3: </a:t>
            </a:r>
            <a:r>
              <a:rPr lang="en-US" sz="2500" i="1" dirty="0" smtClean="0"/>
              <a:t>Giving back to the engineering/local community </a:t>
            </a:r>
            <a:endParaRPr lang="en-US" sz="2500" i="1" dirty="0"/>
          </a:p>
        </p:txBody>
      </p:sp>
      <p:sp>
        <p:nvSpPr>
          <p:cNvPr id="3" name="Content Placeholder 2"/>
          <p:cNvSpPr>
            <a:spLocks noGrp="1"/>
          </p:cNvSpPr>
          <p:nvPr>
            <p:ph idx="1"/>
          </p:nvPr>
        </p:nvSpPr>
        <p:spPr>
          <a:xfrm>
            <a:off x="982133" y="1447800"/>
            <a:ext cx="7704667" cy="4552016"/>
          </a:xfrm>
        </p:spPr>
        <p:txBody>
          <a:bodyPr>
            <a:normAutofit fontScale="92500" lnSpcReduction="20000"/>
          </a:bodyPr>
          <a:lstStyle/>
          <a:p>
            <a:r>
              <a:rPr lang="en-US" b="1" dirty="0" smtClean="0"/>
              <a:t>Assessment: </a:t>
            </a:r>
            <a:r>
              <a:rPr lang="en-US" dirty="0" smtClean="0"/>
              <a:t>During this past year students had the opportunity to participate in the following events</a:t>
            </a:r>
          </a:p>
          <a:p>
            <a:pPr lvl="4"/>
            <a:r>
              <a:rPr lang="en-US" b="1" dirty="0" smtClean="0"/>
              <a:t>Semester blood drives</a:t>
            </a:r>
          </a:p>
          <a:p>
            <a:pPr lvl="4"/>
            <a:r>
              <a:rPr lang="en-US" b="1" dirty="0" smtClean="0"/>
              <a:t>Adopt-A-Road clean-ups</a:t>
            </a:r>
          </a:p>
          <a:p>
            <a:pPr lvl="4"/>
            <a:r>
              <a:rPr lang="en-US" b="1" dirty="0" smtClean="0"/>
              <a:t>Billy Bishop golf tournament</a:t>
            </a:r>
          </a:p>
          <a:p>
            <a:pPr lvl="4"/>
            <a:r>
              <a:rPr lang="en-US" b="1" dirty="0" smtClean="0"/>
              <a:t>Trash Dash 5K</a:t>
            </a:r>
          </a:p>
          <a:p>
            <a:pPr lvl="4"/>
            <a:r>
              <a:rPr lang="en-US" b="1" dirty="0" smtClean="0"/>
              <a:t>Judging science fair projects at Conley Elementary School</a:t>
            </a:r>
          </a:p>
          <a:p>
            <a:pPr lvl="4"/>
            <a:r>
              <a:rPr lang="en-US" b="1" dirty="0" smtClean="0"/>
              <a:t>MATHCOUNTS</a:t>
            </a:r>
          </a:p>
          <a:p>
            <a:pPr lvl="4"/>
            <a:r>
              <a:rPr lang="en-US" b="1" dirty="0" smtClean="0"/>
              <a:t>Transportation Day</a:t>
            </a:r>
          </a:p>
          <a:p>
            <a:pPr marL="914400" lvl="2" indent="0">
              <a:buNone/>
            </a:pPr>
            <a:r>
              <a:rPr lang="en-US" sz="1700" dirty="0" smtClean="0"/>
              <a:t>Our members enjoyed giving back to the Tallahassee community while also sparking interest in the civil engineering field. As a result, our chapter achieved goal 3.</a:t>
            </a:r>
          </a:p>
          <a:p>
            <a:r>
              <a:rPr lang="en-US" b="1" dirty="0" smtClean="0"/>
              <a:t>Follow-up plan: </a:t>
            </a:r>
            <a:r>
              <a:rPr lang="en-US" dirty="0" smtClean="0"/>
              <a:t>We will continue our participation in local events such as the Trash Dash 5k and Billy Bishop golf tournament as well as other local community events. </a:t>
            </a:r>
            <a:endParaRPr lang="en-US" b="1" dirty="0"/>
          </a:p>
        </p:txBody>
      </p:sp>
    </p:spTree>
    <p:extLst>
      <p:ext uri="{BB962C8B-B14F-4D97-AF65-F5344CB8AC3E}">
        <p14:creationId xmlns:p14="http://schemas.microsoft.com/office/powerpoint/2010/main" val="374350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scontent-a.xx.fbcdn.net/hphotos-xap1/v/t1.0-9/579127_4829517301029_1013026955_n.jpg?oh=28fb4d39035eee839f33e243490cf07a&amp;oe=5527D1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4775"/>
            <a:ext cx="3276600" cy="4387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56544" y="5867400"/>
            <a:ext cx="1954311" cy="276999"/>
          </a:xfrm>
          <a:prstGeom prst="rect">
            <a:avLst/>
          </a:prstGeom>
          <a:noFill/>
        </p:spPr>
        <p:txBody>
          <a:bodyPr wrap="square" rtlCol="0">
            <a:spAutoFit/>
          </a:bodyPr>
          <a:lstStyle/>
          <a:p>
            <a:r>
              <a:rPr lang="en-US" sz="1200" dirty="0" smtClean="0"/>
              <a:t>ASCE-FES Adopt-A-Road</a:t>
            </a:r>
            <a:endParaRPr lang="en-US" sz="1200" dirty="0"/>
          </a:p>
        </p:txBody>
      </p:sp>
      <p:sp>
        <p:nvSpPr>
          <p:cNvPr id="8" name="Title 1"/>
          <p:cNvSpPr>
            <a:spLocks noGrp="1"/>
          </p:cNvSpPr>
          <p:nvPr>
            <p:ph type="title"/>
          </p:nvPr>
        </p:nvSpPr>
        <p:spPr>
          <a:xfrm>
            <a:off x="914400" y="304800"/>
            <a:ext cx="7704667" cy="914399"/>
          </a:xfrm>
        </p:spPr>
        <p:txBody>
          <a:bodyPr/>
          <a:lstStyle/>
          <a:p>
            <a:r>
              <a:rPr lang="en-US" dirty="0" smtClean="0"/>
              <a:t>Giving Back 2014</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308" y="2084001"/>
            <a:ext cx="3958167" cy="2968625"/>
          </a:xfrm>
          <a:prstGeom prst="rect">
            <a:avLst/>
          </a:prstGeom>
        </p:spPr>
      </p:pic>
      <p:sp>
        <p:nvSpPr>
          <p:cNvPr id="10" name="TextBox 9"/>
          <p:cNvSpPr txBox="1"/>
          <p:nvPr/>
        </p:nvSpPr>
        <p:spPr>
          <a:xfrm>
            <a:off x="5296271" y="5052626"/>
            <a:ext cx="2956240" cy="276999"/>
          </a:xfrm>
          <a:prstGeom prst="rect">
            <a:avLst/>
          </a:prstGeom>
          <a:noFill/>
        </p:spPr>
        <p:txBody>
          <a:bodyPr wrap="square" rtlCol="0">
            <a:spAutoFit/>
          </a:bodyPr>
          <a:lstStyle/>
          <a:p>
            <a:r>
              <a:rPr lang="en-US" sz="1200" dirty="0" smtClean="0"/>
              <a:t>Students participating in the Trash Dash 5K</a:t>
            </a:r>
            <a:endParaRPr lang="en-US" sz="1200" dirty="0"/>
          </a:p>
        </p:txBody>
      </p:sp>
    </p:spTree>
    <p:extLst>
      <p:ext uri="{BB962C8B-B14F-4D97-AF65-F5344CB8AC3E}">
        <p14:creationId xmlns:p14="http://schemas.microsoft.com/office/powerpoint/2010/main" val="3093640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Statistics</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76</a:t>
            </a:r>
            <a:r>
              <a:rPr lang="en-US" dirty="0" smtClean="0"/>
              <a:t> </a:t>
            </a:r>
            <a:r>
              <a:rPr lang="en-US" dirty="0" smtClean="0"/>
              <a:t>members</a:t>
            </a:r>
          </a:p>
          <a:p>
            <a:r>
              <a:rPr lang="en-US" u="sng" dirty="0" smtClean="0"/>
              <a:t>33</a:t>
            </a:r>
            <a:r>
              <a:rPr lang="en-US" dirty="0" smtClean="0"/>
              <a:t> </a:t>
            </a:r>
            <a:r>
              <a:rPr lang="en-US" dirty="0" smtClean="0"/>
              <a:t>ASCE National Society-level members</a:t>
            </a:r>
          </a:p>
          <a:p>
            <a:r>
              <a:rPr lang="en-US" u="sng" dirty="0" smtClean="0"/>
              <a:t>43%</a:t>
            </a:r>
            <a:r>
              <a:rPr lang="en-US" dirty="0" smtClean="0"/>
              <a:t> </a:t>
            </a:r>
            <a:r>
              <a:rPr lang="en-US" dirty="0" smtClean="0"/>
              <a:t>of members are Society-level members (Society-level/total members)</a:t>
            </a:r>
          </a:p>
          <a:p>
            <a:r>
              <a:rPr lang="en-US" u="sng" dirty="0" smtClean="0"/>
              <a:t>71</a:t>
            </a:r>
            <a:r>
              <a:rPr lang="en-US" dirty="0" smtClean="0"/>
              <a:t> </a:t>
            </a:r>
            <a:r>
              <a:rPr lang="en-US" dirty="0" smtClean="0"/>
              <a:t>members with Junior and Senior status </a:t>
            </a:r>
          </a:p>
          <a:p>
            <a:r>
              <a:rPr lang="en-US" u="sng" dirty="0" smtClean="0"/>
              <a:t>221</a:t>
            </a:r>
            <a:r>
              <a:rPr lang="en-US" dirty="0" smtClean="0">
                <a:solidFill>
                  <a:srgbClr val="FF0000"/>
                </a:solidFill>
              </a:rPr>
              <a:t> </a:t>
            </a:r>
            <a:r>
              <a:rPr lang="en-US" dirty="0" smtClean="0"/>
              <a:t>Juniors and Seniors eligible to join ASCE (CE declared majors)</a:t>
            </a:r>
          </a:p>
          <a:p>
            <a:r>
              <a:rPr lang="en-US" u="sng" dirty="0" smtClean="0"/>
              <a:t>32%</a:t>
            </a:r>
            <a:r>
              <a:rPr lang="en-US" dirty="0" smtClean="0"/>
              <a:t> of eligible Juniors and Seniors that are members</a:t>
            </a:r>
          </a:p>
        </p:txBody>
      </p:sp>
    </p:spTree>
    <p:extLst>
      <p:ext uri="{BB962C8B-B14F-4D97-AF65-F5344CB8AC3E}">
        <p14:creationId xmlns:p14="http://schemas.microsoft.com/office/powerpoint/2010/main" val="3786946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Statistics</a:t>
            </a:r>
            <a:endParaRPr lang="en-US" dirty="0"/>
          </a:p>
        </p:txBody>
      </p:sp>
      <p:sp>
        <p:nvSpPr>
          <p:cNvPr id="3" name="Content Placeholder 2"/>
          <p:cNvSpPr>
            <a:spLocks noGrp="1"/>
          </p:cNvSpPr>
          <p:nvPr>
            <p:ph idx="1"/>
          </p:nvPr>
        </p:nvSpPr>
        <p:spPr/>
        <p:txBody>
          <a:bodyPr/>
          <a:lstStyle/>
          <a:p>
            <a:r>
              <a:rPr lang="en-US" dirty="0" smtClean="0"/>
              <a:t>7 professional meetings with an invited speaker</a:t>
            </a:r>
          </a:p>
          <a:p>
            <a:r>
              <a:rPr lang="en-US" dirty="0" smtClean="0"/>
              <a:t>4 student talks and papers</a:t>
            </a:r>
          </a:p>
          <a:p>
            <a:r>
              <a:rPr lang="en-US" dirty="0" smtClean="0"/>
              <a:t>1 professional licensure and ethics topics presented</a:t>
            </a:r>
          </a:p>
          <a:p>
            <a:r>
              <a:rPr lang="en-US" dirty="0" smtClean="0"/>
              <a:t>4 field </a:t>
            </a:r>
            <a:r>
              <a:rPr lang="en-US" dirty="0" smtClean="0"/>
              <a:t>trips</a:t>
            </a:r>
            <a:endParaRPr lang="en-US" dirty="0" smtClean="0"/>
          </a:p>
          <a:p>
            <a:r>
              <a:rPr lang="en-US" dirty="0" smtClean="0"/>
              <a:t>13 social functions</a:t>
            </a:r>
            <a:endParaRPr lang="en-US" dirty="0"/>
          </a:p>
        </p:txBody>
      </p:sp>
    </p:spTree>
    <p:extLst>
      <p:ext uri="{BB962C8B-B14F-4D97-AF65-F5344CB8AC3E}">
        <p14:creationId xmlns:p14="http://schemas.microsoft.com/office/powerpoint/2010/main" val="298201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685800" y="2400767"/>
            <a:ext cx="7704667" cy="3332816"/>
          </a:xfrm>
        </p:spPr>
        <p:txBody>
          <a:bodyPr/>
          <a:lstStyle/>
          <a:p>
            <a:r>
              <a:rPr lang="en-US" i="1" dirty="0" smtClean="0"/>
              <a:t>Address: </a:t>
            </a:r>
          </a:p>
          <a:p>
            <a:pPr marL="0" indent="0">
              <a:buNone/>
            </a:pPr>
            <a:r>
              <a:rPr lang="en-US" i="1" dirty="0"/>
              <a:t>	</a:t>
            </a:r>
            <a:r>
              <a:rPr lang="en-US" i="1" dirty="0" smtClean="0"/>
              <a:t>2525 </a:t>
            </a:r>
            <a:r>
              <a:rPr lang="en-US" i="1" dirty="0" err="1" smtClean="0"/>
              <a:t>Pottsdamer</a:t>
            </a:r>
            <a:r>
              <a:rPr lang="en-US" i="1" dirty="0" smtClean="0"/>
              <a:t> Street, </a:t>
            </a:r>
          </a:p>
          <a:p>
            <a:pPr marL="0" indent="0">
              <a:buNone/>
            </a:pPr>
            <a:r>
              <a:rPr lang="en-US" i="1" dirty="0"/>
              <a:t>	</a:t>
            </a:r>
            <a:r>
              <a:rPr lang="en-US" i="1" dirty="0" smtClean="0"/>
              <a:t>Tallahassee, FL 32310</a:t>
            </a:r>
          </a:p>
          <a:p>
            <a:r>
              <a:rPr lang="en-US" i="1" dirty="0" smtClean="0"/>
              <a:t>Email: asce-fes@eng.fsu.edu</a:t>
            </a:r>
          </a:p>
          <a:p>
            <a:r>
              <a:rPr lang="en-US" i="1" dirty="0" smtClean="0">
                <a:hlinkClick r:id="rId3"/>
              </a:rPr>
              <a:t>Website</a:t>
            </a:r>
            <a:endParaRPr lang="en-US" i="1" dirty="0" smtClean="0"/>
          </a:p>
          <a:p>
            <a:r>
              <a:rPr lang="en-US" i="1" dirty="0" smtClean="0"/>
              <a:t> </a:t>
            </a:r>
            <a:r>
              <a:rPr lang="en-US" i="1" dirty="0" smtClean="0">
                <a:hlinkClick r:id="rId4"/>
              </a:rPr>
              <a:t>Facebook</a:t>
            </a:r>
            <a:endParaRPr lang="en-US" i="1" dirty="0" smtClean="0"/>
          </a:p>
          <a:p>
            <a:endParaRPr lang="en-US" dirty="0"/>
          </a:p>
        </p:txBody>
      </p:sp>
      <p:pic>
        <p:nvPicPr>
          <p:cNvPr id="5122" name="Picture 2" descr="http://www.ajaxbuilding.com/wp-content/uploads/2013/04/FAMU_FSU-Eng-PhII-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057400"/>
            <a:ext cx="4117060" cy="331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0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Graduate School Informational Meeting</a:t>
            </a:r>
            <a:endParaRPr lang="en-US" i="1" dirty="0"/>
          </a:p>
        </p:txBody>
      </p:sp>
      <p:sp>
        <p:nvSpPr>
          <p:cNvPr id="3" name="Content Placeholder 2"/>
          <p:cNvSpPr>
            <a:spLocks noGrp="1"/>
          </p:cNvSpPr>
          <p:nvPr>
            <p:ph idx="1"/>
          </p:nvPr>
        </p:nvSpPr>
        <p:spPr>
          <a:xfrm>
            <a:off x="761999" y="2057400"/>
            <a:ext cx="4114801" cy="4114800"/>
          </a:xfrm>
        </p:spPr>
        <p:txBody>
          <a:bodyPr>
            <a:normAutofit fontScale="77500" lnSpcReduction="20000"/>
          </a:bodyPr>
          <a:lstStyle/>
          <a:p>
            <a:r>
              <a:rPr lang="en-US" i="1" dirty="0" smtClean="0"/>
              <a:t>Former ASCE Officer Mike Perez spoke about what to expect in graduate school such as what to look for in a program, what is expected of you, program costs, program tracks, and the benefits of receiving a master’s degree.</a:t>
            </a:r>
          </a:p>
          <a:p>
            <a:r>
              <a:rPr lang="en-US" i="1" dirty="0" smtClean="0"/>
              <a:t>Number of Attendees: </a:t>
            </a:r>
            <a:r>
              <a:rPr lang="en-US" i="1" dirty="0" smtClean="0"/>
              <a:t>51</a:t>
            </a:r>
            <a:endParaRPr lang="en-US" i="1" dirty="0" smtClean="0"/>
          </a:p>
          <a:p>
            <a:r>
              <a:rPr lang="en-US" i="1" dirty="0" smtClean="0"/>
              <a:t>This meeting was popular because the majority of the members are either interested in graduate school or are deciding if graduate school is right for them. A large crowd of recent graduates who were in ASCE when Mike Perez was an officer attended the meeting as well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133600"/>
            <a:ext cx="4019754" cy="2573744"/>
          </a:xfrm>
          <a:prstGeom prst="rect">
            <a:avLst/>
          </a:prstGeom>
        </p:spPr>
      </p:pic>
    </p:spTree>
    <p:extLst>
      <p:ext uri="{BB962C8B-B14F-4D97-AF65-F5344CB8AC3E}">
        <p14:creationId xmlns:p14="http://schemas.microsoft.com/office/powerpoint/2010/main" val="71394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04667" cy="1142999"/>
          </a:xfrm>
        </p:spPr>
        <p:txBody>
          <a:bodyPr/>
          <a:lstStyle/>
          <a:p>
            <a:r>
              <a:rPr lang="en-US" i="1" dirty="0" smtClean="0"/>
              <a:t>First Meeting of the Fall Semester</a:t>
            </a:r>
            <a:endParaRPr lang="en-US" i="1" dirty="0"/>
          </a:p>
        </p:txBody>
      </p:sp>
      <p:sp>
        <p:nvSpPr>
          <p:cNvPr id="3" name="Content Placeholder 2"/>
          <p:cNvSpPr>
            <a:spLocks noGrp="1"/>
          </p:cNvSpPr>
          <p:nvPr>
            <p:ph idx="1"/>
          </p:nvPr>
        </p:nvSpPr>
        <p:spPr>
          <a:xfrm>
            <a:off x="990600" y="1066800"/>
            <a:ext cx="7704667" cy="2895600"/>
          </a:xfrm>
        </p:spPr>
        <p:txBody>
          <a:bodyPr>
            <a:normAutofit fontScale="62500" lnSpcReduction="20000"/>
          </a:bodyPr>
          <a:lstStyle/>
          <a:p>
            <a:r>
              <a:rPr lang="en-US" i="1" dirty="0" smtClean="0"/>
              <a:t>This meeting served as an ice breaker among the members for the new school year and an officer introduction to the members. The meeting started off with the officers introducing themselves and stating how being a part of the student chapter positively influenced their experiences. After the officer introductions, our practitioner advisor Dave Crombie introduced himself and gave his reasoning on how being an active member can have great benefits. The events and competitions  the chapter participates in were presented to introduce the organization to the newer members. The meeting was concluded with our ice breaker challenge: To build a bridge out of straws and tape that can sustain the most amount of weight on a fixed span length in 15 minutes.</a:t>
            </a:r>
          </a:p>
          <a:p>
            <a:r>
              <a:rPr lang="en-US" i="1" dirty="0" smtClean="0"/>
              <a:t>Number of Attendees: </a:t>
            </a:r>
            <a:r>
              <a:rPr lang="en-US" i="1" dirty="0" smtClean="0"/>
              <a:t>57</a:t>
            </a:r>
            <a:endParaRPr lang="en-US" i="1" dirty="0" smtClean="0"/>
          </a:p>
          <a:p>
            <a:r>
              <a:rPr lang="en-US" i="1" dirty="0" smtClean="0"/>
              <a:t>This meeting was popular because there were many new students that wanted to learn what ASCE is all about and to participate in the mystery ice breaker event. Everyone enjoyed the spirit of friendly competition and the bridges were tested with all of the members as an audience.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810000"/>
            <a:ext cx="3886200" cy="2914650"/>
          </a:xfrm>
          <a:prstGeom prst="rect">
            <a:avLst/>
          </a:prstGeom>
        </p:spPr>
      </p:pic>
      <p:sp>
        <p:nvSpPr>
          <p:cNvPr id="5" name="TextBox 4"/>
          <p:cNvSpPr txBox="1"/>
          <p:nvPr/>
        </p:nvSpPr>
        <p:spPr>
          <a:xfrm>
            <a:off x="6477000" y="3962400"/>
            <a:ext cx="1981200" cy="1323439"/>
          </a:xfrm>
          <a:prstGeom prst="rect">
            <a:avLst/>
          </a:prstGeom>
          <a:noFill/>
        </p:spPr>
        <p:txBody>
          <a:bodyPr wrap="square" rtlCol="0">
            <a:spAutoFit/>
          </a:bodyPr>
          <a:lstStyle/>
          <a:p>
            <a:r>
              <a:rPr lang="en-US" sz="1600" i="1" dirty="0" smtClean="0"/>
              <a:t>Winners of the straw bridge competition. This bridge held all the weight that we had</a:t>
            </a:r>
            <a:endParaRPr lang="en-US" sz="1600" i="1" dirty="0"/>
          </a:p>
        </p:txBody>
      </p:sp>
    </p:spTree>
    <p:extLst>
      <p:ext uri="{BB962C8B-B14F-4D97-AF65-F5344CB8AC3E}">
        <p14:creationId xmlns:p14="http://schemas.microsoft.com/office/powerpoint/2010/main" val="2368080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Gresham Smith &amp; Partners Presentation</a:t>
            </a:r>
            <a:endParaRPr lang="en-US" i="1" dirty="0"/>
          </a:p>
        </p:txBody>
      </p:sp>
      <p:sp>
        <p:nvSpPr>
          <p:cNvPr id="3" name="Content Placeholder 2"/>
          <p:cNvSpPr>
            <a:spLocks noGrp="1"/>
          </p:cNvSpPr>
          <p:nvPr>
            <p:ph idx="1"/>
          </p:nvPr>
        </p:nvSpPr>
        <p:spPr>
          <a:xfrm>
            <a:off x="982133" y="2438400"/>
            <a:ext cx="7704667" cy="3561415"/>
          </a:xfrm>
        </p:spPr>
        <p:txBody>
          <a:bodyPr>
            <a:normAutofit fontScale="85000" lnSpcReduction="20000"/>
          </a:bodyPr>
          <a:lstStyle/>
          <a:p>
            <a:r>
              <a:rPr lang="en-US" i="1" dirty="0" smtClean="0"/>
              <a:t>Former graduates and current Gresham Smith &amp; Partners associates Nick </a:t>
            </a:r>
            <a:r>
              <a:rPr lang="en-US" i="1" dirty="0" err="1" smtClean="0"/>
              <a:t>Clavelo</a:t>
            </a:r>
            <a:r>
              <a:rPr lang="en-US" i="1" dirty="0" smtClean="0"/>
              <a:t> and Seth </a:t>
            </a:r>
            <a:r>
              <a:rPr lang="en-US" i="1" dirty="0" err="1" smtClean="0"/>
              <a:t>Dobyns</a:t>
            </a:r>
            <a:r>
              <a:rPr lang="en-US" i="1" dirty="0" smtClean="0"/>
              <a:t> presented about transportation and drainage design. They provided insight about the challenges they encounter day to day and what their typical workday is like as an engineer. At the end of their presentation, they stressed the importance of passing the FE exam and working towards obtaining a Professional Engineering License. </a:t>
            </a:r>
          </a:p>
          <a:p>
            <a:r>
              <a:rPr lang="en-US" i="1" dirty="0" smtClean="0"/>
              <a:t>Number of Attendees: 40</a:t>
            </a:r>
          </a:p>
          <a:p>
            <a:r>
              <a:rPr lang="en-US" i="1" dirty="0" smtClean="0"/>
              <a:t>This meeting was popular because there were many students that wanted to learn about transportation and drainage design and what life is like as an engineer as transportation and water resources some of the more popular disciplines among the members. </a:t>
            </a:r>
          </a:p>
        </p:txBody>
      </p:sp>
    </p:spTree>
    <p:extLst>
      <p:ext uri="{BB962C8B-B14F-4D97-AF65-F5344CB8AC3E}">
        <p14:creationId xmlns:p14="http://schemas.microsoft.com/office/powerpoint/2010/main" val="2100240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52400"/>
            <a:ext cx="7704667" cy="914399"/>
          </a:xfrm>
        </p:spPr>
        <p:txBody>
          <a:bodyPr/>
          <a:lstStyle/>
          <a:p>
            <a:r>
              <a:rPr lang="en-US" i="1" dirty="0" smtClean="0"/>
              <a:t>Resume Workshops</a:t>
            </a:r>
            <a:endParaRPr lang="en-US" i="1" dirty="0"/>
          </a:p>
        </p:txBody>
      </p:sp>
      <p:sp>
        <p:nvSpPr>
          <p:cNvPr id="3" name="Content Placeholder 2"/>
          <p:cNvSpPr>
            <a:spLocks noGrp="1"/>
          </p:cNvSpPr>
          <p:nvPr>
            <p:ph idx="1"/>
          </p:nvPr>
        </p:nvSpPr>
        <p:spPr>
          <a:xfrm>
            <a:off x="982133" y="1066800"/>
            <a:ext cx="4580467" cy="4933016"/>
          </a:xfrm>
        </p:spPr>
        <p:txBody>
          <a:bodyPr>
            <a:normAutofit fontScale="85000" lnSpcReduction="10000"/>
          </a:bodyPr>
          <a:lstStyle/>
          <a:p>
            <a:r>
              <a:rPr lang="en-US" i="1" dirty="0" smtClean="0"/>
              <a:t>At the beginning of each semester, the ASCE student chapter hosts a resume workshop the week before the career fair (Engineering Day). A total of 3 engineers and 1 professional resume reviewer were critiqued over 20 students’ resumes.</a:t>
            </a:r>
            <a:endParaRPr lang="en-US" i="1" dirty="0" smtClean="0"/>
          </a:p>
          <a:p>
            <a:r>
              <a:rPr lang="en-US" i="1" dirty="0" smtClean="0"/>
              <a:t>Number of Attendees: </a:t>
            </a:r>
            <a:r>
              <a:rPr lang="en-US" i="1" dirty="0" smtClean="0"/>
              <a:t>22</a:t>
            </a:r>
            <a:endParaRPr lang="en-US" i="1" dirty="0" smtClean="0"/>
          </a:p>
          <a:p>
            <a:r>
              <a:rPr lang="en-US" i="1" dirty="0" smtClean="0"/>
              <a:t>This </a:t>
            </a:r>
            <a:r>
              <a:rPr lang="en-US" i="1" dirty="0" smtClean="0"/>
              <a:t>workshop was popular because it was held the week before Engineering Day when a majority of the student body is creating and tweaking their resumes. Having a workshop where professionals reviewed and marked up their suggestions proved to be very convenient for the student members.  </a:t>
            </a:r>
            <a:endParaRPr lang="en-US" i="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27146" y="1790233"/>
            <a:ext cx="4648200" cy="3486150"/>
          </a:xfrm>
          <a:prstGeom prst="rect">
            <a:avLst/>
          </a:prstGeom>
        </p:spPr>
      </p:pic>
    </p:spTree>
    <p:extLst>
      <p:ext uri="{BB962C8B-B14F-4D97-AF65-F5344CB8AC3E}">
        <p14:creationId xmlns:p14="http://schemas.microsoft.com/office/powerpoint/2010/main" val="2291493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Conference</a:t>
            </a:r>
            <a:endParaRPr lang="en-US" dirty="0"/>
          </a:p>
        </p:txBody>
      </p:sp>
      <p:sp>
        <p:nvSpPr>
          <p:cNvPr id="3" name="Content Placeholder 2"/>
          <p:cNvSpPr>
            <a:spLocks noGrp="1"/>
          </p:cNvSpPr>
          <p:nvPr>
            <p:ph idx="1"/>
          </p:nvPr>
        </p:nvSpPr>
        <p:spPr>
          <a:xfrm>
            <a:off x="685799" y="1843314"/>
            <a:ext cx="3171371" cy="4267200"/>
          </a:xfrm>
        </p:spPr>
        <p:txBody>
          <a:bodyPr>
            <a:normAutofit/>
          </a:bodyPr>
          <a:lstStyle/>
          <a:p>
            <a:r>
              <a:rPr lang="en-US" i="1" dirty="0" smtClean="0"/>
              <a:t>2014 ASCE Southeast Student Conference </a:t>
            </a:r>
          </a:p>
          <a:p>
            <a:r>
              <a:rPr lang="en-US" dirty="0" smtClean="0"/>
              <a:t>University of South Florida in </a:t>
            </a:r>
            <a:r>
              <a:rPr lang="en-US" dirty="0" smtClean="0"/>
              <a:t>Tampa</a:t>
            </a:r>
            <a:endParaRPr lang="en-US" dirty="0" smtClean="0"/>
          </a:p>
          <a:p>
            <a:r>
              <a:rPr lang="en-US" dirty="0" smtClean="0"/>
              <a:t>March 28</a:t>
            </a:r>
            <a:r>
              <a:rPr lang="en-US" baseline="30000" dirty="0" smtClean="0"/>
              <a:t>th</a:t>
            </a:r>
            <a:r>
              <a:rPr lang="en-US" dirty="0" smtClean="0"/>
              <a:t> – 29</a:t>
            </a:r>
            <a:r>
              <a:rPr lang="en-US" baseline="30000" dirty="0" smtClean="0"/>
              <a:t>th</a:t>
            </a:r>
            <a:r>
              <a:rPr lang="en-US" dirty="0"/>
              <a:t> </a:t>
            </a:r>
            <a:r>
              <a:rPr lang="en-US" dirty="0" smtClean="0"/>
              <a:t>of </a:t>
            </a:r>
            <a:r>
              <a:rPr lang="en-US" dirty="0" smtClean="0"/>
              <a:t>2014</a:t>
            </a:r>
            <a:endParaRPr lang="en-US" dirty="0" smtClean="0"/>
          </a:p>
          <a:p>
            <a:r>
              <a:rPr lang="en-US" dirty="0" smtClean="0"/>
              <a:t>62 students attended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171" y="1843314"/>
            <a:ext cx="5257800" cy="3943350"/>
          </a:xfrm>
          <a:prstGeom prst="rect">
            <a:avLst/>
          </a:prstGeom>
        </p:spPr>
      </p:pic>
    </p:spTree>
    <p:extLst>
      <p:ext uri="{BB962C8B-B14F-4D97-AF65-F5344CB8AC3E}">
        <p14:creationId xmlns:p14="http://schemas.microsoft.com/office/powerpoint/2010/main" val="2492902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Balsa Pyramid</a:t>
            </a:r>
            <a:endParaRPr lang="en-US" dirty="0"/>
          </a:p>
        </p:txBody>
      </p:sp>
      <p:sp>
        <p:nvSpPr>
          <p:cNvPr id="3" name="Content Placeholder 2"/>
          <p:cNvSpPr>
            <a:spLocks noGrp="1"/>
          </p:cNvSpPr>
          <p:nvPr>
            <p:ph idx="1"/>
          </p:nvPr>
        </p:nvSpPr>
        <p:spPr>
          <a:xfrm>
            <a:off x="778934" y="1905000"/>
            <a:ext cx="2446867" cy="4419600"/>
          </a:xfrm>
        </p:spPr>
        <p:txBody>
          <a:bodyPr>
            <a:normAutofit/>
          </a:bodyPr>
          <a:lstStyle/>
          <a:p>
            <a:r>
              <a:rPr lang="en-US" dirty="0" smtClean="0"/>
              <a:t>1</a:t>
            </a:r>
            <a:r>
              <a:rPr lang="en-US" baseline="30000" dirty="0" smtClean="0"/>
              <a:t>st</a:t>
            </a:r>
            <a:r>
              <a:rPr lang="en-US" dirty="0" smtClean="0"/>
              <a:t> place</a:t>
            </a:r>
          </a:p>
          <a:p>
            <a:endParaRPr lang="en-US" dirty="0" smtClean="0"/>
          </a:p>
          <a:p>
            <a:r>
              <a:rPr lang="en-US" dirty="0" smtClean="0"/>
              <a:t>Held 1100 pounds</a:t>
            </a:r>
          </a:p>
          <a:p>
            <a:endParaRPr lang="en-US" dirty="0" smtClean="0"/>
          </a:p>
          <a:p>
            <a:r>
              <a:rPr lang="en-US" dirty="0" smtClean="0"/>
              <a:t>Weighed less than 30 grams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5801" y="1905001"/>
            <a:ext cx="5892799" cy="4419599"/>
          </a:xfrm>
          <a:prstGeom prst="rect">
            <a:avLst/>
          </a:prstGeom>
        </p:spPr>
      </p:pic>
    </p:spTree>
    <p:extLst>
      <p:ext uri="{BB962C8B-B14F-4D97-AF65-F5344CB8AC3E}">
        <p14:creationId xmlns:p14="http://schemas.microsoft.com/office/powerpoint/2010/main" val="305118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lstStyle/>
          <a:p>
            <a:r>
              <a:rPr lang="en-US" dirty="0" smtClean="0"/>
              <a:t>Concrete Canoe</a:t>
            </a:r>
            <a:br>
              <a:rPr lang="en-US" dirty="0" smtClean="0"/>
            </a:br>
            <a:r>
              <a:rPr lang="en-US" dirty="0" smtClean="0"/>
              <a:t>(</a:t>
            </a:r>
            <a:r>
              <a:rPr lang="en-US" dirty="0" err="1" smtClean="0"/>
              <a:t>Ziracony</a:t>
            </a:r>
            <a:r>
              <a:rPr lang="en-US" dirty="0" smtClean="0"/>
              <a:t>)</a:t>
            </a:r>
            <a:endParaRPr lang="en-US" dirty="0"/>
          </a:p>
        </p:txBody>
      </p:sp>
      <p:sp>
        <p:nvSpPr>
          <p:cNvPr id="3" name="Content Placeholder 2"/>
          <p:cNvSpPr>
            <a:spLocks noGrp="1"/>
          </p:cNvSpPr>
          <p:nvPr>
            <p:ph idx="1"/>
          </p:nvPr>
        </p:nvSpPr>
        <p:spPr>
          <a:xfrm>
            <a:off x="506790" y="1752600"/>
            <a:ext cx="2356154" cy="4724400"/>
          </a:xfrm>
        </p:spPr>
        <p:txBody>
          <a:bodyPr>
            <a:normAutofit/>
          </a:bodyPr>
          <a:lstStyle/>
          <a:p>
            <a:r>
              <a:rPr lang="en-US" dirty="0" smtClean="0"/>
              <a:t>17</a:t>
            </a:r>
            <a:r>
              <a:rPr lang="en-US" baseline="30000" dirty="0" smtClean="0"/>
              <a:t>th</a:t>
            </a:r>
            <a:r>
              <a:rPr lang="en-US" dirty="0" smtClean="0"/>
              <a:t> place</a:t>
            </a:r>
          </a:p>
          <a:p>
            <a:endParaRPr lang="en-US" dirty="0" smtClean="0"/>
          </a:p>
          <a:p>
            <a:r>
              <a:rPr lang="en-US" dirty="0" smtClean="0"/>
              <a:t>Old Florida theme </a:t>
            </a:r>
          </a:p>
          <a:p>
            <a:endParaRPr lang="en-US" dirty="0" smtClean="0"/>
          </a:p>
          <a:p>
            <a:r>
              <a:rPr lang="en-US" dirty="0" smtClean="0"/>
              <a:t>Highest involvement of any competition for our chapter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2943" y="1752600"/>
            <a:ext cx="6299200" cy="4724400"/>
          </a:xfrm>
          <a:prstGeom prst="rect">
            <a:avLst/>
          </a:prstGeom>
        </p:spPr>
      </p:pic>
    </p:spTree>
    <p:extLst>
      <p:ext uri="{BB962C8B-B14F-4D97-AF65-F5344CB8AC3E}">
        <p14:creationId xmlns:p14="http://schemas.microsoft.com/office/powerpoint/2010/main" val="3412591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Steel Bridge</a:t>
            </a:r>
            <a:endParaRPr lang="en-US" dirty="0"/>
          </a:p>
        </p:txBody>
      </p:sp>
      <p:sp>
        <p:nvSpPr>
          <p:cNvPr id="3" name="Content Placeholder 2"/>
          <p:cNvSpPr>
            <a:spLocks noGrp="1"/>
          </p:cNvSpPr>
          <p:nvPr>
            <p:ph idx="1"/>
          </p:nvPr>
        </p:nvSpPr>
        <p:spPr>
          <a:xfrm>
            <a:off x="685801" y="2438401"/>
            <a:ext cx="2438400" cy="4114799"/>
          </a:xfrm>
        </p:spPr>
        <p:txBody>
          <a:bodyPr>
            <a:normAutofit/>
          </a:bodyPr>
          <a:lstStyle/>
          <a:p>
            <a:r>
              <a:rPr lang="en-US" dirty="0" smtClean="0"/>
              <a:t>8</a:t>
            </a:r>
            <a:r>
              <a:rPr lang="en-US" baseline="30000" dirty="0" smtClean="0"/>
              <a:t>th</a:t>
            </a:r>
            <a:r>
              <a:rPr lang="en-US" dirty="0" smtClean="0"/>
              <a:t> </a:t>
            </a:r>
            <a:r>
              <a:rPr lang="en-US" dirty="0" smtClean="0"/>
              <a:t>place</a:t>
            </a:r>
          </a:p>
          <a:p>
            <a:endParaRPr lang="en-US" dirty="0" smtClean="0"/>
          </a:p>
          <a:p>
            <a:r>
              <a:rPr lang="en-US" dirty="0" smtClean="0"/>
              <a:t>1 of 2 non-superstructure bridges that did not fail</a:t>
            </a:r>
          </a:p>
          <a:p>
            <a:endParaRPr lang="en-US" dirty="0" smtClean="0"/>
          </a:p>
          <a:p>
            <a:r>
              <a:rPr lang="en-US" dirty="0" smtClean="0"/>
              <a:t>Supported 2500 lbs.</a:t>
            </a:r>
            <a:endParaRPr lang="en-US" dirty="0" smtClean="0"/>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18" y="1905000"/>
            <a:ext cx="6019800" cy="3386138"/>
          </a:xfrm>
          <a:prstGeom prst="rect">
            <a:avLst/>
          </a:prstGeom>
        </p:spPr>
      </p:pic>
    </p:spTree>
    <p:extLst>
      <p:ext uri="{BB962C8B-B14F-4D97-AF65-F5344CB8AC3E}">
        <p14:creationId xmlns:p14="http://schemas.microsoft.com/office/powerpoint/2010/main" val="1418643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38100"/>
            <a:ext cx="7704667" cy="1981200"/>
          </a:xfrm>
        </p:spPr>
        <p:txBody>
          <a:bodyPr/>
          <a:lstStyle/>
          <a:p>
            <a:r>
              <a:rPr lang="en-US" dirty="0" smtClean="0"/>
              <a:t>Overall Conference Results Summary</a:t>
            </a:r>
            <a:endParaRPr lang="en-US" dirty="0"/>
          </a:p>
        </p:txBody>
      </p:sp>
      <p:sp>
        <p:nvSpPr>
          <p:cNvPr id="3" name="Content Placeholder 2"/>
          <p:cNvSpPr>
            <a:spLocks noGrp="1"/>
          </p:cNvSpPr>
          <p:nvPr>
            <p:ph idx="1"/>
          </p:nvPr>
        </p:nvSpPr>
        <p:spPr>
          <a:xfrm>
            <a:off x="990601" y="2209800"/>
            <a:ext cx="3657599" cy="4419600"/>
          </a:xfrm>
        </p:spPr>
        <p:txBody>
          <a:bodyPr>
            <a:normAutofit lnSpcReduction="10000"/>
          </a:bodyPr>
          <a:lstStyle/>
          <a:p>
            <a:r>
              <a:rPr lang="en-US" dirty="0" smtClean="0"/>
              <a:t>Finished 4</a:t>
            </a:r>
            <a:r>
              <a:rPr lang="en-US" baseline="30000" dirty="0" smtClean="0"/>
              <a:t>th</a:t>
            </a:r>
            <a:r>
              <a:rPr lang="en-US" dirty="0" smtClean="0"/>
              <a:t> Overall</a:t>
            </a:r>
          </a:p>
          <a:p>
            <a:r>
              <a:rPr lang="en-US" dirty="0" smtClean="0"/>
              <a:t>1</a:t>
            </a:r>
            <a:r>
              <a:rPr lang="en-US" baseline="30000" dirty="0" smtClean="0"/>
              <a:t>st</a:t>
            </a:r>
            <a:r>
              <a:rPr lang="en-US" dirty="0" smtClean="0"/>
              <a:t> in Balsa Pyramid</a:t>
            </a:r>
          </a:p>
          <a:p>
            <a:r>
              <a:rPr lang="en-US" dirty="0" smtClean="0"/>
              <a:t>20</a:t>
            </a:r>
            <a:r>
              <a:rPr lang="en-US" baseline="30000" dirty="0" smtClean="0"/>
              <a:t>th</a:t>
            </a:r>
            <a:r>
              <a:rPr lang="en-US" dirty="0" smtClean="0"/>
              <a:t> in Concrete Shuffleboard</a:t>
            </a:r>
          </a:p>
          <a:p>
            <a:r>
              <a:rPr lang="en-US" dirty="0" smtClean="0"/>
              <a:t>8</a:t>
            </a:r>
            <a:r>
              <a:rPr lang="en-US" baseline="30000" dirty="0" smtClean="0"/>
              <a:t>th</a:t>
            </a:r>
            <a:r>
              <a:rPr lang="en-US" dirty="0" smtClean="0"/>
              <a:t> in Environmental</a:t>
            </a:r>
          </a:p>
          <a:p>
            <a:r>
              <a:rPr lang="en-US" dirty="0" smtClean="0"/>
              <a:t>4</a:t>
            </a:r>
            <a:r>
              <a:rPr lang="en-US" baseline="30000" dirty="0" smtClean="0"/>
              <a:t>th</a:t>
            </a:r>
            <a:r>
              <a:rPr lang="en-US" dirty="0" smtClean="0"/>
              <a:t> in Geotechnical</a:t>
            </a:r>
          </a:p>
          <a:p>
            <a:r>
              <a:rPr lang="en-US" dirty="0" smtClean="0"/>
              <a:t>11</a:t>
            </a:r>
            <a:r>
              <a:rPr lang="en-US" baseline="30000" dirty="0" smtClean="0"/>
              <a:t>th</a:t>
            </a:r>
            <a:r>
              <a:rPr lang="en-US" dirty="0" smtClean="0"/>
              <a:t> in Hydraulic Jump</a:t>
            </a:r>
          </a:p>
          <a:p>
            <a:r>
              <a:rPr lang="en-US" dirty="0" smtClean="0"/>
              <a:t>7</a:t>
            </a:r>
            <a:r>
              <a:rPr lang="en-US" baseline="30000" dirty="0" smtClean="0"/>
              <a:t>th</a:t>
            </a:r>
            <a:r>
              <a:rPr lang="en-US" dirty="0" smtClean="0"/>
              <a:t> in Mortar Cubes</a:t>
            </a:r>
          </a:p>
          <a:p>
            <a:r>
              <a:rPr lang="en-US" dirty="0" smtClean="0"/>
              <a:t>20</a:t>
            </a:r>
            <a:r>
              <a:rPr lang="en-US" baseline="30000" dirty="0" smtClean="0"/>
              <a:t>th</a:t>
            </a:r>
            <a:r>
              <a:rPr lang="en-US" dirty="0" smtClean="0"/>
              <a:t> in Mystery</a:t>
            </a:r>
          </a:p>
          <a:p>
            <a:endParaRPr lang="en-US" dirty="0" smtClean="0"/>
          </a:p>
        </p:txBody>
      </p:sp>
      <p:sp>
        <p:nvSpPr>
          <p:cNvPr id="4" name="TextBox 3"/>
          <p:cNvSpPr txBox="1"/>
          <p:nvPr/>
        </p:nvSpPr>
        <p:spPr>
          <a:xfrm>
            <a:off x="4800600" y="2209800"/>
            <a:ext cx="3886200" cy="3936462"/>
          </a:xfrm>
          <a:prstGeom prst="rect">
            <a:avLst/>
          </a:prstGeom>
          <a:noFill/>
        </p:spPr>
        <p:txBody>
          <a:bodyPr wrap="square" rtlCol="0">
            <a:spAutoFit/>
          </a:bodyPr>
          <a:lstStyle/>
          <a:p>
            <a:pPr marL="285750" indent="-285750" defTabSz="457200">
              <a:spcBef>
                <a:spcPct val="20000"/>
              </a:spcBef>
              <a:spcAft>
                <a:spcPts val="600"/>
              </a:spcAft>
              <a:buClr>
                <a:schemeClr val="accent1">
                  <a:lumMod val="75000"/>
                </a:schemeClr>
              </a:buClr>
              <a:buSzPct val="145000"/>
              <a:buFont typeface="Arial"/>
              <a:buChar char="•"/>
            </a:pPr>
            <a:r>
              <a:rPr lang="en-US" sz="2400" dirty="0" smtClean="0"/>
              <a:t>4</a:t>
            </a:r>
            <a:r>
              <a:rPr lang="en-US" sz="2400" baseline="30000" dirty="0" smtClean="0"/>
              <a:t>th</a:t>
            </a:r>
            <a:r>
              <a:rPr lang="en-US" sz="2400" dirty="0" smtClean="0"/>
              <a:t> in Plans Reading</a:t>
            </a:r>
          </a:p>
          <a:p>
            <a:pPr marL="285750" indent="-285750" defTabSz="457200">
              <a:spcBef>
                <a:spcPct val="20000"/>
              </a:spcBef>
              <a:spcAft>
                <a:spcPts val="600"/>
              </a:spcAft>
              <a:buClr>
                <a:schemeClr val="accent1">
                  <a:lumMod val="75000"/>
                </a:schemeClr>
              </a:buClr>
              <a:buSzPct val="145000"/>
              <a:buFont typeface="Arial"/>
              <a:buChar char="•"/>
            </a:pPr>
            <a:r>
              <a:rPr lang="en-US" sz="2400" dirty="0" smtClean="0"/>
              <a:t>18</a:t>
            </a:r>
            <a:r>
              <a:rPr lang="en-US" sz="2400" baseline="30000" dirty="0" smtClean="0"/>
              <a:t>th</a:t>
            </a:r>
            <a:r>
              <a:rPr lang="en-US" sz="2400" dirty="0" smtClean="0"/>
              <a:t> in Professional Paper</a:t>
            </a:r>
          </a:p>
          <a:p>
            <a:pPr marL="285750" indent="-285750" defTabSz="457200">
              <a:spcBef>
                <a:spcPct val="20000"/>
              </a:spcBef>
              <a:spcAft>
                <a:spcPts val="600"/>
              </a:spcAft>
              <a:buClr>
                <a:schemeClr val="accent1">
                  <a:lumMod val="75000"/>
                </a:schemeClr>
              </a:buClr>
              <a:buSzPct val="145000"/>
              <a:buFont typeface="Arial"/>
              <a:buChar char="•"/>
            </a:pPr>
            <a:r>
              <a:rPr lang="en-US" sz="2400" dirty="0" smtClean="0"/>
              <a:t>10</a:t>
            </a:r>
            <a:r>
              <a:rPr lang="en-US" sz="2400" baseline="30000" dirty="0" smtClean="0"/>
              <a:t>th</a:t>
            </a:r>
            <a:r>
              <a:rPr lang="en-US" sz="2400" dirty="0" smtClean="0"/>
              <a:t> in Surveying</a:t>
            </a:r>
          </a:p>
          <a:p>
            <a:pPr marL="285750" indent="-285750" defTabSz="457200">
              <a:spcBef>
                <a:spcPct val="20000"/>
              </a:spcBef>
              <a:spcAft>
                <a:spcPts val="600"/>
              </a:spcAft>
              <a:buClr>
                <a:schemeClr val="accent1">
                  <a:lumMod val="75000"/>
                </a:schemeClr>
              </a:buClr>
              <a:buSzPct val="145000"/>
              <a:buFont typeface="Arial"/>
              <a:buChar char="•"/>
            </a:pPr>
            <a:r>
              <a:rPr lang="en-US" sz="2400" dirty="0" smtClean="0"/>
              <a:t>5</a:t>
            </a:r>
            <a:r>
              <a:rPr lang="en-US" sz="2400" baseline="30000" dirty="0" smtClean="0"/>
              <a:t>th</a:t>
            </a:r>
            <a:r>
              <a:rPr lang="en-US" sz="2400" dirty="0" smtClean="0"/>
              <a:t> in T-Shirt</a:t>
            </a:r>
          </a:p>
          <a:p>
            <a:pPr marL="285750" indent="-285750" defTabSz="457200">
              <a:spcBef>
                <a:spcPct val="20000"/>
              </a:spcBef>
              <a:spcAft>
                <a:spcPts val="600"/>
              </a:spcAft>
              <a:buClr>
                <a:schemeClr val="accent1">
                  <a:lumMod val="75000"/>
                </a:schemeClr>
              </a:buClr>
              <a:buSzPct val="145000"/>
              <a:buFont typeface="Arial"/>
              <a:buChar char="•"/>
            </a:pPr>
            <a:r>
              <a:rPr lang="en-US" sz="2400" dirty="0" smtClean="0"/>
              <a:t>5</a:t>
            </a:r>
            <a:r>
              <a:rPr lang="en-US" sz="2400" baseline="30000" dirty="0" smtClean="0"/>
              <a:t>th</a:t>
            </a:r>
            <a:r>
              <a:rPr lang="en-US" sz="2400" dirty="0" smtClean="0"/>
              <a:t> in Visual Display</a:t>
            </a:r>
          </a:p>
          <a:p>
            <a:pPr marL="285750" indent="-285750" defTabSz="457200">
              <a:spcBef>
                <a:spcPct val="20000"/>
              </a:spcBef>
              <a:spcAft>
                <a:spcPts val="600"/>
              </a:spcAft>
              <a:buClr>
                <a:schemeClr val="accent1">
                  <a:lumMod val="75000"/>
                </a:schemeClr>
              </a:buClr>
              <a:buSzPct val="145000"/>
              <a:buFont typeface="Arial"/>
              <a:buChar char="•"/>
            </a:pPr>
            <a:r>
              <a:rPr lang="en-US" sz="2400" dirty="0" smtClean="0"/>
              <a:t>8</a:t>
            </a:r>
            <a:r>
              <a:rPr lang="en-US" sz="2400" baseline="30000" dirty="0" smtClean="0"/>
              <a:t>th</a:t>
            </a:r>
            <a:r>
              <a:rPr lang="en-US" sz="2400" dirty="0" smtClean="0"/>
              <a:t> in Steel Bridge</a:t>
            </a:r>
          </a:p>
          <a:p>
            <a:pPr marL="285750" indent="-285750" defTabSz="457200">
              <a:spcBef>
                <a:spcPct val="20000"/>
              </a:spcBef>
              <a:spcAft>
                <a:spcPts val="600"/>
              </a:spcAft>
              <a:buClr>
                <a:schemeClr val="accent1">
                  <a:lumMod val="75000"/>
                </a:schemeClr>
              </a:buClr>
              <a:buSzPct val="145000"/>
              <a:buFont typeface="Arial"/>
              <a:buChar char="•"/>
            </a:pPr>
            <a:r>
              <a:rPr lang="en-US" sz="2400" dirty="0" smtClean="0"/>
              <a:t>17</a:t>
            </a:r>
            <a:r>
              <a:rPr lang="en-US" sz="2400" baseline="30000" dirty="0" smtClean="0"/>
              <a:t>th</a:t>
            </a:r>
            <a:r>
              <a:rPr lang="en-US" sz="2400" dirty="0" smtClean="0"/>
              <a:t> in Concrete Canoe</a:t>
            </a:r>
            <a:endParaRPr lang="en-US" sz="2400" dirty="0"/>
          </a:p>
          <a:p>
            <a:endParaRPr lang="en-US" dirty="0"/>
          </a:p>
        </p:txBody>
      </p:sp>
    </p:spTree>
    <p:extLst>
      <p:ext uri="{BB962C8B-B14F-4D97-AF65-F5344CB8AC3E}">
        <p14:creationId xmlns:p14="http://schemas.microsoft.com/office/powerpoint/2010/main" val="3944716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2014 Annual Conference of the Florida Section ASCE</a:t>
            </a:r>
            <a:endParaRPr lang="en-US" dirty="0"/>
          </a:p>
        </p:txBody>
      </p:sp>
      <p:sp>
        <p:nvSpPr>
          <p:cNvPr id="3" name="Content Placeholder 2"/>
          <p:cNvSpPr>
            <a:spLocks noGrp="1"/>
          </p:cNvSpPr>
          <p:nvPr>
            <p:ph idx="1"/>
          </p:nvPr>
        </p:nvSpPr>
        <p:spPr/>
        <p:txBody>
          <a:bodyPr/>
          <a:lstStyle/>
          <a:p>
            <a:r>
              <a:rPr lang="en-US" dirty="0" smtClean="0"/>
              <a:t>ASCE Florida Section Annual Conference</a:t>
            </a:r>
          </a:p>
          <a:p>
            <a:pPr lvl="1"/>
            <a:r>
              <a:rPr lang="en-US" i="1" dirty="0" smtClean="0"/>
              <a:t>Deauville Beach Resort, Miami Beach, FL</a:t>
            </a:r>
          </a:p>
          <a:p>
            <a:pPr lvl="1"/>
            <a:r>
              <a:rPr lang="en-US" i="1" dirty="0" smtClean="0"/>
              <a:t>July 17</a:t>
            </a:r>
            <a:r>
              <a:rPr lang="en-US" i="1" baseline="30000" dirty="0" smtClean="0"/>
              <a:t>th</a:t>
            </a:r>
            <a:r>
              <a:rPr lang="en-US" i="1" dirty="0" smtClean="0"/>
              <a:t> – 19</a:t>
            </a:r>
            <a:r>
              <a:rPr lang="en-US" i="1" baseline="30000" dirty="0" smtClean="0"/>
              <a:t>th</a:t>
            </a:r>
            <a:r>
              <a:rPr lang="en-US" i="1" dirty="0" smtClean="0"/>
              <a:t> of 2014</a:t>
            </a:r>
          </a:p>
          <a:p>
            <a:pPr lvl="1"/>
            <a:r>
              <a:rPr lang="en-US" i="1" dirty="0" smtClean="0"/>
              <a:t>Two students and one advisor were in attendance</a:t>
            </a:r>
            <a:endParaRPr lang="en-US" i="1" dirty="0"/>
          </a:p>
        </p:txBody>
      </p:sp>
    </p:spTree>
    <p:extLst>
      <p:ext uri="{BB962C8B-B14F-4D97-AF65-F5344CB8AC3E}">
        <p14:creationId xmlns:p14="http://schemas.microsoft.com/office/powerpoint/2010/main" val="4180933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04667" cy="914399"/>
          </a:xfrm>
        </p:spPr>
        <p:txBody>
          <a:bodyPr/>
          <a:lstStyle/>
          <a:p>
            <a:r>
              <a:rPr lang="en-US" dirty="0" smtClean="0"/>
              <a:t>Student Officers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3755902"/>
              </p:ext>
            </p:extLst>
          </p:nvPr>
        </p:nvGraphicFramePr>
        <p:xfrm>
          <a:off x="982133" y="1219200"/>
          <a:ext cx="7848599" cy="4306364"/>
        </p:xfrm>
        <a:graphic>
          <a:graphicData uri="http://schemas.openxmlformats.org/drawingml/2006/table">
            <a:tbl>
              <a:tblPr firstRow="1" bandRow="1">
                <a:tableStyleId>{5C22544A-7EE6-4342-B048-85BDC9FD1C3A}</a:tableStyleId>
              </a:tblPr>
              <a:tblGrid>
                <a:gridCol w="2367038"/>
                <a:gridCol w="1842018"/>
                <a:gridCol w="2162369"/>
                <a:gridCol w="1477174"/>
              </a:tblGrid>
              <a:tr h="610016">
                <a:tc>
                  <a:txBody>
                    <a:bodyPr/>
                    <a:lstStyle/>
                    <a:p>
                      <a:pPr algn="ctr"/>
                      <a:r>
                        <a:rPr lang="en-US" dirty="0" smtClean="0"/>
                        <a:t>Officer Name</a:t>
                      </a:r>
                      <a:endParaRPr lang="en-US" dirty="0"/>
                    </a:p>
                  </a:txBody>
                  <a:tcPr anchor="ctr"/>
                </a:tc>
                <a:tc>
                  <a:txBody>
                    <a:bodyPr/>
                    <a:lstStyle/>
                    <a:p>
                      <a:pPr algn="ctr"/>
                      <a:r>
                        <a:rPr lang="en-US" dirty="0" smtClean="0"/>
                        <a:t>Position</a:t>
                      </a:r>
                      <a:endParaRPr lang="en-US" dirty="0"/>
                    </a:p>
                  </a:txBody>
                  <a:tcPr anchor="ctr"/>
                </a:tc>
                <a:tc>
                  <a:txBody>
                    <a:bodyPr/>
                    <a:lstStyle/>
                    <a:p>
                      <a:pPr algn="ctr"/>
                      <a:r>
                        <a:rPr lang="en-US" dirty="0" smtClean="0"/>
                        <a:t>E-mail </a:t>
                      </a:r>
                      <a:endParaRPr lang="en-US" dirty="0"/>
                    </a:p>
                  </a:txBody>
                  <a:tcPr anchor="ctr"/>
                </a:tc>
                <a:tc>
                  <a:txBody>
                    <a:bodyPr/>
                    <a:lstStyle/>
                    <a:p>
                      <a:pPr algn="ctr"/>
                      <a:r>
                        <a:rPr lang="en-US" dirty="0" smtClean="0"/>
                        <a:t>Phone</a:t>
                      </a:r>
                      <a:r>
                        <a:rPr lang="en-US" baseline="0" dirty="0" smtClean="0"/>
                        <a:t> </a:t>
                      </a:r>
                      <a:r>
                        <a:rPr lang="en-US" dirty="0" smtClean="0"/>
                        <a:t>Number</a:t>
                      </a:r>
                      <a:endParaRPr lang="en-US" dirty="0"/>
                    </a:p>
                  </a:txBody>
                  <a:tcPr anchor="ctr"/>
                </a:tc>
              </a:tr>
              <a:tr h="325227">
                <a:tc>
                  <a:txBody>
                    <a:bodyPr/>
                    <a:lstStyle/>
                    <a:p>
                      <a:pPr rtl="0" fontAlgn="b"/>
                      <a:r>
                        <a:rPr lang="en-US" sz="1400" dirty="0">
                          <a:effectLst/>
                        </a:rPr>
                        <a:t>Kyle </a:t>
                      </a:r>
                      <a:r>
                        <a:rPr lang="en-US" sz="1400" dirty="0" err="1">
                          <a:effectLst/>
                        </a:rPr>
                        <a:t>Faby</a:t>
                      </a:r>
                      <a:endParaRPr lang="en-US" sz="1400" dirty="0">
                        <a:effectLst/>
                      </a:endParaRPr>
                    </a:p>
                  </a:txBody>
                  <a:tcPr marL="28575" marR="28575" marT="19050" marB="19050" anchor="b"/>
                </a:tc>
                <a:tc>
                  <a:txBody>
                    <a:bodyPr/>
                    <a:lstStyle/>
                    <a:p>
                      <a:pPr rtl="0" fontAlgn="b"/>
                      <a:r>
                        <a:rPr lang="en-US" sz="1400" dirty="0">
                          <a:effectLst/>
                        </a:rPr>
                        <a:t>President</a:t>
                      </a:r>
                    </a:p>
                  </a:txBody>
                  <a:tcPr marL="28575" marR="28575" marT="19050" marB="19050" anchor="b"/>
                </a:tc>
                <a:tc>
                  <a:txBody>
                    <a:bodyPr/>
                    <a:lstStyle/>
                    <a:p>
                      <a:pPr rtl="0" fontAlgn="b"/>
                      <a:r>
                        <a:rPr lang="en-US" sz="1400" dirty="0">
                          <a:effectLst/>
                        </a:rPr>
                        <a:t>ksf11b@my.fsu.edu</a:t>
                      </a:r>
                    </a:p>
                  </a:txBody>
                  <a:tcPr marL="28575" marR="28575" marT="19050" marB="19050" anchor="b"/>
                </a:tc>
                <a:tc>
                  <a:txBody>
                    <a:bodyPr/>
                    <a:lstStyle/>
                    <a:p>
                      <a:pPr rtl="0" fontAlgn="b"/>
                      <a:r>
                        <a:rPr lang="en-US" sz="1400" dirty="0">
                          <a:effectLst/>
                        </a:rPr>
                        <a:t>(954)-643-5988</a:t>
                      </a:r>
                    </a:p>
                  </a:txBody>
                  <a:tcPr marL="28575" marR="28575" marT="19050" marB="19050" anchor="b"/>
                </a:tc>
              </a:tr>
              <a:tr h="325227">
                <a:tc>
                  <a:txBody>
                    <a:bodyPr/>
                    <a:lstStyle/>
                    <a:p>
                      <a:pPr rtl="0" fontAlgn="b"/>
                      <a:r>
                        <a:rPr lang="en-US" sz="1400" dirty="0">
                          <a:effectLst/>
                        </a:rPr>
                        <a:t>Vanesa Moreno</a:t>
                      </a:r>
                    </a:p>
                  </a:txBody>
                  <a:tcPr marL="28575" marR="28575" marT="19050" marB="19050" anchor="b"/>
                </a:tc>
                <a:tc>
                  <a:txBody>
                    <a:bodyPr/>
                    <a:lstStyle/>
                    <a:p>
                      <a:pPr rtl="0" fontAlgn="b"/>
                      <a:r>
                        <a:rPr lang="en-US" sz="1400">
                          <a:effectLst/>
                        </a:rPr>
                        <a:t>VP-ASCE</a:t>
                      </a:r>
                    </a:p>
                  </a:txBody>
                  <a:tcPr marL="28575" marR="28575" marT="19050" marB="19050" anchor="b"/>
                </a:tc>
                <a:tc>
                  <a:txBody>
                    <a:bodyPr/>
                    <a:lstStyle/>
                    <a:p>
                      <a:pPr rtl="0" fontAlgn="b"/>
                      <a:r>
                        <a:rPr lang="en-US" sz="1400">
                          <a:effectLst/>
                        </a:rPr>
                        <a:t>vm10f@my.fsu.edu</a:t>
                      </a:r>
                    </a:p>
                  </a:txBody>
                  <a:tcPr marL="28575" marR="28575" marT="19050" marB="19050" anchor="b"/>
                </a:tc>
                <a:tc>
                  <a:txBody>
                    <a:bodyPr/>
                    <a:lstStyle/>
                    <a:p>
                      <a:pPr rtl="0" fontAlgn="b"/>
                      <a:r>
                        <a:rPr lang="en-US" sz="1400">
                          <a:effectLst/>
                        </a:rPr>
                        <a:t>(407)-733-4081</a:t>
                      </a:r>
                    </a:p>
                  </a:txBody>
                  <a:tcPr marL="28575" marR="28575" marT="19050" marB="19050" anchor="b"/>
                </a:tc>
              </a:tr>
              <a:tr h="325227">
                <a:tc>
                  <a:txBody>
                    <a:bodyPr/>
                    <a:lstStyle/>
                    <a:p>
                      <a:pPr rtl="0" fontAlgn="b"/>
                      <a:r>
                        <a:rPr lang="en-US" sz="1400" dirty="0">
                          <a:effectLst/>
                        </a:rPr>
                        <a:t>Amanda Wilson</a:t>
                      </a:r>
                    </a:p>
                  </a:txBody>
                  <a:tcPr marL="28575" marR="28575" marT="19050" marB="19050" anchor="b"/>
                </a:tc>
                <a:tc>
                  <a:txBody>
                    <a:bodyPr/>
                    <a:lstStyle/>
                    <a:p>
                      <a:pPr rtl="0" fontAlgn="b"/>
                      <a:r>
                        <a:rPr lang="en-US" sz="1400">
                          <a:effectLst/>
                        </a:rPr>
                        <a:t>VP-FES</a:t>
                      </a:r>
                    </a:p>
                  </a:txBody>
                  <a:tcPr marL="28575" marR="28575" marT="19050" marB="19050" anchor="b"/>
                </a:tc>
                <a:tc>
                  <a:txBody>
                    <a:bodyPr/>
                    <a:lstStyle/>
                    <a:p>
                      <a:pPr rtl="0" fontAlgn="b"/>
                      <a:r>
                        <a:rPr lang="en-US" sz="1400">
                          <a:effectLst/>
                        </a:rPr>
                        <a:t>aw11j@my.fsu.edu</a:t>
                      </a:r>
                    </a:p>
                  </a:txBody>
                  <a:tcPr marL="28575" marR="28575" marT="19050" marB="19050" anchor="b"/>
                </a:tc>
                <a:tc>
                  <a:txBody>
                    <a:bodyPr/>
                    <a:lstStyle/>
                    <a:p>
                      <a:pPr rtl="0" fontAlgn="b"/>
                      <a:r>
                        <a:rPr lang="en-US" sz="1400">
                          <a:effectLst/>
                        </a:rPr>
                        <a:t>(386)-338-1348</a:t>
                      </a:r>
                    </a:p>
                  </a:txBody>
                  <a:tcPr marL="28575" marR="28575" marT="19050" marB="19050" anchor="b"/>
                </a:tc>
              </a:tr>
              <a:tr h="300868">
                <a:tc>
                  <a:txBody>
                    <a:bodyPr/>
                    <a:lstStyle/>
                    <a:p>
                      <a:pPr rtl="0" fontAlgn="b"/>
                      <a:r>
                        <a:rPr lang="en-US" sz="1400" dirty="0">
                          <a:effectLst/>
                        </a:rPr>
                        <a:t>Annemarie </a:t>
                      </a:r>
                      <a:r>
                        <a:rPr lang="en-US" sz="1400" dirty="0" err="1">
                          <a:effectLst/>
                        </a:rPr>
                        <a:t>Riecken</a:t>
                      </a:r>
                      <a:endParaRPr lang="en-US" sz="1400" dirty="0">
                        <a:effectLst/>
                      </a:endParaRPr>
                    </a:p>
                  </a:txBody>
                  <a:tcPr marL="28575" marR="28575" marT="19050" marB="19050" anchor="b"/>
                </a:tc>
                <a:tc>
                  <a:txBody>
                    <a:bodyPr/>
                    <a:lstStyle/>
                    <a:p>
                      <a:pPr rtl="0" fontAlgn="b"/>
                      <a:r>
                        <a:rPr lang="en-US" sz="1400" dirty="0">
                          <a:effectLst/>
                        </a:rPr>
                        <a:t>Secretary</a:t>
                      </a:r>
                    </a:p>
                  </a:txBody>
                  <a:tcPr marL="28575" marR="28575" marT="19050" marB="19050" anchor="b"/>
                </a:tc>
                <a:tc>
                  <a:txBody>
                    <a:bodyPr/>
                    <a:lstStyle/>
                    <a:p>
                      <a:pPr rtl="0" fontAlgn="b"/>
                      <a:r>
                        <a:rPr lang="en-US" sz="1400">
                          <a:effectLst/>
                        </a:rPr>
                        <a:t>ar09ab@my.fsu.edu</a:t>
                      </a:r>
                    </a:p>
                  </a:txBody>
                  <a:tcPr marL="28575" marR="28575" marT="19050" marB="19050" anchor="b"/>
                </a:tc>
                <a:tc>
                  <a:txBody>
                    <a:bodyPr/>
                    <a:lstStyle/>
                    <a:p>
                      <a:pPr rtl="0" fontAlgn="b"/>
                      <a:r>
                        <a:rPr lang="en-US" sz="1400">
                          <a:effectLst/>
                        </a:rPr>
                        <a:t>(407)-739-7063</a:t>
                      </a:r>
                    </a:p>
                  </a:txBody>
                  <a:tcPr marL="28575" marR="28575" marT="19050" marB="19050" anchor="b"/>
                </a:tc>
              </a:tr>
              <a:tr h="325227">
                <a:tc>
                  <a:txBody>
                    <a:bodyPr/>
                    <a:lstStyle/>
                    <a:p>
                      <a:pPr rtl="0" fontAlgn="b"/>
                      <a:r>
                        <a:rPr lang="en-US" sz="1400">
                          <a:effectLst/>
                        </a:rPr>
                        <a:t>Dylan Greenspan</a:t>
                      </a:r>
                    </a:p>
                  </a:txBody>
                  <a:tcPr marL="28575" marR="28575" marT="19050" marB="19050" anchor="b"/>
                </a:tc>
                <a:tc>
                  <a:txBody>
                    <a:bodyPr/>
                    <a:lstStyle/>
                    <a:p>
                      <a:pPr rtl="0" fontAlgn="b"/>
                      <a:r>
                        <a:rPr lang="en-US" sz="1400" dirty="0">
                          <a:effectLst/>
                        </a:rPr>
                        <a:t>Treasurer</a:t>
                      </a:r>
                    </a:p>
                  </a:txBody>
                  <a:tcPr marL="28575" marR="28575" marT="19050" marB="19050" anchor="b"/>
                </a:tc>
                <a:tc>
                  <a:txBody>
                    <a:bodyPr/>
                    <a:lstStyle/>
                    <a:p>
                      <a:pPr rtl="0" fontAlgn="b"/>
                      <a:r>
                        <a:rPr lang="en-US" sz="1400" dirty="0">
                          <a:effectLst/>
                        </a:rPr>
                        <a:t>dg10k@my.fsu.edu</a:t>
                      </a:r>
                    </a:p>
                  </a:txBody>
                  <a:tcPr marL="28575" marR="28575" marT="19050" marB="19050" anchor="b"/>
                </a:tc>
                <a:tc>
                  <a:txBody>
                    <a:bodyPr/>
                    <a:lstStyle/>
                    <a:p>
                      <a:pPr rtl="0" fontAlgn="b"/>
                      <a:r>
                        <a:rPr lang="en-US" sz="1400">
                          <a:effectLst/>
                        </a:rPr>
                        <a:t>(561)-402-2496</a:t>
                      </a:r>
                    </a:p>
                  </a:txBody>
                  <a:tcPr marL="28575" marR="28575" marT="19050" marB="19050" anchor="b"/>
                </a:tc>
              </a:tr>
              <a:tr h="325227">
                <a:tc>
                  <a:txBody>
                    <a:bodyPr/>
                    <a:lstStyle/>
                    <a:p>
                      <a:pPr rtl="0" fontAlgn="b"/>
                      <a:r>
                        <a:rPr lang="en-US" sz="1400">
                          <a:effectLst/>
                        </a:rPr>
                        <a:t>Lindsey Griffin</a:t>
                      </a:r>
                    </a:p>
                  </a:txBody>
                  <a:tcPr marL="28575" marR="28575" marT="19050" marB="19050" anchor="b"/>
                </a:tc>
                <a:tc>
                  <a:txBody>
                    <a:bodyPr/>
                    <a:lstStyle/>
                    <a:p>
                      <a:pPr rtl="0" fontAlgn="b"/>
                      <a:r>
                        <a:rPr lang="en-US" sz="1400">
                          <a:effectLst/>
                        </a:rPr>
                        <a:t>Funding Chair</a:t>
                      </a:r>
                    </a:p>
                  </a:txBody>
                  <a:tcPr marL="28575" marR="28575" marT="19050" marB="19050" anchor="b"/>
                </a:tc>
                <a:tc>
                  <a:txBody>
                    <a:bodyPr/>
                    <a:lstStyle/>
                    <a:p>
                      <a:pPr rtl="0" fontAlgn="b"/>
                      <a:r>
                        <a:rPr lang="en-US" sz="1400" dirty="0">
                          <a:effectLst/>
                        </a:rPr>
                        <a:t>lbg11@my.fsu.edu</a:t>
                      </a:r>
                    </a:p>
                  </a:txBody>
                  <a:tcPr marL="28575" marR="28575" marT="19050" marB="19050" anchor="b"/>
                </a:tc>
                <a:tc>
                  <a:txBody>
                    <a:bodyPr/>
                    <a:lstStyle/>
                    <a:p>
                      <a:pPr rtl="0" fontAlgn="b"/>
                      <a:r>
                        <a:rPr lang="en-US" sz="1400">
                          <a:effectLst/>
                        </a:rPr>
                        <a:t>(904)-521-0488</a:t>
                      </a:r>
                    </a:p>
                  </a:txBody>
                  <a:tcPr marL="28575" marR="28575" marT="19050" marB="19050" anchor="b"/>
                </a:tc>
              </a:tr>
              <a:tr h="325227">
                <a:tc>
                  <a:txBody>
                    <a:bodyPr/>
                    <a:lstStyle/>
                    <a:p>
                      <a:pPr rtl="0" fontAlgn="b"/>
                      <a:r>
                        <a:rPr lang="en-US" sz="1400" dirty="0">
                          <a:effectLst/>
                        </a:rPr>
                        <a:t>Robert Romanoff</a:t>
                      </a:r>
                    </a:p>
                  </a:txBody>
                  <a:tcPr marL="28575" marR="28575" marT="19050" marB="19050" anchor="b"/>
                </a:tc>
                <a:tc>
                  <a:txBody>
                    <a:bodyPr/>
                    <a:lstStyle/>
                    <a:p>
                      <a:pPr rtl="0" fontAlgn="b"/>
                      <a:r>
                        <a:rPr lang="en-US" sz="1400" dirty="0">
                          <a:effectLst/>
                        </a:rPr>
                        <a:t>Conference Chair-FSU</a:t>
                      </a:r>
                    </a:p>
                  </a:txBody>
                  <a:tcPr marL="28575" marR="28575" marT="19050" marB="19050" anchor="b"/>
                </a:tc>
                <a:tc>
                  <a:txBody>
                    <a:bodyPr/>
                    <a:lstStyle/>
                    <a:p>
                      <a:pPr rtl="0" fontAlgn="b"/>
                      <a:r>
                        <a:rPr lang="en-US" sz="1400" dirty="0">
                          <a:effectLst/>
                        </a:rPr>
                        <a:t>rpr11b@my.fsu.edu</a:t>
                      </a:r>
                    </a:p>
                  </a:txBody>
                  <a:tcPr marL="28575" marR="28575" marT="19050" marB="19050" anchor="b"/>
                </a:tc>
                <a:tc>
                  <a:txBody>
                    <a:bodyPr/>
                    <a:lstStyle/>
                    <a:p>
                      <a:pPr rtl="0" fontAlgn="b"/>
                      <a:r>
                        <a:rPr lang="en-US" sz="1400" dirty="0">
                          <a:effectLst/>
                        </a:rPr>
                        <a:t>(305)-731-3924</a:t>
                      </a:r>
                    </a:p>
                  </a:txBody>
                  <a:tcPr marL="28575" marR="28575" marT="19050" marB="19050" anchor="b"/>
                </a:tc>
              </a:tr>
              <a:tr h="278311">
                <a:tc>
                  <a:txBody>
                    <a:bodyPr/>
                    <a:lstStyle/>
                    <a:p>
                      <a:pPr rtl="0" fontAlgn="b"/>
                      <a:r>
                        <a:rPr lang="en-US" sz="1400" dirty="0">
                          <a:effectLst/>
                        </a:rPr>
                        <a:t>Rose </a:t>
                      </a:r>
                      <a:r>
                        <a:rPr lang="en-US" sz="1400" dirty="0" err="1">
                          <a:effectLst/>
                        </a:rPr>
                        <a:t>Frawley</a:t>
                      </a:r>
                      <a:endParaRPr lang="en-US" sz="1400" dirty="0">
                        <a:effectLst/>
                      </a:endParaRPr>
                    </a:p>
                  </a:txBody>
                  <a:tcPr marL="28575" marR="28575" marT="19050" marB="19050" anchor="b"/>
                </a:tc>
                <a:tc>
                  <a:txBody>
                    <a:bodyPr/>
                    <a:lstStyle/>
                    <a:p>
                      <a:pPr rtl="0" fontAlgn="b"/>
                      <a:r>
                        <a:rPr lang="en-US" sz="1400">
                          <a:effectLst/>
                        </a:rPr>
                        <a:t>Volunteering Chair</a:t>
                      </a:r>
                    </a:p>
                  </a:txBody>
                  <a:tcPr marL="28575" marR="28575" marT="19050" marB="19050" anchor="b"/>
                </a:tc>
                <a:tc>
                  <a:txBody>
                    <a:bodyPr/>
                    <a:lstStyle/>
                    <a:p>
                      <a:pPr rtl="0" fontAlgn="b"/>
                      <a:r>
                        <a:rPr lang="en-US" sz="1400" dirty="0">
                          <a:effectLst/>
                        </a:rPr>
                        <a:t>rcf11c@my.fsu.edu</a:t>
                      </a:r>
                    </a:p>
                  </a:txBody>
                  <a:tcPr marL="28575" marR="28575" marT="19050" marB="19050" anchor="b"/>
                </a:tc>
                <a:tc>
                  <a:txBody>
                    <a:bodyPr/>
                    <a:lstStyle/>
                    <a:p>
                      <a:pPr rtl="0" fontAlgn="b"/>
                      <a:r>
                        <a:rPr lang="en-US" sz="1400" dirty="0">
                          <a:effectLst/>
                        </a:rPr>
                        <a:t>(305)-282-8270</a:t>
                      </a:r>
                    </a:p>
                  </a:txBody>
                  <a:tcPr marL="28575" marR="28575" marT="19050" marB="19050" anchor="b"/>
                </a:tc>
              </a:tr>
              <a:tr h="297064">
                <a:tc>
                  <a:txBody>
                    <a:bodyPr/>
                    <a:lstStyle/>
                    <a:p>
                      <a:pPr rtl="0" fontAlgn="b"/>
                      <a:r>
                        <a:rPr lang="en-US" sz="1400">
                          <a:effectLst/>
                        </a:rPr>
                        <a:t>Mike Fisk</a:t>
                      </a:r>
                    </a:p>
                  </a:txBody>
                  <a:tcPr marL="28575" marR="28575" marT="19050" marB="19050" anchor="b"/>
                </a:tc>
                <a:tc>
                  <a:txBody>
                    <a:bodyPr/>
                    <a:lstStyle/>
                    <a:p>
                      <a:pPr rtl="0" fontAlgn="b"/>
                      <a:r>
                        <a:rPr lang="en-US" sz="1400">
                          <a:effectLst/>
                        </a:rPr>
                        <a:t>Social Chair</a:t>
                      </a:r>
                    </a:p>
                  </a:txBody>
                  <a:tcPr marL="28575" marR="28575" marT="19050" marB="19050" anchor="b"/>
                </a:tc>
                <a:tc>
                  <a:txBody>
                    <a:bodyPr/>
                    <a:lstStyle/>
                    <a:p>
                      <a:pPr rtl="0" fontAlgn="b"/>
                      <a:r>
                        <a:rPr lang="en-US" sz="1400" dirty="0">
                          <a:effectLst/>
                        </a:rPr>
                        <a:t>maf12g@my.fsu.edu</a:t>
                      </a:r>
                    </a:p>
                  </a:txBody>
                  <a:tcPr marL="28575" marR="28575" marT="19050" marB="19050" anchor="b"/>
                </a:tc>
                <a:tc>
                  <a:txBody>
                    <a:bodyPr/>
                    <a:lstStyle/>
                    <a:p>
                      <a:pPr rtl="0" fontAlgn="b"/>
                      <a:r>
                        <a:rPr lang="en-US" sz="1400" dirty="0">
                          <a:effectLst/>
                        </a:rPr>
                        <a:t>(305)-968-4463</a:t>
                      </a:r>
                    </a:p>
                  </a:txBody>
                  <a:tcPr marL="28575" marR="28575" marT="19050" marB="19050" anchor="b"/>
                </a:tc>
              </a:tr>
              <a:tr h="320519">
                <a:tc>
                  <a:txBody>
                    <a:bodyPr/>
                    <a:lstStyle/>
                    <a:p>
                      <a:pPr rtl="0" fontAlgn="b"/>
                      <a:r>
                        <a:rPr lang="en-US" sz="1400">
                          <a:effectLst/>
                        </a:rPr>
                        <a:t>Stephanie Doro</a:t>
                      </a:r>
                    </a:p>
                  </a:txBody>
                  <a:tcPr marL="28575" marR="28575" marT="19050" marB="19050" anchor="b"/>
                </a:tc>
                <a:tc>
                  <a:txBody>
                    <a:bodyPr/>
                    <a:lstStyle/>
                    <a:p>
                      <a:pPr rtl="0" fontAlgn="b"/>
                      <a:r>
                        <a:rPr lang="en-US" sz="1400" dirty="0">
                          <a:effectLst/>
                        </a:rPr>
                        <a:t>Historian</a:t>
                      </a:r>
                    </a:p>
                  </a:txBody>
                  <a:tcPr marL="28575" marR="28575" marT="19050" marB="19050" anchor="b"/>
                </a:tc>
                <a:tc>
                  <a:txBody>
                    <a:bodyPr/>
                    <a:lstStyle/>
                    <a:p>
                      <a:pPr rtl="0" fontAlgn="b"/>
                      <a:r>
                        <a:rPr lang="en-US" sz="1400" dirty="0">
                          <a:effectLst/>
                        </a:rPr>
                        <a:t>sd09h@my.fsu.edu</a:t>
                      </a:r>
                    </a:p>
                  </a:txBody>
                  <a:tcPr marL="28575" marR="28575" marT="19050" marB="19050" anchor="b"/>
                </a:tc>
                <a:tc>
                  <a:txBody>
                    <a:bodyPr/>
                    <a:lstStyle/>
                    <a:p>
                      <a:pPr rtl="0" fontAlgn="b"/>
                      <a:r>
                        <a:rPr lang="en-US" sz="1400" dirty="0">
                          <a:effectLst/>
                        </a:rPr>
                        <a:t>(954)-304-3473</a:t>
                      </a:r>
                    </a:p>
                  </a:txBody>
                  <a:tcPr marL="28575" marR="28575" marT="19050" marB="19050" anchor="b"/>
                </a:tc>
              </a:tr>
              <a:tr h="326596">
                <a:tc>
                  <a:txBody>
                    <a:bodyPr/>
                    <a:lstStyle/>
                    <a:p>
                      <a:pPr rtl="0" fontAlgn="b"/>
                      <a:r>
                        <a:rPr lang="en-US" sz="1400" dirty="0" err="1" smtClean="0">
                          <a:effectLst/>
                        </a:rPr>
                        <a:t>Ruslet</a:t>
                      </a:r>
                      <a:r>
                        <a:rPr lang="en-US" sz="1400" dirty="0" smtClean="0">
                          <a:effectLst/>
                        </a:rPr>
                        <a:t> </a:t>
                      </a:r>
                      <a:r>
                        <a:rPr lang="en-US" sz="1400" dirty="0" err="1" smtClean="0">
                          <a:effectLst/>
                        </a:rPr>
                        <a:t>Baronvil</a:t>
                      </a:r>
                      <a:endParaRPr lang="en-US" sz="1400" dirty="0">
                        <a:effectLst/>
                      </a:endParaRPr>
                    </a:p>
                  </a:txBody>
                  <a:tcPr marL="28575" marR="28575" marT="19050" marB="19050" anchor="ctr"/>
                </a:tc>
                <a:tc>
                  <a:txBody>
                    <a:bodyPr/>
                    <a:lstStyle/>
                    <a:p>
                      <a:r>
                        <a:rPr lang="en-US" sz="1400" dirty="0" smtClean="0"/>
                        <a:t>Conference Chair-</a:t>
                      </a:r>
                      <a:r>
                        <a:rPr lang="en-US" sz="1400" baseline="0" dirty="0" smtClean="0"/>
                        <a:t> FAMU</a:t>
                      </a:r>
                      <a:endParaRPr lang="en-US" sz="1400" dirty="0"/>
                    </a:p>
                  </a:txBody>
                  <a:tcPr anchor="ctr"/>
                </a:tc>
                <a:tc>
                  <a:txBody>
                    <a:bodyPr/>
                    <a:lstStyle/>
                    <a:p>
                      <a:r>
                        <a:rPr lang="en-US" sz="1400" b="0" u="none" dirty="0" smtClean="0"/>
                        <a:t>ruslet1@gmail.com</a:t>
                      </a:r>
                      <a:endParaRPr lang="en-US" sz="1400" b="0" u="none" dirty="0"/>
                    </a:p>
                  </a:txBody>
                  <a:tcPr anchor="ctr"/>
                </a:tc>
                <a:tc>
                  <a:txBody>
                    <a:bodyPr/>
                    <a:lstStyle/>
                    <a:p>
                      <a:pPr algn="l"/>
                      <a:r>
                        <a:rPr lang="en-US" sz="1400" dirty="0" smtClean="0"/>
                        <a:t>(305) 890-2148</a:t>
                      </a:r>
                      <a:endParaRPr lang="en-US" sz="1400" dirty="0"/>
                    </a:p>
                  </a:txBody>
                  <a:tcPr anchor="ctr"/>
                </a:tc>
              </a:tr>
            </a:tbl>
          </a:graphicData>
        </a:graphic>
      </p:graphicFrame>
    </p:spTree>
    <p:extLst>
      <p:ext uri="{BB962C8B-B14F-4D97-AF65-F5344CB8AC3E}">
        <p14:creationId xmlns:p14="http://schemas.microsoft.com/office/powerpoint/2010/main" val="3685831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Section ASCE Board of Directors Meeting</a:t>
            </a:r>
            <a:endParaRPr lang="en-US" dirty="0"/>
          </a:p>
        </p:txBody>
      </p:sp>
      <p:sp>
        <p:nvSpPr>
          <p:cNvPr id="3" name="Content Placeholder 2"/>
          <p:cNvSpPr>
            <a:spLocks noGrp="1"/>
          </p:cNvSpPr>
          <p:nvPr>
            <p:ph idx="1"/>
          </p:nvPr>
        </p:nvSpPr>
        <p:spPr/>
        <p:txBody>
          <a:bodyPr/>
          <a:lstStyle/>
          <a:p>
            <a:r>
              <a:rPr lang="en-US" dirty="0" smtClean="0"/>
              <a:t>ASCE Quarterly Board of Directors Meeting</a:t>
            </a:r>
          </a:p>
          <a:p>
            <a:pPr lvl="1"/>
            <a:r>
              <a:rPr lang="en-US" i="1" dirty="0" smtClean="0"/>
              <a:t>University of Florida, Gainesville, FL</a:t>
            </a:r>
          </a:p>
          <a:p>
            <a:pPr lvl="1"/>
            <a:r>
              <a:rPr lang="en-US" i="1" dirty="0" smtClean="0"/>
              <a:t>October 4</a:t>
            </a:r>
            <a:r>
              <a:rPr lang="en-US" i="1" baseline="30000" dirty="0" smtClean="0"/>
              <a:t>th</a:t>
            </a:r>
            <a:r>
              <a:rPr lang="en-US" i="1" dirty="0" smtClean="0"/>
              <a:t> of 2014</a:t>
            </a:r>
          </a:p>
          <a:p>
            <a:pPr lvl="1"/>
            <a:r>
              <a:rPr lang="en-US" i="1" dirty="0" smtClean="0"/>
              <a:t>Two students and one advisor were in attendance</a:t>
            </a:r>
            <a:endParaRPr lang="en-US" i="1" dirty="0"/>
          </a:p>
        </p:txBody>
      </p:sp>
    </p:spTree>
    <p:extLst>
      <p:ext uri="{BB962C8B-B14F-4D97-AF65-F5344CB8AC3E}">
        <p14:creationId xmlns:p14="http://schemas.microsoft.com/office/powerpoint/2010/main" val="218609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Section ASCE Board of Directors Meeting</a:t>
            </a:r>
            <a:endParaRPr lang="en-US" dirty="0"/>
          </a:p>
        </p:txBody>
      </p:sp>
      <p:sp>
        <p:nvSpPr>
          <p:cNvPr id="3" name="Content Placeholder 2"/>
          <p:cNvSpPr>
            <a:spLocks noGrp="1"/>
          </p:cNvSpPr>
          <p:nvPr>
            <p:ph idx="1"/>
          </p:nvPr>
        </p:nvSpPr>
        <p:spPr/>
        <p:txBody>
          <a:bodyPr/>
          <a:lstStyle/>
          <a:p>
            <a:r>
              <a:rPr lang="en-US" dirty="0" smtClean="0"/>
              <a:t>ASCE Quarterly Board of Directors Meeting</a:t>
            </a:r>
          </a:p>
          <a:p>
            <a:pPr lvl="1"/>
            <a:r>
              <a:rPr lang="en-US" i="1" dirty="0" smtClean="0"/>
              <a:t>Hyatt Regency Hotel</a:t>
            </a:r>
            <a:r>
              <a:rPr lang="en-US" i="1" dirty="0" smtClean="0"/>
              <a:t>, Miami</a:t>
            </a:r>
            <a:r>
              <a:rPr lang="en-US" i="1" dirty="0" smtClean="0"/>
              <a:t>, FL</a:t>
            </a:r>
          </a:p>
          <a:p>
            <a:pPr lvl="1"/>
            <a:r>
              <a:rPr lang="en-US" i="1" dirty="0" smtClean="0"/>
              <a:t>January 10</a:t>
            </a:r>
            <a:r>
              <a:rPr lang="en-US" i="1" baseline="30000" dirty="0" smtClean="0"/>
              <a:t>th</a:t>
            </a:r>
            <a:r>
              <a:rPr lang="en-US" i="1" dirty="0" smtClean="0"/>
              <a:t> of 2015</a:t>
            </a:r>
          </a:p>
          <a:p>
            <a:pPr lvl="1"/>
            <a:r>
              <a:rPr lang="en-US" i="1" dirty="0" smtClean="0"/>
              <a:t>One student and one advisor were in attendance</a:t>
            </a:r>
            <a:endParaRPr lang="en-US" i="1" dirty="0"/>
          </a:p>
        </p:txBody>
      </p:sp>
    </p:spTree>
    <p:extLst>
      <p:ext uri="{BB962C8B-B14F-4D97-AF65-F5344CB8AC3E}">
        <p14:creationId xmlns:p14="http://schemas.microsoft.com/office/powerpoint/2010/main" val="1000122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Math Counts Competition</a:t>
            </a:r>
            <a:endParaRPr lang="en-US" i="1" dirty="0"/>
          </a:p>
        </p:txBody>
      </p:sp>
      <p:sp>
        <p:nvSpPr>
          <p:cNvPr id="3" name="Content Placeholder 2"/>
          <p:cNvSpPr>
            <a:spLocks noGrp="1"/>
          </p:cNvSpPr>
          <p:nvPr>
            <p:ph idx="1"/>
          </p:nvPr>
        </p:nvSpPr>
        <p:spPr>
          <a:xfrm>
            <a:off x="982133" y="1981200"/>
            <a:ext cx="7704667" cy="4572000"/>
          </a:xfrm>
        </p:spPr>
        <p:txBody>
          <a:bodyPr>
            <a:noAutofit/>
          </a:bodyPr>
          <a:lstStyle/>
          <a:p>
            <a:r>
              <a:rPr lang="en-US" sz="1600" i="1" dirty="0" smtClean="0"/>
              <a:t>Participation</a:t>
            </a:r>
          </a:p>
          <a:p>
            <a:pPr lvl="1"/>
            <a:r>
              <a:rPr lang="en-US" sz="1400" i="1" dirty="0" smtClean="0"/>
              <a:t>15 student chapter members helped run the competition</a:t>
            </a:r>
          </a:p>
          <a:p>
            <a:pPr lvl="1"/>
            <a:r>
              <a:rPr lang="en-US" sz="1400" i="1" dirty="0" smtClean="0"/>
              <a:t>3 </a:t>
            </a:r>
            <a:r>
              <a:rPr lang="en-US" sz="1400" i="1" dirty="0" err="1" smtClean="0"/>
              <a:t>practioners</a:t>
            </a:r>
            <a:r>
              <a:rPr lang="en-US" sz="1400" i="1" dirty="0" smtClean="0"/>
              <a:t> helped with the competition</a:t>
            </a:r>
          </a:p>
          <a:p>
            <a:pPr lvl="1"/>
            <a:r>
              <a:rPr lang="en-US" sz="1400" i="1" dirty="0" smtClean="0"/>
              <a:t>75 person-hours spent on this competition </a:t>
            </a:r>
          </a:p>
          <a:p>
            <a:r>
              <a:rPr lang="en-US" sz="1600" i="1" dirty="0" smtClean="0"/>
              <a:t>Description</a:t>
            </a:r>
          </a:p>
          <a:p>
            <a:pPr lvl="1"/>
            <a:r>
              <a:rPr lang="en-US" sz="1400" i="1" dirty="0" smtClean="0"/>
              <a:t>Math Counts is a competition in which local elementary school  students participate in a mathematics based  competition in which correct answers and speed are taken into account</a:t>
            </a:r>
          </a:p>
          <a:p>
            <a:pPr lvl="1"/>
            <a:r>
              <a:rPr lang="en-US" sz="1400" i="1" dirty="0" smtClean="0"/>
              <a:t>This competition provides elementary school students with an opportunity to apply their knowledge of mathematics in a direct-competition and testing setting to improve their skills and serve as a source of entertainment for the participants.</a:t>
            </a:r>
          </a:p>
          <a:p>
            <a:r>
              <a:rPr lang="en-US" sz="1600" i="1" dirty="0" smtClean="0"/>
              <a:t>Project </a:t>
            </a:r>
            <a:r>
              <a:rPr lang="en-US" sz="1600" i="1" dirty="0" smtClean="0"/>
              <a:t>impact</a:t>
            </a:r>
          </a:p>
          <a:p>
            <a:pPr lvl="1"/>
            <a:r>
              <a:rPr lang="en-US" sz="1400" i="1" dirty="0" smtClean="0"/>
              <a:t>The </a:t>
            </a:r>
            <a:r>
              <a:rPr lang="en-US" sz="1400" i="1" dirty="0"/>
              <a:t> </a:t>
            </a:r>
            <a:r>
              <a:rPr lang="en-US" sz="1400" i="1" dirty="0" smtClean="0"/>
              <a:t>event is hosted at the FAMU-FSU College of Engineering and the ASCE Student Chapter members help to ensure the competition runs smoothly such as administering materials and proctoring exams, moving materials to their prospective locations, and grading the exams.</a:t>
            </a:r>
          </a:p>
        </p:txBody>
      </p:sp>
    </p:spTree>
    <p:extLst>
      <p:ext uri="{BB962C8B-B14F-4D97-AF65-F5344CB8AC3E}">
        <p14:creationId xmlns:p14="http://schemas.microsoft.com/office/powerpoint/2010/main" val="3073034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Adopt-A-Road</a:t>
            </a:r>
            <a:endParaRPr lang="en-US" i="1" dirty="0"/>
          </a:p>
        </p:txBody>
      </p:sp>
      <p:sp>
        <p:nvSpPr>
          <p:cNvPr id="3" name="Content Placeholder 2"/>
          <p:cNvSpPr>
            <a:spLocks noGrp="1"/>
          </p:cNvSpPr>
          <p:nvPr>
            <p:ph idx="1"/>
          </p:nvPr>
        </p:nvSpPr>
        <p:spPr>
          <a:xfrm>
            <a:off x="982133" y="1752600"/>
            <a:ext cx="7704667" cy="4495800"/>
          </a:xfrm>
        </p:spPr>
        <p:txBody>
          <a:bodyPr>
            <a:normAutofit fontScale="85000" lnSpcReduction="10000"/>
          </a:bodyPr>
          <a:lstStyle/>
          <a:p>
            <a:r>
              <a:rPr lang="en-US" i="1" dirty="0" smtClean="0"/>
              <a:t>Participation</a:t>
            </a:r>
          </a:p>
          <a:p>
            <a:pPr lvl="1"/>
            <a:r>
              <a:rPr lang="en-US" i="1" dirty="0" smtClean="0"/>
              <a:t>8 student chapter members helped pick up trash from the side of the roadway</a:t>
            </a:r>
          </a:p>
          <a:p>
            <a:pPr lvl="1"/>
            <a:r>
              <a:rPr lang="en-US" i="1" dirty="0" smtClean="0"/>
              <a:t>8 person-hours spent for this Adopt-A-Road</a:t>
            </a:r>
          </a:p>
          <a:p>
            <a:r>
              <a:rPr lang="en-US" i="1" dirty="0" smtClean="0"/>
              <a:t>Description</a:t>
            </a:r>
          </a:p>
          <a:p>
            <a:pPr lvl="1"/>
            <a:r>
              <a:rPr lang="en-US" i="1" dirty="0" smtClean="0"/>
              <a:t>The student chapter adopted </a:t>
            </a:r>
            <a:r>
              <a:rPr lang="en-US" i="1" dirty="0" err="1" smtClean="0"/>
              <a:t>Lipona</a:t>
            </a:r>
            <a:r>
              <a:rPr lang="en-US" i="1" dirty="0" smtClean="0"/>
              <a:t> Street from Pensacola Street to Jackson Bluff in Tallahassee, FL</a:t>
            </a:r>
          </a:p>
          <a:p>
            <a:pPr lvl="1"/>
            <a:r>
              <a:rPr lang="en-US" i="1" dirty="0" smtClean="0"/>
              <a:t>The roadway adoption helps to maintain a segment of roadway by keeping it free of trash and debris to visually enhance the local community</a:t>
            </a:r>
          </a:p>
          <a:p>
            <a:r>
              <a:rPr lang="en-US" i="1" dirty="0" smtClean="0"/>
              <a:t>Project </a:t>
            </a:r>
            <a:r>
              <a:rPr lang="en-US" i="1" dirty="0" smtClean="0"/>
              <a:t>impact</a:t>
            </a:r>
          </a:p>
          <a:p>
            <a:pPr lvl="1"/>
            <a:r>
              <a:rPr lang="en-US" i="1" dirty="0" smtClean="0"/>
              <a:t>The roadway adoption maintains the cleanliness of the roadway and its adjacent sidewalks to prevent an eyesore for the community and to keep kids safe at the local aftercare center from the roadside trash and debris</a:t>
            </a:r>
          </a:p>
        </p:txBody>
      </p:sp>
    </p:spTree>
    <p:extLst>
      <p:ext uri="{BB962C8B-B14F-4D97-AF65-F5344CB8AC3E}">
        <p14:creationId xmlns:p14="http://schemas.microsoft.com/office/powerpoint/2010/main" val="3952306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Campus Blood Drive</a:t>
            </a:r>
            <a:endParaRPr lang="en-US" i="1" dirty="0"/>
          </a:p>
        </p:txBody>
      </p:sp>
      <p:sp>
        <p:nvSpPr>
          <p:cNvPr id="3" name="Content Placeholder 2"/>
          <p:cNvSpPr>
            <a:spLocks noGrp="1"/>
          </p:cNvSpPr>
          <p:nvPr>
            <p:ph idx="1"/>
          </p:nvPr>
        </p:nvSpPr>
        <p:spPr>
          <a:xfrm>
            <a:off x="982133" y="1828800"/>
            <a:ext cx="7704667" cy="4171016"/>
          </a:xfrm>
        </p:spPr>
        <p:txBody>
          <a:bodyPr>
            <a:normAutofit fontScale="85000" lnSpcReduction="10000"/>
          </a:bodyPr>
          <a:lstStyle/>
          <a:p>
            <a:r>
              <a:rPr lang="en-US" i="1" dirty="0" smtClean="0"/>
              <a:t>Participation</a:t>
            </a:r>
          </a:p>
          <a:p>
            <a:pPr lvl="1"/>
            <a:r>
              <a:rPr lang="en-US" i="1" dirty="0" smtClean="0"/>
              <a:t>Over 30 students donated blood </a:t>
            </a:r>
          </a:p>
          <a:p>
            <a:pPr lvl="1"/>
            <a:r>
              <a:rPr lang="en-US" i="1" dirty="0" smtClean="0"/>
              <a:t>3 person-hours spent on the preparation and coordination for the event</a:t>
            </a:r>
          </a:p>
          <a:p>
            <a:r>
              <a:rPr lang="en-US" i="1" dirty="0" smtClean="0"/>
              <a:t>Description</a:t>
            </a:r>
          </a:p>
          <a:p>
            <a:pPr lvl="1"/>
            <a:r>
              <a:rPr lang="en-US" i="1" dirty="0" smtClean="0"/>
              <a:t>The blood drive was held on the FAMU-FSU College of Engineering Campus</a:t>
            </a:r>
          </a:p>
          <a:p>
            <a:pPr lvl="1"/>
            <a:r>
              <a:rPr lang="en-US" i="1" dirty="0" smtClean="0"/>
              <a:t>The blood drive attracted many students and was on the campus </a:t>
            </a:r>
            <a:r>
              <a:rPr lang="en-US" i="1" dirty="0" smtClean="0"/>
              <a:t>for 4 hours to support a great cause </a:t>
            </a:r>
            <a:endParaRPr lang="en-US" i="1" dirty="0" smtClean="0"/>
          </a:p>
          <a:p>
            <a:r>
              <a:rPr lang="en-US" i="1" dirty="0" smtClean="0"/>
              <a:t>Project </a:t>
            </a:r>
            <a:r>
              <a:rPr lang="en-US" i="1" dirty="0" smtClean="0"/>
              <a:t>impact</a:t>
            </a:r>
          </a:p>
          <a:p>
            <a:pPr lvl="1"/>
            <a:r>
              <a:rPr lang="en-US" i="1" dirty="0" smtClean="0"/>
              <a:t>The roadway adoption maintains the cleanliness of the roadway and its adjacent sidewalks to prevent an eyesore for the community and to keep kids safe at the local aftercare center from the roadside trash and debris</a:t>
            </a:r>
          </a:p>
        </p:txBody>
      </p:sp>
    </p:spTree>
    <p:extLst>
      <p:ext uri="{BB962C8B-B14F-4D97-AF65-F5344CB8AC3E}">
        <p14:creationId xmlns:p14="http://schemas.microsoft.com/office/powerpoint/2010/main" val="3964257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Questions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The most significant event of the year was the 2014 ASCE Southeast Student Conference</a:t>
            </a:r>
          </a:p>
          <a:p>
            <a:pPr lvl="1"/>
            <a:r>
              <a:rPr lang="en-US" i="1" dirty="0" smtClean="0"/>
              <a:t>FAMU-FSU placed 4</a:t>
            </a:r>
            <a:r>
              <a:rPr lang="en-US" i="1" baseline="30000" dirty="0" smtClean="0"/>
              <a:t>th</a:t>
            </a:r>
            <a:r>
              <a:rPr lang="en-US" i="1" dirty="0" smtClean="0"/>
              <a:t> overall and placed first in Balsa Pyramid. These placements, among our other competitions continue to show how our members are well-rounded </a:t>
            </a:r>
            <a:r>
              <a:rPr lang="en-US" i="1" dirty="0" smtClean="0"/>
              <a:t>and striving individuals.</a:t>
            </a:r>
            <a:endParaRPr lang="en-US" i="1" dirty="0" smtClean="0"/>
          </a:p>
          <a:p>
            <a:r>
              <a:rPr lang="en-US" i="1" dirty="0" smtClean="0"/>
              <a:t>The most significant challenge of the year was raising funds to have a competitive edge in competition at the student conference. </a:t>
            </a:r>
          </a:p>
          <a:p>
            <a:pPr lvl="1"/>
            <a:r>
              <a:rPr lang="en-US" i="1" dirty="0" smtClean="0"/>
              <a:t>Our officers reached out to companies at Engineering Day  and through networking events such as conferences parent chapter events</a:t>
            </a:r>
            <a:endParaRPr lang="en-US" i="1" dirty="0" smtClean="0"/>
          </a:p>
        </p:txBody>
      </p:sp>
    </p:spTree>
    <p:extLst>
      <p:ext uri="{BB962C8B-B14F-4D97-AF65-F5344CB8AC3E}">
        <p14:creationId xmlns:p14="http://schemas.microsoft.com/office/powerpoint/2010/main" val="403428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04667" cy="838199"/>
          </a:xfrm>
        </p:spPr>
        <p:txBody>
          <a:bodyPr/>
          <a:lstStyle/>
          <a:p>
            <a:r>
              <a:rPr lang="en-US" dirty="0" smtClean="0"/>
              <a:t>Student Officers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077118"/>
            <a:ext cx="7010400" cy="4246563"/>
          </a:xfrm>
        </p:spPr>
      </p:pic>
      <p:sp>
        <p:nvSpPr>
          <p:cNvPr id="5" name="Title 1"/>
          <p:cNvSpPr txBox="1">
            <a:spLocks/>
          </p:cNvSpPr>
          <p:nvPr/>
        </p:nvSpPr>
        <p:spPr>
          <a:xfrm>
            <a:off x="1219200" y="5257800"/>
            <a:ext cx="7704667" cy="8381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dirty="0" smtClean="0"/>
              <a:t>Officers at our Mellow Mushroom watch party. </a:t>
            </a:r>
          </a:p>
          <a:p>
            <a:pPr algn="l"/>
            <a:r>
              <a:rPr lang="en-US" sz="1000" dirty="0" smtClean="0"/>
              <a:t>Top Row: Stephanie Doro, Lamar Case, Rose </a:t>
            </a:r>
            <a:r>
              <a:rPr lang="en-US" sz="1000" dirty="0" err="1" smtClean="0"/>
              <a:t>Frawley</a:t>
            </a:r>
            <a:r>
              <a:rPr lang="en-US" sz="1000" dirty="0" smtClean="0"/>
              <a:t>, Amanda Wilson </a:t>
            </a:r>
          </a:p>
          <a:p>
            <a:pPr algn="l"/>
            <a:r>
              <a:rPr lang="en-US" sz="1000" dirty="0" smtClean="0"/>
              <a:t>Bottom Row: Dylan Greenspan, Lindsey Griffin, Annemarie </a:t>
            </a:r>
            <a:r>
              <a:rPr lang="en-US" sz="1000" dirty="0" err="1" smtClean="0"/>
              <a:t>Riecken</a:t>
            </a:r>
            <a:r>
              <a:rPr lang="en-US" sz="1000" dirty="0" smtClean="0"/>
              <a:t>, Vanesa </a:t>
            </a:r>
            <a:r>
              <a:rPr lang="en-US" sz="1000" dirty="0" err="1" smtClean="0"/>
              <a:t>Moreno,Rob</a:t>
            </a:r>
            <a:r>
              <a:rPr lang="en-US" sz="1000" dirty="0" smtClean="0"/>
              <a:t> Romanoff, </a:t>
            </a:r>
            <a:r>
              <a:rPr lang="en-US" sz="1000" dirty="0" smtClean="0"/>
              <a:t>Kyle </a:t>
            </a:r>
            <a:r>
              <a:rPr lang="en-US" sz="1000" dirty="0" err="1" smtClean="0"/>
              <a:t>Faby</a:t>
            </a:r>
            <a:endParaRPr lang="en-US" sz="1000" dirty="0" smtClean="0"/>
          </a:p>
          <a:p>
            <a:pPr algn="l"/>
            <a:r>
              <a:rPr lang="en-US" sz="1000" dirty="0" smtClean="0"/>
              <a:t>Not Pictured: </a:t>
            </a:r>
            <a:r>
              <a:rPr lang="en-US" sz="1000" dirty="0" err="1" smtClean="0"/>
              <a:t>Ruslet</a:t>
            </a:r>
            <a:r>
              <a:rPr lang="en-US" sz="1000" dirty="0" smtClean="0"/>
              <a:t> </a:t>
            </a:r>
            <a:r>
              <a:rPr lang="en-US" sz="1000" dirty="0" err="1" smtClean="0"/>
              <a:t>Baronvil</a:t>
            </a:r>
            <a:r>
              <a:rPr lang="en-US" sz="1000" dirty="0" smtClean="0"/>
              <a:t>, Michael Fisk</a:t>
            </a:r>
            <a:endParaRPr lang="en-US" sz="1000" dirty="0"/>
          </a:p>
        </p:txBody>
      </p:sp>
    </p:spTree>
    <p:extLst>
      <p:ext uri="{BB962C8B-B14F-4D97-AF65-F5344CB8AC3E}">
        <p14:creationId xmlns:p14="http://schemas.microsoft.com/office/powerpoint/2010/main" val="194619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a:t>
            </a:r>
            <a:endParaRPr lang="en-US" dirty="0"/>
          </a:p>
        </p:txBody>
      </p:sp>
      <p:sp>
        <p:nvSpPr>
          <p:cNvPr id="3" name="Content Placeholder 2"/>
          <p:cNvSpPr>
            <a:spLocks noGrp="1"/>
          </p:cNvSpPr>
          <p:nvPr>
            <p:ph idx="1"/>
          </p:nvPr>
        </p:nvSpPr>
        <p:spPr>
          <a:xfrm>
            <a:off x="982133" y="1828800"/>
            <a:ext cx="7704667" cy="4724400"/>
          </a:xfrm>
        </p:spPr>
        <p:txBody>
          <a:bodyPr>
            <a:normAutofit/>
          </a:bodyPr>
          <a:lstStyle/>
          <a:p>
            <a:endParaRPr lang="en-US" i="1" dirty="0" smtClean="0"/>
          </a:p>
          <a:p>
            <a:r>
              <a:rPr lang="en-US" i="1" dirty="0" smtClean="0"/>
              <a:t>Dr. Primus V. </a:t>
            </a:r>
            <a:r>
              <a:rPr lang="en-US" i="1" dirty="0" err="1" smtClean="0"/>
              <a:t>Mtenga</a:t>
            </a:r>
            <a:r>
              <a:rPr lang="en-US" i="1" dirty="0" smtClean="0"/>
              <a:t>, PhD, P.E.</a:t>
            </a:r>
          </a:p>
          <a:p>
            <a:pPr lvl="1"/>
            <a:r>
              <a:rPr lang="en-US" i="1" dirty="0"/>
              <a:t>Faculty Advisor</a:t>
            </a:r>
          </a:p>
          <a:p>
            <a:pPr lvl="1"/>
            <a:r>
              <a:rPr lang="en-US" i="1" dirty="0"/>
              <a:t>Email: </a:t>
            </a:r>
            <a:r>
              <a:rPr lang="en-US" i="1" dirty="0">
                <a:hlinkClick r:id="rId3"/>
              </a:rPr>
              <a:t>mtenga@eng.fsu.edu</a:t>
            </a:r>
            <a:endParaRPr lang="en-US" i="1" dirty="0"/>
          </a:p>
          <a:p>
            <a:pPr lvl="1"/>
            <a:r>
              <a:rPr lang="en-US" i="1" dirty="0"/>
              <a:t>Phone: </a:t>
            </a:r>
            <a:r>
              <a:rPr lang="en-US" i="1" dirty="0" smtClean="0"/>
              <a:t>850-410-6130</a:t>
            </a:r>
          </a:p>
          <a:p>
            <a:r>
              <a:rPr lang="en-US" i="1" dirty="0" smtClean="0"/>
              <a:t>David L. Crombie, E.I.</a:t>
            </a:r>
          </a:p>
          <a:p>
            <a:pPr lvl="1"/>
            <a:r>
              <a:rPr lang="en-US" i="1" dirty="0" smtClean="0"/>
              <a:t>Practitioner Advisor</a:t>
            </a:r>
          </a:p>
          <a:p>
            <a:pPr lvl="1"/>
            <a:r>
              <a:rPr lang="en-US" i="1" dirty="0" smtClean="0"/>
              <a:t>Email: </a:t>
            </a:r>
            <a:r>
              <a:rPr lang="en-US" i="1" dirty="0" smtClean="0">
                <a:hlinkClick r:id="rId4"/>
              </a:rPr>
              <a:t>dave.crombie@egs-us.com</a:t>
            </a:r>
            <a:endParaRPr lang="en-US" i="1" dirty="0" smtClean="0"/>
          </a:p>
          <a:p>
            <a:pPr lvl="1"/>
            <a:r>
              <a:rPr lang="en-US" i="1" dirty="0" smtClean="0"/>
              <a:t>Phone: 850-386-1253</a:t>
            </a:r>
          </a:p>
        </p:txBody>
      </p:sp>
    </p:spTree>
    <p:extLst>
      <p:ext uri="{BB962C8B-B14F-4D97-AF65-F5344CB8AC3E}">
        <p14:creationId xmlns:p14="http://schemas.microsoft.com/office/powerpoint/2010/main" val="236133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Summary</a:t>
            </a:r>
            <a:endParaRPr lang="en-US" dirty="0"/>
          </a:p>
        </p:txBody>
      </p:sp>
      <p:sp>
        <p:nvSpPr>
          <p:cNvPr id="3" name="Content Placeholder 2"/>
          <p:cNvSpPr>
            <a:spLocks noGrp="1"/>
          </p:cNvSpPr>
          <p:nvPr>
            <p:ph idx="1"/>
          </p:nvPr>
        </p:nvSpPr>
        <p:spPr/>
        <p:txBody>
          <a:bodyPr/>
          <a:lstStyle/>
          <a:p>
            <a:r>
              <a:rPr lang="en-US" dirty="0" smtClean="0"/>
              <a:t>Dues: $1,080 /semester</a:t>
            </a:r>
            <a:endParaRPr lang="en-US" i="1" dirty="0"/>
          </a:p>
          <a:p>
            <a:r>
              <a:rPr lang="en-US" dirty="0"/>
              <a:t>As of December 31, 2014</a:t>
            </a:r>
          </a:p>
          <a:p>
            <a:pPr lvl="1"/>
            <a:r>
              <a:rPr lang="en-US" dirty="0">
                <a:solidFill>
                  <a:srgbClr val="FF0000"/>
                </a:solidFill>
              </a:rPr>
              <a:t>Total income: $16,183.84</a:t>
            </a:r>
          </a:p>
          <a:p>
            <a:pPr lvl="1"/>
            <a:r>
              <a:rPr lang="en-US" dirty="0">
                <a:solidFill>
                  <a:srgbClr val="FF0000"/>
                </a:solidFill>
              </a:rPr>
              <a:t>Total expenditures: $17,660.98</a:t>
            </a:r>
          </a:p>
          <a:p>
            <a:pPr lvl="1"/>
            <a:r>
              <a:rPr lang="en-US" dirty="0"/>
              <a:t>Cash balance: $9,181.83</a:t>
            </a:r>
          </a:p>
          <a:p>
            <a:pPr lvl="1"/>
            <a:r>
              <a:rPr lang="en-US" dirty="0"/>
              <a:t>Accounts receivable: $200</a:t>
            </a:r>
          </a:p>
          <a:p>
            <a:pPr lvl="1"/>
            <a:r>
              <a:rPr lang="en-US" dirty="0"/>
              <a:t>Accounts payable: $988.34</a:t>
            </a:r>
          </a:p>
          <a:p>
            <a:endParaRPr lang="en-US" dirty="0" smtClean="0"/>
          </a:p>
          <a:p>
            <a:endParaRPr lang="en-US" dirty="0"/>
          </a:p>
        </p:txBody>
      </p:sp>
    </p:spTree>
    <p:extLst>
      <p:ext uri="{BB962C8B-B14F-4D97-AF65-F5344CB8AC3E}">
        <p14:creationId xmlns:p14="http://schemas.microsoft.com/office/powerpoint/2010/main" val="10723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38100"/>
            <a:ext cx="7704667" cy="1981200"/>
          </a:xfrm>
        </p:spPr>
        <p:txBody>
          <a:bodyPr/>
          <a:lstStyle/>
          <a:p>
            <a:r>
              <a:rPr lang="en-US" dirty="0" smtClean="0"/>
              <a:t>Goals and Objectives</a:t>
            </a:r>
            <a:endParaRPr lang="en-US" dirty="0"/>
          </a:p>
        </p:txBody>
      </p:sp>
      <p:sp>
        <p:nvSpPr>
          <p:cNvPr id="3" name="Content Placeholder 2"/>
          <p:cNvSpPr>
            <a:spLocks noGrp="1"/>
          </p:cNvSpPr>
          <p:nvPr>
            <p:ph idx="1"/>
          </p:nvPr>
        </p:nvSpPr>
        <p:spPr>
          <a:xfrm>
            <a:off x="982133" y="1600200"/>
            <a:ext cx="7704667" cy="3561415"/>
          </a:xfrm>
        </p:spPr>
        <p:txBody>
          <a:bodyPr/>
          <a:lstStyle/>
          <a:p>
            <a:r>
              <a:rPr lang="en-US" i="1" dirty="0" smtClean="0"/>
              <a:t>The FAMU-FSU student chapter aims to spark interest in both leadership and involvement within the civil engineering major. </a:t>
            </a:r>
          </a:p>
          <a:p>
            <a:r>
              <a:rPr lang="en-US" b="1" i="1" dirty="0" smtClean="0"/>
              <a:t>Goal 1:</a:t>
            </a:r>
            <a:r>
              <a:rPr lang="en-US" i="1" dirty="0" smtClean="0"/>
              <a:t> Increasing student involvement</a:t>
            </a:r>
          </a:p>
          <a:p>
            <a:r>
              <a:rPr lang="en-US" b="1" i="1" dirty="0" smtClean="0"/>
              <a:t>Goal 2: </a:t>
            </a:r>
            <a:r>
              <a:rPr lang="en-US" i="1" dirty="0" smtClean="0"/>
              <a:t>Networking with professionals</a:t>
            </a:r>
          </a:p>
          <a:p>
            <a:r>
              <a:rPr lang="en-US" b="1" i="1" dirty="0" smtClean="0"/>
              <a:t>Goal 3: </a:t>
            </a:r>
            <a:r>
              <a:rPr lang="en-US" i="1" dirty="0" smtClean="0"/>
              <a:t>Giving back to the local/engineering community</a:t>
            </a:r>
          </a:p>
          <a:p>
            <a:r>
              <a:rPr lang="en-US" b="1" i="1" dirty="0" smtClean="0"/>
              <a:t>Goal 4:</a:t>
            </a:r>
            <a:r>
              <a:rPr lang="en-US" i="1" dirty="0"/>
              <a:t> </a:t>
            </a:r>
            <a:r>
              <a:rPr lang="en-US" i="1" dirty="0" smtClean="0"/>
              <a:t>Increasing K-12 outreach </a:t>
            </a:r>
            <a:endParaRPr lang="en-US" b="1" i="1" dirty="0"/>
          </a:p>
        </p:txBody>
      </p:sp>
    </p:spTree>
    <p:extLst>
      <p:ext uri="{BB962C8B-B14F-4D97-AF65-F5344CB8AC3E}">
        <p14:creationId xmlns:p14="http://schemas.microsoft.com/office/powerpoint/2010/main" val="422042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67" y="152400"/>
            <a:ext cx="8305800" cy="1981200"/>
          </a:xfrm>
        </p:spPr>
        <p:txBody>
          <a:bodyPr>
            <a:normAutofit/>
          </a:bodyPr>
          <a:lstStyle/>
          <a:p>
            <a:r>
              <a:rPr lang="en-US" sz="3200" b="1" i="1" dirty="0"/>
              <a:t>Goal 1:</a:t>
            </a:r>
            <a:r>
              <a:rPr lang="en-US" sz="3200" i="1" dirty="0"/>
              <a:t> Increasing student involvement</a:t>
            </a:r>
          </a:p>
        </p:txBody>
      </p:sp>
      <p:sp>
        <p:nvSpPr>
          <p:cNvPr id="3" name="Content Placeholder 2"/>
          <p:cNvSpPr>
            <a:spLocks noGrp="1"/>
          </p:cNvSpPr>
          <p:nvPr>
            <p:ph idx="1"/>
          </p:nvPr>
        </p:nvSpPr>
        <p:spPr>
          <a:xfrm>
            <a:off x="990600" y="914400"/>
            <a:ext cx="7704667" cy="4191000"/>
          </a:xfrm>
        </p:spPr>
        <p:txBody>
          <a:bodyPr>
            <a:normAutofit/>
          </a:bodyPr>
          <a:lstStyle/>
          <a:p>
            <a:r>
              <a:rPr lang="en-US" dirty="0"/>
              <a:t>Student involvement is one of the driving forces of our organization. Our mission is to increase participation in the various events that we organize. </a:t>
            </a:r>
            <a:r>
              <a:rPr lang="en-US" dirty="0" smtClean="0"/>
              <a:t>We want to create a fun environment while also equipping students with professional skills to aid them in their engineering career. </a:t>
            </a:r>
            <a:endParaRPr lang="en-US" dirty="0"/>
          </a:p>
          <a:p>
            <a:r>
              <a:rPr lang="en-US" b="1" dirty="0" smtClean="0"/>
              <a:t>Action plan: </a:t>
            </a:r>
            <a:r>
              <a:rPr lang="en-US" dirty="0" smtClean="0"/>
              <a:t>Organize appealing events to the student body ranging from general body meetings to socials. </a:t>
            </a:r>
          </a:p>
        </p:txBody>
      </p:sp>
    </p:spTree>
    <p:extLst>
      <p:ext uri="{BB962C8B-B14F-4D97-AF65-F5344CB8AC3E}">
        <p14:creationId xmlns:p14="http://schemas.microsoft.com/office/powerpoint/2010/main" val="272258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67" y="152400"/>
            <a:ext cx="8305800" cy="1981200"/>
          </a:xfrm>
        </p:spPr>
        <p:txBody>
          <a:bodyPr>
            <a:normAutofit/>
          </a:bodyPr>
          <a:lstStyle/>
          <a:p>
            <a:r>
              <a:rPr lang="en-US" sz="3200" b="1" i="1" dirty="0"/>
              <a:t>Goal 1:</a:t>
            </a:r>
            <a:r>
              <a:rPr lang="en-US" sz="3200" i="1" dirty="0"/>
              <a:t> Increasing student involvement</a:t>
            </a:r>
          </a:p>
        </p:txBody>
      </p:sp>
      <p:sp>
        <p:nvSpPr>
          <p:cNvPr id="3" name="Content Placeholder 2"/>
          <p:cNvSpPr>
            <a:spLocks noGrp="1"/>
          </p:cNvSpPr>
          <p:nvPr>
            <p:ph idx="1"/>
          </p:nvPr>
        </p:nvSpPr>
        <p:spPr>
          <a:xfrm>
            <a:off x="865717" y="1447800"/>
            <a:ext cx="7848600" cy="5257800"/>
          </a:xfrm>
        </p:spPr>
        <p:txBody>
          <a:bodyPr numCol="1">
            <a:normAutofit fontScale="92500" lnSpcReduction="20000"/>
          </a:bodyPr>
          <a:lstStyle/>
          <a:p>
            <a:r>
              <a:rPr lang="en-US" b="1" dirty="0" smtClean="0"/>
              <a:t>Assessment: </a:t>
            </a:r>
            <a:r>
              <a:rPr lang="en-US" dirty="0" smtClean="0"/>
              <a:t>During 2014 we organized events such as</a:t>
            </a:r>
          </a:p>
          <a:p>
            <a:pPr lvl="4"/>
            <a:r>
              <a:rPr lang="en-US" sz="1600" b="1" dirty="0"/>
              <a:t>Cancun’s FIFA World Cup watch </a:t>
            </a:r>
            <a:r>
              <a:rPr lang="en-US" sz="1600" b="1" dirty="0" smtClean="0"/>
              <a:t>party/fundraiser</a:t>
            </a:r>
            <a:endParaRPr lang="en-US" sz="1600" b="1" dirty="0"/>
          </a:p>
          <a:p>
            <a:pPr lvl="4"/>
            <a:r>
              <a:rPr lang="en-US" sz="1600" b="1" dirty="0"/>
              <a:t>ITE Bowling Tournament </a:t>
            </a:r>
          </a:p>
          <a:p>
            <a:pPr lvl="4"/>
            <a:r>
              <a:rPr lang="en-US" sz="1600" b="1" dirty="0"/>
              <a:t>General Body Meetings (every other week)</a:t>
            </a:r>
          </a:p>
          <a:p>
            <a:pPr lvl="4"/>
            <a:r>
              <a:rPr lang="en-US" sz="1600" b="1" dirty="0"/>
              <a:t>CIVES steel company tour</a:t>
            </a:r>
          </a:p>
          <a:p>
            <a:pPr lvl="4"/>
            <a:r>
              <a:rPr lang="en-US" sz="1600" b="1" dirty="0"/>
              <a:t>Volleyball Social</a:t>
            </a:r>
          </a:p>
          <a:p>
            <a:pPr lvl="4"/>
            <a:r>
              <a:rPr lang="en-US" sz="1600" b="1" dirty="0"/>
              <a:t>Faculty and Staff BBQ</a:t>
            </a:r>
          </a:p>
          <a:p>
            <a:pPr lvl="4"/>
            <a:r>
              <a:rPr lang="en-US" sz="1600" b="1" dirty="0"/>
              <a:t>FSU-Louisville watch party</a:t>
            </a:r>
          </a:p>
          <a:p>
            <a:pPr lvl="4"/>
            <a:r>
              <a:rPr lang="en-US" sz="1600" b="1" dirty="0"/>
              <a:t>Order of the Engineer</a:t>
            </a:r>
          </a:p>
          <a:p>
            <a:pPr lvl="1"/>
            <a:r>
              <a:rPr lang="en-US" sz="1800" dirty="0"/>
              <a:t>We received positive feedback from the student body for each event. One of the students’ favorites was the FSU-Louisville watch party because they networked with professionals while rooting for their favorite team. As a result, we accomplished goal 1.</a:t>
            </a:r>
            <a:endParaRPr lang="en-US" dirty="0" smtClean="0"/>
          </a:p>
          <a:p>
            <a:pPr lvl="4"/>
            <a:endParaRPr lang="en-US" dirty="0" smtClean="0"/>
          </a:p>
          <a:p>
            <a:pPr marL="285750" lvl="1"/>
            <a:r>
              <a:rPr lang="en-US" b="1" dirty="0" smtClean="0"/>
              <a:t>Follow-Up </a:t>
            </a:r>
            <a:r>
              <a:rPr lang="en-US" b="1" dirty="0"/>
              <a:t>Plan:</a:t>
            </a:r>
            <a:r>
              <a:rPr lang="en-US" dirty="0"/>
              <a:t> We will continue to offer students with numerous events throughout the semester in order to foster comradery and increase interest in professional/ networking events</a:t>
            </a:r>
            <a:r>
              <a:rPr lang="en-US" dirty="0" smtClean="0"/>
              <a:t>.</a:t>
            </a:r>
          </a:p>
          <a:p>
            <a:endParaRPr lang="en-US" dirty="0" smtClean="0"/>
          </a:p>
        </p:txBody>
      </p:sp>
    </p:spTree>
    <p:extLst>
      <p:ext uri="{BB962C8B-B14F-4D97-AF65-F5344CB8AC3E}">
        <p14:creationId xmlns:p14="http://schemas.microsoft.com/office/powerpoint/2010/main" val="955785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3901</TotalTime>
  <Words>2429</Words>
  <Application>Microsoft Office PowerPoint</Application>
  <PresentationFormat>On-screen Show (4:3)</PresentationFormat>
  <Paragraphs>308</Paragraphs>
  <Slides>35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Corbel</vt:lpstr>
      <vt:lpstr>Parallax</vt:lpstr>
      <vt:lpstr>FAMU-FSU  College of Engineering</vt:lpstr>
      <vt:lpstr>Contact Information</vt:lpstr>
      <vt:lpstr>Student Officers</vt:lpstr>
      <vt:lpstr>Student Officers</vt:lpstr>
      <vt:lpstr>Advisors</vt:lpstr>
      <vt:lpstr>Financial Summary</vt:lpstr>
      <vt:lpstr>Goals and Objectives</vt:lpstr>
      <vt:lpstr>Goal 1: Increasing student involvement</vt:lpstr>
      <vt:lpstr>Goal 1: Increasing student involvement</vt:lpstr>
      <vt:lpstr>2014 Events</vt:lpstr>
      <vt:lpstr>2014 Events</vt:lpstr>
      <vt:lpstr>Goal 2: Networking with professionals</vt:lpstr>
      <vt:lpstr>Goal 2: Networking with professionals</vt:lpstr>
      <vt:lpstr>Networking Events 2014</vt:lpstr>
      <vt:lpstr>Goal 3: Giving back to the engineering/local community </vt:lpstr>
      <vt:lpstr>Goal 3: Giving back to the engineering/local community </vt:lpstr>
      <vt:lpstr>Giving Back 2014</vt:lpstr>
      <vt:lpstr>Membership Statistics</vt:lpstr>
      <vt:lpstr>Meeting Statistics</vt:lpstr>
      <vt:lpstr>Graduate School Informational Meeting</vt:lpstr>
      <vt:lpstr>First Meeting of the Fall Semester</vt:lpstr>
      <vt:lpstr>Gresham Smith &amp; Partners Presentation</vt:lpstr>
      <vt:lpstr>Resume Workshops</vt:lpstr>
      <vt:lpstr>Student Conference</vt:lpstr>
      <vt:lpstr>Balsa Pyramid</vt:lpstr>
      <vt:lpstr>Concrete Canoe (Ziracony)</vt:lpstr>
      <vt:lpstr>Steel Bridge</vt:lpstr>
      <vt:lpstr>Overall Conference Results Summary</vt:lpstr>
      <vt:lpstr>The 2014 Annual Conference of the Florida Section ASCE</vt:lpstr>
      <vt:lpstr>Florida Section ASCE Board of Directors Meeting</vt:lpstr>
      <vt:lpstr>Florida Section ASCE Board of Directors Meeting</vt:lpstr>
      <vt:lpstr>Math Counts Competition</vt:lpstr>
      <vt:lpstr>Adopt-A-Road</vt:lpstr>
      <vt:lpstr>Campus Blood Drive</vt:lpstr>
      <vt:lpstr>Summary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Faby, Kyle</cp:lastModifiedBy>
  <cp:revision>92</cp:revision>
  <dcterms:created xsi:type="dcterms:W3CDTF">2013-08-09T15:30:51Z</dcterms:created>
  <dcterms:modified xsi:type="dcterms:W3CDTF">2015-01-29T20:01:49Z</dcterms:modified>
</cp:coreProperties>
</file>