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8" r:id="rId4"/>
    <p:sldId id="284" r:id="rId5"/>
    <p:sldId id="259" r:id="rId6"/>
    <p:sldId id="260" r:id="rId7"/>
    <p:sldId id="262" r:id="rId8"/>
    <p:sldId id="263" r:id="rId9"/>
    <p:sldId id="275" r:id="rId10"/>
    <p:sldId id="276" r:id="rId11"/>
    <p:sldId id="266" r:id="rId12"/>
    <p:sldId id="267" r:id="rId13"/>
    <p:sldId id="268" r:id="rId14"/>
    <p:sldId id="278" r:id="rId15"/>
    <p:sldId id="280" r:id="rId16"/>
    <p:sldId id="281" r:id="rId17"/>
    <p:sldId id="282" r:id="rId18"/>
    <p:sldId id="283" r:id="rId19"/>
    <p:sldId id="269" r:id="rId20"/>
    <p:sldId id="279"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7" autoAdjust="0"/>
    <p:restoredTop sz="88790" autoAdjust="0"/>
  </p:normalViewPr>
  <p:slideViewPr>
    <p:cSldViewPr>
      <p:cViewPr varScale="1">
        <p:scale>
          <a:sx n="97" d="100"/>
          <a:sy n="97" d="100"/>
        </p:scale>
        <p:origin x="384" y="72"/>
      </p:cViewPr>
      <p:guideLst>
        <p:guide orient="horz" pos="2160"/>
        <p:guide pos="2880"/>
      </p:guideLst>
    </p:cSldViewPr>
  </p:slideViewPr>
  <p:outlineViewPr>
    <p:cViewPr>
      <p:scale>
        <a:sx n="33" d="100"/>
        <a:sy n="33" d="100"/>
      </p:scale>
      <p:origin x="48" y="111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B7F98-4D0E-43E0-AE22-71279726BBF1}" type="datetimeFigureOut">
              <a:rPr lang="en-US" smtClean="0"/>
              <a:t>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84275-D213-4A8C-B251-B8101B982D64}" type="slidenum">
              <a:rPr lang="en-US" smtClean="0"/>
              <a:t>‹#›</a:t>
            </a:fld>
            <a:endParaRPr lang="en-US"/>
          </a:p>
        </p:txBody>
      </p:sp>
    </p:spTree>
    <p:extLst>
      <p:ext uri="{BB962C8B-B14F-4D97-AF65-F5344CB8AC3E}">
        <p14:creationId xmlns:p14="http://schemas.microsoft.com/office/powerpoint/2010/main" val="408580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own theme and layout (View-slide</a:t>
            </a:r>
            <a:r>
              <a:rPr lang="en-US" baseline="0" dirty="0" smtClean="0"/>
              <a:t> master or similar)</a:t>
            </a:r>
            <a:r>
              <a:rPr lang="en-US" dirty="0" smtClean="0"/>
              <a:t>.  Add photos,</a:t>
            </a:r>
            <a:r>
              <a:rPr lang="en-US" baseline="0" dirty="0" smtClean="0"/>
              <a:t> logos and graphics.  Throughout this template file, text in italics should be replaced with more specific titles.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a:t>
            </a:fld>
            <a:endParaRPr lang="en-US"/>
          </a:p>
        </p:txBody>
      </p:sp>
    </p:spTree>
    <p:extLst>
      <p:ext uri="{BB962C8B-B14F-4D97-AF65-F5344CB8AC3E}">
        <p14:creationId xmlns:p14="http://schemas.microsoft.com/office/powerpoint/2010/main" val="102917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would prefer that you limit to 60 slides or less, but if you have more that’s ok.  When actually presenting to other groups, reorder the slides (instead of deleting, move extras to the end so you have them if questions come up) to only present a reasonable amount in the time you are given.</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21</a:t>
            </a:fld>
            <a:endParaRPr lang="en-US"/>
          </a:p>
        </p:txBody>
      </p:sp>
    </p:spTree>
    <p:extLst>
      <p:ext uri="{BB962C8B-B14F-4D97-AF65-F5344CB8AC3E}">
        <p14:creationId xmlns:p14="http://schemas.microsoft.com/office/powerpoint/2010/main" val="374387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2</a:t>
            </a:fld>
            <a:endParaRPr lang="en-US"/>
          </a:p>
        </p:txBody>
      </p:sp>
    </p:spTree>
    <p:extLst>
      <p:ext uri="{BB962C8B-B14F-4D97-AF65-F5344CB8AC3E}">
        <p14:creationId xmlns:p14="http://schemas.microsoft.com/office/powerpoint/2010/main" val="413526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3</a:t>
            </a:fld>
            <a:endParaRPr lang="en-US"/>
          </a:p>
        </p:txBody>
      </p:sp>
    </p:spTree>
    <p:extLst>
      <p:ext uri="{BB962C8B-B14F-4D97-AF65-F5344CB8AC3E}">
        <p14:creationId xmlns:p14="http://schemas.microsoft.com/office/powerpoint/2010/main" val="83324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5</a:t>
            </a:fld>
            <a:endParaRPr lang="en-US"/>
          </a:p>
        </p:txBody>
      </p:sp>
    </p:spTree>
    <p:extLst>
      <p:ext uri="{BB962C8B-B14F-4D97-AF65-F5344CB8AC3E}">
        <p14:creationId xmlns:p14="http://schemas.microsoft.com/office/powerpoint/2010/main" val="292447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goals are suggested, add more if you wish</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7</a:t>
            </a:fld>
            <a:endParaRPr lang="en-US"/>
          </a:p>
        </p:txBody>
      </p:sp>
    </p:spTree>
    <p:extLst>
      <p:ext uri="{BB962C8B-B14F-4D97-AF65-F5344CB8AC3E}">
        <p14:creationId xmlns:p14="http://schemas.microsoft.com/office/powerpoint/2010/main" val="2649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numbers (from Statistical</a:t>
            </a:r>
            <a:r>
              <a:rPr lang="en-US" baseline="0" dirty="0" smtClean="0"/>
              <a:t> Data tab in excel sheet) </a:t>
            </a:r>
            <a:r>
              <a:rPr lang="en-US" dirty="0" smtClean="0"/>
              <a:t>where words are underlined.</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11</a:t>
            </a:fld>
            <a:endParaRPr lang="en-US"/>
          </a:p>
        </p:txBody>
      </p:sp>
    </p:spTree>
    <p:extLst>
      <p:ext uri="{BB962C8B-B14F-4D97-AF65-F5344CB8AC3E}">
        <p14:creationId xmlns:p14="http://schemas.microsoft.com/office/powerpoint/2010/main" val="73389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numbers (from Statistical Data tab in excel sheet) where words are underlined.</a:t>
            </a:r>
          </a:p>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12</a:t>
            </a:fld>
            <a:endParaRPr lang="en-US"/>
          </a:p>
        </p:txBody>
      </p:sp>
    </p:spTree>
    <p:extLst>
      <p:ext uri="{BB962C8B-B14F-4D97-AF65-F5344CB8AC3E}">
        <p14:creationId xmlns:p14="http://schemas.microsoft.com/office/powerpoint/2010/main" val="2579715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photos, logos, </a:t>
            </a:r>
            <a:r>
              <a:rPr lang="en-US" baseline="0" dirty="0" err="1" smtClean="0"/>
              <a:t>etc</a:t>
            </a:r>
            <a:r>
              <a:rPr lang="en-US" baseline="0" dirty="0" smtClean="0"/>
              <a:t> and describe each meeting</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13</a:t>
            </a:fld>
            <a:endParaRPr lang="en-US"/>
          </a:p>
        </p:txBody>
      </p:sp>
    </p:spTree>
    <p:extLst>
      <p:ext uri="{BB962C8B-B14F-4D97-AF65-F5344CB8AC3E}">
        <p14:creationId xmlns:p14="http://schemas.microsoft.com/office/powerpoint/2010/main" val="51104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slides as necessary</a:t>
            </a:r>
            <a:r>
              <a:rPr lang="en-US" baseline="0" dirty="0" smtClean="0"/>
              <a:t> to highlight results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19</a:t>
            </a:fld>
            <a:endParaRPr lang="en-US"/>
          </a:p>
        </p:txBody>
      </p:sp>
    </p:spTree>
    <p:extLst>
      <p:ext uri="{BB962C8B-B14F-4D97-AF65-F5344CB8AC3E}">
        <p14:creationId xmlns:p14="http://schemas.microsoft.com/office/powerpoint/2010/main" val="17926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287238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01890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19718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268348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27959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D7CDD7-822E-4FA1-B9E6-A9947F7B01F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67260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7CDD7-822E-4FA1-B9E6-A9947F7B01F1}" type="datetimeFigureOut">
              <a:rPr lang="en-US" smtClean="0"/>
              <a:t>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39964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D7CDD7-822E-4FA1-B9E6-A9947F7B01F1}" type="datetimeFigureOut">
              <a:rPr lang="en-US" smtClean="0"/>
              <a:t>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2595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7CDD7-822E-4FA1-B9E6-A9947F7B01F1}" type="datetimeFigureOut">
              <a:rPr lang="en-US" smtClean="0"/>
              <a:t>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64594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7CDD7-822E-4FA1-B9E6-A9947F7B01F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378754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7CDD7-822E-4FA1-B9E6-A9947F7B01F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405042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7CDD7-822E-4FA1-B9E6-A9947F7B01F1}" type="datetimeFigureOut">
              <a:rPr lang="en-US" smtClean="0"/>
              <a:t>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A4B6B-0627-4696-AC76-FC96BF27512A}" type="slidenum">
              <a:rPr lang="en-US" smtClean="0"/>
              <a:t>‹#›</a:t>
            </a:fld>
            <a:endParaRPr lang="en-US"/>
          </a:p>
        </p:txBody>
      </p:sp>
    </p:spTree>
    <p:extLst>
      <p:ext uri="{BB962C8B-B14F-4D97-AF65-F5344CB8AC3E}">
        <p14:creationId xmlns:p14="http://schemas.microsoft.com/office/powerpoint/2010/main" val="15734325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457200"/>
            <a:ext cx="7972425" cy="1905000"/>
          </a:xfrm>
        </p:spPr>
        <p:txBody>
          <a:bodyPr/>
          <a:lstStyle/>
          <a:p>
            <a:r>
              <a:rPr lang="en-US" i="1" dirty="0" smtClean="0"/>
              <a:t>Embry-Riddle Aeronautical University</a:t>
            </a:r>
            <a:endParaRPr lang="en-US" i="1" dirty="0"/>
          </a:p>
        </p:txBody>
      </p:sp>
      <p:sp>
        <p:nvSpPr>
          <p:cNvPr id="3" name="Subtitle 2"/>
          <p:cNvSpPr>
            <a:spLocks noGrp="1"/>
          </p:cNvSpPr>
          <p:nvPr>
            <p:ph type="subTitle" idx="1"/>
          </p:nvPr>
        </p:nvSpPr>
        <p:spPr>
          <a:xfrm>
            <a:off x="1219200" y="2286000"/>
            <a:ext cx="6400800" cy="1752600"/>
          </a:xfrm>
        </p:spPr>
        <p:txBody>
          <a:bodyPr/>
          <a:lstStyle/>
          <a:p>
            <a:r>
              <a:rPr lang="en-US" dirty="0" smtClean="0"/>
              <a:t>American Society of Civil Engineers Student Chapter</a:t>
            </a:r>
            <a:endParaRPr lang="en-US" dirty="0"/>
          </a:p>
        </p:txBody>
      </p:sp>
      <p:pic>
        <p:nvPicPr>
          <p:cNvPr id="2052" name="Picture 4" descr="https://lh3.googleusercontent.com/-7tYMKNja7y0/UWwodCF-qZI/AAAAAAAAAE8/Eqyqr85mxu8/w800-h800/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581400"/>
            <a:ext cx="2667000" cy="265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530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normAutofit fontScale="90000"/>
          </a:bodyPr>
          <a:lstStyle/>
          <a:p>
            <a:r>
              <a:rPr lang="en-US" i="1" dirty="0"/>
              <a:t>Increase Participation in Local, State, and National ASCE events</a:t>
            </a:r>
          </a:p>
        </p:txBody>
      </p:sp>
      <p:sp>
        <p:nvSpPr>
          <p:cNvPr id="3" name="Content Placeholder 2"/>
          <p:cNvSpPr>
            <a:spLocks noGrp="1"/>
          </p:cNvSpPr>
          <p:nvPr>
            <p:ph idx="1"/>
          </p:nvPr>
        </p:nvSpPr>
        <p:spPr/>
        <p:txBody>
          <a:bodyPr>
            <a:normAutofit fontScale="92500" lnSpcReduction="10000"/>
          </a:bodyPr>
          <a:lstStyle/>
          <a:p>
            <a:r>
              <a:rPr lang="en-US" i="1" dirty="0"/>
              <a:t>As part of the National ASCE Organization, it is necessary to attend </a:t>
            </a:r>
            <a:r>
              <a:rPr lang="en-US" i="1" dirty="0" smtClean="0"/>
              <a:t>professional meetings </a:t>
            </a:r>
            <a:r>
              <a:rPr lang="en-US" i="1" dirty="0"/>
              <a:t>and conferences.</a:t>
            </a:r>
          </a:p>
          <a:p>
            <a:r>
              <a:rPr lang="en-US" dirty="0"/>
              <a:t>Attend local- and national-sanctioned events and/or meetings</a:t>
            </a:r>
          </a:p>
          <a:p>
            <a:r>
              <a:rPr lang="en-US" dirty="0"/>
              <a:t>As of January, Embry-Riddle has attended one Florida-Sanctioned meeting and plan to attend </a:t>
            </a:r>
            <a:r>
              <a:rPr lang="en-US" dirty="0" smtClean="0"/>
              <a:t>2015 the </a:t>
            </a:r>
            <a:r>
              <a:rPr lang="en-US" dirty="0"/>
              <a:t>Southeast </a:t>
            </a:r>
            <a:r>
              <a:rPr lang="en-US" dirty="0" smtClean="0"/>
              <a:t>Student Conference</a:t>
            </a:r>
            <a:endParaRPr lang="en-US" dirty="0"/>
          </a:p>
          <a:p>
            <a:r>
              <a:rPr lang="en-US" dirty="0"/>
              <a:t>As more meetings and conferences are available, Embry-Riddle will attempt to </a:t>
            </a:r>
            <a:r>
              <a:rPr lang="en-US" dirty="0" smtClean="0"/>
              <a:t>participate in.</a:t>
            </a:r>
            <a:endParaRPr lang="en-US" dirty="0"/>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3164" y="152400"/>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2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Statistics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29 total student members</a:t>
            </a:r>
          </a:p>
          <a:p>
            <a:r>
              <a:rPr lang="en-US" u="sng" dirty="0" smtClean="0"/>
              <a:t>19 Total number of </a:t>
            </a:r>
            <a:r>
              <a:rPr lang="en-US" dirty="0" smtClean="0"/>
              <a:t>ASCE National Society-level members</a:t>
            </a:r>
          </a:p>
          <a:p>
            <a:r>
              <a:rPr lang="en-US" u="sng" dirty="0" smtClean="0"/>
              <a:t>66%</a:t>
            </a:r>
            <a:r>
              <a:rPr lang="en-US" dirty="0" smtClean="0"/>
              <a:t> of members are Society-level members (Society-level/total members)</a:t>
            </a:r>
          </a:p>
          <a:p>
            <a:r>
              <a:rPr lang="en-US" u="sng" dirty="0" smtClean="0"/>
              <a:t>29 </a:t>
            </a:r>
            <a:r>
              <a:rPr lang="en-US" dirty="0" smtClean="0"/>
              <a:t>members with Junior and Senior status </a:t>
            </a:r>
          </a:p>
          <a:p>
            <a:r>
              <a:rPr lang="en-US" u="sng" dirty="0" smtClean="0"/>
              <a:t>18 </a:t>
            </a:r>
            <a:r>
              <a:rPr lang="en-US" dirty="0" smtClean="0"/>
              <a:t>Juniors and Seniors eligible to join ASCE (CE declared majors)</a:t>
            </a:r>
          </a:p>
          <a:p>
            <a:r>
              <a:rPr lang="en-US" u="sng" dirty="0" smtClean="0"/>
              <a:t>62% </a:t>
            </a:r>
            <a:r>
              <a:rPr lang="en-US" dirty="0" smtClean="0"/>
              <a:t>of eligible Juniors and Seniors that are members (</a:t>
            </a:r>
            <a:r>
              <a:rPr lang="en-US" dirty="0" err="1" smtClean="0"/>
              <a:t>Jr&amp;Sr</a:t>
            </a:r>
            <a:r>
              <a:rPr lang="en-US" dirty="0" smtClean="0"/>
              <a:t> members / </a:t>
            </a:r>
            <a:r>
              <a:rPr lang="en-US" dirty="0" err="1" smtClean="0"/>
              <a:t>Jr&amp;Sr</a:t>
            </a:r>
            <a:r>
              <a:rPr lang="en-US" dirty="0" smtClean="0"/>
              <a:t> eligible)</a:t>
            </a:r>
          </a:p>
          <a:p>
            <a:endParaRPr lang="en-US" dirty="0" smtClean="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5143" y="152400"/>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946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Statistics</a:t>
            </a:r>
            <a:endParaRPr lang="en-US" dirty="0"/>
          </a:p>
        </p:txBody>
      </p:sp>
      <p:sp>
        <p:nvSpPr>
          <p:cNvPr id="3" name="Content Placeholder 2"/>
          <p:cNvSpPr>
            <a:spLocks noGrp="1"/>
          </p:cNvSpPr>
          <p:nvPr>
            <p:ph idx="1"/>
          </p:nvPr>
        </p:nvSpPr>
        <p:spPr/>
        <p:txBody>
          <a:bodyPr/>
          <a:lstStyle/>
          <a:p>
            <a:r>
              <a:rPr lang="en-US" dirty="0" smtClean="0"/>
              <a:t>1 professional meeting with an invited speaker</a:t>
            </a:r>
          </a:p>
          <a:p>
            <a:r>
              <a:rPr lang="en-US" dirty="0" smtClean="0"/>
              <a:t>12 student talks and papers</a:t>
            </a:r>
          </a:p>
          <a:p>
            <a:r>
              <a:rPr lang="en-US" dirty="0" smtClean="0"/>
              <a:t>0 professional licensure and ethics topics presented</a:t>
            </a:r>
          </a:p>
          <a:p>
            <a:r>
              <a:rPr lang="en-US" dirty="0"/>
              <a:t>2</a:t>
            </a:r>
            <a:r>
              <a:rPr lang="en-US" dirty="0" smtClean="0"/>
              <a:t> </a:t>
            </a:r>
            <a:r>
              <a:rPr lang="en-US" dirty="0" smtClean="0"/>
              <a:t>field trips</a:t>
            </a:r>
          </a:p>
          <a:p>
            <a:r>
              <a:rPr lang="en-US" dirty="0"/>
              <a:t>5</a:t>
            </a:r>
            <a:r>
              <a:rPr lang="en-US" dirty="0" smtClean="0"/>
              <a:t> social </a:t>
            </a:r>
            <a:r>
              <a:rPr lang="en-US" dirty="0" smtClean="0"/>
              <a:t>functions</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5143" y="152400"/>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014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Meeting Title</a:t>
            </a:r>
            <a:endParaRPr lang="en-US" i="1" dirty="0"/>
          </a:p>
        </p:txBody>
      </p:sp>
      <p:sp>
        <p:nvSpPr>
          <p:cNvPr id="3" name="Content Placeholder 2"/>
          <p:cNvSpPr>
            <a:spLocks noGrp="1"/>
          </p:cNvSpPr>
          <p:nvPr>
            <p:ph idx="1"/>
          </p:nvPr>
        </p:nvSpPr>
        <p:spPr/>
        <p:txBody>
          <a:bodyPr/>
          <a:lstStyle/>
          <a:p>
            <a:r>
              <a:rPr lang="en-US" i="1" dirty="0" smtClean="0"/>
              <a:t>Highlight a FEW of the best-attended meetings, using one slide per meeting</a:t>
            </a:r>
          </a:p>
          <a:p>
            <a:r>
              <a:rPr lang="en-US" i="1" dirty="0" smtClean="0"/>
              <a:t>Briefly describe the program and speaker</a:t>
            </a:r>
          </a:p>
          <a:p>
            <a:r>
              <a:rPr lang="en-US" i="1" dirty="0" smtClean="0"/>
              <a:t>Report the number of attendees</a:t>
            </a:r>
          </a:p>
          <a:p>
            <a:r>
              <a:rPr lang="en-US" i="1" dirty="0" smtClean="0"/>
              <a:t>Explain why it was popular</a:t>
            </a:r>
          </a:p>
          <a:p>
            <a:r>
              <a:rPr lang="en-US" i="1" dirty="0" smtClean="0"/>
              <a:t>You DON’T need a slide for every meeting throughout the year</a:t>
            </a:r>
            <a:endParaRPr lang="en-US" i="1" dirty="0"/>
          </a:p>
        </p:txBody>
      </p:sp>
    </p:spTree>
    <p:extLst>
      <p:ext uri="{BB962C8B-B14F-4D97-AF65-F5344CB8AC3E}">
        <p14:creationId xmlns:p14="http://schemas.microsoft.com/office/powerpoint/2010/main" val="1546981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Truss Building Competition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714750" cy="536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00600" y="1600200"/>
            <a:ext cx="3962400" cy="3477875"/>
          </a:xfrm>
          <a:prstGeom prst="rect">
            <a:avLst/>
          </a:prstGeom>
          <a:noFill/>
        </p:spPr>
        <p:txBody>
          <a:bodyPr wrap="square" rtlCol="0">
            <a:spAutoFit/>
          </a:bodyPr>
          <a:lstStyle/>
          <a:p>
            <a:r>
              <a:rPr lang="en-US" sz="2000" dirty="0" smtClean="0"/>
              <a:t>We held an competition spanning 2 meetings where 4 groups were made (each with 2 underclassmen and 2 upperclassmen).  Each group had to design and build a truss using only balsawood and glue.  Then the trusses were load tested during the next meeting.  Each member of the winning team won a gift card.</a:t>
            </a:r>
          </a:p>
          <a:p>
            <a:endParaRPr lang="en-US" sz="2000" dirty="0"/>
          </a:p>
          <a:p>
            <a:r>
              <a:rPr lang="en-US" sz="2000" dirty="0" smtClean="0"/>
              <a:t>15 members competed</a:t>
            </a:r>
            <a:endParaRPr lang="en-US" sz="20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5143" y="152400"/>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069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84" y="0"/>
            <a:ext cx="8229600" cy="1143000"/>
          </a:xfrm>
        </p:spPr>
        <p:txBody>
          <a:bodyPr>
            <a:normAutofit/>
          </a:bodyPr>
          <a:lstStyle/>
          <a:p>
            <a:r>
              <a:rPr lang="en-US" sz="3200" dirty="0" smtClean="0"/>
              <a:t>20</a:t>
            </a:r>
            <a:r>
              <a:rPr lang="en-US" sz="3200" baseline="30000" dirty="0" smtClean="0"/>
              <a:t>th</a:t>
            </a:r>
            <a:r>
              <a:rPr lang="en-US" sz="3200" dirty="0" smtClean="0"/>
              <a:t> Anniversary of ERAU Civil Engineering Program and ASCE Fall Social Event</a:t>
            </a:r>
            <a:endParaRPr lang="en-US" sz="32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640438" cy="423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5562600"/>
            <a:ext cx="7467600" cy="1015663"/>
          </a:xfrm>
          <a:prstGeom prst="rect">
            <a:avLst/>
          </a:prstGeom>
          <a:noFill/>
        </p:spPr>
        <p:txBody>
          <a:bodyPr wrap="square" rtlCol="0">
            <a:spAutoFit/>
          </a:bodyPr>
          <a:lstStyle/>
          <a:p>
            <a:r>
              <a:rPr lang="en-US" sz="2000" dirty="0" smtClean="0"/>
              <a:t>Celebrated the 20</a:t>
            </a:r>
            <a:r>
              <a:rPr lang="en-US" sz="2000" baseline="30000" dirty="0" smtClean="0"/>
              <a:t>th</a:t>
            </a:r>
            <a:r>
              <a:rPr lang="en-US" sz="2000" dirty="0" smtClean="0"/>
              <a:t> Anniversary of Civil Engineering at Embry-Riddle on the West Lawn. Students from all majors joined in the festivities. Around 40 students and 10 professors attended.</a:t>
            </a:r>
            <a:endParaRPr lang="en-US" sz="2000"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52400"/>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083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871"/>
            <a:ext cx="8229600" cy="1143000"/>
          </a:xfrm>
        </p:spPr>
        <p:txBody>
          <a:bodyPr>
            <a:noAutofit/>
          </a:bodyPr>
          <a:lstStyle/>
          <a:p>
            <a:r>
              <a:rPr lang="en-US" sz="3600" dirty="0"/>
              <a:t>20</a:t>
            </a:r>
            <a:r>
              <a:rPr lang="en-US" sz="3600" baseline="30000" dirty="0"/>
              <a:t>th</a:t>
            </a:r>
            <a:r>
              <a:rPr lang="en-US" sz="3600" dirty="0"/>
              <a:t> Anniversary of ERAU Civil Engineering Program and ASCE Fall Social Event</a:t>
            </a:r>
            <a:endParaRPr lang="en-US" sz="3600"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334" y="993519"/>
            <a:ext cx="257175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3" y="1106129"/>
            <a:ext cx="3686175"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38400" y="3483796"/>
            <a:ext cx="4274574" cy="337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31955"/>
            <a:ext cx="892584" cy="88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052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Anything Floats Competition</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32" y="990600"/>
            <a:ext cx="4953000"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4594592"/>
            <a:ext cx="4495800" cy="1785104"/>
          </a:xfrm>
          <a:prstGeom prst="rect">
            <a:avLst/>
          </a:prstGeom>
          <a:noFill/>
        </p:spPr>
        <p:txBody>
          <a:bodyPr wrap="square" rtlCol="0">
            <a:spAutoFit/>
          </a:bodyPr>
          <a:lstStyle/>
          <a:p>
            <a:r>
              <a:rPr lang="en-US" sz="2200" dirty="0" smtClean="0"/>
              <a:t>Competed in a competition in Deland, FL where teams build a water craft and race it.  The water craft can be built out of almost anything.  Our ASCE chapter won 3</a:t>
            </a:r>
            <a:r>
              <a:rPr lang="en-US" sz="2200" baseline="30000" dirty="0" smtClean="0"/>
              <a:t>rd</a:t>
            </a:r>
            <a:r>
              <a:rPr lang="en-US" sz="2200" dirty="0" smtClean="0"/>
              <a:t> place.  </a:t>
            </a:r>
            <a:endParaRPr lang="en-US" sz="22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66647"/>
            <a:ext cx="4267200" cy="369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0705" y="99526"/>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066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
            <a:ext cx="8229600" cy="1143000"/>
          </a:xfrm>
        </p:spPr>
        <p:txBody>
          <a:bodyPr/>
          <a:lstStyle/>
          <a:p>
            <a:r>
              <a:rPr lang="en-US" dirty="0" smtClean="0"/>
              <a:t>Engineer’s Week</a:t>
            </a:r>
            <a:endParaRPr lang="en-US" dirty="0"/>
          </a:p>
        </p:txBody>
      </p:sp>
      <p:sp>
        <p:nvSpPr>
          <p:cNvPr id="3" name="Content Placeholder 2"/>
          <p:cNvSpPr>
            <a:spLocks noGrp="1"/>
          </p:cNvSpPr>
          <p:nvPr>
            <p:ph idx="1"/>
          </p:nvPr>
        </p:nvSpPr>
        <p:spPr>
          <a:xfrm>
            <a:off x="457200" y="914400"/>
            <a:ext cx="8229600" cy="4525963"/>
          </a:xfrm>
        </p:spPr>
        <p:txBody>
          <a:bodyPr>
            <a:normAutofit/>
          </a:bodyPr>
          <a:lstStyle/>
          <a:p>
            <a:r>
              <a:rPr lang="en-US" sz="2400" dirty="0" smtClean="0"/>
              <a:t>We hosted a competition in our Student Center for the entire school to compete in a contest to see who can build the largest structure using spaghetti and marshmallows.  20 students came out to compete for gift cards to Amazon. </a:t>
            </a:r>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4718708"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51043"/>
            <a:ext cx="822729" cy="81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570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1" y="-120655"/>
            <a:ext cx="8229600" cy="1143000"/>
          </a:xfrm>
        </p:spPr>
        <p:txBody>
          <a:bodyPr>
            <a:normAutofit/>
          </a:bodyPr>
          <a:lstStyle/>
          <a:p>
            <a:r>
              <a:rPr lang="en-US" sz="4000" dirty="0" smtClean="0"/>
              <a:t>2014 Southeast Regional Conference </a:t>
            </a:r>
            <a:endParaRPr lang="en-US" sz="4000" dirty="0"/>
          </a:p>
        </p:txBody>
      </p:sp>
      <p:sp>
        <p:nvSpPr>
          <p:cNvPr id="3" name="Content Placeholder 2"/>
          <p:cNvSpPr>
            <a:spLocks noGrp="1"/>
          </p:cNvSpPr>
          <p:nvPr>
            <p:ph idx="1"/>
          </p:nvPr>
        </p:nvSpPr>
        <p:spPr>
          <a:xfrm>
            <a:off x="533400" y="855662"/>
            <a:ext cx="8229600" cy="4525963"/>
          </a:xfrm>
        </p:spPr>
        <p:txBody>
          <a:bodyPr/>
          <a:lstStyle/>
          <a:p>
            <a:r>
              <a:rPr lang="en-US" dirty="0" smtClean="0"/>
              <a:t>Tampa, FL</a:t>
            </a:r>
          </a:p>
          <a:p>
            <a:r>
              <a:rPr lang="en-US" dirty="0" smtClean="0"/>
              <a:t>March 27-29, 2014</a:t>
            </a:r>
          </a:p>
          <a:p>
            <a:r>
              <a:rPr lang="en-US" dirty="0" smtClean="0"/>
              <a:t>6 students attended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44877"/>
            <a:ext cx="7150099"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0456" y="152400"/>
            <a:ext cx="877773" cy="86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902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a:t>600 South Clyde Morris Blvd. Daytona Beach, FL 32114 Civil Engineering </a:t>
            </a:r>
            <a:r>
              <a:rPr lang="en-US" dirty="0" smtClean="0"/>
              <a:t>Department</a:t>
            </a:r>
          </a:p>
          <a:p>
            <a:r>
              <a:rPr lang="en-US" dirty="0" smtClean="0"/>
              <a:t>clearys@my.erau.edu</a:t>
            </a:r>
          </a:p>
          <a:p>
            <a:r>
              <a:rPr lang="en-US" dirty="0"/>
              <a:t>https://connection.erau.edu/organization/americansocietyofcivilengineers</a:t>
            </a: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5143" y="152400"/>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407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 y="0"/>
            <a:ext cx="8229600" cy="1143000"/>
          </a:xfrm>
        </p:spPr>
        <p:txBody>
          <a:bodyPr>
            <a:normAutofit fontScale="90000"/>
          </a:bodyPr>
          <a:lstStyle/>
          <a:p>
            <a:r>
              <a:rPr lang="en-US" dirty="0" smtClean="0"/>
              <a:t>2014 Southeast Regional Conference</a:t>
            </a:r>
            <a:endParaRPr lang="en-US" dirty="0"/>
          </a:p>
        </p:txBody>
      </p:sp>
      <p:sp>
        <p:nvSpPr>
          <p:cNvPr id="3" name="Content Placeholder 2"/>
          <p:cNvSpPr>
            <a:spLocks noGrp="1"/>
          </p:cNvSpPr>
          <p:nvPr>
            <p:ph idx="1"/>
          </p:nvPr>
        </p:nvSpPr>
        <p:spPr>
          <a:xfrm>
            <a:off x="533400" y="914400"/>
            <a:ext cx="8229600" cy="4525963"/>
          </a:xfrm>
        </p:spPr>
        <p:txBody>
          <a:bodyPr/>
          <a:lstStyle/>
          <a:p>
            <a:r>
              <a:rPr lang="en-US" dirty="0" smtClean="0"/>
              <a:t>First time going to conference in over 7 years</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357542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425" y="3213975"/>
            <a:ext cx="5568575" cy="343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7912" y="55281"/>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177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Questions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What were the most significant events of the year?</a:t>
            </a:r>
          </a:p>
          <a:p>
            <a:pPr lvl="1"/>
            <a:r>
              <a:rPr lang="en-US" i="1" dirty="0" smtClean="0"/>
              <a:t>Participating in the Southeast Regional Conference.  It was our first time in over 7 years.</a:t>
            </a:r>
          </a:p>
          <a:p>
            <a:pPr lvl="1"/>
            <a:r>
              <a:rPr lang="en-US" i="1" dirty="0" smtClean="0"/>
              <a:t>Attending the FL section Board of Director </a:t>
            </a:r>
            <a:r>
              <a:rPr lang="en-US" i="1" dirty="0" smtClean="0"/>
              <a:t>meetings</a:t>
            </a:r>
          </a:p>
          <a:p>
            <a:pPr lvl="1"/>
            <a:r>
              <a:rPr lang="en-US" i="1" dirty="0"/>
              <a:t>The number of membership has significantly increased in the past year. </a:t>
            </a:r>
            <a:endParaRPr lang="en-US" i="1" dirty="0" smtClean="0"/>
          </a:p>
          <a:p>
            <a:r>
              <a:rPr lang="en-US" i="1" dirty="0" smtClean="0"/>
              <a:t>What were the most significant challenges</a:t>
            </a:r>
            <a:r>
              <a:rPr lang="en-US" i="1" dirty="0" smtClean="0"/>
              <a:t>?</a:t>
            </a:r>
          </a:p>
          <a:p>
            <a:pPr lvl="1"/>
            <a:r>
              <a:rPr lang="en-US" i="1" dirty="0"/>
              <a:t>Since low enrollments in the past three to four years, recurring students memberships and getting the them actively involved in ASCE events is a big challenge facing the Chapter. </a:t>
            </a:r>
          </a:p>
          <a:p>
            <a:pPr lvl="1"/>
            <a:r>
              <a:rPr lang="en-US" i="1" dirty="0"/>
              <a:t>Funding constraints and limited </a:t>
            </a:r>
            <a:r>
              <a:rPr lang="en-US" i="1" dirty="0" smtClean="0"/>
              <a:t>resources</a:t>
            </a:r>
            <a:endParaRPr lang="en-US" i="1"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370" y="120445"/>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289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Officers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President - Stephanie Cleary : clearys@my.erau.edu, (609)617-3404</a:t>
            </a:r>
            <a:endParaRPr lang="en-US" dirty="0"/>
          </a:p>
          <a:p>
            <a:r>
              <a:rPr lang="en-US" dirty="0" smtClean="0"/>
              <a:t>Vice President - Matthew Gallup: gallupm@my.erau.edu, (352)272-2719</a:t>
            </a:r>
            <a:endParaRPr lang="en-US" dirty="0"/>
          </a:p>
          <a:p>
            <a:r>
              <a:rPr lang="en-US" dirty="0" smtClean="0"/>
              <a:t>Secretary - Nadia Correa: correan@my.erau.edu (386) 451-4028</a:t>
            </a:r>
            <a:endParaRPr lang="en-US" dirty="0"/>
          </a:p>
          <a:p>
            <a:r>
              <a:rPr lang="en-US" dirty="0" smtClean="0"/>
              <a:t>Treasurer - Kyle Morgan: morgank6@my.erau.edu, (321) 626-4093</a:t>
            </a:r>
            <a:endParaRPr lang="en-US" dirty="0"/>
          </a:p>
          <a:p>
            <a:r>
              <a:rPr lang="en-US" dirty="0" smtClean="0"/>
              <a:t>Recruiting Officer - Mohammed </a:t>
            </a:r>
            <a:r>
              <a:rPr lang="en-US" dirty="0" err="1" smtClean="0"/>
              <a:t>Qahwaji</a:t>
            </a:r>
            <a:r>
              <a:rPr lang="en-US" dirty="0" smtClean="0"/>
              <a:t>: qahwajim@my.erau.edu, (320) 223-9248</a:t>
            </a:r>
            <a:endParaRPr lang="en-US" dirty="0"/>
          </a:p>
          <a:p>
            <a:endParaRPr lang="en-US" i="1" dirty="0"/>
          </a:p>
          <a:p>
            <a:endParaRPr lang="en-US" i="1" dirty="0" smtClean="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5143" y="152400"/>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83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Officers</a:t>
            </a:r>
            <a:endParaRPr lang="en-US" dirty="0"/>
          </a:p>
        </p:txBody>
      </p:sp>
      <p:pic>
        <p:nvPicPr>
          <p:cNvPr id="4" name="Content Placeholder 3"/>
          <p:cNvPicPr>
            <a:picLocks noGrp="1" noChangeAspect="1"/>
          </p:cNvPicPr>
          <p:nvPr>
            <p:ph idx="1"/>
          </p:nvPr>
        </p:nvPicPr>
        <p:blipFill>
          <a:blip r:embed="rId2"/>
          <a:stretch>
            <a:fillRect/>
          </a:stretch>
        </p:blipFill>
        <p:spPr>
          <a:xfrm>
            <a:off x="1524000" y="1417638"/>
            <a:ext cx="5867400" cy="4009881"/>
          </a:xfrm>
          <a:prstGeom prst="rect">
            <a:avLst/>
          </a:prstGeom>
        </p:spPr>
      </p:pic>
      <p:sp>
        <p:nvSpPr>
          <p:cNvPr id="5" name="TextBox 4"/>
          <p:cNvSpPr txBox="1"/>
          <p:nvPr/>
        </p:nvSpPr>
        <p:spPr>
          <a:xfrm>
            <a:off x="990600" y="5486400"/>
            <a:ext cx="7467600" cy="646331"/>
          </a:xfrm>
          <a:prstGeom prst="rect">
            <a:avLst/>
          </a:prstGeom>
          <a:noFill/>
        </p:spPr>
        <p:txBody>
          <a:bodyPr wrap="square" rtlCol="0">
            <a:spAutoFit/>
          </a:bodyPr>
          <a:lstStyle/>
          <a:p>
            <a:r>
              <a:rPr lang="en-US" dirty="0" smtClean="0"/>
              <a:t>From Left to Right: Mohammed </a:t>
            </a:r>
            <a:r>
              <a:rPr lang="en-US" dirty="0" err="1" smtClean="0"/>
              <a:t>Qahwaji</a:t>
            </a:r>
            <a:r>
              <a:rPr lang="en-US" dirty="0" smtClean="0"/>
              <a:t>, Matthew Gallup, Nadia Correa, Stephanie Cleary and Kyle Morgan </a:t>
            </a:r>
            <a:endParaRPr lang="en-US" dirty="0"/>
          </a:p>
        </p:txBody>
      </p:sp>
    </p:spTree>
    <p:extLst>
      <p:ext uri="{BB962C8B-B14F-4D97-AF65-F5344CB8AC3E}">
        <p14:creationId xmlns:p14="http://schemas.microsoft.com/office/powerpoint/2010/main" val="414012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Advisors</a:t>
            </a:r>
            <a:endParaRPr lang="en-US" dirty="0"/>
          </a:p>
        </p:txBody>
      </p:sp>
      <p:sp>
        <p:nvSpPr>
          <p:cNvPr id="3" name="Content Placeholder 2"/>
          <p:cNvSpPr>
            <a:spLocks noGrp="1"/>
          </p:cNvSpPr>
          <p:nvPr>
            <p:ph idx="1"/>
          </p:nvPr>
        </p:nvSpPr>
        <p:spPr/>
        <p:txBody>
          <a:bodyPr/>
          <a:lstStyle/>
          <a:p>
            <a:r>
              <a:rPr lang="en-US" dirty="0" smtClean="0"/>
              <a:t>Advisor - </a:t>
            </a:r>
            <a:r>
              <a:rPr lang="en-US" dirty="0" err="1" smtClean="0"/>
              <a:t>Hongyun</a:t>
            </a:r>
            <a:r>
              <a:rPr lang="en-US" dirty="0" smtClean="0"/>
              <a:t> Chen: hongyun.chen@my.erau.edu, (386) 226-7918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48000"/>
            <a:ext cx="25527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143" y="152400"/>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337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Summary</a:t>
            </a:r>
            <a:endParaRPr lang="en-US" dirty="0"/>
          </a:p>
        </p:txBody>
      </p:sp>
      <p:sp>
        <p:nvSpPr>
          <p:cNvPr id="3" name="Content Placeholder 2"/>
          <p:cNvSpPr>
            <a:spLocks noGrp="1"/>
          </p:cNvSpPr>
          <p:nvPr>
            <p:ph idx="1"/>
          </p:nvPr>
        </p:nvSpPr>
        <p:spPr/>
        <p:txBody>
          <a:bodyPr/>
          <a:lstStyle/>
          <a:p>
            <a:r>
              <a:rPr lang="en-US" dirty="0" smtClean="0"/>
              <a:t>$0 in dues</a:t>
            </a:r>
          </a:p>
          <a:p>
            <a:r>
              <a:rPr lang="en-US" dirty="0" smtClean="0"/>
              <a:t>As of December 31, </a:t>
            </a:r>
            <a:r>
              <a:rPr lang="en-US" dirty="0" smtClean="0"/>
              <a:t>2014</a:t>
            </a:r>
            <a:endParaRPr lang="en-US" dirty="0" smtClean="0"/>
          </a:p>
          <a:p>
            <a:pPr lvl="1"/>
            <a:r>
              <a:rPr lang="en-US" dirty="0" smtClean="0"/>
              <a:t>Total income: $2442.47</a:t>
            </a:r>
          </a:p>
          <a:p>
            <a:pPr lvl="1"/>
            <a:r>
              <a:rPr lang="en-US" dirty="0" smtClean="0"/>
              <a:t>Total expenditures: $3213.96</a:t>
            </a:r>
          </a:p>
          <a:p>
            <a:pPr lvl="1"/>
            <a:r>
              <a:rPr lang="en-US" dirty="0" smtClean="0"/>
              <a:t>Cash balance: </a:t>
            </a:r>
            <a:r>
              <a:rPr lang="en-US" dirty="0" smtClean="0"/>
              <a:t>$-771.49</a:t>
            </a:r>
            <a:endParaRPr lang="en-US" dirty="0" smtClean="0"/>
          </a:p>
          <a:p>
            <a:pPr marL="0" indent="0">
              <a:buNone/>
            </a:pPr>
            <a:endParaRPr lang="en-US" dirty="0" smtClean="0"/>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5143" y="152400"/>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37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p:txBody>
          <a:bodyPr>
            <a:normAutofit lnSpcReduction="10000"/>
          </a:bodyPr>
          <a:lstStyle/>
          <a:p>
            <a:r>
              <a:rPr lang="en-US" dirty="0"/>
              <a:t>For the 2014-15 school year, Embry-Riddle’s Student </a:t>
            </a:r>
            <a:r>
              <a:rPr lang="en-US" dirty="0" smtClean="0"/>
              <a:t>Chapter</a:t>
            </a:r>
            <a:r>
              <a:rPr lang="en-US" dirty="0" smtClean="0"/>
              <a:t> </a:t>
            </a:r>
            <a:r>
              <a:rPr lang="en-US" dirty="0"/>
              <a:t>utilized different resources to improve and develop unique skills in the civil engineering field. The main goals are:</a:t>
            </a:r>
          </a:p>
          <a:p>
            <a:r>
              <a:rPr lang="en-US" dirty="0"/>
              <a:t>Increase </a:t>
            </a:r>
            <a:r>
              <a:rPr lang="en-US" dirty="0" smtClean="0"/>
              <a:t>student memberships and involvement</a:t>
            </a:r>
            <a:endParaRPr lang="en-US" dirty="0"/>
          </a:p>
          <a:p>
            <a:r>
              <a:rPr lang="en-US" dirty="0" smtClean="0"/>
              <a:t>Develop Leadership </a:t>
            </a:r>
            <a:r>
              <a:rPr lang="en-US" dirty="0"/>
              <a:t>Skills</a:t>
            </a:r>
          </a:p>
          <a:p>
            <a:r>
              <a:rPr lang="en-US" dirty="0"/>
              <a:t>Increase participation in Local, State, and National ASCE Event</a:t>
            </a:r>
          </a:p>
          <a:p>
            <a:endParaRPr lang="en-US" i="1"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5143" y="152400"/>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423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i="1" dirty="0" smtClean="0"/>
              <a:t>Increase Student Involvement</a:t>
            </a:r>
            <a:endParaRPr lang="en-US" i="1" dirty="0"/>
          </a:p>
        </p:txBody>
      </p:sp>
      <p:sp>
        <p:nvSpPr>
          <p:cNvPr id="3" name="Content Placeholder 2"/>
          <p:cNvSpPr>
            <a:spLocks noGrp="1"/>
          </p:cNvSpPr>
          <p:nvPr>
            <p:ph idx="1"/>
          </p:nvPr>
        </p:nvSpPr>
        <p:spPr/>
        <p:txBody>
          <a:bodyPr>
            <a:normAutofit fontScale="92500" lnSpcReduction="10000"/>
          </a:bodyPr>
          <a:lstStyle/>
          <a:p>
            <a:r>
              <a:rPr lang="en-US" i="1" dirty="0"/>
              <a:t>With the use of Department Events as well as Sanctioned Events, Embry-Riddle’s Student </a:t>
            </a:r>
            <a:r>
              <a:rPr lang="en-US" i="1" dirty="0" smtClean="0"/>
              <a:t>Chapter </a:t>
            </a:r>
            <a:r>
              <a:rPr lang="en-US" i="1" dirty="0"/>
              <a:t>has put forth strong efforts to recruit </a:t>
            </a:r>
            <a:r>
              <a:rPr lang="en-US" i="1" dirty="0" smtClean="0"/>
              <a:t>students:</a:t>
            </a:r>
            <a:r>
              <a:rPr lang="en-US" i="1" dirty="0"/>
              <a:t>	</a:t>
            </a:r>
          </a:p>
          <a:p>
            <a:r>
              <a:rPr lang="en-US" dirty="0"/>
              <a:t>Use projects and guest speakers to spark interests within ASCE members</a:t>
            </a:r>
          </a:p>
          <a:p>
            <a:r>
              <a:rPr lang="en-US" dirty="0" smtClean="0"/>
              <a:t>Engineering p</a:t>
            </a:r>
            <a:r>
              <a:rPr lang="en-US" dirty="0" smtClean="0"/>
              <a:t>rojects </a:t>
            </a:r>
            <a:r>
              <a:rPr lang="en-US" dirty="0"/>
              <a:t>created strong interests for hands-on activities within club meetings/events</a:t>
            </a:r>
          </a:p>
          <a:p>
            <a:r>
              <a:rPr lang="en-US" dirty="0"/>
              <a:t>Creating smaller, more-competitive activities will increase the desire in club participation</a:t>
            </a:r>
          </a:p>
          <a:p>
            <a:endParaRPr lang="en-US" i="1" dirty="0" smtClean="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5143" y="152400"/>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587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r>
              <a:rPr lang="en-US" i="1" dirty="0"/>
              <a:t>Development of Leadership Skills</a:t>
            </a:r>
          </a:p>
        </p:txBody>
      </p:sp>
      <p:sp>
        <p:nvSpPr>
          <p:cNvPr id="3" name="Content Placeholder 2"/>
          <p:cNvSpPr>
            <a:spLocks noGrp="1"/>
          </p:cNvSpPr>
          <p:nvPr>
            <p:ph idx="1"/>
          </p:nvPr>
        </p:nvSpPr>
        <p:spPr/>
        <p:txBody>
          <a:bodyPr>
            <a:normAutofit fontScale="85000" lnSpcReduction="20000"/>
          </a:bodyPr>
          <a:lstStyle/>
          <a:p>
            <a:r>
              <a:rPr lang="en-US" i="1" dirty="0"/>
              <a:t>The integration of hands-on, competitive activities provides key leadership opportunities necessary for the individual members to develop</a:t>
            </a:r>
          </a:p>
          <a:p>
            <a:r>
              <a:rPr lang="en-US" dirty="0"/>
              <a:t>Providing enough opportunities for leadership skills to be utilized by in-house competitions as well as </a:t>
            </a:r>
            <a:r>
              <a:rPr lang="en-US" dirty="0" smtClean="0"/>
              <a:t>regional and national </a:t>
            </a:r>
            <a:r>
              <a:rPr lang="en-US" dirty="0"/>
              <a:t>competitions</a:t>
            </a:r>
          </a:p>
          <a:p>
            <a:r>
              <a:rPr lang="en-US" dirty="0"/>
              <a:t>The implementation of leadership skills will/has improved the overall performance and climate of the club meetings</a:t>
            </a:r>
          </a:p>
          <a:p>
            <a:r>
              <a:rPr lang="en-US" dirty="0"/>
              <a:t>The continuation of miniature competitions as well as additional challenges will provide ample opportunities for leadership skills to be enhanced or developed</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152400"/>
            <a:ext cx="110363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28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1428</TotalTime>
  <Words>996</Words>
  <Application>Microsoft Office PowerPoint</Application>
  <PresentationFormat>On-screen Show (4:3)</PresentationFormat>
  <Paragraphs>105</Paragraphs>
  <Slides>21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Embry-Riddle Aeronautical University</vt:lpstr>
      <vt:lpstr>Contact Information</vt:lpstr>
      <vt:lpstr>Student Officers</vt:lpstr>
      <vt:lpstr>Student Officers</vt:lpstr>
      <vt:lpstr>Advisors</vt:lpstr>
      <vt:lpstr>Financial Summary</vt:lpstr>
      <vt:lpstr>Goals and Objectives</vt:lpstr>
      <vt:lpstr>Increase Student Involvement</vt:lpstr>
      <vt:lpstr>Development of Leadership Skills</vt:lpstr>
      <vt:lpstr>Increase Participation in Local, State, and National ASCE events</vt:lpstr>
      <vt:lpstr>Membership Statistics</vt:lpstr>
      <vt:lpstr>Meeting Statistics</vt:lpstr>
      <vt:lpstr>Meeting Title</vt:lpstr>
      <vt:lpstr>Truss Building Competition</vt:lpstr>
      <vt:lpstr>20th Anniversary of ERAU Civil Engineering Program and ASCE Fall Social Event</vt:lpstr>
      <vt:lpstr>20th Anniversary of ERAU Civil Engineering Program and ASCE Fall Social Event</vt:lpstr>
      <vt:lpstr>Anything Floats Competition</vt:lpstr>
      <vt:lpstr>Engineer’s Week</vt:lpstr>
      <vt:lpstr>2014 Southeast Regional Conference </vt:lpstr>
      <vt:lpstr>2014 Southeast Regional Conference</vt:lpstr>
      <vt:lpstr>Summary and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dc:creator>
  <cp:lastModifiedBy>Financial Aid Student Assistant</cp:lastModifiedBy>
  <cp:revision>75</cp:revision>
  <dcterms:created xsi:type="dcterms:W3CDTF">2013-08-09T15:30:51Z</dcterms:created>
  <dcterms:modified xsi:type="dcterms:W3CDTF">2015-01-30T20:02:47Z</dcterms:modified>
</cp:coreProperties>
</file>