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sldIdLst>
    <p:sldId id="256" r:id="rId2"/>
    <p:sldId id="328" r:id="rId3"/>
    <p:sldId id="379" r:id="rId4"/>
    <p:sldId id="392" r:id="rId5"/>
    <p:sldId id="375" r:id="rId6"/>
    <p:sldId id="353" r:id="rId7"/>
    <p:sldId id="332" r:id="rId8"/>
    <p:sldId id="380" r:id="rId9"/>
    <p:sldId id="359" r:id="rId10"/>
    <p:sldId id="349" r:id="rId11"/>
    <p:sldId id="360" r:id="rId12"/>
    <p:sldId id="352" r:id="rId13"/>
    <p:sldId id="292" r:id="rId14"/>
    <p:sldId id="354" r:id="rId15"/>
    <p:sldId id="361" r:id="rId16"/>
    <p:sldId id="381" r:id="rId17"/>
    <p:sldId id="362" r:id="rId18"/>
    <p:sldId id="278" r:id="rId19"/>
    <p:sldId id="382" r:id="rId20"/>
    <p:sldId id="371" r:id="rId21"/>
    <p:sldId id="265" r:id="rId22"/>
    <p:sldId id="268" r:id="rId23"/>
    <p:sldId id="383" r:id="rId24"/>
    <p:sldId id="305" r:id="rId25"/>
    <p:sldId id="368" r:id="rId26"/>
    <p:sldId id="384" r:id="rId27"/>
    <p:sldId id="334" r:id="rId28"/>
    <p:sldId id="336" r:id="rId29"/>
    <p:sldId id="364" r:id="rId30"/>
    <p:sldId id="335" r:id="rId31"/>
    <p:sldId id="385" r:id="rId32"/>
    <p:sldId id="363" r:id="rId33"/>
    <p:sldId id="372" r:id="rId34"/>
    <p:sldId id="378" r:id="rId35"/>
    <p:sldId id="387" r:id="rId36"/>
    <p:sldId id="377" r:id="rId37"/>
    <p:sldId id="376" r:id="rId38"/>
    <p:sldId id="373" r:id="rId39"/>
    <p:sldId id="358" r:id="rId40"/>
    <p:sldId id="386" r:id="rId41"/>
    <p:sldId id="388" r:id="rId42"/>
    <p:sldId id="391" r:id="rId43"/>
    <p:sldId id="365" r:id="rId44"/>
    <p:sldId id="330" r:id="rId45"/>
    <p:sldId id="275" r:id="rId46"/>
    <p:sldId id="395" r:id="rId47"/>
    <p:sldId id="295" r:id="rId48"/>
    <p:sldId id="280" r:id="rId49"/>
    <p:sldId id="357" r:id="rId50"/>
    <p:sldId id="308" r:id="rId51"/>
    <p:sldId id="394" r:id="rId52"/>
    <p:sldId id="327" r:id="rId53"/>
    <p:sldId id="281" r:id="rId54"/>
    <p:sldId id="282" r:id="rId55"/>
    <p:sldId id="324" r:id="rId56"/>
    <p:sldId id="301" r:id="rId57"/>
    <p:sldId id="338" r:id="rId58"/>
    <p:sldId id="300" r:id="rId59"/>
    <p:sldId id="309" r:id="rId60"/>
    <p:sldId id="310" r:id="rId61"/>
    <p:sldId id="311" r:id="rId62"/>
    <p:sldId id="312" r:id="rId63"/>
    <p:sldId id="283" r:id="rId64"/>
    <p:sldId id="304" r:id="rId65"/>
    <p:sldId id="288" r:id="rId66"/>
    <p:sldId id="289"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8" d="100"/>
          <a:sy n="78" d="100"/>
        </p:scale>
        <p:origin x="120" y="324"/>
      </p:cViewPr>
      <p:guideLst/>
    </p:cSldViewPr>
  </p:slideViewPr>
  <p:outlineViewPr>
    <p:cViewPr>
      <p:scale>
        <a:sx n="33" d="100"/>
        <a:sy n="33" d="100"/>
      </p:scale>
      <p:origin x="0" y="-4671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56BA125-5F73-439C-AD12-A8FEAD6CCD58}" type="datetimeFigureOut">
              <a:rPr lang="en-US" smtClean="0"/>
              <a:t>8/6/2023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48A8B85-986B-40D5-A7CB-999EB2F66720}" type="slidenum">
              <a:rPr lang="en-US" smtClean="0"/>
              <a:t>‹#›</a:t>
            </a:fld>
            <a:endParaRPr lang="en-US" dirty="0"/>
          </a:p>
        </p:txBody>
      </p:sp>
    </p:spTree>
    <p:extLst>
      <p:ext uri="{BB962C8B-B14F-4D97-AF65-F5344CB8AC3E}">
        <p14:creationId xmlns:p14="http://schemas.microsoft.com/office/powerpoint/2010/main" val="65802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2</a:t>
            </a:fld>
            <a:endParaRPr lang="en-US" dirty="0"/>
          </a:p>
        </p:txBody>
      </p:sp>
    </p:spTree>
    <p:extLst>
      <p:ext uri="{BB962C8B-B14F-4D97-AF65-F5344CB8AC3E}">
        <p14:creationId xmlns:p14="http://schemas.microsoft.com/office/powerpoint/2010/main" val="220577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5</a:t>
            </a:fld>
            <a:endParaRPr lang="en-US" dirty="0"/>
          </a:p>
        </p:txBody>
      </p:sp>
    </p:spTree>
    <p:extLst>
      <p:ext uri="{BB962C8B-B14F-4D97-AF65-F5344CB8AC3E}">
        <p14:creationId xmlns:p14="http://schemas.microsoft.com/office/powerpoint/2010/main" val="348473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13</a:t>
            </a:fld>
            <a:endParaRPr lang="en-US" dirty="0"/>
          </a:p>
        </p:txBody>
      </p:sp>
    </p:spTree>
    <p:extLst>
      <p:ext uri="{BB962C8B-B14F-4D97-AF65-F5344CB8AC3E}">
        <p14:creationId xmlns:p14="http://schemas.microsoft.com/office/powerpoint/2010/main" val="399612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424242"/>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i="1" dirty="0">
                <a:solidFill>
                  <a:srgbClr val="424242"/>
                </a:solidFill>
                <a:effectLst/>
                <a:latin typeface="Segoe UI" panose="020B0502040204020203" pitchFamily="34" charset="0"/>
                <a:ea typeface="Calibri" panose="020F0502020204030204" pitchFamily="34" charset="0"/>
                <a:cs typeface="Times New Roman" panose="02020603050405020304" pitchFamily="18" charset="0"/>
              </a:rPr>
              <a:t>Project Management: The Managerial Process, 8e,”  </a:t>
            </a:r>
            <a:r>
              <a:rPr lang="en-US" sz="1800" b="1" dirty="0">
                <a:solidFill>
                  <a:srgbClr val="424242"/>
                </a:solidFill>
                <a:effectLst/>
                <a:latin typeface="Segoe UI" panose="020B0502040204020203" pitchFamily="34" charset="0"/>
                <a:ea typeface="Calibri" panose="020F0502020204030204" pitchFamily="34" charset="0"/>
                <a:cs typeface="Times New Roman" panose="02020603050405020304" pitchFamily="18" charset="0"/>
              </a:rPr>
              <a:t>McGraw-Hill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37</a:t>
            </a:fld>
            <a:endParaRPr lang="en-US" dirty="0"/>
          </a:p>
        </p:txBody>
      </p:sp>
    </p:spTree>
    <p:extLst>
      <p:ext uri="{BB962C8B-B14F-4D97-AF65-F5344CB8AC3E}">
        <p14:creationId xmlns:p14="http://schemas.microsoft.com/office/powerpoint/2010/main" val="408388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43</a:t>
            </a:fld>
            <a:endParaRPr lang="en-US" dirty="0"/>
          </a:p>
        </p:txBody>
      </p:sp>
    </p:spTree>
    <p:extLst>
      <p:ext uri="{BB962C8B-B14F-4D97-AF65-F5344CB8AC3E}">
        <p14:creationId xmlns:p14="http://schemas.microsoft.com/office/powerpoint/2010/main" val="3407769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49</a:t>
            </a:fld>
            <a:endParaRPr lang="en-US" dirty="0"/>
          </a:p>
        </p:txBody>
      </p:sp>
    </p:spTree>
    <p:extLst>
      <p:ext uri="{BB962C8B-B14F-4D97-AF65-F5344CB8AC3E}">
        <p14:creationId xmlns:p14="http://schemas.microsoft.com/office/powerpoint/2010/main" val="315747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61</a:t>
            </a:fld>
            <a:endParaRPr lang="en-US" dirty="0"/>
          </a:p>
        </p:txBody>
      </p:sp>
    </p:spTree>
    <p:extLst>
      <p:ext uri="{BB962C8B-B14F-4D97-AF65-F5344CB8AC3E}">
        <p14:creationId xmlns:p14="http://schemas.microsoft.com/office/powerpoint/2010/main" val="174760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628B-704A-74EF-C9C8-BD4747BE37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02564A-83E5-CCDF-8A04-CDCCE3C06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3BF773-198B-AB17-4334-E438FA1AD2F3}"/>
              </a:ext>
            </a:extLst>
          </p:cNvPr>
          <p:cNvSpPr>
            <a:spLocks noGrp="1"/>
          </p:cNvSpPr>
          <p:nvPr>
            <p:ph type="dt" sz="half" idx="10"/>
          </p:nvPr>
        </p:nvSpPr>
        <p:spPr/>
        <p:txBody>
          <a:bodyPr/>
          <a:lstStyle/>
          <a:p>
            <a:fld id="{21564C64-79CF-4B32-B551-339A9C734971}" type="datetime1">
              <a:rPr lang="en-US" smtClean="0"/>
              <a:t>8/6/2023</a:t>
            </a:fld>
            <a:endParaRPr lang="en-US" dirty="0"/>
          </a:p>
        </p:txBody>
      </p:sp>
      <p:sp>
        <p:nvSpPr>
          <p:cNvPr id="5" name="Footer Placeholder 4">
            <a:extLst>
              <a:ext uri="{FF2B5EF4-FFF2-40B4-BE49-F238E27FC236}">
                <a16:creationId xmlns:a16="http://schemas.microsoft.com/office/drawing/2014/main" id="{EE299552-0E24-5156-0701-847798CBD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BF0A09-ED17-E916-E331-62677462778D}"/>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302476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3078-D353-AE19-7C28-2FDB3B4C52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2D8CB6-32ED-0BD2-B414-02BA2A397A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CDF52-FBAC-2056-F41B-579A7C20CF7F}"/>
              </a:ext>
            </a:extLst>
          </p:cNvPr>
          <p:cNvSpPr>
            <a:spLocks noGrp="1"/>
          </p:cNvSpPr>
          <p:nvPr>
            <p:ph type="dt" sz="half" idx="10"/>
          </p:nvPr>
        </p:nvSpPr>
        <p:spPr/>
        <p:txBody>
          <a:bodyPr/>
          <a:lstStyle/>
          <a:p>
            <a:fld id="{D9338916-4BA6-4409-A90B-5207AC737236}" type="datetime1">
              <a:rPr lang="en-US" smtClean="0"/>
              <a:t>8/6/2023</a:t>
            </a:fld>
            <a:endParaRPr lang="en-US" dirty="0"/>
          </a:p>
        </p:txBody>
      </p:sp>
      <p:sp>
        <p:nvSpPr>
          <p:cNvPr id="5" name="Footer Placeholder 4">
            <a:extLst>
              <a:ext uri="{FF2B5EF4-FFF2-40B4-BE49-F238E27FC236}">
                <a16:creationId xmlns:a16="http://schemas.microsoft.com/office/drawing/2014/main" id="{A03326EF-8CE2-358D-C5FF-D704DB0AC0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16C634-08CD-E597-F232-7E20B82EF3DF}"/>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315956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17CC7-FBCD-AEEB-C236-21C473F8C2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9B6D34-56F4-D8C9-D868-8406F46B0B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EE65D-72D0-E054-74DD-20DB2806EE0E}"/>
              </a:ext>
            </a:extLst>
          </p:cNvPr>
          <p:cNvSpPr>
            <a:spLocks noGrp="1"/>
          </p:cNvSpPr>
          <p:nvPr>
            <p:ph type="dt" sz="half" idx="10"/>
          </p:nvPr>
        </p:nvSpPr>
        <p:spPr/>
        <p:txBody>
          <a:bodyPr/>
          <a:lstStyle/>
          <a:p>
            <a:fld id="{B2F537C8-6124-468F-A0F9-DD0B8C079712}" type="datetime1">
              <a:rPr lang="en-US" smtClean="0"/>
              <a:t>8/6/2023</a:t>
            </a:fld>
            <a:endParaRPr lang="en-US" dirty="0"/>
          </a:p>
        </p:txBody>
      </p:sp>
      <p:sp>
        <p:nvSpPr>
          <p:cNvPr id="5" name="Footer Placeholder 4">
            <a:extLst>
              <a:ext uri="{FF2B5EF4-FFF2-40B4-BE49-F238E27FC236}">
                <a16:creationId xmlns:a16="http://schemas.microsoft.com/office/drawing/2014/main" id="{E7909D75-5D0C-EF06-08D3-E734435EF0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31AA6A-00D7-3EE6-74D9-A402D8D63A20}"/>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49205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4639-F15F-B557-A9FE-1764B08E4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51860-0EF5-D2EC-8670-02D1A47277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1394E-A406-7F92-8856-BE3D5CADE3A6}"/>
              </a:ext>
            </a:extLst>
          </p:cNvPr>
          <p:cNvSpPr>
            <a:spLocks noGrp="1"/>
          </p:cNvSpPr>
          <p:nvPr>
            <p:ph type="dt" sz="half" idx="10"/>
          </p:nvPr>
        </p:nvSpPr>
        <p:spPr/>
        <p:txBody>
          <a:bodyPr/>
          <a:lstStyle/>
          <a:p>
            <a:fld id="{375496C6-747A-4D96-9C0A-2EDD949FFFF9}" type="datetime1">
              <a:rPr lang="en-US" smtClean="0"/>
              <a:t>8/6/2023</a:t>
            </a:fld>
            <a:endParaRPr lang="en-US" dirty="0"/>
          </a:p>
        </p:txBody>
      </p:sp>
      <p:sp>
        <p:nvSpPr>
          <p:cNvPr id="5" name="Footer Placeholder 4">
            <a:extLst>
              <a:ext uri="{FF2B5EF4-FFF2-40B4-BE49-F238E27FC236}">
                <a16:creationId xmlns:a16="http://schemas.microsoft.com/office/drawing/2014/main" id="{9210162B-B298-5DAD-803C-B464530E94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D3F47-0B24-AA10-692E-3DA60BDD4DEA}"/>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366731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BF86-1403-DE92-ED22-2199BC2D9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C20F77-50CB-3E66-A5E2-49D6EC8D8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4BFE72-C9E2-A2CF-62C8-DB266E78AD1F}"/>
              </a:ext>
            </a:extLst>
          </p:cNvPr>
          <p:cNvSpPr>
            <a:spLocks noGrp="1"/>
          </p:cNvSpPr>
          <p:nvPr>
            <p:ph type="dt" sz="half" idx="10"/>
          </p:nvPr>
        </p:nvSpPr>
        <p:spPr/>
        <p:txBody>
          <a:bodyPr/>
          <a:lstStyle/>
          <a:p>
            <a:fld id="{732B29E5-607B-4727-9214-492678D88593}" type="datetime1">
              <a:rPr lang="en-US" smtClean="0"/>
              <a:t>8/6/2023</a:t>
            </a:fld>
            <a:endParaRPr lang="en-US" dirty="0"/>
          </a:p>
        </p:txBody>
      </p:sp>
      <p:sp>
        <p:nvSpPr>
          <p:cNvPr id="5" name="Footer Placeholder 4">
            <a:extLst>
              <a:ext uri="{FF2B5EF4-FFF2-40B4-BE49-F238E27FC236}">
                <a16:creationId xmlns:a16="http://schemas.microsoft.com/office/drawing/2014/main" id="{3AB13687-63B3-1DA6-7108-371663ED73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338C18-B92D-4345-2CC6-E4C9672EB098}"/>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356220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A722-6B2B-4E20-1C04-0B0B13F41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7557C-0E24-6EA2-8FC8-A3FB69FD3C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2A334-AE3C-04A1-9340-028C55D59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BEDF8-E695-2765-92A9-1CEE1FD06FC8}"/>
              </a:ext>
            </a:extLst>
          </p:cNvPr>
          <p:cNvSpPr>
            <a:spLocks noGrp="1"/>
          </p:cNvSpPr>
          <p:nvPr>
            <p:ph type="dt" sz="half" idx="10"/>
          </p:nvPr>
        </p:nvSpPr>
        <p:spPr/>
        <p:txBody>
          <a:bodyPr/>
          <a:lstStyle/>
          <a:p>
            <a:fld id="{44DE5302-B46A-4885-8265-D3CCD9FB8C80}" type="datetime1">
              <a:rPr lang="en-US" smtClean="0"/>
              <a:t>8/6/2023</a:t>
            </a:fld>
            <a:endParaRPr lang="en-US" dirty="0"/>
          </a:p>
        </p:txBody>
      </p:sp>
      <p:sp>
        <p:nvSpPr>
          <p:cNvPr id="6" name="Footer Placeholder 5">
            <a:extLst>
              <a:ext uri="{FF2B5EF4-FFF2-40B4-BE49-F238E27FC236}">
                <a16:creationId xmlns:a16="http://schemas.microsoft.com/office/drawing/2014/main" id="{CDFEB260-3050-E145-E839-C049EB1159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ED6319-701B-2F9C-711F-FCECC68AB367}"/>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144492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AAD8-A971-D828-87F2-95B5873933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71BC74-4552-3D54-11C5-D1C3AF3B6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682EEC-8FBD-A293-589F-31B35DF588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D812E-8F58-408C-FB57-845808258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B80C84-FDD2-AD01-93EF-09F1851596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E6EB96-EB6D-42EC-5FC6-AB95CCEB9F3A}"/>
              </a:ext>
            </a:extLst>
          </p:cNvPr>
          <p:cNvSpPr>
            <a:spLocks noGrp="1"/>
          </p:cNvSpPr>
          <p:nvPr>
            <p:ph type="dt" sz="half" idx="10"/>
          </p:nvPr>
        </p:nvSpPr>
        <p:spPr/>
        <p:txBody>
          <a:bodyPr/>
          <a:lstStyle/>
          <a:p>
            <a:fld id="{BC0C6719-B142-4934-9CB0-3D52E4413C0B}" type="datetime1">
              <a:rPr lang="en-US" smtClean="0"/>
              <a:t>8/6/2023</a:t>
            </a:fld>
            <a:endParaRPr lang="en-US" dirty="0"/>
          </a:p>
        </p:txBody>
      </p:sp>
      <p:sp>
        <p:nvSpPr>
          <p:cNvPr id="8" name="Footer Placeholder 7">
            <a:extLst>
              <a:ext uri="{FF2B5EF4-FFF2-40B4-BE49-F238E27FC236}">
                <a16:creationId xmlns:a16="http://schemas.microsoft.com/office/drawing/2014/main" id="{39F3FD02-A287-C9DB-7960-75840D0C06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983301-3F3A-353D-04B4-1EF3D4CBDE24}"/>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267804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19DB-51A0-5BDE-10F7-CC8AC4A41A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441A10-62B3-B02D-5C12-86660741D42D}"/>
              </a:ext>
            </a:extLst>
          </p:cNvPr>
          <p:cNvSpPr>
            <a:spLocks noGrp="1"/>
          </p:cNvSpPr>
          <p:nvPr>
            <p:ph type="dt" sz="half" idx="10"/>
          </p:nvPr>
        </p:nvSpPr>
        <p:spPr/>
        <p:txBody>
          <a:bodyPr/>
          <a:lstStyle/>
          <a:p>
            <a:fld id="{15577DA5-3B40-4A40-BE37-653CF4AF025C}" type="datetime1">
              <a:rPr lang="en-US" smtClean="0"/>
              <a:t>8/6/2023</a:t>
            </a:fld>
            <a:endParaRPr lang="en-US" dirty="0"/>
          </a:p>
        </p:txBody>
      </p:sp>
      <p:sp>
        <p:nvSpPr>
          <p:cNvPr id="4" name="Footer Placeholder 3">
            <a:extLst>
              <a:ext uri="{FF2B5EF4-FFF2-40B4-BE49-F238E27FC236}">
                <a16:creationId xmlns:a16="http://schemas.microsoft.com/office/drawing/2014/main" id="{54B71968-B488-F830-5AF8-C04C09C0FF8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7F9BF1-023F-D2A4-4BB9-7E614723CC6D}"/>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71556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F336E-10F5-5C8E-2CCA-0DA13003D065}"/>
              </a:ext>
            </a:extLst>
          </p:cNvPr>
          <p:cNvSpPr>
            <a:spLocks noGrp="1"/>
          </p:cNvSpPr>
          <p:nvPr>
            <p:ph type="dt" sz="half" idx="10"/>
          </p:nvPr>
        </p:nvSpPr>
        <p:spPr/>
        <p:txBody>
          <a:bodyPr/>
          <a:lstStyle/>
          <a:p>
            <a:fld id="{B4507045-B75F-4B61-8F30-638FC5F19B87}" type="datetime1">
              <a:rPr lang="en-US" smtClean="0"/>
              <a:t>8/6/2023</a:t>
            </a:fld>
            <a:endParaRPr lang="en-US" dirty="0"/>
          </a:p>
        </p:txBody>
      </p:sp>
      <p:sp>
        <p:nvSpPr>
          <p:cNvPr id="3" name="Footer Placeholder 2">
            <a:extLst>
              <a:ext uri="{FF2B5EF4-FFF2-40B4-BE49-F238E27FC236}">
                <a16:creationId xmlns:a16="http://schemas.microsoft.com/office/drawing/2014/main" id="{F680E36E-9488-1D53-4BA1-00CE3388D7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69EF19-46C7-468C-1823-74FD9EFB5BAB}"/>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148840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B2DC-DB6B-C611-942D-BD27B40DF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AEA5F-6EB4-65E1-B25C-B39DF932C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137715-F068-8415-95CB-AF8E3999B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6D081-44FA-EECA-C0AF-4A9C3975DD17}"/>
              </a:ext>
            </a:extLst>
          </p:cNvPr>
          <p:cNvSpPr>
            <a:spLocks noGrp="1"/>
          </p:cNvSpPr>
          <p:nvPr>
            <p:ph type="dt" sz="half" idx="10"/>
          </p:nvPr>
        </p:nvSpPr>
        <p:spPr/>
        <p:txBody>
          <a:bodyPr/>
          <a:lstStyle/>
          <a:p>
            <a:fld id="{1080FAA1-C152-4A09-B6FB-41C241DB19EC}" type="datetime1">
              <a:rPr lang="en-US" smtClean="0"/>
              <a:t>8/6/2023</a:t>
            </a:fld>
            <a:endParaRPr lang="en-US" dirty="0"/>
          </a:p>
        </p:txBody>
      </p:sp>
      <p:sp>
        <p:nvSpPr>
          <p:cNvPr id="6" name="Footer Placeholder 5">
            <a:extLst>
              <a:ext uri="{FF2B5EF4-FFF2-40B4-BE49-F238E27FC236}">
                <a16:creationId xmlns:a16="http://schemas.microsoft.com/office/drawing/2014/main" id="{0548F00E-8CDA-5059-B228-8F878AC050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03A4DD-056E-6E41-A68B-D243B420333B}"/>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428518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2E7D-7646-9E52-BCF0-535680566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8D375E-27AE-F020-AB34-3056975D1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A7F7888-048B-A5B9-6549-0557092EE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03CF5-9587-B7A2-8DB8-061DDB533B6B}"/>
              </a:ext>
            </a:extLst>
          </p:cNvPr>
          <p:cNvSpPr>
            <a:spLocks noGrp="1"/>
          </p:cNvSpPr>
          <p:nvPr>
            <p:ph type="dt" sz="half" idx="10"/>
          </p:nvPr>
        </p:nvSpPr>
        <p:spPr/>
        <p:txBody>
          <a:bodyPr/>
          <a:lstStyle/>
          <a:p>
            <a:fld id="{EDBD8A98-5822-428D-9D2B-5291615B9F11}" type="datetime1">
              <a:rPr lang="en-US" smtClean="0"/>
              <a:t>8/6/2023</a:t>
            </a:fld>
            <a:endParaRPr lang="en-US" dirty="0"/>
          </a:p>
        </p:txBody>
      </p:sp>
      <p:sp>
        <p:nvSpPr>
          <p:cNvPr id="6" name="Footer Placeholder 5">
            <a:extLst>
              <a:ext uri="{FF2B5EF4-FFF2-40B4-BE49-F238E27FC236}">
                <a16:creationId xmlns:a16="http://schemas.microsoft.com/office/drawing/2014/main" id="{EB47E7A6-9159-B510-03A9-D6136CFB56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6D9DF5-C217-A637-CAA5-E455F4C1DC76}"/>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333078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33F083-E558-CA69-6DA6-621AA943CA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67EC14-9964-CC41-95FA-0AC201918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E3F3C-95E0-5DED-D4AD-77EE519C7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DBA81-1D55-4434-BAD9-E840EED25354}" type="datetime1">
              <a:rPr lang="en-US" smtClean="0"/>
              <a:t>8/6/2023</a:t>
            </a:fld>
            <a:endParaRPr lang="en-US" dirty="0"/>
          </a:p>
        </p:txBody>
      </p:sp>
      <p:sp>
        <p:nvSpPr>
          <p:cNvPr id="5" name="Footer Placeholder 4">
            <a:extLst>
              <a:ext uri="{FF2B5EF4-FFF2-40B4-BE49-F238E27FC236}">
                <a16:creationId xmlns:a16="http://schemas.microsoft.com/office/drawing/2014/main" id="{3452DD9E-9843-7272-8E68-987296355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B19D3B-8023-F2DA-16B8-D4C0201924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4BC4C-E8C0-4132-A64E-B5EC5B5CF1D5}" type="slidenum">
              <a:rPr lang="en-US" smtClean="0"/>
              <a:t>‹#›</a:t>
            </a:fld>
            <a:endParaRPr lang="en-US" dirty="0"/>
          </a:p>
        </p:txBody>
      </p:sp>
    </p:spTree>
    <p:extLst>
      <p:ext uri="{BB962C8B-B14F-4D97-AF65-F5344CB8AC3E}">
        <p14:creationId xmlns:p14="http://schemas.microsoft.com/office/powerpoint/2010/main" val="2633161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mhayden@buffalo.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ewyorklawjournal.com/id=1202733803891/CraneCollapse-Jury-Awards-48M-Punitive-Damages?slreturn=20150724210444"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www.nytimes.com/2015/11/27/nyregion/rise-in-new-york-construction-deaths-strikes-the-poor-and-undocumented.html" TargetMode="External"/><Relationship Id="rId4" Type="http://schemas.openxmlformats.org/officeDocument/2006/relationships/hyperlink" Target="https://gothamist.com/news/de-blasio-cracks-down-on-construction-sites-that-flout-safety-in-the-name-of-gre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osha.gov/stateplans/faq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rriam-webster.com/dictionary/interdisciplinary?pronunciation&amp;lang=en_us&amp;dir=i&amp;file=interd13" TargetMode="External"/><Relationship Id="rId2" Type="http://schemas.openxmlformats.org/officeDocument/2006/relationships/hyperlink" Target="https://www.merriam-webster.com/dictionary/adjective"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urbint.com/blog/prevent-injuries-fatalities-top-construction-hazard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brainyquote.com/authors/albert-einstein-quot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nap.nationalacademies.org/read/2717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kmbc.com/article/funeral-held-for-construction-worker-connor-ernst-killed-in-clay-county-bridge-collapse/4184903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mailto:wmhayden@buffalo.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anasjajeh1967@gmail.co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mailto:cjwurst@buffalo.edu" TargetMode="External"/><Relationship Id="rId5" Type="http://schemas.openxmlformats.org/officeDocument/2006/relationships/hyperlink" Target="mailto:morrisonrocks@outlook.com" TargetMode="External"/><Relationship Id="rId4" Type="http://schemas.openxmlformats.org/officeDocument/2006/relationships/hyperlink" Target="mailto:dkbar4211@gmail.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osha.gov/etools/construction/falls" TargetMode="External"/><Relationship Id="rId3" Type="http://schemas.openxmlformats.org/officeDocument/2006/relationships/image" Target="../media/image3.jpeg"/><Relationship Id="rId7" Type="http://schemas.openxmlformats.org/officeDocument/2006/relationships/hyperlink" Target="https://www.osha.gov/etools/construction/falls#accordion-74850-collapse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osha.gov/etools/construction/falls#accordion-74850-collapse3" TargetMode="External"/><Relationship Id="rId5" Type="http://schemas.openxmlformats.org/officeDocument/2006/relationships/hyperlink" Target="https://www.osha.gov/etools/construction/falls#accordion-74850-collapse2" TargetMode="External"/><Relationship Id="rId4" Type="http://schemas.openxmlformats.org/officeDocument/2006/relationships/hyperlink" Target="https://www.osha.gov/etools/construction/falls#accordion-74850-collapse1"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csra.colorado.edu/incident-learning-resource" TargetMode="External"/><Relationship Id="rId2" Type="http://schemas.openxmlformats.org/officeDocument/2006/relationships/hyperlink" Target="Incident%20Investigation%20Resources%20|%20CSRA%20(colorado.edu)"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legalmomentum.org/"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app.message.asce.org/e/er?utm_campaign=GR-2023-7-7-TWiW%20Email%20Short&amp;utm_medium=email&amp;utm_source=Eloqua&amp;s=1360&amp;lid=71383&amp;elqTrackId=5612961F920AA37D08D79468D72BA5DB&amp;elq=fd09de846e3742c2bf11fc54548e4cee&amp;elqaid=31369&amp;elqat=1" TargetMode="External"/><Relationship Id="rId2" Type="http://schemas.openxmlformats.org/officeDocument/2006/relationships/hyperlink" Target="https://app.message.asce.org/e/er?utm_campaign=GR-2023-7-7-TWiW%20Email%20Short&amp;utm_medium=email&amp;utm_source=Eloqua&amp;s=1360&amp;lid=71366&amp;elqTrackId=B69D1E75116EBC71E327706469BF2B6B&amp;elq=fd09de846e3742c2bf11fc54548e4cee&amp;elqaid=31369&amp;elqat=1" TargetMode="External"/><Relationship Id="rId1" Type="http://schemas.openxmlformats.org/officeDocument/2006/relationships/slideLayout" Target="../slideLayouts/slideLayout2.xml"/><Relationship Id="rId4" Type="http://schemas.openxmlformats.org/officeDocument/2006/relationships/hyperlink" Target="https://app.message.asce.org/e/er?utm_campaign=GR-2023-7-7-TWiW%20Email%20Short&amp;utm_medium=email&amp;utm_source=Eloqua&amp;s=1360&amp;lid=63245&amp;elqTrackId=FEBBAF0C85FA0F32DA880BD6E97C02F3&amp;elq=fd09de846e3742c2bf11fc54548e4cee&amp;elqaid=31369&amp;elqat=1"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sciencedirect.com/journal/safety-science/vol/43/issue/8" TargetMode="External"/><Relationship Id="rId2" Type="http://schemas.openxmlformats.org/officeDocument/2006/relationships/hyperlink" Target="https://www.sciencedirect.com/journal/safety-scienc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oi.org/10.1061/(ASCE)SC.1943-5576.000045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ttoole@bucknell.edu" TargetMode="External"/><Relationship Id="rId2" Type="http://schemas.openxmlformats.org/officeDocument/2006/relationships/hyperlink" Target="https://ascelibrary.org/doi/abs/10.1061/(ASCE)1052-3928(2005)131:3(199)#co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file:///C:\Users\Owner\Downloads\Mohammed&#160;Azeez,&#160;S.M.ASCE" TargetMode="External"/><Relationship Id="rId13" Type="http://schemas.openxmlformats.org/officeDocument/2006/relationships/hyperlink" Target="https://ascelibrary.org/doi/abs/10.1061/(ASCE)CO.1943-7862.0001669#con3" TargetMode="External"/><Relationship Id="rId3" Type="http://schemas.openxmlformats.org/officeDocument/2006/relationships/hyperlink" Target="https://www.emerald.com/insight/search?q=Ziyu%20Jin" TargetMode="External"/><Relationship Id="rId7" Type="http://schemas.openxmlformats.org/officeDocument/2006/relationships/hyperlink" Target="https://www.emerald.com/insight/publication/issn/0969-9988" TargetMode="External"/><Relationship Id="rId12" Type="http://schemas.openxmlformats.org/officeDocument/2006/relationships/hyperlink" Target="mailto:john.gambatese@oregonstate.edu" TargetMode="External"/><Relationship Id="rId2" Type="http://schemas.openxmlformats.org/officeDocument/2006/relationships/hyperlink" Target="https://nccs.ku.edu/research" TargetMode="External"/><Relationship Id="rId1" Type="http://schemas.openxmlformats.org/officeDocument/2006/relationships/slideLayout" Target="../slideLayouts/slideLayout2.xml"/><Relationship Id="rId6" Type="http://schemas.openxmlformats.org/officeDocument/2006/relationships/hyperlink" Target="https://www.emerald.com/insight/search?q=Vineeth%20Dharmapalan" TargetMode="External"/><Relationship Id="rId11" Type="http://schemas.openxmlformats.org/officeDocument/2006/relationships/hyperlink" Target="https://ascelibrary.org/doi/abs/10.1061/(ASCE)CO.1943-7862.0001669#con2" TargetMode="External"/><Relationship Id="rId5" Type="http://schemas.openxmlformats.org/officeDocument/2006/relationships/hyperlink" Target="https://www.emerald.com/insight/search?q=Ding%20Liu" TargetMode="External"/><Relationship Id="rId10" Type="http://schemas.openxmlformats.org/officeDocument/2006/relationships/hyperlink" Target="mailto:azeezm@oregonstate.edu" TargetMode="External"/><Relationship Id="rId4" Type="http://schemas.openxmlformats.org/officeDocument/2006/relationships/hyperlink" Target="https://www.emerald.com/insight/search?q=John%20Gambatese" TargetMode="External"/><Relationship Id="rId9" Type="http://schemas.openxmlformats.org/officeDocument/2006/relationships/hyperlink" Target="https://orcid.org/0000-0002-9068-163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emerald.com/insight/search?q=Abid%20Hasan" TargetMode="External"/><Relationship Id="rId2" Type="http://schemas.openxmlformats.org/officeDocument/2006/relationships/hyperlink" Target="https://nccs.ku.edu/research" TargetMode="External"/><Relationship Id="rId1" Type="http://schemas.openxmlformats.org/officeDocument/2006/relationships/slideLayout" Target="../slideLayouts/slideLayout2.xml"/><Relationship Id="rId6" Type="http://schemas.openxmlformats.org/officeDocument/2006/relationships/hyperlink" Target="https://www.emerald.com/insight/search?q=Raufdeen%20Rameezdeen" TargetMode="External"/><Relationship Id="rId5" Type="http://schemas.openxmlformats.org/officeDocument/2006/relationships/hyperlink" Target="https://www.emerald.com/insight/search?q=Abbas%20Elmualim" TargetMode="External"/><Relationship Id="rId4" Type="http://schemas.openxmlformats.org/officeDocument/2006/relationships/hyperlink" Target="https://www.emerald.com/insight/search?q=Bassam%20Baroudi"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nccs.ku.edu/re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ubmed.ncbi.nlm.nih.gov/?term=Karakhan%20A%5BAuthor%5D" TargetMode="External"/><Relationship Id="rId5" Type="http://schemas.openxmlformats.org/officeDocument/2006/relationships/hyperlink" Target="https://pubmed.ncbi.nlm.nih.gov/?term=Jin%20Z%5BAuthor%5D" TargetMode="External"/><Relationship Id="rId4" Type="http://schemas.openxmlformats.org/officeDocument/2006/relationships/hyperlink" Target="https://pubmed.ncbi.nlm.nih.gov/?term=Nnaji%20C%5BAuthor%5D"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asu.elsevierpure.com/en/persons/kenneth-sullivan" TargetMode="External"/><Relationship Id="rId2" Type="http://schemas.openxmlformats.org/officeDocument/2006/relationships/hyperlink" Target="https://nccs.ku.edu/research" TargetMode="External"/><Relationship Id="rId1" Type="http://schemas.openxmlformats.org/officeDocument/2006/relationships/slideLayout" Target="../slideLayouts/slideLayout2.xml"/><Relationship Id="rId4" Type="http://schemas.openxmlformats.org/officeDocument/2006/relationships/hyperlink" Target="https://www.sciencedirect.com/science/article/pii/S2352710219328566"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engineeringmanagement.info/2020/12/causes-of-project-failure.html" TargetMode="External"/><Relationship Id="rId7" Type="http://schemas.openxmlformats.org/officeDocument/2006/relationships/hyperlink" Target="file:///C:\Users\Owner\Desktop\ROC-wmh%20Paper\Rochester-ASQ-01NOV22\Forensic%20engineering%20investigation%20into%20construction%20failures%20and%20their%20documentation.pdf" TargetMode="External"/><Relationship Id="rId2" Type="http://schemas.openxmlformats.org/officeDocument/2006/relationships/hyperlink" Target="https://www.researchgate.net/publication/263596981_MBTI_Personality_Types_of_Project_Managers_and_Their_Success_A_Field_Survey" TargetMode="External"/><Relationship Id="rId1" Type="http://schemas.openxmlformats.org/officeDocument/2006/relationships/slideLayout" Target="../slideLayouts/slideLayout2.xml"/><Relationship Id="rId6" Type="http://schemas.openxmlformats.org/officeDocument/2006/relationships/hyperlink" Target="https://pubmed.ncbi.nlm.nih.gov/?term=Holden%20RJ%5BAuthor%5D" TargetMode="External"/><Relationship Id="rId5" Type="http://schemas.openxmlformats.org/officeDocument/2006/relationships/hyperlink" Target="https://www.ncbi.nlm.nih.gov/pmc/articles/PMC3115647/" TargetMode="External"/><Relationship Id="rId4" Type="http://schemas.openxmlformats.org/officeDocument/2006/relationships/hyperlink" Target="https://hingemarketing.com/library/article/culture-clash-the-employee-experience-problem-and-how-to-fix-it"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asse.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rosenbergandrosenberg.com/blog/2020/october/top-10-safety-concerns-on-construction-sit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670B-2E79-5EE9-D560-DE10A033C90B}"/>
              </a:ext>
            </a:extLst>
          </p:cNvPr>
          <p:cNvSpPr>
            <a:spLocks noGrp="1"/>
          </p:cNvSpPr>
          <p:nvPr>
            <p:ph type="ctrTitle"/>
          </p:nvPr>
        </p:nvSpPr>
        <p:spPr>
          <a:xfrm>
            <a:off x="1524000" y="1122363"/>
            <a:ext cx="9144000" cy="919088"/>
          </a:xfrm>
        </p:spPr>
        <p:txBody>
          <a:bodyPr>
            <a:normAutofit fontScale="90000"/>
          </a:bodyPr>
          <a:lstStyle/>
          <a:p>
            <a:r>
              <a:rPr lang="en-US" sz="2800" dirty="0">
                <a:latin typeface="Times New Roman" panose="02020603050405020304" pitchFamily="18" charset="0"/>
                <a:cs typeface="Times New Roman" panose="02020603050405020304" pitchFamily="18" charset="0"/>
              </a:rPr>
              <a:t>2023 CONSTRUCTION SAFETY CONFERENCE</a:t>
            </a:r>
            <a:br>
              <a:rPr lang="en-US" sz="2800" dirty="0"/>
            </a:br>
            <a:br>
              <a:rPr lang="en-US" sz="2800" dirty="0"/>
            </a:br>
            <a:r>
              <a:rPr lang="en-US" sz="2200" dirty="0">
                <a:latin typeface="Times New Roman" panose="02020603050405020304" pitchFamily="18" charset="0"/>
                <a:cs typeface="Times New Roman" panose="02020603050405020304" pitchFamily="18" charset="0"/>
              </a:rPr>
              <a:t> 10 August 2023           Lawrence, Kansas, USA</a:t>
            </a:r>
            <a:br>
              <a:rPr lang="en-US" sz="1050" dirty="0"/>
            </a:br>
            <a:endParaRPr lang="en-US" sz="2800" dirty="0"/>
          </a:p>
        </p:txBody>
      </p:sp>
      <p:sp>
        <p:nvSpPr>
          <p:cNvPr id="3" name="Subtitle 2">
            <a:extLst>
              <a:ext uri="{FF2B5EF4-FFF2-40B4-BE49-F238E27FC236}">
                <a16:creationId xmlns:a16="http://schemas.microsoft.com/office/drawing/2014/main" id="{1D9D9B74-2C8C-FEA2-A200-451D712D3BA0}"/>
              </a:ext>
            </a:extLst>
          </p:cNvPr>
          <p:cNvSpPr>
            <a:spLocks noGrp="1"/>
          </p:cNvSpPr>
          <p:nvPr>
            <p:ph type="subTitle" idx="1"/>
          </p:nvPr>
        </p:nvSpPr>
        <p:spPr>
          <a:xfrm>
            <a:off x="1524000" y="1839432"/>
            <a:ext cx="9144000" cy="4699019"/>
          </a:xfrm>
        </p:spPr>
        <p:txBody>
          <a:bodyPr>
            <a:normAutofit lnSpcReduction="10000"/>
          </a:bodyPr>
          <a:lstStyle/>
          <a:p>
            <a:endParaRPr lang="en-US" b="1" i="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CONSTRUCTION SAFETY STARTS</a:t>
            </a:r>
          </a:p>
          <a:p>
            <a:r>
              <a:rPr lang="en-US" sz="2000" b="1"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BEFORE</a:t>
            </a:r>
            <a:r>
              <a:rPr lang="en-US" sz="2000" b="1" dirty="0">
                <a:latin typeface="Times New Roman" panose="02020603050405020304" pitchFamily="18" charset="0"/>
                <a:cs typeface="Times New Roman" panose="02020603050405020304" pitchFamily="18" charset="0"/>
              </a:rPr>
              <a:t> CONSTRUCTION BEGINS! </a:t>
            </a:r>
            <a:r>
              <a:rPr lang="en-US" sz="2000" b="1" i="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Human Systems Engineering Consultant™</a:t>
            </a:r>
            <a:endParaRPr lang="en-US" b="1"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William M. Hayden Jr., Ph.D., Engineering Management</a:t>
            </a:r>
          </a:p>
          <a:p>
            <a:endParaRPr lang="en-US" b="1" i="1" dirty="0">
              <a:latin typeface="Times New Roman" panose="02020603050405020304" pitchFamily="18" charset="0"/>
              <a:cs typeface="Times New Roman" panose="02020603050405020304" pitchFamily="18" charset="0"/>
            </a:endParaRPr>
          </a:p>
          <a:p>
            <a:r>
              <a:rPr lang="en-US" sz="1600" b="0" i="0" dirty="0">
                <a:solidFill>
                  <a:srgbClr val="202124"/>
                </a:solidFill>
                <a:effectLst/>
                <a:latin typeface="Times New Roman" panose="02020603050405020304" pitchFamily="18" charset="0"/>
                <a:cs typeface="Times New Roman" panose="02020603050405020304" pitchFamily="18" charset="0"/>
              </a:rPr>
              <a:t>P.E., Retired; </a:t>
            </a:r>
            <a:r>
              <a:rPr lang="en-US" sz="1600" dirty="0">
                <a:latin typeface="Times New Roman" panose="02020603050405020304" pitchFamily="18" charset="0"/>
                <a:cs typeface="Times New Roman" panose="02020603050405020304" pitchFamily="18" charset="0"/>
              </a:rPr>
              <a:t>CMQ/OE; Fellow, ASCE; Sr.M., ASQ; Sr.M., PMI</a:t>
            </a:r>
          </a:p>
          <a:p>
            <a:r>
              <a:rPr lang="en-US" sz="1600" dirty="0">
                <a:latin typeface="Times New Roman" panose="02020603050405020304" pitchFamily="18" charset="0"/>
                <a:cs typeface="Times New Roman" panose="02020603050405020304" pitchFamily="18" charset="0"/>
              </a:rPr>
              <a:t>Buffalo, New York</a:t>
            </a:r>
          </a:p>
          <a:p>
            <a:r>
              <a:rPr lang="en-US" sz="18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wmhayden@buffalo.edu</a:t>
            </a: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 2023</a:t>
            </a:r>
          </a:p>
        </p:txBody>
      </p:sp>
    </p:spTree>
    <p:extLst>
      <p:ext uri="{BB962C8B-B14F-4D97-AF65-F5344CB8AC3E}">
        <p14:creationId xmlns:p14="http://schemas.microsoft.com/office/powerpoint/2010/main" val="180934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5CF3-3E3F-9578-C367-650BFAC8142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848D9CF1-CE01-7B53-9349-365128028FD2}"/>
              </a:ext>
            </a:extLst>
          </p:cNvPr>
          <p:cNvSpPr>
            <a:spLocks noGrp="1"/>
          </p:cNvSpPr>
          <p:nvPr>
            <p:ph type="sldNum" sz="quarter" idx="12"/>
          </p:nvPr>
        </p:nvSpPr>
        <p:spPr/>
        <p:txBody>
          <a:bodyPr/>
          <a:lstStyle/>
          <a:p>
            <a:fld id="{72E4BC4C-E8C0-4132-A64E-B5EC5B5CF1D5}" type="slidenum">
              <a:rPr lang="en-US" smtClean="0"/>
              <a:t>10</a:t>
            </a:fld>
            <a:endParaRPr lang="en-US" dirty="0"/>
          </a:p>
        </p:txBody>
      </p:sp>
      <p:pic>
        <p:nvPicPr>
          <p:cNvPr id="1026" name="Picture 2">
            <a:extLst>
              <a:ext uri="{FF2B5EF4-FFF2-40B4-BE49-F238E27FC236}">
                <a16:creationId xmlns:a16="http://schemas.microsoft.com/office/drawing/2014/main" id="{E2AE5076-CEBB-7D42-F242-812FCD1D12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4873" y="365125"/>
            <a:ext cx="6562253" cy="63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6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A460-FD00-514F-58B1-6A2ED94FA2F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4677017-70B8-55E9-8977-79A3F9A6B852}"/>
              </a:ext>
            </a:extLst>
          </p:cNvPr>
          <p:cNvSpPr>
            <a:spLocks noGrp="1"/>
          </p:cNvSpPr>
          <p:nvPr>
            <p:ph idx="1"/>
          </p:nvPr>
        </p:nvSpPr>
        <p:spPr/>
        <p:txBody>
          <a:bodyPr/>
          <a:lstStyle/>
          <a:p>
            <a:pPr marL="0" marR="0" indent="0" fontAlgn="base">
              <a:lnSpc>
                <a:spcPct val="107000"/>
              </a:lnSpc>
              <a:spcBef>
                <a:spcPts val="0"/>
              </a:spcBef>
              <a:spcAft>
                <a:spcPts val="0"/>
              </a:spcAft>
              <a:buNone/>
            </a:pPr>
            <a:endParaRPr lang="en-US" sz="3600"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fontAlgn="base">
              <a:lnSpc>
                <a:spcPct val="107000"/>
              </a:lnSpc>
              <a:spcBef>
                <a:spcPts val="0"/>
              </a:spcBef>
              <a:spcAft>
                <a:spcPts val="0"/>
              </a:spcAft>
              <a:buNone/>
            </a:pPr>
            <a:endParaRPr lang="en-US" sz="3600" i="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fontAlgn="base">
              <a:lnSpc>
                <a:spcPct val="107000"/>
              </a:lnSpc>
              <a:spcBef>
                <a:spcPts val="0"/>
              </a:spcBef>
              <a:spcAft>
                <a:spcPts val="0"/>
              </a:spcAft>
              <a:buNone/>
            </a:pPr>
            <a:r>
              <a:rPr lang="en-US" sz="3600"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“If You Always Do What You’ve Always Done, </a:t>
            </a:r>
          </a:p>
          <a:p>
            <a:pPr marL="0" marR="0" indent="0" fontAlgn="base">
              <a:lnSpc>
                <a:spcPct val="107000"/>
              </a:lnSpc>
              <a:spcBef>
                <a:spcPts val="0"/>
              </a:spcBef>
              <a:spcAft>
                <a:spcPts val="0"/>
              </a:spcAft>
              <a:buNone/>
            </a:pPr>
            <a:r>
              <a:rPr lang="en-US" sz="3600" i="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You’ll Always Get What You’ve Always Got.”</a:t>
            </a:r>
            <a:r>
              <a:rPr lang="en-US" sz="36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fontAlgn="base">
              <a:lnSpc>
                <a:spcPct val="107000"/>
              </a:lnSpc>
              <a:spcBef>
                <a:spcPts val="0"/>
              </a:spcBef>
              <a:spcAft>
                <a:spcPts val="0"/>
              </a:spcAft>
              <a:buNone/>
            </a:pPr>
            <a:r>
              <a:rPr lang="en-US" sz="36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Henry Ford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91B31DB-6589-C448-96FE-1539822F5EFD}"/>
              </a:ext>
            </a:extLst>
          </p:cNvPr>
          <p:cNvSpPr>
            <a:spLocks noGrp="1"/>
          </p:cNvSpPr>
          <p:nvPr>
            <p:ph type="sldNum" sz="quarter" idx="12"/>
          </p:nvPr>
        </p:nvSpPr>
        <p:spPr/>
        <p:txBody>
          <a:bodyPr/>
          <a:lstStyle/>
          <a:p>
            <a:fld id="{72E4BC4C-E8C0-4132-A64E-B5EC5B5CF1D5}" type="slidenum">
              <a:rPr lang="en-US" smtClean="0"/>
              <a:t>11</a:t>
            </a:fld>
            <a:endParaRPr lang="en-US" dirty="0"/>
          </a:p>
        </p:txBody>
      </p:sp>
    </p:spTree>
    <p:extLst>
      <p:ext uri="{BB962C8B-B14F-4D97-AF65-F5344CB8AC3E}">
        <p14:creationId xmlns:p14="http://schemas.microsoft.com/office/powerpoint/2010/main" val="122270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E510-AAE0-DCC4-FF05-5B454E883AEC}"/>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D2B80A88-6D14-9415-C1F6-1FF6255D5A54}"/>
              </a:ext>
            </a:extLst>
          </p:cNvPr>
          <p:cNvSpPr>
            <a:spLocks noGrp="1"/>
          </p:cNvSpPr>
          <p:nvPr>
            <p:ph type="sldNum" sz="quarter" idx="12"/>
          </p:nvPr>
        </p:nvSpPr>
        <p:spPr/>
        <p:txBody>
          <a:bodyPr/>
          <a:lstStyle/>
          <a:p>
            <a:fld id="{72E4BC4C-E8C0-4132-A64E-B5EC5B5CF1D5}" type="slidenum">
              <a:rPr lang="en-US" smtClean="0"/>
              <a:t>12</a:t>
            </a:fld>
            <a:endParaRPr lang="en-US" dirty="0"/>
          </a:p>
        </p:txBody>
      </p:sp>
      <p:pic>
        <p:nvPicPr>
          <p:cNvPr id="6" name="Content Placeholder 5">
            <a:extLst>
              <a:ext uri="{FF2B5EF4-FFF2-40B4-BE49-F238E27FC236}">
                <a16:creationId xmlns:a16="http://schemas.microsoft.com/office/drawing/2014/main" id="{022DF145-9393-FF6E-EAF4-CCAF5C63CE01}"/>
              </a:ext>
            </a:extLst>
          </p:cNvPr>
          <p:cNvPicPr>
            <a:picLocks noGrp="1" noChangeAspect="1"/>
          </p:cNvPicPr>
          <p:nvPr>
            <p:ph idx="1"/>
          </p:nvPr>
        </p:nvPicPr>
        <p:blipFill>
          <a:blip r:embed="rId2"/>
          <a:stretch>
            <a:fillRect/>
          </a:stretch>
        </p:blipFill>
        <p:spPr>
          <a:xfrm>
            <a:off x="3238500" y="365125"/>
            <a:ext cx="5715000" cy="6492875"/>
          </a:xfrm>
          <a:prstGeom prst="rect">
            <a:avLst/>
          </a:prstGeom>
        </p:spPr>
      </p:pic>
    </p:spTree>
    <p:extLst>
      <p:ext uri="{BB962C8B-B14F-4D97-AF65-F5344CB8AC3E}">
        <p14:creationId xmlns:p14="http://schemas.microsoft.com/office/powerpoint/2010/main" val="350279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852-036F-389F-192A-AE5E76C27EED}"/>
              </a:ext>
            </a:extLst>
          </p:cNvPr>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                              CONSTRUCTION SAFETY STARTS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BEFORE</a:t>
            </a:r>
            <a:r>
              <a:rPr lang="en-US" sz="2400" b="1" dirty="0">
                <a:latin typeface="Times New Roman" panose="02020603050405020304" pitchFamily="18" charset="0"/>
                <a:cs typeface="Times New Roman" panose="02020603050405020304" pitchFamily="18" charset="0"/>
              </a:rPr>
              <a:t> CONSTRUCTION BEGINS</a:t>
            </a:r>
            <a:r>
              <a:rPr lang="en-US" sz="2400" b="1" i="1" dirty="0">
                <a:latin typeface="Times New Roman" panose="02020603050405020304" pitchFamily="18" charset="0"/>
                <a:cs typeface="Times New Roman" panose="02020603050405020304" pitchFamily="18" charset="0"/>
              </a:rPr>
              <a:t>! ™ </a:t>
            </a:r>
            <a:r>
              <a:rPr lang="en-US" sz="3200" i="1" dirty="0">
                <a:latin typeface="Times New Roman" panose="02020603050405020304" pitchFamily="18" charset="0"/>
                <a:cs typeface="Times New Roman" panose="02020603050405020304" pitchFamily="18" charset="0"/>
              </a:rPr>
              <a:t> </a:t>
            </a:r>
            <a:endParaRPr lang="en-US" sz="2400" dirty="0"/>
          </a:p>
        </p:txBody>
      </p:sp>
      <p:sp>
        <p:nvSpPr>
          <p:cNvPr id="3" name="Content Placeholder 2">
            <a:extLst>
              <a:ext uri="{FF2B5EF4-FFF2-40B4-BE49-F238E27FC236}">
                <a16:creationId xmlns:a16="http://schemas.microsoft.com/office/drawing/2014/main" id="{B792482C-71A4-D1D8-143C-711C48C55782}"/>
              </a:ext>
            </a:extLst>
          </p:cNvPr>
          <p:cNvSpPr>
            <a:spLocks noGrp="1"/>
          </p:cNvSpPr>
          <p:nvPr>
            <p:ph idx="1"/>
          </p:nvPr>
        </p:nvSpPr>
        <p:spPr>
          <a:xfrm>
            <a:off x="1114646" y="1371599"/>
            <a:ext cx="10515600" cy="5349875"/>
          </a:xfrm>
        </p:spPr>
        <p:txBody>
          <a:bodyPr>
            <a:normAutofit fontScale="32500" lnSpcReduction="20000"/>
          </a:bodyPr>
          <a:lstStyle/>
          <a:p>
            <a:endParaRPr lang="en-US" sz="8000" i="1" dirty="0">
              <a:latin typeface="Times New Roman" panose="02020603050405020304" pitchFamily="18" charset="0"/>
              <a:cs typeface="Times New Roman" panose="02020603050405020304" pitchFamily="18" charset="0"/>
            </a:endParaRPr>
          </a:p>
          <a:p>
            <a:r>
              <a:rPr lang="en-US" sz="8000" i="1" dirty="0">
                <a:latin typeface="Times New Roman" panose="02020603050405020304" pitchFamily="18" charset="0"/>
                <a:cs typeface="Times New Roman" panose="02020603050405020304" pitchFamily="18" charset="0"/>
              </a:rPr>
              <a:t>“The “Transparency for Safety” Triangle: Developing a Smart Transparency Framework to Achieve a Safety Learning Community,” </a:t>
            </a:r>
            <a:r>
              <a:rPr lang="en-US" sz="6400" dirty="0">
                <a:latin typeface="Times New Roman" panose="02020603050405020304" pitchFamily="18" charset="0"/>
                <a:cs typeface="Times New Roman" panose="02020603050405020304" pitchFamily="18" charset="0"/>
              </a:rPr>
              <a:t>by Paul Lindhout, and Genserik Reniers 2022.       </a:t>
            </a:r>
            <a:r>
              <a:rPr lang="en-US" sz="6600" b="1" dirty="0">
                <a:latin typeface="Times New Roman" panose="02020603050405020304" pitchFamily="18" charset="0"/>
                <a:cs typeface="Times New Roman" panose="02020603050405020304" pitchFamily="18" charset="0"/>
              </a:rPr>
              <a:t> </a:t>
            </a:r>
            <a:endParaRPr lang="en-US" sz="8000" b="1" dirty="0">
              <a:latin typeface="Times New Roman" panose="02020603050405020304" pitchFamily="18" charset="0"/>
              <a:cs typeface="Times New Roman" panose="02020603050405020304" pitchFamily="18" charset="0"/>
            </a:endParaRPr>
          </a:p>
          <a:p>
            <a:pPr marL="0" indent="0">
              <a:lnSpc>
                <a:spcPct val="120000"/>
              </a:lnSpc>
              <a:buNone/>
            </a:pPr>
            <a:r>
              <a:rPr lang="en-US" sz="8800" dirty="0">
                <a:latin typeface="Times New Roman" panose="02020603050405020304" pitchFamily="18" charset="0"/>
                <a:cs typeface="Times New Roman" panose="02020603050405020304" pitchFamily="18" charset="0"/>
              </a:rPr>
              <a:t>Sharing knowledge about health and safety between the three main stakeholder groups in society can save lives and enhance well-being and quality of life. All three of these groups—</a:t>
            </a:r>
            <a:r>
              <a:rPr lang="en-US" sz="8800" b="1" dirty="0">
                <a:latin typeface="Times New Roman" panose="02020603050405020304" pitchFamily="18" charset="0"/>
                <a:cs typeface="Times New Roman" panose="02020603050405020304" pitchFamily="18" charset="0"/>
              </a:rPr>
              <a:t>government</a:t>
            </a:r>
            <a:r>
              <a:rPr lang="en-US" sz="8800" dirty="0">
                <a:latin typeface="Times New Roman" panose="02020603050405020304" pitchFamily="18" charset="0"/>
                <a:cs typeface="Times New Roman" panose="02020603050405020304" pitchFamily="18" charset="0"/>
              </a:rPr>
              <a:t>, </a:t>
            </a:r>
            <a:r>
              <a:rPr lang="en-US" sz="8800" b="1" dirty="0">
                <a:latin typeface="Times New Roman" panose="02020603050405020304" pitchFamily="18" charset="0"/>
                <a:cs typeface="Times New Roman" panose="02020603050405020304" pitchFamily="18" charset="0"/>
              </a:rPr>
              <a:t>organizations, </a:t>
            </a:r>
            <a:r>
              <a:rPr lang="en-US" sz="8800" dirty="0">
                <a:latin typeface="Times New Roman" panose="02020603050405020304" pitchFamily="18" charset="0"/>
                <a:cs typeface="Times New Roman" panose="02020603050405020304" pitchFamily="18" charset="0"/>
              </a:rPr>
              <a:t>and the </a:t>
            </a:r>
            <a:r>
              <a:rPr lang="en-US" sz="8800" b="1" dirty="0">
                <a:latin typeface="Times New Roman" panose="02020603050405020304" pitchFamily="18" charset="0"/>
                <a:cs typeface="Times New Roman" panose="02020603050405020304" pitchFamily="18" charset="0"/>
              </a:rPr>
              <a:t>people</a:t>
            </a:r>
            <a:r>
              <a:rPr lang="en-US" sz="8800" dirty="0">
                <a:latin typeface="Times New Roman" panose="02020603050405020304" pitchFamily="18" charset="0"/>
                <a:cs typeface="Times New Roman" panose="02020603050405020304" pitchFamily="18" charset="0"/>
              </a:rPr>
              <a:t>—can benefit from transparency for their own reasons, but </a:t>
            </a:r>
            <a:r>
              <a:rPr lang="en-US" sz="11200" b="1" u="sng" dirty="0">
                <a:latin typeface="Times New Roman" panose="02020603050405020304" pitchFamily="18" charset="0"/>
                <a:cs typeface="Times New Roman" panose="02020603050405020304" pitchFamily="18" charset="0"/>
              </a:rPr>
              <a:t>also have hesitations to share such knowledge </a:t>
            </a:r>
            <a:r>
              <a:rPr lang="en-US" sz="8800" dirty="0">
                <a:latin typeface="Times New Roman" panose="02020603050405020304" pitchFamily="18" charset="0"/>
                <a:cs typeface="Times New Roman" panose="02020603050405020304" pitchFamily="18" charset="0"/>
              </a:rPr>
              <a:t>since there might be damage to their interests. </a:t>
            </a:r>
          </a:p>
          <a:p>
            <a:pPr marL="0" indent="0">
              <a:lnSpc>
                <a:spcPct val="120000"/>
              </a:lnSpc>
              <a:buNone/>
            </a:pPr>
            <a:r>
              <a:rPr lang="en-US" sz="6400" b="1" dirty="0">
                <a:latin typeface="Times New Roman" panose="02020603050405020304" pitchFamily="18" charset="0"/>
                <a:cs typeface="Times New Roman" panose="02020603050405020304" pitchFamily="18" charset="0"/>
              </a:rPr>
              <a:t>                                                   </a:t>
            </a:r>
            <a:endParaRPr lang="en-US" sz="8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80E1E57-DA84-A1A1-86FA-9060BDB92631}"/>
              </a:ext>
            </a:extLst>
          </p:cNvPr>
          <p:cNvSpPr>
            <a:spLocks noGrp="1"/>
          </p:cNvSpPr>
          <p:nvPr>
            <p:ph type="sldNum" sz="quarter" idx="12"/>
          </p:nvPr>
        </p:nvSpPr>
        <p:spPr/>
        <p:txBody>
          <a:bodyPr/>
          <a:lstStyle/>
          <a:p>
            <a:fld id="{72E4BC4C-E8C0-4132-A64E-B5EC5B5CF1D5}" type="slidenum">
              <a:rPr lang="en-US" smtClean="0"/>
              <a:t>13</a:t>
            </a:fld>
            <a:endParaRPr lang="en-US" dirty="0"/>
          </a:p>
        </p:txBody>
      </p:sp>
    </p:spTree>
    <p:extLst>
      <p:ext uri="{BB962C8B-B14F-4D97-AF65-F5344CB8AC3E}">
        <p14:creationId xmlns:p14="http://schemas.microsoft.com/office/powerpoint/2010/main" val="2736307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8D92-9292-C3DC-4802-92146DD67414}"/>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FE144C0D-5D61-4B62-5D43-616D9636EDD4}"/>
              </a:ext>
            </a:extLst>
          </p:cNvPr>
          <p:cNvSpPr>
            <a:spLocks noGrp="1"/>
          </p:cNvSpPr>
          <p:nvPr>
            <p:ph type="sldNum" sz="quarter" idx="12"/>
          </p:nvPr>
        </p:nvSpPr>
        <p:spPr/>
        <p:txBody>
          <a:bodyPr/>
          <a:lstStyle/>
          <a:p>
            <a:fld id="{72E4BC4C-E8C0-4132-A64E-B5EC5B5CF1D5}" type="slidenum">
              <a:rPr lang="en-US" smtClean="0"/>
              <a:t>14</a:t>
            </a:fld>
            <a:endParaRPr lang="en-US" dirty="0"/>
          </a:p>
        </p:txBody>
      </p:sp>
      <p:pic>
        <p:nvPicPr>
          <p:cNvPr id="2050" name="Picture 2">
            <a:extLst>
              <a:ext uri="{FF2B5EF4-FFF2-40B4-BE49-F238E27FC236}">
                <a16:creationId xmlns:a16="http://schemas.microsoft.com/office/drawing/2014/main" id="{8252DEAB-A1DE-88C0-03FF-B224DE370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8044" y="365125"/>
            <a:ext cx="6030098" cy="635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50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B09D-50B9-0836-044D-411A6190FFC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283E9CC-B472-B24C-5420-2AD5AE5A88C3}"/>
              </a:ext>
            </a:extLst>
          </p:cNvPr>
          <p:cNvSpPr>
            <a:spLocks noGrp="1"/>
          </p:cNvSpPr>
          <p:nvPr>
            <p:ph idx="1"/>
          </p:nvPr>
        </p:nvSpPr>
        <p:spPr/>
        <p:txBody>
          <a:bodyPr/>
          <a:lstStyle/>
          <a:p>
            <a:pPr marL="0" marR="0" indent="0">
              <a:lnSpc>
                <a:spcPct val="107000"/>
              </a:lnSpc>
              <a:spcBef>
                <a:spcPts val="0"/>
              </a:spcBef>
              <a:spcAft>
                <a:spcPts val="800"/>
              </a:spcAft>
              <a:buNone/>
            </a:pPr>
            <a:endParaRPr lang="en-US" sz="40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0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“Learning is not compulsory... </a:t>
            </a:r>
          </a:p>
          <a:p>
            <a:pPr marL="0" marR="0" indent="0">
              <a:lnSpc>
                <a:spcPct val="107000"/>
              </a:lnSpc>
              <a:spcBef>
                <a:spcPts val="0"/>
              </a:spcBef>
              <a:spcAft>
                <a:spcPts val="800"/>
              </a:spcAft>
              <a:buNone/>
            </a:pPr>
            <a:r>
              <a:rPr lang="en-US" sz="40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neither is survival.”</a:t>
            </a:r>
            <a:b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Edwards Deming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280B739-8604-81A0-4F76-9026462B65FF}"/>
              </a:ext>
            </a:extLst>
          </p:cNvPr>
          <p:cNvSpPr>
            <a:spLocks noGrp="1"/>
          </p:cNvSpPr>
          <p:nvPr>
            <p:ph type="sldNum" sz="quarter" idx="12"/>
          </p:nvPr>
        </p:nvSpPr>
        <p:spPr/>
        <p:txBody>
          <a:bodyPr/>
          <a:lstStyle/>
          <a:p>
            <a:fld id="{72E4BC4C-E8C0-4132-A64E-B5EC5B5CF1D5}" type="slidenum">
              <a:rPr lang="en-US" smtClean="0"/>
              <a:t>15</a:t>
            </a:fld>
            <a:endParaRPr lang="en-US" dirty="0"/>
          </a:p>
        </p:txBody>
      </p:sp>
    </p:spTree>
    <p:extLst>
      <p:ext uri="{BB962C8B-B14F-4D97-AF65-F5344CB8AC3E}">
        <p14:creationId xmlns:p14="http://schemas.microsoft.com/office/powerpoint/2010/main" val="180560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E4ED-615F-0ABC-D658-8A8018C54CF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E7A939E6-39EC-DD19-2615-24EAE4FF75F3}"/>
              </a:ext>
            </a:extLst>
          </p:cNvPr>
          <p:cNvSpPr>
            <a:spLocks noGrp="1"/>
          </p:cNvSpPr>
          <p:nvPr>
            <p:ph type="sldNum" sz="quarter" idx="12"/>
          </p:nvPr>
        </p:nvSpPr>
        <p:spPr/>
        <p:txBody>
          <a:bodyPr/>
          <a:lstStyle/>
          <a:p>
            <a:fld id="{72E4BC4C-E8C0-4132-A64E-B5EC5B5CF1D5}" type="slidenum">
              <a:rPr lang="en-US" smtClean="0"/>
              <a:t>16</a:t>
            </a:fld>
            <a:endParaRPr lang="en-US" dirty="0"/>
          </a:p>
        </p:txBody>
      </p:sp>
      <p:pic>
        <p:nvPicPr>
          <p:cNvPr id="3074" name="Picture 2">
            <a:extLst>
              <a:ext uri="{FF2B5EF4-FFF2-40B4-BE49-F238E27FC236}">
                <a16:creationId xmlns:a16="http://schemas.microsoft.com/office/drawing/2014/main" id="{D66918B6-430D-58EF-5A4B-88E93FBEC8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0908" y="365124"/>
            <a:ext cx="7022948"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0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84D7-8B38-5A5A-CEB9-D3A0458E267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C98BA78-FE44-D1CC-B0FC-EC496484844D}"/>
              </a:ext>
            </a:extLst>
          </p:cNvPr>
          <p:cNvSpPr>
            <a:spLocks noGrp="1"/>
          </p:cNvSpPr>
          <p:nvPr>
            <p:ph idx="1"/>
          </p:nvPr>
        </p:nvSpPr>
        <p:spPr/>
        <p:txBody>
          <a:bodyPr/>
          <a:lstStyle/>
          <a:p>
            <a:pPr marL="0" indent="0">
              <a:buNone/>
            </a:pPr>
            <a:endParaRPr lang="en-US" sz="36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36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worker is not the problem. </a:t>
            </a:r>
          </a:p>
          <a:p>
            <a:pPr marL="0" indent="0">
              <a:buNone/>
            </a:pPr>
            <a:r>
              <a:rPr lang="en-US" sz="36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problem is at the top! Management!”</a:t>
            </a: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Edwards Deming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5F21B8-695C-A1A6-CDFE-884886BBEC0C}"/>
              </a:ext>
            </a:extLst>
          </p:cNvPr>
          <p:cNvSpPr>
            <a:spLocks noGrp="1"/>
          </p:cNvSpPr>
          <p:nvPr>
            <p:ph type="sldNum" sz="quarter" idx="12"/>
          </p:nvPr>
        </p:nvSpPr>
        <p:spPr/>
        <p:txBody>
          <a:bodyPr/>
          <a:lstStyle/>
          <a:p>
            <a:fld id="{72E4BC4C-E8C0-4132-A64E-B5EC5B5CF1D5}" type="slidenum">
              <a:rPr lang="en-US" smtClean="0"/>
              <a:t>17</a:t>
            </a:fld>
            <a:endParaRPr lang="en-US" dirty="0"/>
          </a:p>
        </p:txBody>
      </p:sp>
    </p:spTree>
    <p:extLst>
      <p:ext uri="{BB962C8B-B14F-4D97-AF65-F5344CB8AC3E}">
        <p14:creationId xmlns:p14="http://schemas.microsoft.com/office/powerpoint/2010/main" val="280715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29AE-396C-F900-70A7-8F2AF2DD8EE3}"/>
              </a:ext>
            </a:extLst>
          </p:cNvPr>
          <p:cNvSpPr>
            <a:spLocks noGrp="1"/>
          </p:cNvSpPr>
          <p:nvPr>
            <p:ph type="title"/>
          </p:nvPr>
        </p:nvSpPr>
        <p:spPr/>
        <p:txBody>
          <a:bodyPr>
            <a:normAutofit/>
          </a:bodyPr>
          <a:lstStyle/>
          <a:p>
            <a:r>
              <a:rPr lang="en-US" sz="24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CONSTRUCTION SAFETY STARTS</a:t>
            </a:r>
            <a:br>
              <a:rPr lang="en-US" sz="1200" b="1" i="1" dirty="0">
                <a:latin typeface="Times New Roman" panose="02020603050405020304" pitchFamily="18" charset="0"/>
                <a:cs typeface="Times New Roman" panose="02020603050405020304" pitchFamily="18" charset="0"/>
              </a:rPr>
            </a:br>
            <a:r>
              <a:rPr lang="en-US" sz="12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BEFORE CONSTRUCTION BEGINS! </a:t>
            </a:r>
            <a:r>
              <a:rPr lang="en-US" sz="1800" b="1" i="1" dirty="0">
                <a:latin typeface="Times New Roman" panose="02020603050405020304" pitchFamily="18" charset="0"/>
                <a:cs typeface="Times New Roman" panose="02020603050405020304" pitchFamily="18" charset="0"/>
              </a:rPr>
              <a:t>™</a:t>
            </a:r>
            <a:br>
              <a:rPr lang="en-US" sz="1600" b="1" dirty="0">
                <a:latin typeface="Times New Roman" panose="02020603050405020304" pitchFamily="18" charset="0"/>
                <a:cs typeface="Times New Roman" panose="02020603050405020304" pitchFamily="18" charset="0"/>
              </a:rPr>
            </a:br>
            <a:endParaRPr lang="en-US" sz="1600" dirty="0"/>
          </a:p>
        </p:txBody>
      </p:sp>
      <p:sp>
        <p:nvSpPr>
          <p:cNvPr id="3" name="Content Placeholder 2">
            <a:extLst>
              <a:ext uri="{FF2B5EF4-FFF2-40B4-BE49-F238E27FC236}">
                <a16:creationId xmlns:a16="http://schemas.microsoft.com/office/drawing/2014/main" id="{861CFD05-9FC5-D873-57ED-95C185FF4C91}"/>
              </a:ext>
            </a:extLst>
          </p:cNvPr>
          <p:cNvSpPr>
            <a:spLocks noGrp="1"/>
          </p:cNvSpPr>
          <p:nvPr>
            <p:ph idx="1"/>
          </p:nvPr>
        </p:nvSpPr>
        <p:spPr/>
        <p:txBody>
          <a:bodyPr>
            <a:normAutofit/>
          </a:bodyPr>
          <a:lstStyle/>
          <a:p>
            <a:pPr marR="0">
              <a:lnSpc>
                <a:spcPct val="107000"/>
              </a:lnSpc>
              <a:spcBef>
                <a:spcPts val="0"/>
              </a:spcBef>
              <a:spcAft>
                <a:spcPts val="800"/>
              </a:spcAft>
              <a:buFont typeface="Wingdings" panose="05000000000000000000" pitchFamily="2" charset="2"/>
              <a:buChar char="Ø"/>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v"/>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Future Goal:    </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“To Successfully Collaborate.”</a:t>
            </a: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400" b="0" i="0" dirty="0">
                <a:solidFill>
                  <a:srgbClr val="000000"/>
                </a:solidFill>
                <a:effectLst/>
                <a:latin typeface="Times New Roman" panose="02020603050405020304" pitchFamily="18" charset="0"/>
                <a:cs typeface="Times New Roman" panose="02020603050405020304" pitchFamily="18" charset="0"/>
              </a:rPr>
              <a:t> </a:t>
            </a:r>
          </a:p>
          <a:p>
            <a:pPr marL="0" indent="0">
              <a:buNone/>
            </a:pPr>
            <a:endParaRPr lang="en-US" sz="2400" b="0" i="0" dirty="0">
              <a:solidFill>
                <a:srgbClr val="000000"/>
              </a:solidFill>
              <a:effectLst/>
              <a:latin typeface="Times New Roman" panose="02020603050405020304" pitchFamily="18" charset="0"/>
              <a:cs typeface="Times New Roman" panose="02020603050405020304" pitchFamily="18" charset="0"/>
            </a:endParaRPr>
          </a:p>
          <a:p>
            <a:r>
              <a:rPr lang="en-US" sz="2400" b="1" dirty="0">
                <a:solidFill>
                  <a:srgbClr val="000000"/>
                </a:solidFill>
                <a:effectLst/>
                <a:latin typeface="Times New Roman" panose="02020603050405020304" pitchFamily="18" charset="0"/>
                <a:cs typeface="Times New Roman" panose="02020603050405020304" pitchFamily="18" charset="0"/>
              </a:rPr>
              <a:t>    Current Reality</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b="1" i="1" dirty="0">
                <a:solidFill>
                  <a:srgbClr val="000000"/>
                </a:solidFill>
                <a:effectLst/>
                <a:latin typeface="Times New Roman" panose="02020603050405020304" pitchFamily="18" charset="0"/>
                <a:cs typeface="Times New Roman" panose="02020603050405020304" pitchFamily="18" charset="0"/>
              </a:rPr>
              <a:t>What we’ve got here is failure to communicate.” </a:t>
            </a:r>
          </a:p>
          <a:p>
            <a:pPr marL="0" indent="0">
              <a:buNone/>
            </a:pPr>
            <a:r>
              <a:rPr lang="en-US" sz="1400" b="0" i="0" dirty="0">
                <a:solidFill>
                  <a:srgbClr val="000000"/>
                </a:solidFill>
                <a:effectLst/>
                <a:latin typeface="system"/>
              </a:rPr>
              <a:t>                                                                                                                                                                                                       – Captain, </a:t>
            </a:r>
            <a:r>
              <a:rPr lang="en-US" sz="1400" b="0" i="1" dirty="0">
                <a:solidFill>
                  <a:srgbClr val="000000"/>
                </a:solidFill>
                <a:effectLst/>
                <a:latin typeface="system"/>
              </a:rPr>
              <a:t>‘Cool Hand Luke’</a:t>
            </a:r>
          </a:p>
          <a:p>
            <a:pPr marL="0" indent="0">
              <a:buNone/>
            </a:pPr>
            <a:endParaRPr lang="en-US" sz="1400" i="1" dirty="0">
              <a:solidFill>
                <a:srgbClr val="000000"/>
              </a:solidFill>
              <a:latin typeface="system"/>
            </a:endParaRPr>
          </a:p>
          <a:p>
            <a:pPr marL="0" indent="0">
              <a:buNone/>
            </a:pPr>
            <a:r>
              <a:rPr lang="en-US" sz="1400" b="1" dirty="0">
                <a:latin typeface="Times New Roman" panose="02020603050405020304" pitchFamily="18" charset="0"/>
                <a:cs typeface="Times New Roman" panose="02020603050405020304" pitchFamily="18" charset="0"/>
              </a:rPr>
              <a:t>                                          © 2023</a:t>
            </a:r>
          </a:p>
          <a:p>
            <a:pPr marL="0" indent="0">
              <a:buNone/>
            </a:pPr>
            <a:endParaRPr lang="en-US" sz="1400" b="0" i="1" dirty="0">
              <a:solidFill>
                <a:srgbClr val="000000"/>
              </a:solidFill>
              <a:effectLst/>
              <a:latin typeface="system"/>
            </a:endParaRPr>
          </a:p>
          <a:p>
            <a:endParaRPr lang="en-US" dirty="0"/>
          </a:p>
        </p:txBody>
      </p:sp>
      <p:sp>
        <p:nvSpPr>
          <p:cNvPr id="4" name="Slide Number Placeholder 3">
            <a:extLst>
              <a:ext uri="{FF2B5EF4-FFF2-40B4-BE49-F238E27FC236}">
                <a16:creationId xmlns:a16="http://schemas.microsoft.com/office/drawing/2014/main" id="{FD6E4F24-F9D3-D21A-76DD-591568A95499}"/>
              </a:ext>
            </a:extLst>
          </p:cNvPr>
          <p:cNvSpPr>
            <a:spLocks noGrp="1"/>
          </p:cNvSpPr>
          <p:nvPr>
            <p:ph type="sldNum" sz="quarter" idx="12"/>
          </p:nvPr>
        </p:nvSpPr>
        <p:spPr/>
        <p:txBody>
          <a:bodyPr/>
          <a:lstStyle/>
          <a:p>
            <a:fld id="{72E4BC4C-E8C0-4132-A64E-B5EC5B5CF1D5}" type="slidenum">
              <a:rPr lang="en-US" smtClean="0"/>
              <a:t>18</a:t>
            </a:fld>
            <a:endParaRPr lang="en-US" dirty="0"/>
          </a:p>
        </p:txBody>
      </p:sp>
    </p:spTree>
    <p:extLst>
      <p:ext uri="{BB962C8B-B14F-4D97-AF65-F5344CB8AC3E}">
        <p14:creationId xmlns:p14="http://schemas.microsoft.com/office/powerpoint/2010/main" val="240394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05CA-247D-AA21-2755-00534D766BB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4AE9B75E-F546-4D81-173B-B9150592C36C}"/>
              </a:ext>
            </a:extLst>
          </p:cNvPr>
          <p:cNvSpPr>
            <a:spLocks noGrp="1"/>
          </p:cNvSpPr>
          <p:nvPr>
            <p:ph type="sldNum" sz="quarter" idx="12"/>
          </p:nvPr>
        </p:nvSpPr>
        <p:spPr/>
        <p:txBody>
          <a:bodyPr/>
          <a:lstStyle/>
          <a:p>
            <a:fld id="{72E4BC4C-E8C0-4132-A64E-B5EC5B5CF1D5}" type="slidenum">
              <a:rPr lang="en-US" smtClean="0"/>
              <a:t>19</a:t>
            </a:fld>
            <a:endParaRPr lang="en-US" dirty="0"/>
          </a:p>
        </p:txBody>
      </p:sp>
      <p:pic>
        <p:nvPicPr>
          <p:cNvPr id="4098" name="Picture 2">
            <a:extLst>
              <a:ext uri="{FF2B5EF4-FFF2-40B4-BE49-F238E27FC236}">
                <a16:creationId xmlns:a16="http://schemas.microsoft.com/office/drawing/2014/main" id="{B4812FED-0F54-E40D-4537-A2E18270BD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7482" y="524656"/>
            <a:ext cx="5036695" cy="619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63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6A050-0346-2E99-FAC1-3057DC734548}"/>
              </a:ext>
            </a:extLst>
          </p:cNvPr>
          <p:cNvSpPr>
            <a:spLocks noGrp="1"/>
          </p:cNvSpPr>
          <p:nvPr>
            <p:ph type="title"/>
          </p:nvPr>
        </p:nvSpPr>
        <p:spPr/>
        <p:txBody>
          <a:bodyPr>
            <a:normAutofit fontScale="90000"/>
          </a:bodyPr>
          <a:lstStyle/>
          <a:p>
            <a:r>
              <a:rPr lang="en-US" sz="3200" b="1" dirty="0">
                <a:latin typeface="Times New Roman" panose="02020603050405020304" pitchFamily="18" charset="0"/>
                <a:cs typeface="Times New Roman" panose="02020603050405020304" pitchFamily="18" charset="0"/>
              </a:rPr>
              <a:t>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“WHY ARE WE HERE TODAY?”    </a:t>
            </a:r>
            <a:br>
              <a:rPr lang="en-US" sz="3200" b="1" i="1" dirty="0">
                <a:latin typeface="Times New Roman" panose="02020603050405020304" pitchFamily="18" charset="0"/>
                <a:cs typeface="Times New Roman" panose="02020603050405020304" pitchFamily="18" charset="0"/>
              </a:rPr>
            </a:br>
            <a:r>
              <a:rPr lang="en-US" sz="3200" b="1" i="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1442C3F-2D78-7445-449E-E352AB519C7D}"/>
              </a:ext>
            </a:extLst>
          </p:cNvPr>
          <p:cNvSpPr>
            <a:spLocks noGrp="1"/>
          </p:cNvSpPr>
          <p:nvPr>
            <p:ph sz="half" idx="1"/>
          </p:nvPr>
        </p:nvSpPr>
        <p:spPr>
          <a:xfrm>
            <a:off x="838200" y="1690688"/>
            <a:ext cx="5181600" cy="4665662"/>
          </a:xfrm>
        </p:spPr>
        <p:txBody>
          <a:bodyPr>
            <a:normAutofit fontScale="70000" lnSpcReduction="20000"/>
          </a:bodyPr>
          <a:lstStyle/>
          <a:p>
            <a:pPr>
              <a:lnSpc>
                <a:spcPct val="110000"/>
              </a:lnSpc>
            </a:pPr>
            <a:r>
              <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Back in </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2008 a </a:t>
            </a:r>
            <a:r>
              <a:rPr lang="en-US" sz="2600" u="none" strike="noStrike"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crane collapse in New York City</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made </a:t>
            </a:r>
            <a:r>
              <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headline news. The huge tower crane had plummeted from an impressive height in a densely populated area of the city, </a:t>
            </a:r>
            <a:r>
              <a:rPr lang="en-US" sz="2600" u="sng"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causing unprecedented human and property destruction</a:t>
            </a:r>
            <a:r>
              <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10000"/>
              </a:lnSpc>
              <a:buNone/>
            </a:pPr>
            <a:endPar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0000"/>
              </a:lnSpc>
            </a:pPr>
            <a:r>
              <a:rPr lang="en-US" sz="2600"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More importantly, in high-risk industries, </a:t>
            </a:r>
            <a:r>
              <a:rPr lang="en-US" sz="2600" u="sng"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financial rewards for low injury rates have led to underreporting of incidents</a:t>
            </a:r>
            <a:r>
              <a:rPr lang="en-US" sz="2600" u="sng"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10000"/>
              </a:lnSpc>
              <a:buNone/>
            </a:pP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0000"/>
              </a:lnSpc>
              <a:spcBef>
                <a:spcPts val="0"/>
              </a:spcBef>
              <a:spcAft>
                <a:spcPts val="0"/>
              </a:spcAft>
            </a:pPr>
            <a:r>
              <a:rPr lang="en-US" sz="2600"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Maslen (2019) reported that managers often claim that safety is a moral value, yet their judgments are complicated </a:t>
            </a:r>
            <a:r>
              <a:rPr lang="en-US" sz="2600" u="sng"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where financial and safety objectives are in tension</a:t>
            </a:r>
            <a:endParaRPr lang="en-US" sz="2600" u="sng"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 2023</a:t>
            </a:r>
          </a:p>
          <a:p>
            <a:endParaRPr lang="en-US" dirty="0"/>
          </a:p>
        </p:txBody>
      </p:sp>
      <p:sp>
        <p:nvSpPr>
          <p:cNvPr id="4" name="Content Placeholder 3">
            <a:extLst>
              <a:ext uri="{FF2B5EF4-FFF2-40B4-BE49-F238E27FC236}">
                <a16:creationId xmlns:a16="http://schemas.microsoft.com/office/drawing/2014/main" id="{F5B2B53C-B33C-BA72-4087-0A58B8C47C24}"/>
              </a:ext>
            </a:extLst>
          </p:cNvPr>
          <p:cNvSpPr>
            <a:spLocks noGrp="1"/>
          </p:cNvSpPr>
          <p:nvPr>
            <p:ph sz="half" idx="2"/>
          </p:nvPr>
        </p:nvSpPr>
        <p:spPr/>
        <p:txBody>
          <a:bodyPr>
            <a:normAutofit fontScale="70000" lnSpcReduction="20000"/>
          </a:bodyPr>
          <a:lstStyle/>
          <a:p>
            <a:pPr>
              <a:lnSpc>
                <a:spcPct val="110000"/>
              </a:lnSpc>
            </a:pPr>
            <a:r>
              <a:rPr lang="en-US" sz="2900" dirty="0">
                <a:effectLst/>
                <a:latin typeface="Times New Roman" panose="02020603050405020304" pitchFamily="18" charset="0"/>
                <a:ea typeface="Calibri" panose="020F0502020204030204" pitchFamily="34" charset="0"/>
              </a:rPr>
              <a:t> </a:t>
            </a:r>
            <a:r>
              <a:rPr lang="en-US" sz="2900" u="sng"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In 2015, 11 construction workers were killed on the job</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and 432 others were injured in accidents, a 98% increase since 2009, according to data from the New York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a:t>
            </a:r>
            <a:r>
              <a:rPr lang="en-US" sz="2900" dirty="0" err="1">
                <a:effectLst/>
                <a:latin typeface="Times New Roman" panose="02020603050405020304" pitchFamily="18" charset="0"/>
                <a:ea typeface="Calibri" panose="020F0502020204030204" pitchFamily="34" charset="0"/>
                <a:cs typeface="Times New Roman" panose="02020603050405020304" pitchFamily="18" charset="0"/>
              </a:rPr>
              <a:t>itys</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Mayor's Office. Last year's fatalities were primarily from </a:t>
            </a:r>
            <a:r>
              <a:rPr lang="en-US" sz="2900" u="sng" dirty="0">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undocumented immigrant laborers</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meaning </a:t>
            </a:r>
            <a:r>
              <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they would not have been encouraged to point out </a:t>
            </a:r>
          </a:p>
          <a:p>
            <a:pPr>
              <a:lnSpc>
                <a:spcPct val="110000"/>
              </a:lnSpc>
            </a:pPr>
            <a:endPar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0000"/>
              </a:lnSpc>
            </a:pPr>
            <a:r>
              <a:rPr lang="en-US" sz="2900"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In high-risk industries such as the oil and gas sector, there is an assumption that rewards can motivate employees to prioritize safe behaviors, thus </a:t>
            </a:r>
            <a:r>
              <a:rPr lang="en-US" sz="2900" u="sng"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contributing to reducing potentially fatal accidents and major hazards</a:t>
            </a:r>
            <a:r>
              <a:rPr lang="en-US" sz="2900" u="sng" kern="1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5" name="Slide Number Placeholder 4">
            <a:extLst>
              <a:ext uri="{FF2B5EF4-FFF2-40B4-BE49-F238E27FC236}">
                <a16:creationId xmlns:a16="http://schemas.microsoft.com/office/drawing/2014/main" id="{7BDC6C48-FEA0-F76D-B587-CBD9613238C8}"/>
              </a:ext>
            </a:extLst>
          </p:cNvPr>
          <p:cNvSpPr>
            <a:spLocks noGrp="1"/>
          </p:cNvSpPr>
          <p:nvPr>
            <p:ph type="sldNum" sz="quarter" idx="12"/>
          </p:nvPr>
        </p:nvSpPr>
        <p:spPr/>
        <p:txBody>
          <a:bodyPr/>
          <a:lstStyle/>
          <a:p>
            <a:fld id="{72E4BC4C-E8C0-4132-A64E-B5EC5B5CF1D5}" type="slidenum">
              <a:rPr lang="en-US" smtClean="0"/>
              <a:t>2</a:t>
            </a:fld>
            <a:endParaRPr lang="en-US" dirty="0"/>
          </a:p>
        </p:txBody>
      </p:sp>
    </p:spTree>
    <p:extLst>
      <p:ext uri="{BB962C8B-B14F-4D97-AF65-F5344CB8AC3E}">
        <p14:creationId xmlns:p14="http://schemas.microsoft.com/office/powerpoint/2010/main" val="3518700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49562F-4818-68AF-1B3F-37053D2C2315}"/>
              </a:ext>
            </a:extLst>
          </p:cNvPr>
          <p:cNvSpPr>
            <a:spLocks noGrp="1"/>
          </p:cNvSpPr>
          <p:nvPr>
            <p:ph type="title"/>
          </p:nvPr>
        </p:nvSpPr>
        <p:spPr>
          <a:xfrm>
            <a:off x="640080" y="325369"/>
            <a:ext cx="4368602" cy="1936254"/>
          </a:xfrm>
        </p:spPr>
        <p:txBody>
          <a:bodyPr anchor="b">
            <a:normAutofit/>
          </a:bodyPr>
          <a:lstStyle/>
          <a:p>
            <a:r>
              <a:rPr lang="en-US" sz="2400" b="1" dirty="0">
                <a:latin typeface="Castellar" panose="020A0402060406010301" pitchFamily="18" charset="0"/>
              </a:rPr>
              <a:t>Current Myriad of Construction Safety Programs</a:t>
            </a:r>
          </a:p>
        </p:txBody>
      </p:sp>
      <p:sp>
        <p:nvSpPr>
          <p:cNvPr id="10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Content Placeholder 1029">
            <a:extLst>
              <a:ext uri="{FF2B5EF4-FFF2-40B4-BE49-F238E27FC236}">
                <a16:creationId xmlns:a16="http://schemas.microsoft.com/office/drawing/2014/main" id="{AB6A5B32-77AE-5183-040A-1C50A56677C2}"/>
              </a:ext>
            </a:extLst>
          </p:cNvPr>
          <p:cNvSpPr>
            <a:spLocks noGrp="1"/>
          </p:cNvSpPr>
          <p:nvPr>
            <p:ph idx="1"/>
          </p:nvPr>
        </p:nvSpPr>
        <p:spPr>
          <a:xfrm>
            <a:off x="640080" y="2586993"/>
            <a:ext cx="4368602" cy="3945637"/>
          </a:xfrm>
        </p:spPr>
        <p:txBody>
          <a:bodyPr>
            <a:normAutofit/>
          </a:bodyPr>
          <a:lstStyle/>
          <a:p>
            <a:pPr algn="l"/>
            <a:r>
              <a:rPr lang="en-US" sz="2000" b="1" i="0" dirty="0">
                <a:solidFill>
                  <a:srgbClr val="333333"/>
                </a:solidFill>
                <a:effectLst/>
                <a:latin typeface="Times New Roman" panose="02020603050405020304" pitchFamily="18" charset="0"/>
                <a:cs typeface="Times New Roman" panose="02020603050405020304" pitchFamily="18" charset="0"/>
              </a:rPr>
              <a:t>Select a state/territory from the map to show that state/territory's State Plan contact information</a:t>
            </a:r>
            <a:endParaRPr lang="en-US" sz="1600" dirty="0">
              <a:solidFill>
                <a:srgbClr val="333333"/>
              </a:solidFill>
              <a:latin typeface="Helvetica Neue"/>
            </a:endParaRPr>
          </a:p>
          <a:p>
            <a:pPr marL="0" indent="0" algn="l">
              <a:buNone/>
            </a:pPr>
            <a:r>
              <a:rPr lang="en-US" b="1" i="0" dirty="0">
                <a:solidFill>
                  <a:srgbClr val="333333"/>
                </a:solidFill>
                <a:effectLst/>
                <a:latin typeface="Helvetica Neue"/>
              </a:rPr>
              <a:t>*</a:t>
            </a:r>
            <a:r>
              <a:rPr lang="en-US" sz="1600" b="0" i="0" dirty="0">
                <a:solidFill>
                  <a:srgbClr val="333333"/>
                </a:solidFill>
                <a:effectLst/>
                <a:latin typeface="Helvetica Neue"/>
              </a:rPr>
              <a:t>This state's OSHA-approved State Plan covers private and state/local government workplaces.</a:t>
            </a:r>
          </a:p>
          <a:p>
            <a:pPr marL="0" indent="0" algn="l">
              <a:buNone/>
            </a:pPr>
            <a:r>
              <a:rPr lang="en-US" sz="1600" b="1" dirty="0">
                <a:solidFill>
                  <a:srgbClr val="FFFFFF"/>
                </a:solidFill>
                <a:latin typeface="Helvetica Neue"/>
              </a:rPr>
              <a:t> </a:t>
            </a:r>
            <a:r>
              <a:rPr lang="en-US" sz="3600" dirty="0">
                <a:solidFill>
                  <a:srgbClr val="FFFFFF"/>
                </a:solidFill>
                <a:latin typeface="Helvetica Neue"/>
              </a:rPr>
              <a:t> </a:t>
            </a:r>
            <a:r>
              <a:rPr lang="en-US" sz="3600" i="0" dirty="0">
                <a:solidFill>
                  <a:srgbClr val="333333"/>
                </a:solidFill>
                <a:effectLst/>
                <a:latin typeface="Helvetica Neue"/>
              </a:rPr>
              <a:t>**</a:t>
            </a:r>
            <a:r>
              <a:rPr lang="en-US" sz="1600" b="0" i="0" dirty="0">
                <a:solidFill>
                  <a:srgbClr val="333333"/>
                </a:solidFill>
                <a:effectLst/>
                <a:latin typeface="Helvetica Neue"/>
              </a:rPr>
              <a:t>This state's OSHA-approved State Plan covers state/local government workers only.</a:t>
            </a:r>
          </a:p>
          <a:p>
            <a:pPr marL="0" indent="0" algn="l">
              <a:buNone/>
            </a:pPr>
            <a:r>
              <a:rPr lang="en-US" sz="1600" b="1" dirty="0">
                <a:solidFill>
                  <a:srgbClr val="FFFFFF"/>
                </a:solidFill>
                <a:latin typeface="Helvetica Neue"/>
              </a:rPr>
              <a:t>  </a:t>
            </a:r>
            <a:r>
              <a:rPr lang="en-US" sz="1600" b="0" i="0" dirty="0">
                <a:solidFill>
                  <a:srgbClr val="333333"/>
                </a:solidFill>
                <a:effectLst/>
                <a:latin typeface="Helvetica Neue"/>
              </a:rPr>
              <a:t>This state (</a:t>
            </a:r>
            <a:r>
              <a:rPr lang="en-US" sz="1600" b="0" i="0" u="sng" dirty="0">
                <a:solidFill>
                  <a:srgbClr val="333333"/>
                </a:solidFill>
                <a:effectLst/>
                <a:latin typeface="Helvetica Neue"/>
              </a:rPr>
              <a:t>with no asterisk </a:t>
            </a:r>
            <a:r>
              <a:rPr lang="en-US" sz="1600" b="0" i="0" dirty="0">
                <a:solidFill>
                  <a:srgbClr val="333333"/>
                </a:solidFill>
                <a:effectLst/>
                <a:latin typeface="Helvetica Neue"/>
              </a:rPr>
              <a:t>) is a federal  OSHA state.</a:t>
            </a:r>
          </a:p>
          <a:p>
            <a:r>
              <a:rPr lang="en-US" sz="1400" dirty="0">
                <a:hlinkClick r:id="rId2">
                  <a:extLst>
                    <a:ext uri="{A12FA001-AC4F-418D-AE19-62706E023703}">
                      <ahyp:hlinkClr xmlns:ahyp="http://schemas.microsoft.com/office/drawing/2018/hyperlinkcolor" val="tx"/>
                    </a:ext>
                  </a:extLst>
                </a:hlinkClick>
              </a:rPr>
              <a:t>https://www.osha.gov/stateplans/faqs</a:t>
            </a:r>
            <a:endParaRPr lang="en-US" sz="1400" dirty="0"/>
          </a:p>
          <a:p>
            <a:pPr marL="0" indent="0">
              <a:buNone/>
            </a:pPr>
            <a:endParaRPr lang="en-US" sz="2200" dirty="0"/>
          </a:p>
        </p:txBody>
      </p:sp>
      <p:pic>
        <p:nvPicPr>
          <p:cNvPr id="1026" name="Picture 2" descr="03-4054">
            <a:extLst>
              <a:ext uri="{FF2B5EF4-FFF2-40B4-BE49-F238E27FC236}">
                <a16:creationId xmlns:a16="http://schemas.microsoft.com/office/drawing/2014/main" id="{AA8F371F-CBB8-5A73-1E05-34A74553A4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D97310E-A2BD-B5DF-ED33-89C12807C8F4}"/>
              </a:ext>
            </a:extLst>
          </p:cNvPr>
          <p:cNvSpPr>
            <a:spLocks noGrp="1"/>
          </p:cNvSpPr>
          <p:nvPr>
            <p:ph type="sldNum" sz="quarter" idx="12"/>
          </p:nvPr>
        </p:nvSpPr>
        <p:spPr>
          <a:xfrm>
            <a:off x="10439400" y="6356350"/>
            <a:ext cx="914400" cy="365125"/>
          </a:xfrm>
        </p:spPr>
        <p:txBody>
          <a:bodyPr>
            <a:normAutofit/>
          </a:bodyPr>
          <a:lstStyle/>
          <a:p>
            <a:pPr>
              <a:spcAft>
                <a:spcPts val="600"/>
              </a:spcAft>
            </a:pPr>
            <a:fld id="{72E4BC4C-E8C0-4132-A64E-B5EC5B5CF1D5}" type="slidenum">
              <a:rPr lang="en-US">
                <a:solidFill>
                  <a:srgbClr val="FFFFFF"/>
                </a:solidFill>
              </a:rPr>
              <a:pPr>
                <a:spcAft>
                  <a:spcPts val="600"/>
                </a:spcAft>
              </a:pPr>
              <a:t>20</a:t>
            </a:fld>
            <a:endParaRPr lang="en-US" dirty="0">
              <a:solidFill>
                <a:srgbClr val="FFFFFF"/>
              </a:solidFill>
            </a:endParaRPr>
          </a:p>
        </p:txBody>
      </p:sp>
    </p:spTree>
    <p:extLst>
      <p:ext uri="{BB962C8B-B14F-4D97-AF65-F5344CB8AC3E}">
        <p14:creationId xmlns:p14="http://schemas.microsoft.com/office/powerpoint/2010/main" val="87129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C654-CFA7-ED85-472F-07A268844EFF}"/>
              </a:ext>
            </a:extLst>
          </p:cNvPr>
          <p:cNvSpPr>
            <a:spLocks noGrp="1"/>
          </p:cNvSpPr>
          <p:nvPr>
            <p:ph type="title"/>
          </p:nvPr>
        </p:nvSpPr>
        <p:spPr>
          <a:xfrm>
            <a:off x="838200" y="136526"/>
            <a:ext cx="10515600" cy="1160934"/>
          </a:xfrm>
        </p:spPr>
        <p:txBody>
          <a:bodyPr>
            <a:normAutofit fontScale="90000"/>
          </a:bodyPr>
          <a:lstStyle/>
          <a:p>
            <a:r>
              <a:rPr lang="en-US" sz="2400" b="1" i="1" dirty="0">
                <a:latin typeface="Times New Roman" panose="02020603050405020304" pitchFamily="18" charset="0"/>
                <a:cs typeface="Times New Roman" panose="02020603050405020304" pitchFamily="18" charset="0"/>
              </a:rPr>
              <a:t>                               </a:t>
            </a:r>
            <a:br>
              <a:rPr lang="en-US" sz="2400" b="1" i="1" dirty="0">
                <a:latin typeface="Times New Roman" panose="02020603050405020304" pitchFamily="18" charset="0"/>
                <a:cs typeface="Times New Roman" panose="02020603050405020304" pitchFamily="18" charset="0"/>
              </a:rPr>
            </a:br>
            <a:r>
              <a:rPr lang="en-US" sz="2400" b="1" i="1" dirty="0">
                <a:latin typeface="Times New Roman" panose="02020603050405020304" pitchFamily="18" charset="0"/>
                <a:cs typeface="Times New Roman" panose="02020603050405020304" pitchFamily="18" charset="0"/>
              </a:rPr>
              <a:t>                           </a:t>
            </a:r>
            <a:r>
              <a:rPr lang="en-US" sz="3100" b="1" i="1" dirty="0">
                <a:latin typeface="Times New Roman" panose="02020603050405020304" pitchFamily="18" charset="0"/>
                <a:cs typeface="Times New Roman" panose="02020603050405020304" pitchFamily="18" charset="0"/>
              </a:rPr>
              <a:t>System of Collaborative Construction Safety</a:t>
            </a:r>
            <a:r>
              <a:rPr lang="en-US" sz="2400" b="1" i="1" dirty="0">
                <a:latin typeface="Times New Roman" panose="02020603050405020304" pitchFamily="18" charset="0"/>
                <a:cs typeface="Times New Roman" panose="02020603050405020304" pitchFamily="18" charset="0"/>
              </a:rPr>
              <a:t>: </a:t>
            </a:r>
            <a:br>
              <a:rPr lang="en-US" sz="2400" b="1" i="1" dirty="0">
                <a:latin typeface="Times New Roman" panose="02020603050405020304" pitchFamily="18" charset="0"/>
                <a:cs typeface="Times New Roman" panose="02020603050405020304" pitchFamily="18" charset="0"/>
              </a:rPr>
            </a:br>
            <a:r>
              <a:rPr lang="en-US" sz="2400" b="1" i="1" dirty="0">
                <a:latin typeface="Times New Roman" panose="02020603050405020304" pitchFamily="18" charset="0"/>
                <a:cs typeface="Times New Roman" panose="02020603050405020304" pitchFamily="18" charset="0"/>
              </a:rPr>
              <a:t>                                         Roles, Responsibilities, and Authority</a:t>
            </a:r>
            <a:br>
              <a:rPr lang="en-US" sz="2400" b="1" i="1" dirty="0">
                <a:latin typeface="Times New Roman" panose="02020603050405020304" pitchFamily="18" charset="0"/>
                <a:cs typeface="Times New Roman" panose="02020603050405020304" pitchFamily="18" charset="0"/>
              </a:rPr>
            </a:br>
            <a:r>
              <a:rPr lang="en-US" sz="2400" b="1" i="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pic>
        <p:nvPicPr>
          <p:cNvPr id="4" name="Content Placeholder 3" descr="Watch Escapements Diagrams &amp; Pictures">
            <a:extLst>
              <a:ext uri="{FF2B5EF4-FFF2-40B4-BE49-F238E27FC236}">
                <a16:creationId xmlns:a16="http://schemas.microsoft.com/office/drawing/2014/main" id="{800F3164-1000-7C39-FA29-C1CBCA7303A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999" y="1297459"/>
            <a:ext cx="7982465" cy="5058891"/>
          </a:xfrm>
          <a:prstGeom prst="rect">
            <a:avLst/>
          </a:prstGeom>
          <a:noFill/>
          <a:ln>
            <a:noFill/>
          </a:ln>
        </p:spPr>
      </p:pic>
      <p:sp>
        <p:nvSpPr>
          <p:cNvPr id="3" name="Slide Number Placeholder 2">
            <a:extLst>
              <a:ext uri="{FF2B5EF4-FFF2-40B4-BE49-F238E27FC236}">
                <a16:creationId xmlns:a16="http://schemas.microsoft.com/office/drawing/2014/main" id="{41E01D99-B175-C039-4E05-B64F095216FF}"/>
              </a:ext>
            </a:extLst>
          </p:cNvPr>
          <p:cNvSpPr>
            <a:spLocks noGrp="1"/>
          </p:cNvSpPr>
          <p:nvPr>
            <p:ph type="sldNum" sz="quarter" idx="12"/>
          </p:nvPr>
        </p:nvSpPr>
        <p:spPr/>
        <p:txBody>
          <a:bodyPr/>
          <a:lstStyle/>
          <a:p>
            <a:fld id="{72E4BC4C-E8C0-4132-A64E-B5EC5B5CF1D5}" type="slidenum">
              <a:rPr lang="en-US" smtClean="0"/>
              <a:t>21</a:t>
            </a:fld>
            <a:endParaRPr lang="en-US" dirty="0"/>
          </a:p>
        </p:txBody>
      </p:sp>
    </p:spTree>
    <p:extLst>
      <p:ext uri="{BB962C8B-B14F-4D97-AF65-F5344CB8AC3E}">
        <p14:creationId xmlns:p14="http://schemas.microsoft.com/office/powerpoint/2010/main" val="378043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442C-6C23-D7F0-ACC8-FF6107A2EE6C}"/>
              </a:ext>
            </a:extLst>
          </p:cNvPr>
          <p:cNvSpPr>
            <a:spLocks noGrp="1"/>
          </p:cNvSpPr>
          <p:nvPr>
            <p:ph type="title"/>
          </p:nvPr>
        </p:nvSpPr>
        <p:spPr/>
        <p:txBody>
          <a:bodyPr>
            <a:normAutofit/>
          </a:bodyPr>
          <a:lstStyle/>
          <a:p>
            <a:r>
              <a:rPr lang="en-US" sz="24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CONSTRUCTION SAFETY STARTS</a:t>
            </a:r>
            <a:br>
              <a:rPr lang="en-US" sz="1200" b="1" i="1" dirty="0">
                <a:latin typeface="Times New Roman" panose="02020603050405020304" pitchFamily="18" charset="0"/>
                <a:cs typeface="Times New Roman" panose="02020603050405020304" pitchFamily="18" charset="0"/>
              </a:rPr>
            </a:br>
            <a:r>
              <a:rPr lang="en-US" sz="12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BEFORE CONSTRUCTION BEGINS! </a:t>
            </a:r>
            <a:r>
              <a:rPr lang="en-US" sz="1800" b="1" i="1" dirty="0">
                <a:latin typeface="Times New Roman" panose="02020603050405020304" pitchFamily="18" charset="0"/>
                <a:cs typeface="Times New Roman" panose="02020603050405020304" pitchFamily="18" charset="0"/>
              </a:rPr>
              <a:t>™</a:t>
            </a:r>
            <a:br>
              <a:rPr lang="en-US" sz="1800" b="1" dirty="0">
                <a:latin typeface="Times New Roman" panose="02020603050405020304" pitchFamily="18" charset="0"/>
                <a:cs typeface="Times New Roman" panose="02020603050405020304" pitchFamily="18" charset="0"/>
              </a:rPr>
            </a:br>
            <a:endParaRPr lang="en-US" sz="1800" dirty="0"/>
          </a:p>
        </p:txBody>
      </p:sp>
      <p:sp>
        <p:nvSpPr>
          <p:cNvPr id="3" name="Content Placeholder 2">
            <a:extLst>
              <a:ext uri="{FF2B5EF4-FFF2-40B4-BE49-F238E27FC236}">
                <a16:creationId xmlns:a16="http://schemas.microsoft.com/office/drawing/2014/main" id="{E500EEB1-2DB9-B59D-0CC5-60CB85AC7CD6}"/>
              </a:ext>
            </a:extLst>
          </p:cNvPr>
          <p:cNvSpPr>
            <a:spLocks noGrp="1"/>
          </p:cNvSpPr>
          <p:nvPr>
            <p:ph idx="1"/>
          </p:nvPr>
        </p:nvSpPr>
        <p:spPr>
          <a:xfrm>
            <a:off x="838200" y="1421027"/>
            <a:ext cx="10515600" cy="4755936"/>
          </a:xfrm>
        </p:spPr>
        <p:txBody>
          <a:bodyPr>
            <a:normAutofit fontScale="55000" lnSpcReduction="20000"/>
          </a:bodyPr>
          <a:lstStyle/>
          <a:p>
            <a:pPr marL="0" indent="0">
              <a:buNone/>
            </a:pPr>
            <a:r>
              <a:rPr lang="en-US" sz="2400" b="1" dirty="0"/>
              <a:t>                                                    </a:t>
            </a:r>
            <a:r>
              <a:rPr lang="en-US" sz="4400" b="1" dirty="0">
                <a:latin typeface="Times New Roman" panose="02020603050405020304" pitchFamily="18" charset="0"/>
                <a:cs typeface="Times New Roman" panose="02020603050405020304" pitchFamily="18" charset="0"/>
              </a:rPr>
              <a:t>Q. What Requires Collaborative </a:t>
            </a:r>
            <a:r>
              <a:rPr lang="en-US" sz="4400" b="1" i="1" dirty="0">
                <a:latin typeface="Times New Roman" panose="02020603050405020304" pitchFamily="18" charset="0"/>
                <a:cs typeface="Times New Roman" panose="02020603050405020304" pitchFamily="18" charset="0"/>
              </a:rPr>
              <a:t>“Soft Skills?”</a:t>
            </a:r>
          </a:p>
          <a:p>
            <a:pPr marL="0" indent="0">
              <a:buNone/>
            </a:pPr>
            <a:endParaRPr lang="en-US" sz="3300" i="1" dirty="0">
              <a:latin typeface="Times New Roman" panose="02020603050405020304" pitchFamily="18" charset="0"/>
              <a:cs typeface="Times New Roman" panose="02020603050405020304" pitchFamily="18" charset="0"/>
            </a:endParaRPr>
          </a:p>
          <a:p>
            <a:pPr marL="514350" indent="-514350">
              <a:buFont typeface="+mj-lt"/>
              <a:buAutoNum type="alphaLcPeriod"/>
            </a:pPr>
            <a:r>
              <a:rPr lang="en-US" sz="4500" dirty="0">
                <a:solidFill>
                  <a:srgbClr val="373737"/>
                </a:solidFill>
                <a:cs typeface="Times New Roman" panose="02020603050405020304" pitchFamily="18" charset="0"/>
              </a:rPr>
              <a:t>Goals, objectives, priorities, deadlines, tasks, risks, and timeline.</a:t>
            </a:r>
          </a:p>
          <a:p>
            <a:pPr marL="514350" indent="-514350">
              <a:buFont typeface="+mj-lt"/>
              <a:buAutoNum type="alphaLcPeriod"/>
            </a:pPr>
            <a:endParaRPr lang="en-US" sz="4500" dirty="0">
              <a:solidFill>
                <a:srgbClr val="373737"/>
              </a:solidFill>
              <a:cs typeface="Times New Roman" panose="02020603050405020304" pitchFamily="18" charset="0"/>
            </a:endParaRPr>
          </a:p>
          <a:p>
            <a:pPr marL="514350" indent="-514350">
              <a:buFont typeface="+mj-lt"/>
              <a:buAutoNum type="alphaLcPeriod"/>
            </a:pPr>
            <a:r>
              <a:rPr lang="en-US" sz="4500" dirty="0">
                <a:solidFill>
                  <a:srgbClr val="373737"/>
                </a:solidFill>
                <a:cs typeface="Times New Roman" panose="02020603050405020304" pitchFamily="18" charset="0"/>
              </a:rPr>
              <a:t>Implementation plans: </a:t>
            </a:r>
          </a:p>
          <a:p>
            <a:pPr marL="0" indent="0">
              <a:buNone/>
            </a:pPr>
            <a:r>
              <a:rPr lang="en-US" sz="4500" dirty="0">
                <a:solidFill>
                  <a:srgbClr val="373737"/>
                </a:solidFill>
                <a:cs typeface="Times New Roman" panose="02020603050405020304" pitchFamily="18" charset="0"/>
              </a:rPr>
              <a:t>       Action, monitor project performance, analyze results, and decide next steps.</a:t>
            </a:r>
          </a:p>
          <a:p>
            <a:pPr marL="0" indent="0">
              <a:buNone/>
            </a:pPr>
            <a:endParaRPr lang="en-US" sz="4500" dirty="0">
              <a:solidFill>
                <a:srgbClr val="373737"/>
              </a:solidFill>
              <a:cs typeface="Times New Roman" panose="02020603050405020304" pitchFamily="18" charset="0"/>
            </a:endParaRPr>
          </a:p>
          <a:p>
            <a:pPr marL="514350" indent="-514350">
              <a:buAutoNum type="alphaLcPeriod" startAt="3"/>
            </a:pPr>
            <a:r>
              <a:rPr lang="en-US" sz="4500" dirty="0">
                <a:solidFill>
                  <a:srgbClr val="373737"/>
                </a:solidFill>
                <a:cs typeface="Times New Roman" panose="02020603050405020304" pitchFamily="18" charset="0"/>
              </a:rPr>
              <a:t>Communication with client, regulatory agencies, functional managers,</a:t>
            </a:r>
          </a:p>
          <a:p>
            <a:pPr marL="0" indent="0">
              <a:buNone/>
            </a:pPr>
            <a:r>
              <a:rPr lang="en-US" sz="4500" dirty="0">
                <a:solidFill>
                  <a:srgbClr val="373737"/>
                </a:solidFill>
                <a:cs typeface="Times New Roman" panose="02020603050405020304" pitchFamily="18" charset="0"/>
              </a:rPr>
              <a:t>        and stakeholders.</a:t>
            </a:r>
          </a:p>
          <a:p>
            <a:pPr marL="0" indent="0">
              <a:buNone/>
            </a:pPr>
            <a:endParaRPr lang="en-US" dirty="0"/>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                                                                                                    © 2023</a:t>
            </a:r>
          </a:p>
          <a:p>
            <a:pPr marL="0" indent="0">
              <a:buNone/>
            </a:pPr>
            <a:endParaRPr lang="en-US" sz="2000" b="1" dirty="0">
              <a:latin typeface="Engravers MT" panose="02090707080505020304" pitchFamily="18" charset="0"/>
            </a:endParaRPr>
          </a:p>
        </p:txBody>
      </p:sp>
      <p:sp>
        <p:nvSpPr>
          <p:cNvPr id="4" name="Slide Number Placeholder 3">
            <a:extLst>
              <a:ext uri="{FF2B5EF4-FFF2-40B4-BE49-F238E27FC236}">
                <a16:creationId xmlns:a16="http://schemas.microsoft.com/office/drawing/2014/main" id="{D9F4A91B-1EB1-D5B4-35E5-601116536928}"/>
              </a:ext>
            </a:extLst>
          </p:cNvPr>
          <p:cNvSpPr>
            <a:spLocks noGrp="1"/>
          </p:cNvSpPr>
          <p:nvPr>
            <p:ph type="sldNum" sz="quarter" idx="12"/>
          </p:nvPr>
        </p:nvSpPr>
        <p:spPr/>
        <p:txBody>
          <a:bodyPr/>
          <a:lstStyle/>
          <a:p>
            <a:fld id="{72E4BC4C-E8C0-4132-A64E-B5EC5B5CF1D5}" type="slidenum">
              <a:rPr lang="en-US" smtClean="0"/>
              <a:t>22</a:t>
            </a:fld>
            <a:endParaRPr lang="en-US" dirty="0"/>
          </a:p>
        </p:txBody>
      </p:sp>
    </p:spTree>
    <p:extLst>
      <p:ext uri="{BB962C8B-B14F-4D97-AF65-F5344CB8AC3E}">
        <p14:creationId xmlns:p14="http://schemas.microsoft.com/office/powerpoint/2010/main" val="229298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B8DD-DB67-6772-4E31-B40550D7AAA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F228F8E-ECC9-7477-F2DE-8AB532A8728C}"/>
              </a:ext>
            </a:extLst>
          </p:cNvPr>
          <p:cNvSpPr>
            <a:spLocks noGrp="1"/>
          </p:cNvSpPr>
          <p:nvPr>
            <p:ph type="sldNum" sz="quarter" idx="12"/>
          </p:nvPr>
        </p:nvSpPr>
        <p:spPr/>
        <p:txBody>
          <a:bodyPr/>
          <a:lstStyle/>
          <a:p>
            <a:fld id="{72E4BC4C-E8C0-4132-A64E-B5EC5B5CF1D5}" type="slidenum">
              <a:rPr lang="en-US" smtClean="0"/>
              <a:t>23</a:t>
            </a:fld>
            <a:endParaRPr lang="en-US" dirty="0"/>
          </a:p>
        </p:txBody>
      </p:sp>
      <p:pic>
        <p:nvPicPr>
          <p:cNvPr id="5122" name="Picture 2">
            <a:extLst>
              <a:ext uri="{FF2B5EF4-FFF2-40B4-BE49-F238E27FC236}">
                <a16:creationId xmlns:a16="http://schemas.microsoft.com/office/drawing/2014/main" id="{6FB6F40B-49EF-7CED-76F4-5597E3EC7D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365126"/>
            <a:ext cx="7735712" cy="649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11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73EC-3E8C-173D-EEF8-18FFDED198CA}"/>
              </a:ext>
            </a:extLst>
          </p:cNvPr>
          <p:cNvSpPr>
            <a:spLocks noGrp="1"/>
          </p:cNvSpPr>
          <p:nvPr>
            <p:ph type="title"/>
          </p:nvPr>
        </p:nvSpPr>
        <p:spPr>
          <a:xfrm>
            <a:off x="838200" y="235975"/>
            <a:ext cx="10515600" cy="1454714"/>
          </a:xfrm>
        </p:spPr>
        <p:txBody>
          <a:bodyPr>
            <a:normAutofit fontScale="90000"/>
          </a:bodyPr>
          <a:lstStyle/>
          <a:p>
            <a:pPr marL="0" marR="0" fontAlgn="base">
              <a:lnSpc>
                <a:spcPts val="3225"/>
              </a:lnSpc>
              <a:spcBef>
                <a:spcPts val="0"/>
              </a:spcBef>
              <a:spcAft>
                <a:spcPts val="800"/>
              </a:spcAft>
            </a:pPr>
            <a:r>
              <a:rPr lang="en-US" sz="4400" i="1" dirty="0">
                <a:latin typeface="Times New Roman" panose="02020603050405020304" pitchFamily="18" charset="0"/>
                <a:cs typeface="Times New Roman" panose="02020603050405020304" pitchFamily="18" charset="0"/>
              </a:rPr>
              <a:t>             </a:t>
            </a:r>
            <a:br>
              <a:rPr lang="en-US" sz="4400" i="1" dirty="0">
                <a:latin typeface="Times New Roman" panose="02020603050405020304" pitchFamily="18" charset="0"/>
                <a:cs typeface="Times New Roman" panose="02020603050405020304" pitchFamily="18" charset="0"/>
              </a:rPr>
            </a:br>
            <a:r>
              <a:rPr lang="en-US" sz="4400" i="1" dirty="0">
                <a:latin typeface="Times New Roman" panose="02020603050405020304" pitchFamily="18" charset="0"/>
                <a:cs typeface="Times New Roman" panose="02020603050405020304" pitchFamily="18" charset="0"/>
              </a:rPr>
              <a:t>              </a:t>
            </a:r>
            <a:br>
              <a:rPr lang="en-US" sz="4400" i="1" dirty="0">
                <a:latin typeface="Times New Roman" panose="02020603050405020304" pitchFamily="18" charset="0"/>
                <a:cs typeface="Times New Roman" panose="02020603050405020304" pitchFamily="18" charset="0"/>
              </a:rPr>
            </a:br>
            <a:r>
              <a:rPr lang="en-US" sz="4400" i="1" dirty="0">
                <a:latin typeface="Times New Roman" panose="02020603050405020304" pitchFamily="18" charset="0"/>
                <a:cs typeface="Times New Roman" panose="02020603050405020304" pitchFamily="18" charset="0"/>
              </a:rPr>
              <a:t>                </a:t>
            </a:r>
            <a:r>
              <a:rPr lang="en-US" sz="4400" b="1" i="1" dirty="0">
                <a:latin typeface="Times New Roman" panose="02020603050405020304" pitchFamily="18" charset="0"/>
                <a:cs typeface="Times New Roman" panose="02020603050405020304" pitchFamily="18" charset="0"/>
              </a:rPr>
              <a:t>“Becoming Interdisciplinary”</a:t>
            </a:r>
            <a:br>
              <a:rPr lang="en-US" sz="4400" b="1" i="1" dirty="0">
                <a:latin typeface="Times New Roman" panose="02020603050405020304" pitchFamily="18" charset="0"/>
                <a:cs typeface="Times New Roman" panose="02020603050405020304" pitchFamily="18" charset="0"/>
              </a:rPr>
            </a:br>
            <a:r>
              <a:rPr lang="en-US" sz="2200" b="1"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adjective</a:t>
            </a:r>
            <a:r>
              <a:rPr lang="en-US" sz="2200" b="1" u="sng"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in·​ter·​dis·​ci·​plin·​ary </a:t>
            </a:r>
            <a:r>
              <a:rPr lang="en-US" sz="22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tooltip="How to pronounce interdisciplinary (audio)">
                  <a:extLst>
                    <a:ext uri="{A12FA001-AC4F-418D-AE19-62706E023703}">
                      <ahyp:hlinkClr xmlns:ahyp="http://schemas.microsoft.com/office/drawing/2018/hyperlinkcolor" val="tx"/>
                    </a:ext>
                  </a:extLst>
                </a:hlinkClick>
              </a:rPr>
              <a:t>ˌ</a:t>
            </a:r>
            <a:r>
              <a:rPr lang="en-US" sz="2200" u="sng" kern="0" dirty="0">
                <a:effectLst/>
                <a:latin typeface="Times New Roman" panose="02020603050405020304" pitchFamily="18" charset="0"/>
                <a:ea typeface="Times New Roman" panose="02020603050405020304" pitchFamily="18" charset="0"/>
                <a:cs typeface="Times New Roman" panose="02020603050405020304" pitchFamily="18" charset="0"/>
              </a:rPr>
              <a:t>: involving two or more </a:t>
            </a: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academic, scientific, or artistic disciplines</a:t>
            </a: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3" name="Content Placeholder 2">
            <a:extLst>
              <a:ext uri="{FF2B5EF4-FFF2-40B4-BE49-F238E27FC236}">
                <a16:creationId xmlns:a16="http://schemas.microsoft.com/office/drawing/2014/main" id="{E584B2AE-9463-5DDF-4469-4AFC8D188A96}"/>
              </a:ext>
            </a:extLst>
          </p:cNvPr>
          <p:cNvSpPr>
            <a:spLocks noGrp="1"/>
          </p:cNvSpPr>
          <p:nvPr>
            <p:ph sz="half" idx="1"/>
          </p:nvPr>
        </p:nvSpPr>
        <p:spPr/>
        <p:txBody>
          <a:bodyPr/>
          <a:lstStyle/>
          <a:p>
            <a:r>
              <a:rPr lang="en-US" b="1" u="sng" dirty="0"/>
              <a:t>Collaboration</a:t>
            </a:r>
            <a:r>
              <a:rPr lang="en-US" b="1" dirty="0"/>
              <a:t> Skills</a:t>
            </a:r>
            <a:r>
              <a:rPr lang="en-US" dirty="0"/>
              <a:t>:</a:t>
            </a:r>
          </a:p>
          <a:p>
            <a:pPr marL="514350" indent="-514350">
              <a:buAutoNum type="alphaLcPeriod"/>
            </a:pPr>
            <a:r>
              <a:rPr lang="en-US" dirty="0"/>
              <a:t>Teamwork behaviors</a:t>
            </a:r>
          </a:p>
          <a:p>
            <a:pPr marL="514350" indent="-514350">
              <a:buAutoNum type="alphaLcPeriod"/>
            </a:pPr>
            <a:r>
              <a:rPr lang="en-US" dirty="0"/>
              <a:t>Proactive listening</a:t>
            </a:r>
          </a:p>
          <a:p>
            <a:pPr marL="514350" indent="-514350">
              <a:buAutoNum type="alphaLcPeriod"/>
            </a:pPr>
            <a:r>
              <a:rPr lang="en-US" dirty="0"/>
              <a:t>Ability to suspend judgment</a:t>
            </a:r>
          </a:p>
          <a:p>
            <a:pPr marL="514350" indent="-514350">
              <a:buAutoNum type="alphaLcPeriod"/>
            </a:pPr>
            <a:r>
              <a:rPr lang="en-US" dirty="0"/>
              <a:t>Leadership behaviors</a:t>
            </a:r>
          </a:p>
          <a:p>
            <a:pPr marL="514350" indent="-514350">
              <a:buAutoNum type="alphaLcPeriod"/>
            </a:pPr>
            <a:r>
              <a:rPr lang="en-US" dirty="0"/>
              <a:t>Ability to be a team player.</a:t>
            </a:r>
          </a:p>
        </p:txBody>
      </p:sp>
      <p:sp>
        <p:nvSpPr>
          <p:cNvPr id="4" name="Content Placeholder 3">
            <a:extLst>
              <a:ext uri="{FF2B5EF4-FFF2-40B4-BE49-F238E27FC236}">
                <a16:creationId xmlns:a16="http://schemas.microsoft.com/office/drawing/2014/main" id="{5D66CBE7-83E3-16B7-478E-639CE68948AD}"/>
              </a:ext>
            </a:extLst>
          </p:cNvPr>
          <p:cNvSpPr>
            <a:spLocks noGrp="1"/>
          </p:cNvSpPr>
          <p:nvPr>
            <p:ph sz="half" idx="2"/>
          </p:nvPr>
        </p:nvSpPr>
        <p:spPr/>
        <p:txBody>
          <a:bodyPr/>
          <a:lstStyle/>
          <a:p>
            <a:r>
              <a:rPr lang="en-US" b="1" u="sng" dirty="0"/>
              <a:t>Communication</a:t>
            </a:r>
            <a:r>
              <a:rPr lang="en-US" b="1" dirty="0"/>
              <a:t> Skills:</a:t>
            </a:r>
          </a:p>
          <a:p>
            <a:pPr marL="514350" indent="-514350">
              <a:buAutoNum type="alphaLcPeriod"/>
            </a:pPr>
            <a:r>
              <a:rPr lang="en-US" dirty="0"/>
              <a:t>Cultural openness</a:t>
            </a:r>
          </a:p>
          <a:p>
            <a:pPr marL="514350" indent="-514350">
              <a:buAutoNum type="alphaLcPeriod"/>
            </a:pPr>
            <a:r>
              <a:rPr lang="en-US" dirty="0"/>
              <a:t>Interaction skills</a:t>
            </a:r>
          </a:p>
          <a:p>
            <a:pPr marL="514350" indent="-514350">
              <a:buAutoNum type="alphaLcPeriod"/>
            </a:pPr>
            <a:r>
              <a:rPr lang="en-US" dirty="0"/>
              <a:t>Articulation of one’s ideas</a:t>
            </a:r>
          </a:p>
          <a:p>
            <a:pPr marL="514350" indent="-514350">
              <a:buAutoNum type="alphaLcPeriod"/>
            </a:pPr>
            <a:r>
              <a:rPr lang="en-US" dirty="0"/>
              <a:t>Written clarity</a:t>
            </a:r>
          </a:p>
          <a:p>
            <a:pPr marL="514350" indent="-514350">
              <a:buAutoNum type="alphaLcPeriod"/>
            </a:pPr>
            <a:r>
              <a:rPr lang="en-US" dirty="0"/>
              <a:t>Discovery skills</a:t>
            </a:r>
          </a:p>
          <a:p>
            <a:pPr marL="514350" indent="-514350">
              <a:buAutoNum type="alphaLcPeriod"/>
            </a:pPr>
            <a:endParaRPr lang="en-US" dirty="0"/>
          </a:p>
          <a:p>
            <a:pPr marL="514350" indent="-514350">
              <a:buAutoNum type="alphaLcPeriod"/>
            </a:pPr>
            <a:endParaRPr lang="en-US" dirty="0"/>
          </a:p>
          <a:p>
            <a:endParaRPr lang="en-US" dirty="0"/>
          </a:p>
        </p:txBody>
      </p:sp>
      <p:sp>
        <p:nvSpPr>
          <p:cNvPr id="5" name="Slide Number Placeholder 4">
            <a:extLst>
              <a:ext uri="{FF2B5EF4-FFF2-40B4-BE49-F238E27FC236}">
                <a16:creationId xmlns:a16="http://schemas.microsoft.com/office/drawing/2014/main" id="{5F665AA3-C453-1C92-CD23-B9036C9DBA80}"/>
              </a:ext>
            </a:extLst>
          </p:cNvPr>
          <p:cNvSpPr>
            <a:spLocks noGrp="1"/>
          </p:cNvSpPr>
          <p:nvPr>
            <p:ph type="sldNum" sz="quarter" idx="12"/>
          </p:nvPr>
        </p:nvSpPr>
        <p:spPr/>
        <p:txBody>
          <a:bodyPr/>
          <a:lstStyle/>
          <a:p>
            <a:fld id="{72E4BC4C-E8C0-4132-A64E-B5EC5B5CF1D5}" type="slidenum">
              <a:rPr lang="en-US" smtClean="0"/>
              <a:t>24</a:t>
            </a:fld>
            <a:endParaRPr lang="en-US" dirty="0"/>
          </a:p>
        </p:txBody>
      </p:sp>
    </p:spTree>
    <p:extLst>
      <p:ext uri="{BB962C8B-B14F-4D97-AF65-F5344CB8AC3E}">
        <p14:creationId xmlns:p14="http://schemas.microsoft.com/office/powerpoint/2010/main" val="1352764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E8A4-57EC-6252-3506-BD7939C1CAC2}"/>
              </a:ext>
            </a:extLst>
          </p:cNvPr>
          <p:cNvSpPr>
            <a:spLocks noGrp="1"/>
          </p:cNvSpPr>
          <p:nvPr>
            <p:ph type="title"/>
          </p:nvPr>
        </p:nvSpPr>
        <p:spPr/>
        <p:txBody>
          <a:bodyPr>
            <a:normAutofit fontScale="90000"/>
          </a:bodyPr>
          <a:lstStyle/>
          <a:p>
            <a:br>
              <a:rPr lang="en-US" sz="1800" kern="100" dirty="0">
                <a:effectLst/>
                <a:latin typeface="Algerian" panose="04020705040A02060702" pitchFamily="82" charset="0"/>
                <a:ea typeface="Calibri" panose="020F0502020204030204" pitchFamily="34" charset="0"/>
                <a:cs typeface="Times New Roman" panose="02020603050405020304" pitchFamily="18" charset="0"/>
              </a:rPr>
            </a:br>
            <a:br>
              <a:rPr lang="en-US" sz="1800" kern="100" dirty="0">
                <a:effectLst/>
                <a:latin typeface="Algerian" panose="04020705040A02060702" pitchFamily="82" charset="0"/>
                <a:ea typeface="Calibri" panose="020F0502020204030204" pitchFamily="34" charset="0"/>
                <a:cs typeface="Times New Roman" panose="02020603050405020304" pitchFamily="18" charset="0"/>
              </a:rPr>
            </a:br>
            <a:r>
              <a:rPr lang="en-US" sz="1800" kern="100" dirty="0">
                <a:effectLst/>
                <a:latin typeface="Algerian" panose="04020705040A02060702" pitchFamily="82" charset="0"/>
                <a:ea typeface="Calibri" panose="020F0502020204030204" pitchFamily="34" charset="0"/>
                <a:cs typeface="Times New Roman" panose="02020603050405020304" pitchFamily="18" charset="0"/>
              </a:rPr>
              <a:t>                                                         </a:t>
            </a:r>
            <a:r>
              <a:rPr lang="en-US" sz="3600" kern="100" dirty="0">
                <a:effectLst/>
                <a:latin typeface="Algerian" panose="04020705040A02060702" pitchFamily="82" charset="0"/>
                <a:ea typeface="Calibri" panose="020F0502020204030204" pitchFamily="34" charset="0"/>
                <a:cs typeface="Times New Roman" panose="02020603050405020304" pitchFamily="18" charset="0"/>
              </a:rPr>
              <a:t>Perspectives By Design</a:t>
            </a:r>
            <a:r>
              <a:rPr lang="en-US" sz="3600" kern="100" dirty="0">
                <a:effectLst/>
                <a:latin typeface="Algerian" panose="04020705040A02060702" pitchFamily="82" charset="0"/>
                <a:ea typeface="Calibri" panose="020F0502020204030204" pitchFamily="34" charset="0"/>
                <a:cs typeface="Calibri" panose="020F0502020204030204" pitchFamily="34" charset="0"/>
              </a:rPr>
              <a:t>™</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C15068E4-0931-BED8-5987-C516C24B3545}"/>
              </a:ext>
            </a:extLst>
          </p:cNvPr>
          <p:cNvSpPr>
            <a:spLocks noGrp="1"/>
          </p:cNvSpPr>
          <p:nvPr>
            <p:ph sz="half" idx="1"/>
          </p:nvPr>
        </p:nvSpPr>
        <p:spPr/>
        <p:txBody>
          <a:bodyPr>
            <a:normAutofit fontScale="92500"/>
          </a:bodyPr>
          <a:lstStyle/>
          <a:p>
            <a:r>
              <a:rPr lang="en-US" b="1" i="1" dirty="0">
                <a:latin typeface="Times New Roman" panose="02020603050405020304" pitchFamily="18" charset="0"/>
                <a:cs typeface="Times New Roman" panose="02020603050405020304" pitchFamily="18" charset="0"/>
              </a:rPr>
              <a:t>“The Way We Were”</a:t>
            </a:r>
          </a:p>
          <a:p>
            <a:pPr marL="514350" indent="-514350">
              <a:buFont typeface="+mj-lt"/>
              <a:buAutoNum type="alphaLcPeriod"/>
            </a:pPr>
            <a:r>
              <a:rPr lang="en-US" dirty="0">
                <a:latin typeface="Times New Roman" panose="02020603050405020304" pitchFamily="18" charset="0"/>
                <a:cs typeface="Times New Roman" panose="02020603050405020304" pitchFamily="18" charset="0"/>
              </a:rPr>
              <a:t>Improve performance by raising employee production quotas.</a:t>
            </a:r>
          </a:p>
          <a:p>
            <a:pPr marL="514350" indent="-514350">
              <a:buFont typeface="+mj-lt"/>
              <a:buAutoNum type="alphaL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lphaLcPeriod"/>
            </a:pPr>
            <a:r>
              <a:rPr lang="en-US" dirty="0">
                <a:latin typeface="Times New Roman" panose="02020603050405020304" pitchFamily="18" charset="0"/>
                <a:cs typeface="Times New Roman" panose="02020603050405020304" pitchFamily="18" charset="0"/>
              </a:rPr>
              <a:t>Ignore employee’s short-cuts to make bonus goals.</a:t>
            </a:r>
          </a:p>
          <a:p>
            <a:pPr marL="514350" indent="-514350">
              <a:buFont typeface="+mj-lt"/>
              <a:buAutoNum type="alphaL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lphaLcPeriod"/>
            </a:pPr>
            <a:r>
              <a:rPr lang="en-US" dirty="0">
                <a:latin typeface="Times New Roman" panose="02020603050405020304" pitchFamily="18" charset="0"/>
                <a:cs typeface="Times New Roman" panose="02020603050405020304" pitchFamily="18" charset="0"/>
              </a:rPr>
              <a:t>When external problems rise, blame employees and posture executives as blameless.</a:t>
            </a:r>
          </a:p>
        </p:txBody>
      </p:sp>
      <p:sp>
        <p:nvSpPr>
          <p:cNvPr id="4" name="Content Placeholder 3">
            <a:extLst>
              <a:ext uri="{FF2B5EF4-FFF2-40B4-BE49-F238E27FC236}">
                <a16:creationId xmlns:a16="http://schemas.microsoft.com/office/drawing/2014/main" id="{76BD0E40-5E98-C21A-7E87-996A8938AA0A}"/>
              </a:ext>
            </a:extLst>
          </p:cNvPr>
          <p:cNvSpPr>
            <a:spLocks noGrp="1"/>
          </p:cNvSpPr>
          <p:nvPr>
            <p:ph sz="half" idx="2"/>
          </p:nvPr>
        </p:nvSpPr>
        <p:spPr/>
        <p:txBody>
          <a:bodyPr>
            <a:normAutofit fontScale="92500"/>
          </a:bodyPr>
          <a:lstStyle/>
          <a:p>
            <a:r>
              <a:rPr lang="en-US" sz="2600" b="1" i="1" dirty="0">
                <a:latin typeface="Times New Roman" panose="02020603050405020304" pitchFamily="18" charset="0"/>
                <a:cs typeface="Times New Roman" panose="02020603050405020304" pitchFamily="18" charset="0"/>
              </a:rPr>
              <a:t>Prevention Through Collaboration</a:t>
            </a:r>
            <a:r>
              <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p>
          <a:p>
            <a:pPr marL="0" indent="0">
              <a:buNone/>
            </a:pPr>
            <a:r>
              <a:rPr lang="en-US" dirty="0"/>
              <a:t>Q. What can the various involved organizations’ leaders do to transform safety culture from </a:t>
            </a:r>
            <a:r>
              <a:rPr lang="en-US" i="1" dirty="0"/>
              <a:t>“We’ve been doing our best for years”</a:t>
            </a:r>
            <a:r>
              <a:rPr lang="en-US" dirty="0"/>
              <a:t> to a synergistic process based on:</a:t>
            </a:r>
          </a:p>
          <a:p>
            <a:pPr marL="514350" indent="-514350">
              <a:buAutoNum type="arabicPeriod"/>
            </a:pPr>
            <a:r>
              <a:rPr lang="en-US" dirty="0"/>
              <a:t>Excellence</a:t>
            </a:r>
          </a:p>
          <a:p>
            <a:pPr marL="514350" indent="-514350">
              <a:buAutoNum type="arabicPeriod"/>
            </a:pPr>
            <a:r>
              <a:rPr lang="en-US" dirty="0"/>
              <a:t>Caring</a:t>
            </a:r>
          </a:p>
          <a:p>
            <a:pPr marL="514350" indent="-514350">
              <a:buAutoNum type="arabicPeriod"/>
            </a:pPr>
            <a:r>
              <a:rPr lang="en-US" dirty="0"/>
              <a:t>Justice</a:t>
            </a:r>
          </a:p>
          <a:p>
            <a:pPr marL="514350" indent="-514350">
              <a:buAutoNum type="arabicPeriod"/>
            </a:pPr>
            <a:r>
              <a:rPr lang="en-US" dirty="0"/>
              <a:t>Faith</a:t>
            </a:r>
          </a:p>
          <a:p>
            <a:pPr marL="0" indent="0">
              <a:buNone/>
            </a:pPr>
            <a:endParaRPr lang="en-US" dirty="0"/>
          </a:p>
        </p:txBody>
      </p:sp>
      <p:sp>
        <p:nvSpPr>
          <p:cNvPr id="5" name="Slide Number Placeholder 4">
            <a:extLst>
              <a:ext uri="{FF2B5EF4-FFF2-40B4-BE49-F238E27FC236}">
                <a16:creationId xmlns:a16="http://schemas.microsoft.com/office/drawing/2014/main" id="{BD0485BF-2081-3EA4-F038-BE9DE26BFEF5}"/>
              </a:ext>
            </a:extLst>
          </p:cNvPr>
          <p:cNvSpPr>
            <a:spLocks noGrp="1"/>
          </p:cNvSpPr>
          <p:nvPr>
            <p:ph type="sldNum" sz="quarter" idx="12"/>
          </p:nvPr>
        </p:nvSpPr>
        <p:spPr/>
        <p:txBody>
          <a:bodyPr/>
          <a:lstStyle/>
          <a:p>
            <a:fld id="{72E4BC4C-E8C0-4132-A64E-B5EC5B5CF1D5}" type="slidenum">
              <a:rPr lang="en-US" smtClean="0"/>
              <a:t>25</a:t>
            </a:fld>
            <a:endParaRPr lang="en-US" dirty="0"/>
          </a:p>
        </p:txBody>
      </p:sp>
    </p:spTree>
    <p:extLst>
      <p:ext uri="{BB962C8B-B14F-4D97-AF65-F5344CB8AC3E}">
        <p14:creationId xmlns:p14="http://schemas.microsoft.com/office/powerpoint/2010/main" val="302177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D59B-3568-AC8D-B551-BB35CF2E298A}"/>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E478900-2D06-ECBD-2540-E5C0D7FA0707}"/>
              </a:ext>
            </a:extLst>
          </p:cNvPr>
          <p:cNvSpPr>
            <a:spLocks noGrp="1"/>
          </p:cNvSpPr>
          <p:nvPr>
            <p:ph type="sldNum" sz="quarter" idx="12"/>
          </p:nvPr>
        </p:nvSpPr>
        <p:spPr/>
        <p:txBody>
          <a:bodyPr/>
          <a:lstStyle/>
          <a:p>
            <a:fld id="{72E4BC4C-E8C0-4132-A64E-B5EC5B5CF1D5}" type="slidenum">
              <a:rPr lang="en-US" smtClean="0"/>
              <a:t>26</a:t>
            </a:fld>
            <a:endParaRPr lang="en-US" dirty="0"/>
          </a:p>
        </p:txBody>
      </p:sp>
      <p:pic>
        <p:nvPicPr>
          <p:cNvPr id="6146" name="Picture 2">
            <a:extLst>
              <a:ext uri="{FF2B5EF4-FFF2-40B4-BE49-F238E27FC236}">
                <a16:creationId xmlns:a16="http://schemas.microsoft.com/office/drawing/2014/main" id="{2A98A157-0995-9960-6608-2D50467760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3712" y="365124"/>
            <a:ext cx="7465102"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072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D276-FF87-88A6-1F46-DB96C8636B90}"/>
              </a:ext>
            </a:extLst>
          </p:cNvPr>
          <p:cNvSpPr>
            <a:spLocks noGrp="1"/>
          </p:cNvSpPr>
          <p:nvPr>
            <p:ph type="title"/>
          </p:nvPr>
        </p:nvSpPr>
        <p:spPr/>
        <p:txBody>
          <a:bodyPr>
            <a:normAutofit/>
          </a:bodyPr>
          <a:lstStyle/>
          <a:p>
            <a:r>
              <a:rPr lang="en-US" dirty="0"/>
              <a:t>                              </a:t>
            </a:r>
            <a:r>
              <a:rPr lang="en-US"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69E08D6B-AD54-C2A1-5BF0-03B995BBA4AF}"/>
              </a:ext>
            </a:extLst>
          </p:cNvPr>
          <p:cNvSpPr>
            <a:spLocks noGrp="1"/>
          </p:cNvSpPr>
          <p:nvPr>
            <p:ph idx="1"/>
          </p:nvPr>
        </p:nvSpPr>
        <p:spPr>
          <a:xfrm>
            <a:off x="838200" y="1346886"/>
            <a:ext cx="10515600" cy="5374589"/>
          </a:xfrm>
        </p:spPr>
        <p:txBody>
          <a:bodyPr>
            <a:normAutofit fontScale="92500" lnSpcReduction="10000"/>
          </a:bodyPr>
          <a:lstStyle/>
          <a:p>
            <a:endParaRPr lang="en-US" dirty="0"/>
          </a:p>
          <a:p>
            <a:pPr marL="0" indent="0">
              <a:buNone/>
            </a:pPr>
            <a:r>
              <a:rPr lang="en-US" b="1"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STOP </a:t>
            </a:r>
            <a:r>
              <a:rPr lang="en-US" sz="2700" b="1" dirty="0">
                <a:latin typeface="Times New Roman" panose="02020603050405020304" pitchFamily="18" charset="0"/>
                <a:cs typeface="Times New Roman" panose="02020603050405020304" pitchFamily="18" charset="0"/>
                <a:sym typeface="Wingdings" panose="05000000000000000000" pitchFamily="2" charset="2"/>
              </a:rPr>
              <a:t>    </a:t>
            </a:r>
            <a:r>
              <a:rPr lang="en-US" sz="2700" b="1" dirty="0">
                <a:latin typeface="Times New Roman" panose="02020603050405020304" pitchFamily="18" charset="0"/>
                <a:cs typeface="Times New Roman" panose="02020603050405020304" pitchFamily="18" charset="0"/>
              </a:rPr>
              <a:t>THINK </a:t>
            </a:r>
            <a:r>
              <a:rPr lang="en-US" sz="2700" b="1" dirty="0">
                <a:latin typeface="Times New Roman" panose="02020603050405020304" pitchFamily="18" charset="0"/>
                <a:cs typeface="Times New Roman" panose="02020603050405020304" pitchFamily="18" charset="0"/>
                <a:sym typeface="Wingdings" panose="05000000000000000000" pitchFamily="2" charset="2"/>
              </a:rPr>
              <a:t>    </a:t>
            </a:r>
            <a:r>
              <a:rPr lang="en-US" sz="2700" b="1" dirty="0">
                <a:latin typeface="Times New Roman" panose="02020603050405020304" pitchFamily="18" charset="0"/>
                <a:cs typeface="Times New Roman" panose="02020603050405020304" pitchFamily="18" charset="0"/>
              </a:rPr>
              <a:t>CONNECT</a:t>
            </a:r>
          </a:p>
          <a:p>
            <a:r>
              <a:rPr lang="en-US" sz="3200" b="1" dirty="0"/>
              <a:t>Stop</a:t>
            </a:r>
            <a:r>
              <a:rPr lang="en-US" b="1" dirty="0"/>
              <a:t>: </a:t>
            </a:r>
            <a:r>
              <a:rPr lang="en-US" dirty="0"/>
              <a:t>Make time to understand the risks and how to spot potential </a:t>
            </a:r>
          </a:p>
          <a:p>
            <a:pPr marL="0" indent="0">
              <a:buNone/>
            </a:pPr>
            <a:r>
              <a:rPr lang="en-US" dirty="0"/>
              <a:t>             problems. </a:t>
            </a:r>
          </a:p>
          <a:p>
            <a:r>
              <a:rPr lang="en-US" sz="3200" b="1" dirty="0"/>
              <a:t>Think</a:t>
            </a:r>
            <a:r>
              <a:rPr lang="en-US" dirty="0"/>
              <a:t>: Watch for warning signs and consider how your actions could         </a:t>
            </a:r>
          </a:p>
          <a:p>
            <a:pPr marL="0" indent="0">
              <a:buNone/>
            </a:pPr>
            <a:r>
              <a:rPr lang="en-US" dirty="0"/>
              <a:t>               impact safety. </a:t>
            </a:r>
          </a:p>
          <a:p>
            <a:r>
              <a:rPr lang="en-US" sz="3200" b="1" dirty="0"/>
              <a:t>Connect</a:t>
            </a:r>
            <a:r>
              <a:rPr lang="en-US" dirty="0"/>
              <a:t>: Enjoy your interdisciplinary relationships with greater confidence, knowing you’ve taken the right steps to assure safety during construction. </a:t>
            </a:r>
          </a:p>
          <a:p>
            <a:pPr marL="0" indent="0">
              <a:buNone/>
            </a:pPr>
            <a:endParaRPr lang="en-US" dirty="0"/>
          </a:p>
          <a:p>
            <a:pPr marL="0" indent="0">
              <a:buNone/>
            </a:pPr>
            <a:r>
              <a:rPr lang="en-US" dirty="0"/>
              <a:t>                  </a:t>
            </a:r>
            <a:r>
              <a:rPr lang="en-US" b="1" dirty="0">
                <a:latin typeface="Times New Roman" panose="02020603050405020304" pitchFamily="18" charset="0"/>
                <a:cs typeface="Times New Roman" panose="02020603050405020304" pitchFamily="18" charset="0"/>
              </a:rPr>
              <a:t>&lt;&gt;Help keep construction a safer place for everyone&lt;&gt;</a:t>
            </a:r>
          </a:p>
          <a:p>
            <a:pPr marL="0" indent="0">
              <a:buNone/>
            </a:pPr>
            <a:r>
              <a:rPr lang="en-US" sz="1700" b="1" dirty="0">
                <a:latin typeface="Times New Roman" panose="02020603050405020304" pitchFamily="18" charset="0"/>
                <a:cs typeface="Times New Roman" panose="02020603050405020304" pitchFamily="18" charset="0"/>
              </a:rPr>
              <a:t>                                                                                                                                                                                     © 2023</a:t>
            </a:r>
          </a:p>
          <a:p>
            <a:pPr marL="0" indent="0">
              <a:buNone/>
            </a:pPr>
            <a:endParaRPr lang="en-US"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FE1653F-31A0-02A6-43BF-D6D79E653E6F}"/>
              </a:ext>
            </a:extLst>
          </p:cNvPr>
          <p:cNvSpPr>
            <a:spLocks noGrp="1"/>
          </p:cNvSpPr>
          <p:nvPr>
            <p:ph type="sldNum" sz="quarter" idx="12"/>
          </p:nvPr>
        </p:nvSpPr>
        <p:spPr/>
        <p:txBody>
          <a:bodyPr/>
          <a:lstStyle/>
          <a:p>
            <a:fld id="{72E4BC4C-E8C0-4132-A64E-B5EC5B5CF1D5}" type="slidenum">
              <a:rPr lang="en-US" smtClean="0"/>
              <a:t>27</a:t>
            </a:fld>
            <a:endParaRPr lang="en-US" dirty="0"/>
          </a:p>
        </p:txBody>
      </p:sp>
    </p:spTree>
    <p:extLst>
      <p:ext uri="{BB962C8B-B14F-4D97-AF65-F5344CB8AC3E}">
        <p14:creationId xmlns:p14="http://schemas.microsoft.com/office/powerpoint/2010/main" val="4285949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2CEC-CE40-E864-B7BB-F1BD5D753B6F}"/>
              </a:ext>
            </a:extLst>
          </p:cNvPr>
          <p:cNvSpPr>
            <a:spLocks noGrp="1"/>
          </p:cNvSpPr>
          <p:nvPr>
            <p:ph type="title"/>
          </p:nvPr>
        </p:nvSpPr>
        <p:spPr/>
        <p:txBody>
          <a:bodyPr/>
          <a:lstStyle/>
          <a:p>
            <a:r>
              <a:rPr lang="en-US" dirty="0"/>
              <a:t>               </a:t>
            </a:r>
            <a:r>
              <a:rPr lang="en-US" b="1" dirty="0"/>
              <a:t>Q. </a:t>
            </a:r>
            <a:r>
              <a:rPr lang="en-US" sz="2800" b="1" i="1" dirty="0">
                <a:latin typeface="Times New Roman" panose="02020603050405020304" pitchFamily="18" charset="0"/>
                <a:cs typeface="Times New Roman" panose="02020603050405020304" pitchFamily="18" charset="0"/>
              </a:rPr>
              <a:t>What’s the </a:t>
            </a:r>
            <a:r>
              <a:rPr lang="en-US" sz="4000" b="1" i="1" dirty="0">
                <a:latin typeface="Times New Roman" panose="02020603050405020304" pitchFamily="18" charset="0"/>
                <a:cs typeface="Times New Roman" panose="02020603050405020304" pitchFamily="18" charset="0"/>
              </a:rPr>
              <a:t>“Missing Link” </a:t>
            </a:r>
            <a:r>
              <a:rPr lang="en-US" sz="2800" b="1" i="1" dirty="0">
                <a:latin typeface="Times New Roman" panose="02020603050405020304" pitchFamily="18" charset="0"/>
                <a:cs typeface="Times New Roman" panose="02020603050405020304" pitchFamily="18" charset="0"/>
              </a:rPr>
              <a:t>to raise </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                               the level of construction safety?</a:t>
            </a:r>
          </a:p>
        </p:txBody>
      </p:sp>
      <p:sp>
        <p:nvSpPr>
          <p:cNvPr id="3" name="Content Placeholder 2">
            <a:extLst>
              <a:ext uri="{FF2B5EF4-FFF2-40B4-BE49-F238E27FC236}">
                <a16:creationId xmlns:a16="http://schemas.microsoft.com/office/drawing/2014/main" id="{FC94B143-3F33-5BC7-8698-51827B0F6708}"/>
              </a:ext>
            </a:extLst>
          </p:cNvPr>
          <p:cNvSpPr>
            <a:spLocks noGrp="1"/>
          </p:cNvSpPr>
          <p:nvPr>
            <p:ph idx="1"/>
          </p:nvPr>
        </p:nvSpPr>
        <p:spPr>
          <a:xfrm>
            <a:off x="838200" y="1825624"/>
            <a:ext cx="10515600" cy="4530725"/>
          </a:xfrm>
        </p:spPr>
        <p:txBody>
          <a:bodyPr>
            <a:normAutofit fontScale="92500" lnSpcReduction="10000"/>
          </a:bodyPr>
          <a:lstStyle/>
          <a:p>
            <a:endParaRPr lang="en-US" dirty="0"/>
          </a:p>
          <a:p>
            <a:pPr marL="0"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The lack of interorganizational/ interdisciplinary </a:t>
            </a:r>
          </a:p>
          <a:p>
            <a:pPr marL="0" indent="0">
              <a:buNone/>
            </a:pPr>
            <a:r>
              <a:rPr lang="en-US" sz="3200" b="1" dirty="0">
                <a:latin typeface="Times New Roman" panose="02020603050405020304" pitchFamily="18" charset="0"/>
                <a:cs typeface="Times New Roman" panose="02020603050405020304" pitchFamily="18" charset="0"/>
              </a:rPr>
              <a:t>     harmony within and across traditional construction industry </a:t>
            </a:r>
          </a:p>
          <a:p>
            <a:pPr marL="0" indent="0">
              <a:buNone/>
            </a:pPr>
            <a:r>
              <a:rPr lang="en-US" sz="3200" b="1" dirty="0">
                <a:latin typeface="Times New Roman" panose="02020603050405020304" pitchFamily="18" charset="0"/>
                <a:cs typeface="Times New Roman" panose="02020603050405020304" pitchFamily="18" charset="0"/>
              </a:rPr>
              <a:t>     boundaries!</a:t>
            </a:r>
          </a:p>
          <a:p>
            <a:pPr marL="0" indent="0">
              <a:buNone/>
            </a:pPr>
            <a:endParaRPr lang="en-US" sz="2600" b="1" i="0" dirty="0">
              <a:effectLst/>
              <a:latin typeface="DM Sans" panose="020F0502020204030204" pitchFamily="2" charset="0"/>
              <a:hlinkClick r:id="rId2">
                <a:extLst>
                  <a:ext uri="{A12FA001-AC4F-418D-AE19-62706E023703}">
                    <ahyp:hlinkClr xmlns:ahyp="http://schemas.microsoft.com/office/drawing/2018/hyperlinkcolor" val="tx"/>
                  </a:ext>
                </a:extLst>
              </a:hlinkClick>
            </a:endParaRPr>
          </a:p>
          <a:p>
            <a:pPr marL="0" indent="0">
              <a:buNone/>
            </a:pPr>
            <a:r>
              <a:rPr lang="en-US" sz="1200" b="1" i="0" dirty="0">
                <a:effectLst/>
                <a:latin typeface="DM Sans" pitchFamily="2" charset="0"/>
              </a:rPr>
              <a:t>                          </a:t>
            </a:r>
            <a:r>
              <a:rPr lang="en-US" sz="2000" b="1" i="0"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How to Prevent Injuries and Fatalities from the Top 4 Construction Hazards</a:t>
            </a:r>
            <a:endParaRPr lang="en-US" sz="2000" b="1" i="0" dirty="0">
              <a:effectLst/>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https://www.urbint.com/blog/prevent-injuries-fatalities-top-construction-hazards</a:t>
            </a:r>
            <a:endParaRPr lang="en-US" sz="1100"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 2023</a:t>
            </a:r>
          </a:p>
          <a:p>
            <a:pPr marL="0" indent="0">
              <a:buNone/>
            </a:pPr>
            <a:endParaRPr lang="en-US" sz="1800" i="0" dirty="0">
              <a:effectLst/>
              <a:latin typeface="DM Sans" panose="020F0502020204030204" pitchFamily="2" charset="0"/>
            </a:endParaRPr>
          </a:p>
          <a:p>
            <a:pPr marL="0" indent="0">
              <a:buNone/>
            </a:pPr>
            <a:endParaRPr lang="en-US" sz="1800" i="0" dirty="0">
              <a:effectLst/>
              <a:latin typeface="DM Sans" panose="020F0502020204030204" pitchFamily="2"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C50D93-735F-7529-8AC9-357866DD983C}"/>
              </a:ext>
            </a:extLst>
          </p:cNvPr>
          <p:cNvSpPr>
            <a:spLocks noGrp="1"/>
          </p:cNvSpPr>
          <p:nvPr>
            <p:ph type="sldNum" sz="quarter" idx="12"/>
          </p:nvPr>
        </p:nvSpPr>
        <p:spPr/>
        <p:txBody>
          <a:bodyPr/>
          <a:lstStyle/>
          <a:p>
            <a:fld id="{72E4BC4C-E8C0-4132-A64E-B5EC5B5CF1D5}" type="slidenum">
              <a:rPr lang="en-US" smtClean="0"/>
              <a:t>28</a:t>
            </a:fld>
            <a:endParaRPr lang="en-US" dirty="0"/>
          </a:p>
        </p:txBody>
      </p:sp>
    </p:spTree>
    <p:extLst>
      <p:ext uri="{BB962C8B-B14F-4D97-AF65-F5344CB8AC3E}">
        <p14:creationId xmlns:p14="http://schemas.microsoft.com/office/powerpoint/2010/main" val="945634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D855-3A0A-3A21-5202-28F7DB523EB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3539C70-9348-480E-0667-BF165B26E69D}"/>
              </a:ext>
            </a:extLst>
          </p:cNvPr>
          <p:cNvSpPr>
            <a:spLocks noGrp="1"/>
          </p:cNvSpPr>
          <p:nvPr>
            <p:ph idx="1"/>
          </p:nvPr>
        </p:nvSpPr>
        <p:spPr/>
        <p:txBody>
          <a:bodyPr/>
          <a:lstStyle/>
          <a:p>
            <a:pPr marL="0" indent="0">
              <a:buNone/>
            </a:pPr>
            <a:endParaRPr lang="en-US" sz="40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40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40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God we trust; all others bring data.”</a:t>
            </a:r>
            <a:b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Edwards Deming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1DE8C94-513F-ABFB-8D9C-AC2CC14A5931}"/>
              </a:ext>
            </a:extLst>
          </p:cNvPr>
          <p:cNvSpPr>
            <a:spLocks noGrp="1"/>
          </p:cNvSpPr>
          <p:nvPr>
            <p:ph type="sldNum" sz="quarter" idx="12"/>
          </p:nvPr>
        </p:nvSpPr>
        <p:spPr/>
        <p:txBody>
          <a:bodyPr/>
          <a:lstStyle/>
          <a:p>
            <a:fld id="{72E4BC4C-E8C0-4132-A64E-B5EC5B5CF1D5}" type="slidenum">
              <a:rPr lang="en-US" smtClean="0"/>
              <a:t>29</a:t>
            </a:fld>
            <a:endParaRPr lang="en-US" dirty="0"/>
          </a:p>
        </p:txBody>
      </p:sp>
    </p:spTree>
    <p:extLst>
      <p:ext uri="{BB962C8B-B14F-4D97-AF65-F5344CB8AC3E}">
        <p14:creationId xmlns:p14="http://schemas.microsoft.com/office/powerpoint/2010/main" val="224424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98A7-62CF-A851-649F-6BB5B716846E}"/>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C186C05-A3E3-526E-E257-2DEC8CBEFEF5}"/>
              </a:ext>
            </a:extLst>
          </p:cNvPr>
          <p:cNvSpPr>
            <a:spLocks noGrp="1"/>
          </p:cNvSpPr>
          <p:nvPr>
            <p:ph type="sldNum" sz="quarter" idx="12"/>
          </p:nvPr>
        </p:nvSpPr>
        <p:spPr/>
        <p:txBody>
          <a:bodyPr/>
          <a:lstStyle/>
          <a:p>
            <a:fld id="{72E4BC4C-E8C0-4132-A64E-B5EC5B5CF1D5}" type="slidenum">
              <a:rPr lang="en-US" smtClean="0"/>
              <a:t>3</a:t>
            </a:fld>
            <a:endParaRPr lang="en-US" dirty="0"/>
          </a:p>
        </p:txBody>
      </p:sp>
      <p:pic>
        <p:nvPicPr>
          <p:cNvPr id="1026" name="Picture 2">
            <a:extLst>
              <a:ext uri="{FF2B5EF4-FFF2-40B4-BE49-F238E27FC236}">
                <a16:creationId xmlns:a16="http://schemas.microsoft.com/office/drawing/2014/main" id="{CA80FBCA-6B38-9F9D-7406-72FD033FB1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2951" y="556054"/>
            <a:ext cx="5301049" cy="616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870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C7DA2-5F3E-C34B-8363-96883DBCA3D5}"/>
              </a:ext>
            </a:extLst>
          </p:cNvPr>
          <p:cNvSpPr>
            <a:spLocks noGrp="1"/>
          </p:cNvSpPr>
          <p:nvPr>
            <p:ph type="title"/>
          </p:nvPr>
        </p:nvSpPr>
        <p:spPr/>
        <p:txBody>
          <a:bodyPr>
            <a:normAutofit/>
          </a:bodyPr>
          <a:lstStyle/>
          <a:p>
            <a:r>
              <a:rPr lang="en-US" dirty="0">
                <a:latin typeface="-apple-system"/>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Reality of </a:t>
            </a:r>
            <a:r>
              <a:rPr lang="en-US" b="0" i="1" dirty="0">
                <a:effectLst/>
                <a:latin typeface="Times New Roman" panose="02020603050405020304" pitchFamily="18" charset="0"/>
                <a:cs typeface="Times New Roman" panose="02020603050405020304" pitchFamily="18" charset="0"/>
              </a:rPr>
              <a:t>“Safety Change-Timeline”</a:t>
            </a:r>
            <a:endParaRPr lang="en-US" sz="3600" b="1"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6BC31D-64FB-C544-EFCD-B1307FD9BAA1}"/>
              </a:ext>
            </a:extLst>
          </p:cNvPr>
          <p:cNvSpPr>
            <a:spLocks noGrp="1"/>
          </p:cNvSpPr>
          <p:nvPr>
            <p:ph idx="1"/>
          </p:nvPr>
        </p:nvSpPr>
        <p:spPr>
          <a:xfrm>
            <a:off x="444843" y="1690688"/>
            <a:ext cx="10908957" cy="4802187"/>
          </a:xfrm>
        </p:spPr>
        <p:txBody>
          <a:bodyPr>
            <a:normAutofit fontScale="92500"/>
          </a:bodyPr>
          <a:lstStyle/>
          <a:p>
            <a:pPr marL="0" indent="0">
              <a:lnSpc>
                <a:spcPct val="100000"/>
              </a:lnSpc>
              <a:buNone/>
            </a:pPr>
            <a:r>
              <a:rPr lang="en-US" sz="2600" b="0" i="1" dirty="0">
                <a:effectLst/>
                <a:latin typeface="Times New Roman" panose="02020603050405020304" pitchFamily="18" charset="0"/>
                <a:cs typeface="Times New Roman" panose="02020603050405020304" pitchFamily="18" charset="0"/>
              </a:rPr>
              <a:t>“</a:t>
            </a:r>
            <a:r>
              <a:rPr lang="en-US" sz="2600" b="1" i="1" u="sng" dirty="0">
                <a:effectLst/>
                <a:latin typeface="Times New Roman" panose="02020603050405020304" pitchFamily="18" charset="0"/>
                <a:cs typeface="Times New Roman" panose="02020603050405020304" pitchFamily="18" charset="0"/>
              </a:rPr>
              <a:t>Transforming a safety culture is a process, not a program</a:t>
            </a:r>
            <a:r>
              <a:rPr lang="en-US" sz="2600" b="0" i="1" dirty="0">
                <a:effectLst/>
                <a:latin typeface="Times New Roman" panose="02020603050405020304" pitchFamily="18" charset="0"/>
                <a:cs typeface="Times New Roman" panose="02020603050405020304" pitchFamily="18" charset="0"/>
              </a:rPr>
              <a:t>. When the process is undertaken systematically and with authentic commitment – in organizations large or small, enterprise-wide or in individual locations – </a:t>
            </a:r>
          </a:p>
          <a:p>
            <a:pPr marL="0" indent="0">
              <a:lnSpc>
                <a:spcPct val="100000"/>
              </a:lnSpc>
              <a:buNone/>
            </a:pPr>
            <a:endParaRPr lang="en-US" sz="2600" b="0" i="1" dirty="0">
              <a:effectLst/>
              <a:latin typeface="Times New Roman" panose="02020603050405020304" pitchFamily="18" charset="0"/>
              <a:cs typeface="Times New Roman" panose="02020603050405020304" pitchFamily="18" charset="0"/>
            </a:endParaRPr>
          </a:p>
          <a:p>
            <a:pPr marL="0" indent="0">
              <a:lnSpc>
                <a:spcPct val="100000"/>
              </a:lnSpc>
              <a:buNone/>
            </a:pPr>
            <a:r>
              <a:rPr lang="en-US" sz="2600" i="1" u="sng" dirty="0">
                <a:latin typeface="Times New Roman" panose="02020603050405020304" pitchFamily="18" charset="0"/>
                <a:cs typeface="Times New Roman" panose="02020603050405020304" pitchFamily="18" charset="0"/>
              </a:rPr>
              <a:t> </a:t>
            </a:r>
            <a:r>
              <a:rPr lang="en-US" sz="2600" b="1" i="1" u="sng" dirty="0">
                <a:effectLst/>
                <a:latin typeface="Times New Roman" panose="02020603050405020304" pitchFamily="18" charset="0"/>
                <a:cs typeface="Times New Roman" panose="02020603050405020304" pitchFamily="18" charset="0"/>
              </a:rPr>
              <a:t>Transforming a safety culture is not like designing and then implementing a safety program</a:t>
            </a:r>
            <a:r>
              <a:rPr lang="en-US" sz="2600" b="0" i="1" dirty="0">
                <a:effectLst/>
                <a:latin typeface="Times New Roman" panose="02020603050405020304" pitchFamily="18" charset="0"/>
                <a:cs typeface="Times New Roman" panose="02020603050405020304" pitchFamily="18" charset="0"/>
              </a:rPr>
              <a:t>. Changing the culture means changing norms, assumptions, and perceptions, not just behavior, and not just policies, procedures, training, and equipment. </a:t>
            </a:r>
          </a:p>
          <a:p>
            <a:pPr marL="0" indent="0">
              <a:lnSpc>
                <a:spcPct val="100000"/>
              </a:lnSpc>
              <a:buNone/>
            </a:pPr>
            <a:endParaRPr lang="en-US" sz="2600" b="0" i="1" dirty="0">
              <a:effectLst/>
              <a:latin typeface="Times New Roman" panose="02020603050405020304" pitchFamily="18" charset="0"/>
              <a:cs typeface="Times New Roman" panose="02020603050405020304" pitchFamily="18" charset="0"/>
            </a:endParaRPr>
          </a:p>
          <a:p>
            <a:pPr marL="0" indent="0">
              <a:lnSpc>
                <a:spcPct val="100000"/>
              </a:lnSpc>
              <a:buNone/>
            </a:pPr>
            <a:r>
              <a:rPr lang="en-US" sz="2600" b="0" i="1" dirty="0">
                <a:effectLst/>
                <a:latin typeface="Times New Roman" panose="02020603050405020304" pitchFamily="18" charset="0"/>
                <a:cs typeface="Times New Roman" panose="02020603050405020304" pitchFamily="18" charset="0"/>
              </a:rPr>
              <a:t>       </a:t>
            </a:r>
            <a:r>
              <a:rPr lang="en-US" sz="2600" b="1" i="1" u="sng" dirty="0">
                <a:effectLst/>
                <a:latin typeface="Times New Roman" panose="02020603050405020304" pitchFamily="18" charset="0"/>
                <a:cs typeface="Times New Roman" panose="02020603050405020304" pitchFamily="18" charset="0"/>
              </a:rPr>
              <a:t>And the process takes years, not months</a:t>
            </a:r>
            <a:r>
              <a:rPr lang="en-US" sz="2600" b="0" i="1" dirty="0">
                <a:effectLst/>
                <a:latin typeface="Times New Roman" panose="02020603050405020304" pitchFamily="18" charset="0"/>
                <a:cs typeface="Times New Roman" panose="02020603050405020304" pitchFamily="18" charset="0"/>
              </a:rPr>
              <a:t>.” </a:t>
            </a:r>
            <a:endParaRPr lang="en-US" sz="2600" i="1" dirty="0">
              <a:latin typeface="Times New Roman" panose="02020603050405020304" pitchFamily="18" charset="0"/>
              <a:cs typeface="Times New Roman" panose="02020603050405020304" pitchFamily="18" charset="0"/>
            </a:endParaRPr>
          </a:p>
          <a:p>
            <a:pPr marL="0" indent="0">
              <a:lnSpc>
                <a:spcPct val="100000"/>
              </a:lnSpc>
              <a:buNone/>
            </a:pPr>
            <a:r>
              <a:rPr lang="en-US" sz="2600" b="0" i="1" dirty="0">
                <a:effectLst/>
                <a:latin typeface="Times New Roman" panose="02020603050405020304" pitchFamily="18" charset="0"/>
                <a:cs typeface="Times New Roman" panose="02020603050405020304" pitchFamily="18" charset="0"/>
              </a:rPr>
              <a:t>                                                                      </a:t>
            </a:r>
            <a:r>
              <a:rPr lang="en-US" sz="1800" b="0" i="0" dirty="0">
                <a:effectLst/>
                <a:latin typeface="Times New Roman" panose="02020603050405020304" pitchFamily="18" charset="0"/>
                <a:cs typeface="Times New Roman" panose="02020603050405020304" pitchFamily="18" charset="0"/>
              </a:rPr>
              <a:t>by Steven I. Simon, Ph.D.,</a:t>
            </a:r>
          </a:p>
          <a:p>
            <a:pPr marL="0" indent="0">
              <a:lnSpc>
                <a:spcPct val="100000"/>
              </a:lnSpc>
              <a:buNone/>
            </a:pPr>
            <a:r>
              <a:rPr lang="en-US" sz="1800" dirty="0">
                <a:latin typeface="Times New Roman" panose="02020603050405020304" pitchFamily="18" charset="0"/>
                <a:cs typeface="Times New Roman" panose="02020603050405020304" pitchFamily="18" charset="0"/>
              </a:rPr>
              <a:t>                                                                                             </a:t>
            </a:r>
            <a:r>
              <a:rPr lang="en-US" sz="1800" b="0" i="0" dirty="0">
                <a:effectLst/>
                <a:latin typeface="Times New Roman" panose="02020603050405020304" pitchFamily="18" charset="0"/>
                <a:cs typeface="Times New Roman" panose="02020603050405020304" pitchFamily="18" charset="0"/>
              </a:rPr>
              <a:t>    https://www.linkedin.com/in/steven-simon-ph-d-8275598/</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89104E2-A2CF-0BFA-1E75-AEE950E62F31}"/>
              </a:ext>
            </a:extLst>
          </p:cNvPr>
          <p:cNvSpPr>
            <a:spLocks noGrp="1"/>
          </p:cNvSpPr>
          <p:nvPr>
            <p:ph type="sldNum" sz="quarter" idx="12"/>
          </p:nvPr>
        </p:nvSpPr>
        <p:spPr/>
        <p:txBody>
          <a:bodyPr/>
          <a:lstStyle/>
          <a:p>
            <a:fld id="{72E4BC4C-E8C0-4132-A64E-B5EC5B5CF1D5}" type="slidenum">
              <a:rPr lang="en-US" smtClean="0"/>
              <a:t>30</a:t>
            </a:fld>
            <a:endParaRPr lang="en-US" dirty="0"/>
          </a:p>
        </p:txBody>
      </p:sp>
    </p:spTree>
    <p:extLst>
      <p:ext uri="{BB962C8B-B14F-4D97-AF65-F5344CB8AC3E}">
        <p14:creationId xmlns:p14="http://schemas.microsoft.com/office/powerpoint/2010/main" val="3242281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DDD3-9EB9-B3A9-001F-255ED9330A3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EE82E62E-8A49-ADDA-13E6-02AAEC394B6B}"/>
              </a:ext>
            </a:extLst>
          </p:cNvPr>
          <p:cNvSpPr>
            <a:spLocks noGrp="1"/>
          </p:cNvSpPr>
          <p:nvPr>
            <p:ph type="sldNum" sz="quarter" idx="12"/>
          </p:nvPr>
        </p:nvSpPr>
        <p:spPr/>
        <p:txBody>
          <a:bodyPr/>
          <a:lstStyle/>
          <a:p>
            <a:fld id="{72E4BC4C-E8C0-4132-A64E-B5EC5B5CF1D5}" type="slidenum">
              <a:rPr lang="en-US" smtClean="0"/>
              <a:t>31</a:t>
            </a:fld>
            <a:endParaRPr lang="en-US" dirty="0"/>
          </a:p>
        </p:txBody>
      </p:sp>
      <p:pic>
        <p:nvPicPr>
          <p:cNvPr id="7170" name="Picture 2" descr="Worker killed, another injured when steel beam falls at Evanston  construction site - Chicago Sun-Times">
            <a:extLst>
              <a:ext uri="{FF2B5EF4-FFF2-40B4-BE49-F238E27FC236}">
                <a16:creationId xmlns:a16="http://schemas.microsoft.com/office/drawing/2014/main" id="{60AD22F1-83EB-CBE7-5039-FA2D11BAE3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8544" y="365124"/>
            <a:ext cx="7420131"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20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DBF9-DB8C-0E51-9F35-EB259D2F3A0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30D39C8-9C1D-3C69-CD49-5CF53EB04356}"/>
              </a:ext>
            </a:extLst>
          </p:cNvPr>
          <p:cNvSpPr>
            <a:spLocks noGrp="1"/>
          </p:cNvSpPr>
          <p:nvPr>
            <p:ph idx="1"/>
          </p:nvPr>
        </p:nvSpPr>
        <p:spPr/>
        <p:txBody>
          <a:bodyPr/>
          <a:lstStyle/>
          <a:p>
            <a:pPr marL="0" indent="0">
              <a:buNone/>
            </a:pPr>
            <a:endParaRPr lang="en-US" sz="3600" i="1"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3600" i="1" dirty="0">
                <a:solidFill>
                  <a:srgbClr val="000000"/>
                </a:solidFill>
                <a:effectLst/>
                <a:latin typeface="Times New Roman" panose="02020603050405020304" pitchFamily="18" charset="0"/>
                <a:ea typeface="Times New Roman" panose="02020603050405020304" pitchFamily="18" charset="0"/>
              </a:rPr>
              <a:t>           “Learn from yesterday, live for today, </a:t>
            </a:r>
          </a:p>
          <a:p>
            <a:pPr marL="0" indent="0">
              <a:buNone/>
            </a:pPr>
            <a:r>
              <a:rPr lang="en-US" sz="3600" i="1" dirty="0">
                <a:solidFill>
                  <a:srgbClr val="000000"/>
                </a:solidFill>
                <a:effectLst/>
                <a:latin typeface="Times New Roman" panose="02020603050405020304" pitchFamily="18" charset="0"/>
                <a:ea typeface="Times New Roman" panose="02020603050405020304" pitchFamily="18" charset="0"/>
              </a:rPr>
              <a:t>             hope for tomorrow. </a:t>
            </a:r>
          </a:p>
          <a:p>
            <a:pPr marL="0" indent="0">
              <a:buNone/>
            </a:pPr>
            <a:endParaRPr lang="en-US" sz="3600" i="1"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3600" i="1" dirty="0">
                <a:solidFill>
                  <a:srgbClr val="000000"/>
                </a:solidFill>
                <a:effectLst/>
                <a:latin typeface="Times New Roman" panose="02020603050405020304" pitchFamily="18" charset="0"/>
                <a:ea typeface="Times New Roman" panose="02020603050405020304" pitchFamily="18" charset="0"/>
              </a:rPr>
              <a:t>            The important thing is </a:t>
            </a:r>
            <a:r>
              <a:rPr lang="en-US" sz="3600" b="1" i="1" u="sng" dirty="0">
                <a:solidFill>
                  <a:srgbClr val="000000"/>
                </a:solidFill>
                <a:effectLst/>
                <a:latin typeface="Times New Roman" panose="02020603050405020304" pitchFamily="18" charset="0"/>
                <a:ea typeface="Times New Roman" panose="02020603050405020304" pitchFamily="18" charset="0"/>
              </a:rPr>
              <a:t>not to stop questioning</a:t>
            </a:r>
            <a:r>
              <a:rPr lang="en-US" sz="3600" i="1" dirty="0">
                <a:solidFill>
                  <a:srgbClr val="000000"/>
                </a:solidFill>
                <a:effectLst/>
                <a:latin typeface="Times New Roman" panose="02020603050405020304" pitchFamily="18" charset="0"/>
                <a:ea typeface="Times New Roman" panose="02020603050405020304" pitchFamily="18" charset="0"/>
              </a:rPr>
              <a:t>.”    </a:t>
            </a:r>
          </a:p>
          <a:p>
            <a:pPr marL="0" indent="0">
              <a:buNone/>
            </a:pPr>
            <a:r>
              <a:rPr lang="en-US" sz="1800" i="1" dirty="0">
                <a:effectLst/>
                <a:latin typeface="Times New Roman" panose="02020603050405020304" pitchFamily="18" charset="0"/>
                <a:ea typeface="Times New Roman" panose="02020603050405020304" pitchFamily="18" charset="0"/>
              </a:rPr>
              <a:t>                                                                                                                                        -</a:t>
            </a:r>
            <a:r>
              <a:rPr lang="en-US" sz="1800"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Albert Einstein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6FB6D81-6E2D-7CC0-197F-821A19E5DBD4}"/>
              </a:ext>
            </a:extLst>
          </p:cNvPr>
          <p:cNvSpPr>
            <a:spLocks noGrp="1"/>
          </p:cNvSpPr>
          <p:nvPr>
            <p:ph type="sldNum" sz="quarter" idx="12"/>
          </p:nvPr>
        </p:nvSpPr>
        <p:spPr/>
        <p:txBody>
          <a:bodyPr/>
          <a:lstStyle/>
          <a:p>
            <a:fld id="{72E4BC4C-E8C0-4132-A64E-B5EC5B5CF1D5}" type="slidenum">
              <a:rPr lang="en-US" smtClean="0"/>
              <a:t>32</a:t>
            </a:fld>
            <a:endParaRPr lang="en-US" dirty="0"/>
          </a:p>
        </p:txBody>
      </p:sp>
    </p:spTree>
    <p:extLst>
      <p:ext uri="{BB962C8B-B14F-4D97-AF65-F5344CB8AC3E}">
        <p14:creationId xmlns:p14="http://schemas.microsoft.com/office/powerpoint/2010/main" val="35782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B535-97CD-563D-4AEB-DC07F35ED111}"/>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     Identified &amp; Unresolved Construction Safety Matters#</a:t>
            </a:r>
          </a:p>
        </p:txBody>
      </p:sp>
      <p:sp>
        <p:nvSpPr>
          <p:cNvPr id="3" name="Content Placeholder 2">
            <a:extLst>
              <a:ext uri="{FF2B5EF4-FFF2-40B4-BE49-F238E27FC236}">
                <a16:creationId xmlns:a16="http://schemas.microsoft.com/office/drawing/2014/main" id="{7CC62DF8-70D3-57C4-99D7-6707FE5C1197}"/>
              </a:ext>
            </a:extLst>
          </p:cNvPr>
          <p:cNvSpPr>
            <a:spLocks noGrp="1"/>
          </p:cNvSpPr>
          <p:nvPr>
            <p:ph idx="1"/>
          </p:nvPr>
        </p:nvSpPr>
        <p:spPr>
          <a:xfrm>
            <a:off x="838200" y="1223318"/>
            <a:ext cx="10515600" cy="5634681"/>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“The main reason for some unsafe actions is to make more money in less time.” </a:t>
            </a:r>
          </a:p>
          <a:p>
            <a:r>
              <a:rPr lang="en-US" i="1" dirty="0">
                <a:latin typeface="Times New Roman" panose="02020603050405020304" pitchFamily="18" charset="0"/>
                <a:cs typeface="Times New Roman" panose="02020603050405020304" pitchFamily="18" charset="0"/>
              </a:rPr>
              <a:t>“The reality is that workers must follow their managers’ demands to complete the given tasks in a fast way.”</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“If everyone else is working unsafely to complete work on time, I will follow them.”</a:t>
            </a:r>
          </a:p>
          <a:p>
            <a:pPr marL="0" indent="0">
              <a:buNone/>
            </a:pPr>
            <a:endParaRPr lang="en-US" sz="2400" i="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N.B., They include maintaining self-esteem, meeting self-vanity, helping others in an emergency, and horseplaying.</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cs typeface="Times New Roman" panose="02020603050405020304" pitchFamily="18" charset="0"/>
              </a:rPr>
              <a:t> “Grounded Theory and Social Psychology Approach to Investigating the Formation of Construction Workers’ Unsafe Behaviour,”</a:t>
            </a:r>
          </a:p>
          <a:p>
            <a:pPr marL="0" indent="0">
              <a:buNone/>
            </a:pPr>
            <a:r>
              <a:rPr lang="en-US" sz="1200" dirty="0">
                <a:latin typeface="Times New Roman" panose="02020603050405020304" pitchFamily="18" charset="0"/>
                <a:cs typeface="Times New Roman" panose="02020603050405020304" pitchFamily="18" charset="0"/>
              </a:rPr>
              <a:t>                Yu Han,1 Xuezheng Li,1 Zhida Feng,2 Ruoyu Jin , 3 Joseph Kangwa,4 and Obas John Ebohon3</a:t>
            </a:r>
            <a:endParaRPr lang="en-US" sz="1200" b="1"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4DCC11-4284-0678-DD7A-478B0EF9D5D6}"/>
              </a:ext>
            </a:extLst>
          </p:cNvPr>
          <p:cNvSpPr>
            <a:spLocks noGrp="1"/>
          </p:cNvSpPr>
          <p:nvPr>
            <p:ph type="sldNum" sz="quarter" idx="12"/>
          </p:nvPr>
        </p:nvSpPr>
        <p:spPr/>
        <p:txBody>
          <a:bodyPr/>
          <a:lstStyle/>
          <a:p>
            <a:fld id="{72E4BC4C-E8C0-4132-A64E-B5EC5B5CF1D5}" type="slidenum">
              <a:rPr lang="en-US" smtClean="0"/>
              <a:t>33</a:t>
            </a:fld>
            <a:endParaRPr lang="en-US" dirty="0"/>
          </a:p>
        </p:txBody>
      </p:sp>
    </p:spTree>
    <p:extLst>
      <p:ext uri="{BB962C8B-B14F-4D97-AF65-F5344CB8AC3E}">
        <p14:creationId xmlns:p14="http://schemas.microsoft.com/office/powerpoint/2010/main" val="3281387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DA55-2A79-3B78-7B8A-57876B0E7D7D}"/>
              </a:ext>
            </a:extLst>
          </p:cNvPr>
          <p:cNvSpPr>
            <a:spLocks noGrp="1"/>
          </p:cNvSpPr>
          <p:nvPr>
            <p:ph type="title"/>
          </p:nvPr>
        </p:nvSpPr>
        <p:spPr/>
        <p:txBody>
          <a:bodyPr>
            <a:noAutofit/>
          </a:bodyPr>
          <a:lstStyle/>
          <a:p>
            <a:br>
              <a:rPr lang="en-US" sz="2800" b="1"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br>
            <a:r>
              <a:rPr lang="en-US" sz="2800" b="1"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Practices to Motivate Safe Behaviors with Highway Construction and Maintenance Crews</a:t>
            </a:r>
            <a:br>
              <a:rPr lang="en-US" sz="2800" b="1" i="0" u="sng" dirty="0">
                <a:effectLst/>
                <a:latin typeface="Times New Roman" panose="02020603050405020304" pitchFamily="18" charset="0"/>
                <a:cs typeface="Times New Roman" panose="02020603050405020304" pitchFamily="18" charset="0"/>
              </a:rPr>
            </a:br>
            <a:r>
              <a:rPr lang="en-US" sz="2800" b="0" i="0" dirty="0">
                <a:effectLst/>
                <a:latin typeface="Times New Roman" panose="02020603050405020304" pitchFamily="18" charset="0"/>
                <a:cs typeface="Times New Roman" panose="02020603050405020304" pitchFamily="18" charset="0"/>
              </a:rPr>
              <a:t>(2023)</a:t>
            </a:r>
            <a:br>
              <a:rPr lang="en-US" sz="2800" b="0" i="0" dirty="0">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5A571D-A50C-3FEA-647A-3302E8AE7964}"/>
              </a:ext>
            </a:extLst>
          </p:cNvPr>
          <p:cNvSpPr>
            <a:spLocks noGrp="1"/>
          </p:cNvSpPr>
          <p:nvPr>
            <p:ph idx="1"/>
          </p:nvPr>
        </p:nvSpPr>
        <p:spPr/>
        <p:txBody>
          <a:bodyPr>
            <a:normAutofit fontScale="92500" lnSpcReduction="10000"/>
          </a:bodyPr>
          <a:lstStyle/>
          <a:p>
            <a:pPr>
              <a:lnSpc>
                <a:spcPct val="150000"/>
              </a:lnSpc>
            </a:pPr>
            <a:r>
              <a:rPr lang="en-US" sz="2400" b="0" i="0" dirty="0">
                <a:solidFill>
                  <a:srgbClr val="333333"/>
                </a:solidFill>
                <a:effectLst/>
                <a:latin typeface="Times New Roman" panose="02020603050405020304" pitchFamily="18" charset="0"/>
                <a:cs typeface="Times New Roman" panose="02020603050405020304" pitchFamily="18" charset="0"/>
              </a:rPr>
              <a:t>In comparable private sectors, </a:t>
            </a:r>
            <a:r>
              <a:rPr lang="en-US" b="1" i="0" u="sng" dirty="0">
                <a:solidFill>
                  <a:srgbClr val="333333"/>
                </a:solidFill>
                <a:effectLst/>
                <a:latin typeface="Times New Roman" panose="02020603050405020304" pitchFamily="18" charset="0"/>
                <a:cs typeface="Times New Roman" panose="02020603050405020304" pitchFamily="18" charset="0"/>
              </a:rPr>
              <a:t>incentive</a:t>
            </a:r>
            <a:r>
              <a:rPr lang="en-US" b="1" i="0" dirty="0">
                <a:solidFill>
                  <a:srgbClr val="333333"/>
                </a:solidFill>
                <a:effectLst/>
                <a:latin typeface="Times New Roman" panose="02020603050405020304" pitchFamily="18" charset="0"/>
                <a:cs typeface="Times New Roman" panose="02020603050405020304" pitchFamily="18" charset="0"/>
              </a:rPr>
              <a:t> and </a:t>
            </a:r>
            <a:r>
              <a:rPr lang="en-US" b="1" i="0" u="sng" dirty="0">
                <a:solidFill>
                  <a:srgbClr val="333333"/>
                </a:solidFill>
                <a:effectLst/>
                <a:latin typeface="Times New Roman" panose="02020603050405020304" pitchFamily="18" charset="0"/>
                <a:cs typeface="Times New Roman" panose="02020603050405020304" pitchFamily="18" charset="0"/>
              </a:rPr>
              <a:t>disincentive</a:t>
            </a:r>
            <a:r>
              <a:rPr lang="en-US" b="1" i="0" dirty="0">
                <a:solidFill>
                  <a:srgbClr val="333333"/>
                </a:solidFill>
                <a:effectLst/>
                <a:latin typeface="Times New Roman" panose="02020603050405020304" pitchFamily="18" charset="0"/>
                <a:cs typeface="Times New Roman" panose="02020603050405020304" pitchFamily="18" charset="0"/>
              </a:rPr>
              <a:t> programs have effectively promoted safe behaviors by employees</a:t>
            </a:r>
            <a:r>
              <a:rPr lang="en-US" b="0" i="0" dirty="0">
                <a:solidFill>
                  <a:srgbClr val="333333"/>
                </a:solidFill>
                <a:effectLst/>
                <a:latin typeface="Times New Roman" panose="02020603050405020304" pitchFamily="18" charset="0"/>
                <a:cs typeface="Times New Roman" panose="02020603050405020304" pitchFamily="18" charset="0"/>
              </a:rPr>
              <a:t>. </a:t>
            </a:r>
          </a:p>
          <a:p>
            <a:pPr>
              <a:lnSpc>
                <a:spcPct val="150000"/>
              </a:lnSpc>
            </a:pPr>
            <a:endParaRPr lang="en-US" sz="2400" dirty="0">
              <a:solidFill>
                <a:srgbClr val="333333"/>
              </a:solidFill>
              <a:latin typeface="Times New Roman" panose="02020603050405020304" pitchFamily="18" charset="0"/>
              <a:cs typeface="Times New Roman" panose="02020603050405020304" pitchFamily="18" charset="0"/>
            </a:endParaRPr>
          </a:p>
          <a:p>
            <a:pPr>
              <a:lnSpc>
                <a:spcPct val="150000"/>
              </a:lnSpc>
            </a:pPr>
            <a:r>
              <a:rPr lang="en-US" sz="2400" b="0" i="0" dirty="0">
                <a:solidFill>
                  <a:srgbClr val="333333"/>
                </a:solidFill>
                <a:effectLst/>
                <a:latin typeface="Times New Roman" panose="02020603050405020304" pitchFamily="18" charset="0"/>
                <a:cs typeface="Times New Roman" panose="02020603050405020304" pitchFamily="18" charset="0"/>
              </a:rPr>
              <a:t>While navigating these restrictions is difficult, </a:t>
            </a:r>
            <a:r>
              <a:rPr lang="en-US" b="1" i="0" u="sng" dirty="0">
                <a:solidFill>
                  <a:srgbClr val="333333"/>
                </a:solidFill>
                <a:effectLst/>
                <a:latin typeface="Times New Roman" panose="02020603050405020304" pitchFamily="18" charset="0"/>
                <a:cs typeface="Times New Roman" panose="02020603050405020304" pitchFamily="18" charset="0"/>
              </a:rPr>
              <a:t>some DOTs have implemented unique approaches in order to institute incentives, including </a:t>
            </a:r>
            <a:r>
              <a:rPr lang="en-US" sz="3500" b="1" i="0" u="sng" dirty="0">
                <a:solidFill>
                  <a:srgbClr val="333333"/>
                </a:solidFill>
                <a:effectLst/>
                <a:latin typeface="Times New Roman" panose="02020603050405020304" pitchFamily="18" charset="0"/>
                <a:cs typeface="Times New Roman" panose="02020603050405020304" pitchFamily="18" charset="0"/>
              </a:rPr>
              <a:t>monetary awards</a:t>
            </a:r>
            <a:r>
              <a:rPr lang="en-US" b="1" i="0" u="sng" dirty="0">
                <a:solidFill>
                  <a:srgbClr val="333333"/>
                </a:solidFill>
                <a:effectLst/>
                <a:latin typeface="Times New Roman" panose="02020603050405020304" pitchFamily="18" charset="0"/>
                <a:cs typeface="Times New Roman" panose="02020603050405020304" pitchFamily="18" charset="0"/>
              </a:rPr>
              <a:t>, certificates, personal protective equipment, meals, and more.</a:t>
            </a:r>
            <a:endParaRPr lang="en-US" b="1" u="sng"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AC175D0-17FB-FC71-8F52-96B4AE185B89}"/>
              </a:ext>
            </a:extLst>
          </p:cNvPr>
          <p:cNvSpPr>
            <a:spLocks noGrp="1"/>
          </p:cNvSpPr>
          <p:nvPr>
            <p:ph type="sldNum" sz="quarter" idx="12"/>
          </p:nvPr>
        </p:nvSpPr>
        <p:spPr/>
        <p:txBody>
          <a:bodyPr/>
          <a:lstStyle/>
          <a:p>
            <a:fld id="{72E4BC4C-E8C0-4132-A64E-B5EC5B5CF1D5}" type="slidenum">
              <a:rPr lang="en-US" smtClean="0"/>
              <a:t>34</a:t>
            </a:fld>
            <a:endParaRPr lang="en-US" dirty="0"/>
          </a:p>
        </p:txBody>
      </p:sp>
    </p:spTree>
    <p:extLst>
      <p:ext uri="{BB962C8B-B14F-4D97-AF65-F5344CB8AC3E}">
        <p14:creationId xmlns:p14="http://schemas.microsoft.com/office/powerpoint/2010/main" val="1113749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E839-F278-5CEB-0558-15FB6335C185}"/>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D577496-470F-AB1A-1579-C4123EC3C7E3}"/>
              </a:ext>
            </a:extLst>
          </p:cNvPr>
          <p:cNvSpPr>
            <a:spLocks noGrp="1"/>
          </p:cNvSpPr>
          <p:nvPr>
            <p:ph type="sldNum" sz="quarter" idx="12"/>
          </p:nvPr>
        </p:nvSpPr>
        <p:spPr/>
        <p:txBody>
          <a:bodyPr/>
          <a:lstStyle/>
          <a:p>
            <a:fld id="{72E4BC4C-E8C0-4132-A64E-B5EC5B5CF1D5}" type="slidenum">
              <a:rPr lang="en-US" smtClean="0"/>
              <a:t>35</a:t>
            </a:fld>
            <a:endParaRPr lang="en-US" dirty="0"/>
          </a:p>
        </p:txBody>
      </p:sp>
      <p:pic>
        <p:nvPicPr>
          <p:cNvPr id="10242" name="Picture 2">
            <a:extLst>
              <a:ext uri="{FF2B5EF4-FFF2-40B4-BE49-F238E27FC236}">
                <a16:creationId xmlns:a16="http://schemas.microsoft.com/office/drawing/2014/main" id="{3E815391-1CB8-BACF-11D2-AE15CA72C3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5427" y="365125"/>
            <a:ext cx="6598508"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20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4156-688D-4E85-0863-E4DFDA634977}"/>
              </a:ext>
            </a:extLst>
          </p:cNvPr>
          <p:cNvSpPr>
            <a:spLocks noGrp="1"/>
          </p:cNvSpPr>
          <p:nvPr>
            <p:ph type="title"/>
          </p:nvPr>
        </p:nvSpPr>
        <p:spPr/>
        <p:txBody>
          <a:bodyPr>
            <a:normAutofit fontScale="90000"/>
          </a:bodyPr>
          <a:lstStyle/>
          <a:p>
            <a:r>
              <a:rPr lang="en-US" sz="3200" b="1" i="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3200" b="1" i="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b="1" i="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 bitter truth is that behavior trumps knowledge.”</a:t>
            </a:r>
            <a:b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64CC9F-C4EA-8D49-8AAA-73F5536EC8C5}"/>
              </a:ext>
            </a:extLst>
          </p:cNvPr>
          <p:cNvSpPr>
            <a:spLocks noGrp="1"/>
          </p:cNvSpPr>
          <p:nvPr>
            <p:ph idx="1"/>
          </p:nvPr>
        </p:nvSpPr>
        <p:spPr>
          <a:xfrm>
            <a:off x="838200" y="1322173"/>
            <a:ext cx="10515600" cy="5301049"/>
          </a:xfrm>
        </p:spPr>
        <p:txBody>
          <a:bodyPr>
            <a:normAutofit fontScale="77500" lnSpcReduction="20000"/>
          </a:bodyPr>
          <a:lstStyle/>
          <a:p>
            <a:pPr marL="0" marR="0" lvl="0" indent="0">
              <a:lnSpc>
                <a:spcPct val="150000"/>
              </a:lnSpc>
              <a:spcBef>
                <a:spcPts val="0"/>
              </a:spcBef>
              <a:spcAft>
                <a:spcPts val="800"/>
              </a:spcAft>
              <a:buNone/>
              <a:tabLst>
                <a:tab pos="457200" algn="l"/>
              </a:tabLst>
            </a:pPr>
            <a:endParaRPr lang="en-US"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nSpc>
                <a:spcPct val="150000"/>
              </a:lnSpc>
              <a:spcBef>
                <a:spcPts val="0"/>
              </a:spcBef>
              <a:spcAft>
                <a:spcPts val="800"/>
              </a:spcAft>
              <a:buAutoNum type="arabicPeriod"/>
              <a:tabLst>
                <a:tab pos="457200" algn="l"/>
              </a:tabLst>
            </a:pPr>
            <a:r>
              <a:rPr lang="en-US" sz="3300" kern="0" dirty="0">
                <a:latin typeface="Times New Roman" panose="02020603050405020304" pitchFamily="18" charset="0"/>
                <a:ea typeface="Times New Roman" panose="02020603050405020304" pitchFamily="18" charset="0"/>
                <a:cs typeface="Times New Roman" panose="02020603050405020304" pitchFamily="18" charset="0"/>
              </a:rPr>
              <a:t>F</a:t>
            </a:r>
            <a:r>
              <a:rPr lang="en-US" sz="3300" kern="0" dirty="0">
                <a:effectLst/>
                <a:latin typeface="Times New Roman" panose="02020603050405020304" pitchFamily="18" charset="0"/>
                <a:ea typeface="Times New Roman" panose="02020603050405020304" pitchFamily="18" charset="0"/>
                <a:cs typeface="Times New Roman" panose="02020603050405020304" pitchFamily="18" charset="0"/>
              </a:rPr>
              <a:t>ailed to effectively perform the duties for which they were hired even though they had the experience and education.</a:t>
            </a:r>
          </a:p>
          <a:p>
            <a:pPr marL="457200" marR="0" lvl="0" indent="-457200">
              <a:lnSpc>
                <a:spcPts val="2250"/>
              </a:lnSpc>
              <a:spcBef>
                <a:spcPts val="0"/>
              </a:spcBef>
              <a:spcAft>
                <a:spcPts val="800"/>
              </a:spcAft>
              <a:buAutoNum type="arabicPeriod"/>
              <a:tabLst>
                <a:tab pos="457200" algn="l"/>
              </a:tabLst>
            </a:pPr>
            <a:endParaRPr lang="en-US" sz="3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ts val="2250"/>
              </a:lnSpc>
              <a:spcBef>
                <a:spcPts val="0"/>
              </a:spcBef>
              <a:spcAft>
                <a:spcPts val="800"/>
              </a:spcAft>
              <a:buNone/>
              <a:tabLst>
                <a:tab pos="457200" algn="l"/>
              </a:tabLst>
            </a:pPr>
            <a:r>
              <a:rPr lang="en-US" sz="3300" kern="0" dirty="0">
                <a:effectLst/>
                <a:latin typeface="Times New Roman" panose="02020603050405020304" pitchFamily="18" charset="0"/>
                <a:ea typeface="Times New Roman" panose="02020603050405020304" pitchFamily="18" charset="0"/>
                <a:cs typeface="Times New Roman" panose="02020603050405020304" pitchFamily="18" charset="0"/>
              </a:rPr>
              <a:t>2. Violated company policy.</a:t>
            </a:r>
          </a:p>
          <a:p>
            <a:pPr marL="0" marR="0" lvl="0" indent="0">
              <a:lnSpc>
                <a:spcPts val="2250"/>
              </a:lnSpc>
              <a:spcBef>
                <a:spcPts val="0"/>
              </a:spcBef>
              <a:spcAft>
                <a:spcPts val="800"/>
              </a:spcAft>
              <a:buNone/>
              <a:tabLst>
                <a:tab pos="457200" algn="l"/>
              </a:tabLst>
            </a:pPr>
            <a:endParaRPr lang="en-US" sz="3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3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300" kern="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33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rganizational leaders must do better.</a:t>
            </a:r>
          </a:p>
          <a:p>
            <a:pPr marL="0" marR="0" indent="0">
              <a:lnSpc>
                <a:spcPct val="107000"/>
              </a:lnSpc>
              <a:spcBef>
                <a:spcPts val="0"/>
              </a:spcBef>
              <a:spcAft>
                <a:spcPts val="800"/>
              </a:spcAft>
              <a:buNone/>
            </a:pPr>
            <a:endParaRPr lang="en-US" sz="3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70000"/>
              </a:lnSpc>
              <a:spcBef>
                <a:spcPts val="0"/>
              </a:spcBef>
              <a:spcAft>
                <a:spcPts val="800"/>
              </a:spcAft>
              <a:buNone/>
            </a:pPr>
            <a:r>
              <a:rPr lang="en-US" sz="3300" kern="0" dirty="0">
                <a:effectLst/>
                <a:latin typeface="Times New Roman" panose="02020603050405020304" pitchFamily="18" charset="0"/>
                <a:ea typeface="Times New Roman" panose="02020603050405020304" pitchFamily="18" charset="0"/>
                <a:cs typeface="Times New Roman" panose="02020603050405020304" pitchFamily="18" charset="0"/>
              </a:rPr>
              <a:t>4. Organizations absolutely have to create and apply better hiring and performance management methodologies.</a:t>
            </a:r>
            <a:endParaRPr lang="en-US" sz="33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3C0DB6-F7CC-E27F-22C3-9A7B83C7A222}"/>
              </a:ext>
            </a:extLst>
          </p:cNvPr>
          <p:cNvSpPr>
            <a:spLocks noGrp="1"/>
          </p:cNvSpPr>
          <p:nvPr>
            <p:ph type="sldNum" sz="quarter" idx="12"/>
          </p:nvPr>
        </p:nvSpPr>
        <p:spPr/>
        <p:txBody>
          <a:bodyPr/>
          <a:lstStyle/>
          <a:p>
            <a:fld id="{72E4BC4C-E8C0-4132-A64E-B5EC5B5CF1D5}" type="slidenum">
              <a:rPr lang="en-US" smtClean="0"/>
              <a:t>36</a:t>
            </a:fld>
            <a:endParaRPr lang="en-US" dirty="0"/>
          </a:p>
        </p:txBody>
      </p:sp>
    </p:spTree>
    <p:extLst>
      <p:ext uri="{BB962C8B-B14F-4D97-AF65-F5344CB8AC3E}">
        <p14:creationId xmlns:p14="http://schemas.microsoft.com/office/powerpoint/2010/main" val="3589019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0A8BC4-98D0-692B-33E6-14245F2CABB9}"/>
              </a:ext>
            </a:extLst>
          </p:cNvPr>
          <p:cNvSpPr>
            <a:spLocks noGrp="1"/>
          </p:cNvSpPr>
          <p:nvPr>
            <p:ph type="title"/>
          </p:nvPr>
        </p:nvSpPr>
        <p:spPr>
          <a:xfrm>
            <a:off x="640080" y="325369"/>
            <a:ext cx="4368602" cy="1956841"/>
          </a:xfrm>
        </p:spPr>
        <p:txBody>
          <a:bodyPr anchor="b">
            <a:normAutofit/>
          </a:bodyPr>
          <a:lstStyle/>
          <a:p>
            <a:r>
              <a:rPr lang="en-US" sz="3200" b="1" i="1" dirty="0">
                <a:latin typeface="Times New Roman" panose="02020603050405020304" pitchFamily="18" charset="0"/>
                <a:cs typeface="Times New Roman" panose="02020603050405020304" pitchFamily="18" charset="0"/>
              </a:rPr>
              <a:t>   </a:t>
            </a:r>
            <a:br>
              <a:rPr lang="en-US" sz="3200" b="1" i="1" dirty="0">
                <a:latin typeface="Times New Roman" panose="02020603050405020304" pitchFamily="18" charset="0"/>
                <a:cs typeface="Times New Roman" panose="02020603050405020304" pitchFamily="18" charset="0"/>
              </a:rPr>
            </a:br>
            <a:r>
              <a:rPr lang="en-US" sz="3200" b="1" i="1" dirty="0">
                <a:latin typeface="Times New Roman" panose="02020603050405020304" pitchFamily="18" charset="0"/>
                <a:cs typeface="Times New Roman" panose="02020603050405020304" pitchFamily="18" charset="0"/>
              </a:rPr>
              <a:t>    Prevention Through</a:t>
            </a:r>
            <a:br>
              <a:rPr lang="en-US" sz="3200" b="1" i="1" dirty="0">
                <a:latin typeface="Times New Roman" panose="02020603050405020304" pitchFamily="18" charset="0"/>
                <a:cs typeface="Times New Roman" panose="02020603050405020304" pitchFamily="18" charset="0"/>
              </a:rPr>
            </a:br>
            <a:r>
              <a:rPr lang="en-US" sz="3200" b="1" i="1" dirty="0">
                <a:latin typeface="Times New Roman" panose="02020603050405020304" pitchFamily="18" charset="0"/>
                <a:cs typeface="Times New Roman" panose="02020603050405020304" pitchFamily="18" charset="0"/>
              </a:rPr>
              <a:t>       Collaboration</a:t>
            </a:r>
            <a:r>
              <a:rPr lang="en-US" sz="3200" b="1" kern="100" dirty="0">
                <a:latin typeface="Times New Roman" panose="02020603050405020304" pitchFamily="18" charset="0"/>
                <a:ea typeface="Calibri" panose="020F0502020204030204" pitchFamily="34" charset="0"/>
                <a:cs typeface="Times New Roman" panose="02020603050405020304" pitchFamily="18" charset="0"/>
              </a:rPr>
              <a:t>™</a:t>
            </a:r>
            <a:br>
              <a:rPr lang="en-US" sz="3200" dirty="0"/>
            </a:br>
            <a:endParaRPr lang="en-US" sz="32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2897F065-30A3-CD54-5B1D-46C425F2D72C}"/>
              </a:ext>
            </a:extLst>
          </p:cNvPr>
          <p:cNvSpPr>
            <a:spLocks noGrp="1"/>
          </p:cNvSpPr>
          <p:nvPr>
            <p:ph idx="1"/>
          </p:nvPr>
        </p:nvSpPr>
        <p:spPr>
          <a:xfrm>
            <a:off x="640080" y="2872899"/>
            <a:ext cx="4368602" cy="3320668"/>
          </a:xfrm>
        </p:spPr>
        <p:txBody>
          <a:bodyPr>
            <a:normAutofit/>
          </a:bodyPr>
          <a:lstStyle/>
          <a:p>
            <a:endParaRPr lang="en-US" sz="2200" dirty="0"/>
          </a:p>
          <a:p>
            <a:r>
              <a:rPr lang="en-US" sz="2200" b="1" dirty="0">
                <a:latin typeface="Times New Roman" panose="02020603050405020304" pitchFamily="18" charset="0"/>
                <a:cs typeface="Times New Roman" panose="02020603050405020304" pitchFamily="18" charset="0"/>
              </a:rPr>
              <a:t>Interdisciplinary Collaboration,</a:t>
            </a:r>
          </a:p>
          <a:p>
            <a:pPr marL="0" indent="0">
              <a:buNone/>
            </a:pPr>
            <a:r>
              <a:rPr lang="en-US" sz="2200" b="1" dirty="0">
                <a:latin typeface="Times New Roman" panose="02020603050405020304" pitchFamily="18" charset="0"/>
                <a:cs typeface="Times New Roman" panose="02020603050405020304" pitchFamily="18" charset="0"/>
              </a:rPr>
              <a:t> Cooperation, and</a:t>
            </a:r>
          </a:p>
          <a:p>
            <a:pPr marL="0" indent="0">
              <a:buNone/>
            </a:pPr>
            <a:r>
              <a:rPr lang="en-US" sz="2200" b="1" dirty="0">
                <a:latin typeface="Times New Roman" panose="02020603050405020304" pitchFamily="18" charset="0"/>
                <a:cs typeface="Times New Roman" panose="02020603050405020304" pitchFamily="18" charset="0"/>
              </a:rPr>
              <a:t> Communication Within and</a:t>
            </a:r>
          </a:p>
          <a:p>
            <a:pPr marL="0" indent="0">
              <a:buNone/>
            </a:pPr>
            <a:r>
              <a:rPr lang="en-US" sz="2200" b="1" dirty="0">
                <a:latin typeface="Times New Roman" panose="02020603050405020304" pitchFamily="18" charset="0"/>
                <a:cs typeface="Times New Roman" panose="02020603050405020304" pitchFamily="18" charset="0"/>
              </a:rPr>
              <a:t>Across Multiple Construction</a:t>
            </a:r>
          </a:p>
          <a:p>
            <a:pPr marL="0" indent="0">
              <a:buNone/>
            </a:pPr>
            <a:r>
              <a:rPr lang="en-US" sz="2200" b="1" dirty="0">
                <a:latin typeface="Times New Roman" panose="02020603050405020304" pitchFamily="18" charset="0"/>
                <a:cs typeface="Times New Roman" panose="02020603050405020304" pitchFamily="18" charset="0"/>
              </a:rPr>
              <a:t> Industry Boundaries</a:t>
            </a:r>
            <a:r>
              <a:rPr lang="en-US" sz="2200" dirty="0">
                <a:latin typeface="Times New Roman" panose="02020603050405020304" pitchFamily="18" charset="0"/>
                <a:cs typeface="Times New Roman" panose="02020603050405020304" pitchFamily="18" charset="0"/>
              </a:rPr>
              <a:t>.</a:t>
            </a:r>
          </a:p>
        </p:txBody>
      </p:sp>
      <p:pic>
        <p:nvPicPr>
          <p:cNvPr id="5" name="Content Placeholder 6" descr="A picture containing text, compact disk, circle, data storage device&#10;&#10;Description automatically generated">
            <a:extLst>
              <a:ext uri="{FF2B5EF4-FFF2-40B4-BE49-F238E27FC236}">
                <a16:creationId xmlns:a16="http://schemas.microsoft.com/office/drawing/2014/main" id="{47DA7ACE-E23E-71BD-88A5-C7D4F7DB6D24}"/>
              </a:ext>
            </a:extLst>
          </p:cNvPr>
          <p:cNvPicPr>
            <a:picLocks noChangeAspect="1"/>
          </p:cNvPicPr>
          <p:nvPr/>
        </p:nvPicPr>
        <p:blipFill rotWithShape="1">
          <a:blip r:embed="rId3"/>
          <a:srcRect t="801"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1163329C-9277-CEA7-5423-43304DADD946}"/>
              </a:ext>
            </a:extLst>
          </p:cNvPr>
          <p:cNvSpPr>
            <a:spLocks noGrp="1"/>
          </p:cNvSpPr>
          <p:nvPr>
            <p:ph type="sldNum" sz="quarter" idx="12"/>
          </p:nvPr>
        </p:nvSpPr>
        <p:spPr>
          <a:xfrm>
            <a:off x="10439400" y="6356350"/>
            <a:ext cx="914400" cy="365125"/>
          </a:xfrm>
        </p:spPr>
        <p:txBody>
          <a:bodyPr>
            <a:normAutofit/>
          </a:bodyPr>
          <a:lstStyle/>
          <a:p>
            <a:pPr>
              <a:spcAft>
                <a:spcPts val="600"/>
              </a:spcAft>
            </a:pPr>
            <a:fld id="{72E4BC4C-E8C0-4132-A64E-B5EC5B5CF1D5}" type="slidenum">
              <a:rPr lang="en-US">
                <a:solidFill>
                  <a:srgbClr val="FFFFFF"/>
                </a:solidFill>
              </a:rPr>
              <a:pPr>
                <a:spcAft>
                  <a:spcPts val="600"/>
                </a:spcAft>
              </a:pPr>
              <a:t>37</a:t>
            </a:fld>
            <a:endParaRPr lang="en-US" dirty="0">
              <a:solidFill>
                <a:srgbClr val="FFFFFF"/>
              </a:solidFill>
            </a:endParaRPr>
          </a:p>
        </p:txBody>
      </p:sp>
    </p:spTree>
    <p:extLst>
      <p:ext uri="{BB962C8B-B14F-4D97-AF65-F5344CB8AC3E}">
        <p14:creationId xmlns:p14="http://schemas.microsoft.com/office/powerpoint/2010/main" val="2967694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A0B8-8268-5ADB-CE70-60A6AF1FB219}"/>
              </a:ext>
            </a:extLst>
          </p:cNvPr>
          <p:cNvSpPr>
            <a:spLocks noGrp="1"/>
          </p:cNvSpPr>
          <p:nvPr>
            <p:ph type="title"/>
          </p:nvPr>
        </p:nvSpPr>
        <p:spPr>
          <a:xfrm>
            <a:off x="838200" y="365125"/>
            <a:ext cx="10515600" cy="907621"/>
          </a:xfrm>
        </p:spPr>
        <p:txBody>
          <a:bodyPr/>
          <a:lstStyle/>
          <a:p>
            <a:r>
              <a:rPr lang="en-US" sz="4400" dirty="0">
                <a:latin typeface="Bernard MT Condensed" panose="02050806060905020404" pitchFamily="18" charset="0"/>
                <a:cs typeface="Times New Roman" panose="02020603050405020304" pitchFamily="18" charset="0"/>
              </a:rPr>
              <a:t>            WHO IS MISSING FROM THE TABLE?</a:t>
            </a:r>
            <a:endParaRPr lang="en-US" dirty="0"/>
          </a:p>
        </p:txBody>
      </p:sp>
      <p:sp>
        <p:nvSpPr>
          <p:cNvPr id="3" name="Content Placeholder 2">
            <a:extLst>
              <a:ext uri="{FF2B5EF4-FFF2-40B4-BE49-F238E27FC236}">
                <a16:creationId xmlns:a16="http://schemas.microsoft.com/office/drawing/2014/main" id="{2332C1F0-8A2B-0961-F1DB-74588A33FEF9}"/>
              </a:ext>
            </a:extLst>
          </p:cNvPr>
          <p:cNvSpPr>
            <a:spLocks noGrp="1"/>
          </p:cNvSpPr>
          <p:nvPr>
            <p:ph idx="1"/>
          </p:nvPr>
        </p:nvSpPr>
        <p:spPr/>
        <p:txBody>
          <a:bodyPr/>
          <a:lstStyle/>
          <a:p>
            <a:endParaRPr lang="en-US" dirty="0"/>
          </a:p>
          <a:p>
            <a:pPr marL="0" indent="0">
              <a:buNone/>
            </a:pPr>
            <a:endParaRPr lang="en-US" dirty="0"/>
          </a:p>
          <a:p>
            <a:pPr marL="0" indent="0">
              <a:buNone/>
            </a:pPr>
            <a:endParaRPr lang="en-US" dirty="0"/>
          </a:p>
          <a:p>
            <a:pPr marL="0" indent="0">
              <a:buNone/>
            </a:pPr>
            <a:r>
              <a:rPr lang="en-US" dirty="0">
                <a:latin typeface="Times New Roman" panose="02020603050405020304" pitchFamily="18" charset="0"/>
                <a:cs typeface="Times New Roman" panose="02020603050405020304" pitchFamily="18" charset="0"/>
              </a:rPr>
              <a:t>                     </a:t>
            </a:r>
            <a:endParaRPr lang="en-US" sz="4000" dirty="0">
              <a:latin typeface="Bernard MT Condensed" panose="020508060609050204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050F87E-F7ED-D057-4C1E-3841DCE4E007}"/>
              </a:ext>
            </a:extLst>
          </p:cNvPr>
          <p:cNvSpPr>
            <a:spLocks noGrp="1"/>
          </p:cNvSpPr>
          <p:nvPr>
            <p:ph type="sldNum" sz="quarter" idx="12"/>
          </p:nvPr>
        </p:nvSpPr>
        <p:spPr/>
        <p:txBody>
          <a:bodyPr/>
          <a:lstStyle/>
          <a:p>
            <a:fld id="{72E4BC4C-E8C0-4132-A64E-B5EC5B5CF1D5}" type="slidenum">
              <a:rPr lang="en-US" smtClean="0"/>
              <a:t>38</a:t>
            </a:fld>
            <a:endParaRPr lang="en-US" dirty="0"/>
          </a:p>
        </p:txBody>
      </p:sp>
      <p:pic>
        <p:nvPicPr>
          <p:cNvPr id="1026" name="Picture 2" descr="SWH 8' Round Conference Table | Paul Downs Cabinetmakers">
            <a:extLst>
              <a:ext uri="{FF2B5EF4-FFF2-40B4-BE49-F238E27FC236}">
                <a16:creationId xmlns:a16="http://schemas.microsoft.com/office/drawing/2014/main" id="{FA8821B5-CBFA-5ECE-4C0C-5E2FBB5A8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519" y="1272746"/>
            <a:ext cx="8612659" cy="558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90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D527-AF05-28EA-7821-36302AC92CC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1702C06-0794-F19D-F338-47D5A720284F}"/>
              </a:ext>
            </a:extLst>
          </p:cNvPr>
          <p:cNvSpPr>
            <a:spLocks noGrp="1"/>
          </p:cNvSpPr>
          <p:nvPr>
            <p:ph idx="1"/>
          </p:nvPr>
        </p:nvSpPr>
        <p:spPr/>
        <p:txBody>
          <a:bodyPr/>
          <a:lstStyle/>
          <a:p>
            <a:endParaRPr lang="en-US" sz="3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u="sng"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transformation can only be accomplished by man</a:t>
            </a:r>
            <a:r>
              <a:rPr lang="en-US" sz="3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not</a:t>
            </a:r>
          </a:p>
          <a:p>
            <a:pPr marL="0" indent="0">
              <a:buNone/>
            </a:pPr>
            <a:r>
              <a:rPr lang="en-US" sz="3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by hardware (computers, gadgets, automation, new</a:t>
            </a:r>
          </a:p>
          <a:p>
            <a:pPr marL="0" indent="0">
              <a:buNone/>
            </a:pPr>
            <a:r>
              <a:rPr lang="en-US" sz="3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machinery). A company can not buy its way into quality.”</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32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 Edwards Deming,</a:t>
            </a:r>
            <a:r>
              <a:rPr lang="en-U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2169D97F-53B3-2495-B835-3BA2B994978A}"/>
              </a:ext>
            </a:extLst>
          </p:cNvPr>
          <p:cNvSpPr>
            <a:spLocks noGrp="1"/>
          </p:cNvSpPr>
          <p:nvPr>
            <p:ph type="sldNum" sz="quarter" idx="12"/>
          </p:nvPr>
        </p:nvSpPr>
        <p:spPr/>
        <p:txBody>
          <a:bodyPr/>
          <a:lstStyle/>
          <a:p>
            <a:fld id="{72E4BC4C-E8C0-4132-A64E-B5EC5B5CF1D5}" type="slidenum">
              <a:rPr lang="en-US" smtClean="0"/>
              <a:t>39</a:t>
            </a:fld>
            <a:endParaRPr lang="en-US" dirty="0"/>
          </a:p>
        </p:txBody>
      </p:sp>
    </p:spTree>
    <p:extLst>
      <p:ext uri="{BB962C8B-B14F-4D97-AF65-F5344CB8AC3E}">
        <p14:creationId xmlns:p14="http://schemas.microsoft.com/office/powerpoint/2010/main" val="244931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9E25-0DEC-69D1-060F-6B5CFBA024EA}"/>
              </a:ext>
            </a:extLst>
          </p:cNvPr>
          <p:cNvSpPr>
            <a:spLocks noGrp="1"/>
          </p:cNvSpPr>
          <p:nvPr>
            <p:ph type="title"/>
          </p:nvPr>
        </p:nvSpPr>
        <p:spPr>
          <a:xfrm>
            <a:off x="838200" y="365125"/>
            <a:ext cx="10515600" cy="92075"/>
          </a:xfrm>
        </p:spPr>
        <p:txBody>
          <a:bodyPr>
            <a:normAutofit fontScale="90000"/>
          </a:bodyPr>
          <a:lstStyle/>
          <a:p>
            <a:endParaRPr lang="en-US" dirty="0"/>
          </a:p>
        </p:txBody>
      </p:sp>
      <p:sp>
        <p:nvSpPr>
          <p:cNvPr id="4" name="Slide Number Placeholder 3">
            <a:extLst>
              <a:ext uri="{FF2B5EF4-FFF2-40B4-BE49-F238E27FC236}">
                <a16:creationId xmlns:a16="http://schemas.microsoft.com/office/drawing/2014/main" id="{60BFA1A7-6A61-D689-676D-BDF37F2058C1}"/>
              </a:ext>
            </a:extLst>
          </p:cNvPr>
          <p:cNvSpPr>
            <a:spLocks noGrp="1"/>
          </p:cNvSpPr>
          <p:nvPr>
            <p:ph type="sldNum" sz="quarter" idx="12"/>
          </p:nvPr>
        </p:nvSpPr>
        <p:spPr/>
        <p:txBody>
          <a:bodyPr/>
          <a:lstStyle/>
          <a:p>
            <a:fld id="{72E4BC4C-E8C0-4132-A64E-B5EC5B5CF1D5}" type="slidenum">
              <a:rPr lang="en-US" smtClean="0"/>
              <a:t>4</a:t>
            </a:fld>
            <a:endParaRPr lang="en-US" dirty="0"/>
          </a:p>
        </p:txBody>
      </p:sp>
      <p:pic>
        <p:nvPicPr>
          <p:cNvPr id="1026" name="Picture 2">
            <a:extLst>
              <a:ext uri="{FF2B5EF4-FFF2-40B4-BE49-F238E27FC236}">
                <a16:creationId xmlns:a16="http://schemas.microsoft.com/office/drawing/2014/main" id="{C94D0C7E-9B23-7C4A-F32A-830E2464CA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679622"/>
            <a:ext cx="10515600" cy="615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2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0FC6-BB4C-55C6-A8D4-4FFD5FBF928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88D3FABA-99C7-3F4C-78F3-13522A3B3412}"/>
              </a:ext>
            </a:extLst>
          </p:cNvPr>
          <p:cNvSpPr>
            <a:spLocks noGrp="1"/>
          </p:cNvSpPr>
          <p:nvPr>
            <p:ph type="sldNum" sz="quarter" idx="12"/>
          </p:nvPr>
        </p:nvSpPr>
        <p:spPr/>
        <p:txBody>
          <a:bodyPr/>
          <a:lstStyle/>
          <a:p>
            <a:fld id="{72E4BC4C-E8C0-4132-A64E-B5EC5B5CF1D5}" type="slidenum">
              <a:rPr lang="en-US" smtClean="0"/>
              <a:t>40</a:t>
            </a:fld>
            <a:endParaRPr lang="en-US" dirty="0"/>
          </a:p>
        </p:txBody>
      </p:sp>
      <p:pic>
        <p:nvPicPr>
          <p:cNvPr id="8194" name="Picture 2" descr="Construction worker, father of 5, dies after wall collapses in Pacoima -  CBS Los Angeles">
            <a:extLst>
              <a:ext uri="{FF2B5EF4-FFF2-40B4-BE49-F238E27FC236}">
                <a16:creationId xmlns:a16="http://schemas.microsoft.com/office/drawing/2014/main" id="{D4324B88-9EDF-5DB2-73E3-34AF694A40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1546" y="365124"/>
            <a:ext cx="6104238"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086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9D039-5C68-0A99-52EA-7E4208560CB2}"/>
              </a:ext>
            </a:extLst>
          </p:cNvPr>
          <p:cNvSpPr>
            <a:spLocks noGrp="1"/>
          </p:cNvSpPr>
          <p:nvPr>
            <p:ph type="title"/>
          </p:nvPr>
        </p:nvSpPr>
        <p:spPr>
          <a:xfrm>
            <a:off x="838200" y="136525"/>
            <a:ext cx="10515600" cy="1383357"/>
          </a:xfrm>
        </p:spPr>
        <p:txBody>
          <a:bodyPr>
            <a:noAutofit/>
          </a:bodyPr>
          <a:lstStyle/>
          <a:p>
            <a:br>
              <a:rPr lang="en-US" sz="2800" b="1" i="0" dirty="0">
                <a:solidFill>
                  <a:srgbClr val="000000"/>
                </a:solidFill>
                <a:effectLst/>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CALIFORNIA, Mo. —</a:t>
            </a:r>
            <a:r>
              <a:rPr lang="en-US" sz="2800" b="0" i="0" dirty="0">
                <a:solidFill>
                  <a:srgbClr val="414141"/>
                </a:solidFill>
                <a:effectLst/>
                <a:latin typeface="Times New Roman" panose="02020603050405020304" pitchFamily="18" charset="0"/>
                <a:cs typeface="Times New Roman" panose="02020603050405020304" pitchFamily="18" charset="0"/>
              </a:rPr>
              <a:t>An emotional service honored the life of Connor Ernst, the 22-year-old construction worker killed in a deadly bridge collapse last week in Clay County.          </a:t>
            </a:r>
            <a:r>
              <a:rPr lang="en-US" sz="1600" b="1" i="0" dirty="0">
                <a:solidFill>
                  <a:srgbClr val="757575"/>
                </a:solidFill>
                <a:effectLst/>
                <a:latin typeface="Times New Roman" panose="02020603050405020304" pitchFamily="18" charset="0"/>
                <a:cs typeface="Times New Roman" panose="02020603050405020304" pitchFamily="18" charset="0"/>
              </a:rPr>
              <a:t>Updated: 7:23 PM CDT Nov 2, 2022</a:t>
            </a:r>
            <a:br>
              <a:rPr lang="en-US" sz="2800" b="0" i="0" dirty="0">
                <a:solidFill>
                  <a:srgbClr val="414141"/>
                </a:solidFill>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4F4BE74-47FA-2033-61F2-93C69A683A7E}"/>
              </a:ext>
            </a:extLst>
          </p:cNvPr>
          <p:cNvSpPr>
            <a:spLocks noGrp="1"/>
          </p:cNvSpPr>
          <p:nvPr>
            <p:ph idx="1"/>
          </p:nvPr>
        </p:nvSpPr>
        <p:spPr>
          <a:xfrm>
            <a:off x="838200" y="1433384"/>
            <a:ext cx="10515600" cy="4743579"/>
          </a:xfrm>
        </p:spPr>
        <p:txBody>
          <a:bodyPr/>
          <a:lstStyle/>
          <a:p>
            <a:endParaRPr lang="en-US" dirty="0"/>
          </a:p>
          <a:p>
            <a:endParaRPr lang="en-US" dirty="0"/>
          </a:p>
          <a:p>
            <a:pPr marL="0" indent="0">
              <a:buNone/>
            </a:pPr>
            <a:r>
              <a:rPr lang="en-US" sz="4000" dirty="0"/>
              <a:t>Q. </a:t>
            </a:r>
            <a:r>
              <a:rPr lang="en-US" sz="3200" b="1" dirty="0">
                <a:latin typeface="Times New Roman" panose="02020603050405020304" pitchFamily="18" charset="0"/>
                <a:cs typeface="Times New Roman" panose="02020603050405020304" pitchFamily="18" charset="0"/>
              </a:rPr>
              <a:t>What is one example of the lack of a </a:t>
            </a:r>
          </a:p>
          <a:p>
            <a:pPr marL="0" indent="0">
              <a:buNone/>
            </a:pP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    “Prevention Through Collaboration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System?</a:t>
            </a:r>
          </a:p>
          <a:p>
            <a:pPr marL="0" indent="0">
              <a:buNone/>
            </a:pPr>
            <a:endParaRPr lang="en-US" b="1" dirty="0"/>
          </a:p>
          <a:p>
            <a:pPr marL="0" indent="0">
              <a:buNone/>
            </a:pPr>
            <a:endParaRPr lang="en-US" sz="2000" dirty="0">
              <a:hlinkClick r:id="rId2">
                <a:extLst>
                  <a:ext uri="{A12FA001-AC4F-418D-AE19-62706E023703}">
                    <ahyp:hlinkClr xmlns:ahyp="http://schemas.microsoft.com/office/drawing/2018/hyperlinkcolor" val="tx"/>
                  </a:ext>
                </a:extLst>
              </a:hlinkClick>
            </a:endParaRPr>
          </a:p>
          <a:p>
            <a:pPr marL="0" indent="0">
              <a:buNone/>
            </a:pPr>
            <a:r>
              <a:rPr lang="en-US" sz="2000" dirty="0">
                <a:hlinkClick r:id="rId2">
                  <a:extLst>
                    <a:ext uri="{A12FA001-AC4F-418D-AE19-62706E023703}">
                      <ahyp:hlinkClr xmlns:ahyp="http://schemas.microsoft.com/office/drawing/2018/hyperlinkcolor" val="tx"/>
                    </a:ext>
                  </a:extLst>
                </a:hlinkClick>
              </a:rPr>
              <a:t>https://www.kmbc.com/article/funeral-held-for-construction-worker-connor-ernst-killed-in-clay-county-bridge-collapse/41849031</a:t>
            </a:r>
            <a:endParaRPr lang="en-US" sz="2000" dirty="0"/>
          </a:p>
          <a:p>
            <a:endParaRPr lang="en-US" sz="2000" dirty="0"/>
          </a:p>
          <a:p>
            <a:r>
              <a:rPr lang="en-US" dirty="0"/>
              <a:t>1:23</a:t>
            </a:r>
          </a:p>
        </p:txBody>
      </p:sp>
      <p:sp>
        <p:nvSpPr>
          <p:cNvPr id="4" name="Slide Number Placeholder 3">
            <a:extLst>
              <a:ext uri="{FF2B5EF4-FFF2-40B4-BE49-F238E27FC236}">
                <a16:creationId xmlns:a16="http://schemas.microsoft.com/office/drawing/2014/main" id="{44CFDDA2-96A0-FDB7-3A89-0E7DF025F6DB}"/>
              </a:ext>
            </a:extLst>
          </p:cNvPr>
          <p:cNvSpPr>
            <a:spLocks noGrp="1"/>
          </p:cNvSpPr>
          <p:nvPr>
            <p:ph type="sldNum" sz="quarter" idx="12"/>
          </p:nvPr>
        </p:nvSpPr>
        <p:spPr/>
        <p:txBody>
          <a:bodyPr/>
          <a:lstStyle/>
          <a:p>
            <a:fld id="{72E4BC4C-E8C0-4132-A64E-B5EC5B5CF1D5}" type="slidenum">
              <a:rPr lang="en-US" smtClean="0"/>
              <a:t>41</a:t>
            </a:fld>
            <a:endParaRPr lang="en-US" dirty="0"/>
          </a:p>
        </p:txBody>
      </p:sp>
    </p:spTree>
    <p:extLst>
      <p:ext uri="{BB962C8B-B14F-4D97-AF65-F5344CB8AC3E}">
        <p14:creationId xmlns:p14="http://schemas.microsoft.com/office/powerpoint/2010/main" val="1267456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C98D-6B24-97CB-E34A-9F5E2F1369B9}"/>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             Construction Safety Goal: </a:t>
            </a:r>
            <a:r>
              <a:rPr lang="en-US" sz="4000" b="1" dirty="0">
                <a:latin typeface="Times New Roman" panose="02020603050405020304" pitchFamily="18" charset="0"/>
                <a:cs typeface="Times New Roman" panose="02020603050405020304" pitchFamily="18" charset="0"/>
              </a:rPr>
              <a:t>Eliminate This!</a:t>
            </a:r>
          </a:p>
        </p:txBody>
      </p:sp>
      <p:sp>
        <p:nvSpPr>
          <p:cNvPr id="5" name="Slide Number Placeholder 4">
            <a:extLst>
              <a:ext uri="{FF2B5EF4-FFF2-40B4-BE49-F238E27FC236}">
                <a16:creationId xmlns:a16="http://schemas.microsoft.com/office/drawing/2014/main" id="{DC342338-66CB-CEBF-9C3D-BFEDD18A59AF}"/>
              </a:ext>
            </a:extLst>
          </p:cNvPr>
          <p:cNvSpPr>
            <a:spLocks noGrp="1"/>
          </p:cNvSpPr>
          <p:nvPr>
            <p:ph type="sldNum" sz="quarter" idx="12"/>
          </p:nvPr>
        </p:nvSpPr>
        <p:spPr/>
        <p:txBody>
          <a:bodyPr/>
          <a:lstStyle/>
          <a:p>
            <a:fld id="{72E4BC4C-E8C0-4132-A64E-B5EC5B5CF1D5}" type="slidenum">
              <a:rPr lang="en-US" smtClean="0"/>
              <a:t>42</a:t>
            </a:fld>
            <a:endParaRPr lang="en-US" dirty="0"/>
          </a:p>
        </p:txBody>
      </p:sp>
      <p:pic>
        <p:nvPicPr>
          <p:cNvPr id="1026" name="Picture 2" descr="Pallbearer Duties and Etiquette: A Simple Guide | LoveToKnow">
            <a:extLst>
              <a:ext uri="{FF2B5EF4-FFF2-40B4-BE49-F238E27FC236}">
                <a16:creationId xmlns:a16="http://schemas.microsoft.com/office/drawing/2014/main" id="{8D4C5B70-C03E-372E-DB52-710092967CC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3351" y="1528998"/>
            <a:ext cx="3793526" cy="3907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chitect shows disabled woman in wheelchair construction sites">
            <a:extLst>
              <a:ext uri="{FF2B5EF4-FFF2-40B4-BE49-F238E27FC236}">
                <a16:creationId xmlns:a16="http://schemas.microsoft.com/office/drawing/2014/main" id="{06AB235D-B85B-3D37-D43B-D9F193FF811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199" y="1528997"/>
            <a:ext cx="4722341" cy="519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7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212C-3120-6322-87BF-221C4B1E53A9}"/>
              </a:ext>
            </a:extLst>
          </p:cNvPr>
          <p:cNvSpPr>
            <a:spLocks noGrp="1"/>
          </p:cNvSpPr>
          <p:nvPr>
            <p:ph type="title"/>
          </p:nvPr>
        </p:nvSpPr>
        <p:spPr/>
        <p:txBody>
          <a:bodyPr>
            <a:normAutofit fontScale="90000"/>
          </a:bodyPr>
          <a:lstStyle/>
          <a:p>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CONSTRUCTION SAFETY STARTS</a:t>
            </a:r>
            <a:br>
              <a:rPr lang="en-US" sz="31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                  </a:t>
            </a:r>
            <a:r>
              <a:rPr lang="en-US" sz="3100" b="1" u="sng" dirty="0">
                <a:latin typeface="Times New Roman" panose="02020603050405020304" pitchFamily="18" charset="0"/>
                <a:cs typeface="Times New Roman" panose="02020603050405020304" pitchFamily="18" charset="0"/>
              </a:rPr>
              <a:t>BEFORE</a:t>
            </a:r>
            <a:r>
              <a:rPr lang="en-US" sz="3100" b="1" dirty="0">
                <a:latin typeface="Times New Roman" panose="02020603050405020304" pitchFamily="18" charset="0"/>
                <a:cs typeface="Times New Roman" panose="02020603050405020304" pitchFamily="18" charset="0"/>
              </a:rPr>
              <a:t> CONSTRUCTION BEGINS! </a:t>
            </a:r>
            <a:r>
              <a:rPr lang="en-US" sz="3100" b="1" i="1" dirty="0">
                <a:latin typeface="Times New Roman" panose="02020603050405020304" pitchFamily="18" charset="0"/>
                <a:cs typeface="Times New Roman" panose="02020603050405020304" pitchFamily="18" charset="0"/>
              </a:rPr>
              <a:t>™</a:t>
            </a:r>
            <a:br>
              <a:rPr lang="en-US" sz="3100" b="1" dirty="0">
                <a:latin typeface="Times New Roman" panose="02020603050405020304" pitchFamily="18" charset="0"/>
                <a:cs typeface="Times New Roman" panose="02020603050405020304" pitchFamily="18" charset="0"/>
              </a:rPr>
            </a:br>
            <a:endParaRPr lang="en-US" sz="3100" dirty="0"/>
          </a:p>
        </p:txBody>
      </p:sp>
      <p:sp>
        <p:nvSpPr>
          <p:cNvPr id="3" name="Content Placeholder 2">
            <a:extLst>
              <a:ext uri="{FF2B5EF4-FFF2-40B4-BE49-F238E27FC236}">
                <a16:creationId xmlns:a16="http://schemas.microsoft.com/office/drawing/2014/main" id="{3924454B-3680-142B-0D45-44230E642F0C}"/>
              </a:ext>
            </a:extLst>
          </p:cNvPr>
          <p:cNvSpPr>
            <a:spLocks noGrp="1"/>
          </p:cNvSpPr>
          <p:nvPr>
            <p:ph idx="1"/>
          </p:nvPr>
        </p:nvSpPr>
        <p:spPr>
          <a:xfrm>
            <a:off x="838200" y="1690688"/>
            <a:ext cx="11024286" cy="4486275"/>
          </a:xfrm>
        </p:spPr>
        <p:txBody>
          <a:bodyPr>
            <a:normAutofit/>
          </a:bodyPr>
          <a:lstStyle/>
          <a:p>
            <a:pPr marL="0" indent="0">
              <a:buNone/>
            </a:pPr>
            <a:endParaRPr lang="en-US" b="1" dirty="0">
              <a:latin typeface="Bradley Hand ITC" panose="03070402050302030203" pitchFamily="66" charset="0"/>
            </a:endParaRPr>
          </a:p>
          <a:p>
            <a:pPr marL="0" indent="0">
              <a:buNone/>
            </a:pPr>
            <a:r>
              <a:rPr lang="en-US" sz="4000" b="1" dirty="0"/>
              <a:t>                   </a:t>
            </a:r>
            <a:r>
              <a:rPr lang="en-US" sz="4000" b="1" i="1" dirty="0"/>
              <a:t>“Safety Through Design”</a:t>
            </a:r>
            <a:endParaRPr lang="en-US" sz="3200" b="1"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r>
              <a:rPr lang="en-US" sz="3200" b="1"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3200" b="1"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  versus</a:t>
            </a:r>
            <a:endParaRPr lang="en-US" sz="3200" b="1"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r>
              <a:rPr lang="en-US" sz="3200" b="1"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    PREVENTION THROUGH COLLABORATION™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b="1" dirty="0">
              <a:latin typeface="Bradley Hand ITC" panose="03070402050302030203" pitchFamily="66" charset="0"/>
            </a:endParaRPr>
          </a:p>
          <a:p>
            <a:pPr marL="0" indent="0">
              <a:buNone/>
            </a:pPr>
            <a:r>
              <a:rPr lang="en-US" sz="3600" dirty="0">
                <a:latin typeface="Berlin Sans FB Demi" panose="020E0802020502020306" pitchFamily="34" charset="0"/>
              </a:rPr>
              <a:t> Q. </a:t>
            </a:r>
            <a:r>
              <a:rPr lang="en-US" sz="3600" b="1" dirty="0">
                <a:latin typeface="Berlin Sans FB Demi" panose="020E0802020502020306" pitchFamily="34" charset="0"/>
              </a:rPr>
              <a:t>What do you think </a:t>
            </a:r>
            <a:r>
              <a:rPr lang="en-US" sz="5400" b="1" u="sng" dirty="0">
                <a:latin typeface="Berlin Sans FB Demi" panose="020E0802020502020306" pitchFamily="34" charset="0"/>
              </a:rPr>
              <a:t>our</a:t>
            </a:r>
            <a:r>
              <a:rPr lang="en-US" sz="3600" b="1" dirty="0">
                <a:latin typeface="Berlin Sans FB Demi" panose="020E0802020502020306" pitchFamily="34" charset="0"/>
              </a:rPr>
              <a:t> next step needs to be?</a:t>
            </a:r>
          </a:p>
          <a:p>
            <a:pPr marL="0" indent="0">
              <a:buNone/>
            </a:pPr>
            <a:endParaRPr lang="en-US" sz="3600" b="1" dirty="0">
              <a:latin typeface="Bradley Hand ITC" panose="03070402050302030203" pitchFamily="66" charset="0"/>
            </a:endParaRPr>
          </a:p>
          <a:p>
            <a:pPr marL="0" indent="0">
              <a:buNone/>
            </a:pPr>
            <a:endParaRPr lang="en-US" b="1" dirty="0">
              <a:latin typeface="Bradley Hand ITC" panose="03070402050302030203" pitchFamily="66" charset="0"/>
            </a:endParaRPr>
          </a:p>
        </p:txBody>
      </p:sp>
      <p:sp>
        <p:nvSpPr>
          <p:cNvPr id="4" name="Slide Number Placeholder 3">
            <a:extLst>
              <a:ext uri="{FF2B5EF4-FFF2-40B4-BE49-F238E27FC236}">
                <a16:creationId xmlns:a16="http://schemas.microsoft.com/office/drawing/2014/main" id="{14AC1593-A38A-6CA2-29E1-3E6CBA3706AE}"/>
              </a:ext>
            </a:extLst>
          </p:cNvPr>
          <p:cNvSpPr>
            <a:spLocks noGrp="1"/>
          </p:cNvSpPr>
          <p:nvPr>
            <p:ph type="sldNum" sz="quarter" idx="12"/>
          </p:nvPr>
        </p:nvSpPr>
        <p:spPr/>
        <p:txBody>
          <a:bodyPr/>
          <a:lstStyle/>
          <a:p>
            <a:fld id="{72E4BC4C-E8C0-4132-A64E-B5EC5B5CF1D5}" type="slidenum">
              <a:rPr lang="en-US" smtClean="0"/>
              <a:t>43</a:t>
            </a:fld>
            <a:endParaRPr lang="en-US" dirty="0"/>
          </a:p>
        </p:txBody>
      </p:sp>
    </p:spTree>
    <p:extLst>
      <p:ext uri="{BB962C8B-B14F-4D97-AF65-F5344CB8AC3E}">
        <p14:creationId xmlns:p14="http://schemas.microsoft.com/office/powerpoint/2010/main" val="425056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6627-8464-9A4A-7626-D97BAAB93E20}"/>
              </a:ext>
            </a:extLst>
          </p:cNvPr>
          <p:cNvSpPr>
            <a:spLocks noGrp="1"/>
          </p:cNvSpPr>
          <p:nvPr>
            <p:ph type="title"/>
          </p:nvPr>
        </p:nvSpPr>
        <p:spPr/>
        <p:txBody>
          <a:bodyPr>
            <a:normAutofit fontScale="90000"/>
          </a:bodyPr>
          <a:lstStyle/>
          <a:p>
            <a:r>
              <a:rPr lang="en-US" b="1" i="1" dirty="0">
                <a:latin typeface="Castellar" panose="020A0402060406010301" pitchFamily="18" charset="0"/>
              </a:rPr>
              <a:t>          </a:t>
            </a:r>
            <a:r>
              <a:rPr lang="en-US" sz="2200" b="1" dirty="0">
                <a:latin typeface="Engravers MT" panose="02090707080505020304" pitchFamily="18" charset="0"/>
              </a:rPr>
              <a:t>Going Forward: Perspective </a:t>
            </a:r>
            <a:br>
              <a:rPr lang="en-US" sz="2200" b="1" i="1" dirty="0">
                <a:latin typeface="Engravers MT" panose="02090707080505020304" pitchFamily="18" charset="0"/>
              </a:rPr>
            </a:br>
            <a:br>
              <a:rPr lang="en-US" sz="2000" b="1" i="1" dirty="0">
                <a:latin typeface="Engravers MT" panose="02090707080505020304" pitchFamily="18" charset="0"/>
              </a:rPr>
            </a:br>
            <a:r>
              <a:rPr lang="en-US" sz="2700" b="1" i="1" dirty="0">
                <a:latin typeface="Engravers MT" panose="02090707080505020304" pitchFamily="18" charset="0"/>
              </a:rPr>
              <a:t>        </a:t>
            </a:r>
            <a:r>
              <a:rPr lang="en-US" sz="2700" b="1" i="1" dirty="0">
                <a:solidFill>
                  <a:srgbClr val="FF0000"/>
                </a:solidFill>
                <a:latin typeface="Engravers MT" panose="02090707080505020304" pitchFamily="18" charset="0"/>
              </a:rPr>
              <a:t>“</a:t>
            </a:r>
            <a:r>
              <a:rPr lang="en-US" sz="2700" b="1" i="1" u="sng" dirty="0">
                <a:solidFill>
                  <a:srgbClr val="FF0000"/>
                </a:solidFill>
                <a:latin typeface="Engravers MT" panose="02090707080505020304" pitchFamily="18" charset="0"/>
              </a:rPr>
              <a:t>Yesterday</a:t>
            </a:r>
            <a:r>
              <a:rPr lang="en-US" sz="2700" b="1" i="1" dirty="0">
                <a:solidFill>
                  <a:srgbClr val="FF0000"/>
                </a:solidFill>
                <a:latin typeface="Engravers MT" panose="02090707080505020304" pitchFamily="18" charset="0"/>
              </a:rPr>
              <a:t>”</a:t>
            </a:r>
            <a:r>
              <a:rPr lang="en-US" sz="2700" b="1" i="1" dirty="0">
                <a:latin typeface="Engravers MT" panose="02090707080505020304" pitchFamily="18" charset="0"/>
              </a:rPr>
              <a:t>                     </a:t>
            </a:r>
            <a:r>
              <a:rPr lang="en-US" sz="3600" b="1" i="1" dirty="0">
                <a:solidFill>
                  <a:schemeClr val="accent6"/>
                </a:solidFill>
                <a:latin typeface="Engravers MT" panose="02090707080505020304" pitchFamily="18" charset="0"/>
              </a:rPr>
              <a:t>“</a:t>
            </a:r>
            <a:r>
              <a:rPr lang="en-US" sz="3600" b="1" i="1" u="sng" dirty="0">
                <a:solidFill>
                  <a:schemeClr val="accent6"/>
                </a:solidFill>
                <a:latin typeface="Engravers MT" panose="02090707080505020304" pitchFamily="18" charset="0"/>
              </a:rPr>
              <a:t>TOMORROW “</a:t>
            </a:r>
            <a:br>
              <a:rPr lang="en-US" sz="3600" b="1" i="1" dirty="0">
                <a:solidFill>
                  <a:schemeClr val="accent6"/>
                </a:solidFill>
                <a:latin typeface="Engravers MT" panose="02090707080505020304" pitchFamily="18" charset="0"/>
                <a:cs typeface="Times New Roman" panose="02020603050405020304" pitchFamily="18" charset="0"/>
              </a:rPr>
            </a:br>
            <a:r>
              <a:rPr lang="en-US" sz="4400" b="1" i="1" dirty="0">
                <a:latin typeface="Engravers MT" panose="020907070805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 2023</a:t>
            </a:r>
            <a:br>
              <a:rPr lang="en-US" sz="4400" b="1" dirty="0">
                <a:latin typeface="Times New Roman" panose="02020603050405020304" pitchFamily="18" charset="0"/>
                <a:cs typeface="Times New Roman" panose="02020603050405020304" pitchFamily="18" charset="0"/>
              </a:rPr>
            </a:br>
            <a:endParaRPr lang="en-US" dirty="0"/>
          </a:p>
        </p:txBody>
      </p:sp>
      <p:sp>
        <p:nvSpPr>
          <p:cNvPr id="5" name="Slide Number Placeholder 4">
            <a:extLst>
              <a:ext uri="{FF2B5EF4-FFF2-40B4-BE49-F238E27FC236}">
                <a16:creationId xmlns:a16="http://schemas.microsoft.com/office/drawing/2014/main" id="{53C18CDD-A7DC-4FAF-44EA-7F3508FB8811}"/>
              </a:ext>
            </a:extLst>
          </p:cNvPr>
          <p:cNvSpPr>
            <a:spLocks noGrp="1"/>
          </p:cNvSpPr>
          <p:nvPr>
            <p:ph type="sldNum" sz="quarter" idx="12"/>
          </p:nvPr>
        </p:nvSpPr>
        <p:spPr/>
        <p:txBody>
          <a:bodyPr/>
          <a:lstStyle/>
          <a:p>
            <a:fld id="{72E4BC4C-E8C0-4132-A64E-B5EC5B5CF1D5}" type="slidenum">
              <a:rPr lang="en-US" smtClean="0"/>
              <a:t>44</a:t>
            </a:fld>
            <a:endParaRPr lang="en-US" dirty="0"/>
          </a:p>
        </p:txBody>
      </p:sp>
      <p:pic>
        <p:nvPicPr>
          <p:cNvPr id="1026" name="Picture 2" descr="Free Printable Circle Templates and Outlines (Small to Extra Large) |  Mombrite">
            <a:extLst>
              <a:ext uri="{FF2B5EF4-FFF2-40B4-BE49-F238E27FC236}">
                <a16:creationId xmlns:a16="http://schemas.microsoft.com/office/drawing/2014/main" id="{17AF3471-0BFE-5897-EF7B-0E8AF25775E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33701" y="1690688"/>
            <a:ext cx="4229132" cy="44862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F0DF528-5CA0-E0C5-B1AD-9B4918D866DB}"/>
              </a:ext>
            </a:extLst>
          </p:cNvPr>
          <p:cNvSpPr>
            <a:spLocks noGrp="1"/>
          </p:cNvSpPr>
          <p:nvPr>
            <p:ph sz="half" idx="2"/>
          </p:nvPr>
        </p:nvSpPr>
        <p:spPr/>
        <p:txBody>
          <a:bodyPr/>
          <a:lstStyle/>
          <a:p>
            <a:endParaRPr lang="en-US" dirty="0"/>
          </a:p>
        </p:txBody>
      </p:sp>
      <p:pic>
        <p:nvPicPr>
          <p:cNvPr id="4" name="Picture 2" descr="Hexagon Honeycomb Tessellation coloring page | Free ...">
            <a:extLst>
              <a:ext uri="{FF2B5EF4-FFF2-40B4-BE49-F238E27FC236}">
                <a16:creationId xmlns:a16="http://schemas.microsoft.com/office/drawing/2014/main" id="{E15647E5-484A-2CA7-A471-CD536B39A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690687"/>
            <a:ext cx="4962301"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604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69CA-1BF8-9307-847E-D261D3CA2FC8}"/>
              </a:ext>
            </a:extLst>
          </p:cNvPr>
          <p:cNvSpPr>
            <a:spLocks noGrp="1"/>
          </p:cNvSpPr>
          <p:nvPr>
            <p:ph type="title"/>
          </p:nvPr>
        </p:nvSpPr>
        <p:spPr/>
        <p:txBody>
          <a:bodyPr>
            <a:normAutofit/>
          </a:bodyPr>
          <a:lstStyle/>
          <a:p>
            <a:r>
              <a:rPr lang="en-US" sz="24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CONSTRUCTION SAFETY STARTS</a:t>
            </a:r>
            <a:br>
              <a:rPr lang="en-US" sz="1200" b="1" dirty="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BEFORE CONSTRUCTION BEGINS! </a:t>
            </a:r>
            <a:r>
              <a:rPr lang="en-US" sz="1800" b="1" i="1" dirty="0">
                <a:latin typeface="Times New Roman" panose="02020603050405020304" pitchFamily="18" charset="0"/>
                <a:cs typeface="Times New Roman" panose="02020603050405020304" pitchFamily="18" charset="0"/>
              </a:rPr>
              <a:t>™</a:t>
            </a:r>
            <a:br>
              <a:rPr lang="en-US" sz="1800" b="1" dirty="0">
                <a:latin typeface="Times New Roman" panose="02020603050405020304" pitchFamily="18" charset="0"/>
                <a:cs typeface="Times New Roman" panose="02020603050405020304" pitchFamily="18" charset="0"/>
              </a:rPr>
            </a:br>
            <a:endParaRPr lang="en-US" sz="1800" dirty="0"/>
          </a:p>
        </p:txBody>
      </p:sp>
      <p:sp>
        <p:nvSpPr>
          <p:cNvPr id="3" name="Content Placeholder 2">
            <a:extLst>
              <a:ext uri="{FF2B5EF4-FFF2-40B4-BE49-F238E27FC236}">
                <a16:creationId xmlns:a16="http://schemas.microsoft.com/office/drawing/2014/main" id="{C3C33596-1B94-B473-B0F0-2A6A5E5163FB}"/>
              </a:ext>
            </a:extLst>
          </p:cNvPr>
          <p:cNvSpPr>
            <a:spLocks noGrp="1"/>
          </p:cNvSpPr>
          <p:nvPr>
            <p:ph idx="1"/>
          </p:nvPr>
        </p:nvSpPr>
        <p:spPr/>
        <p:txBody>
          <a:bodyPr/>
          <a:lstStyle/>
          <a:p>
            <a:pPr marL="0" marR="0" indent="0">
              <a:lnSpc>
                <a:spcPct val="115000"/>
              </a:lnSpc>
              <a:spcBef>
                <a:spcPts val="0"/>
              </a:spcBef>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800"/>
              </a:spcAft>
              <a:buAutoNum type="alphaUcPeriod" startAt="17"/>
            </a:pPr>
            <a:r>
              <a:rPr lang="en-US" b="1" kern="100" dirty="0">
                <a:effectLst/>
                <a:latin typeface="Goudy Old Style" panose="02020502050305020303" pitchFamily="18" charset="0"/>
                <a:ea typeface="Calibri" panose="020F0502020204030204" pitchFamily="34" charset="0"/>
                <a:cs typeface="Times New Roman" panose="02020603050405020304" pitchFamily="18" charset="0"/>
              </a:rPr>
              <a:t>Within the Design &amp; Construction </a:t>
            </a:r>
            <a:r>
              <a:rPr lang="en-US" b="1" kern="100" dirty="0">
                <a:latin typeface="Goudy Old Style" panose="02020502050305020303" pitchFamily="18" charset="0"/>
                <a:ea typeface="Calibri" panose="020F0502020204030204" pitchFamily="34" charset="0"/>
                <a:cs typeface="Times New Roman" panose="02020603050405020304" pitchFamily="18" charset="0"/>
              </a:rPr>
              <a:t>Industry, </a:t>
            </a:r>
          </a:p>
          <a:p>
            <a:pPr marL="0" marR="0" indent="0">
              <a:lnSpc>
                <a:spcPct val="115000"/>
              </a:lnSpc>
              <a:spcBef>
                <a:spcPts val="0"/>
              </a:spcBef>
              <a:spcAft>
                <a:spcPts val="800"/>
              </a:spcAft>
              <a:buNone/>
            </a:pPr>
            <a:r>
              <a:rPr lang="en-US" b="1" kern="100" dirty="0">
                <a:latin typeface="Goudy Old Style" panose="02020502050305020303" pitchFamily="18" charset="0"/>
                <a:ea typeface="Calibri" panose="020F0502020204030204" pitchFamily="34" charset="0"/>
                <a:cs typeface="Times New Roman" panose="02020603050405020304" pitchFamily="18" charset="0"/>
              </a:rPr>
              <a:t>      what </a:t>
            </a:r>
            <a:r>
              <a:rPr lang="en-US" b="1" kern="100" dirty="0">
                <a:effectLst/>
                <a:latin typeface="Goudy Old Style" panose="02020502050305020303" pitchFamily="18" charset="0"/>
                <a:ea typeface="Calibri" panose="020F0502020204030204" pitchFamily="34" charset="0"/>
                <a:cs typeface="Times New Roman" panose="02020603050405020304" pitchFamily="18" charset="0"/>
              </a:rPr>
              <a:t>and </a:t>
            </a:r>
            <a:r>
              <a:rPr lang="en-US" sz="3200" b="1" kern="100" dirty="0">
                <a:effectLst/>
                <a:latin typeface="Goudy Old Style" panose="02020502050305020303" pitchFamily="18" charset="0"/>
                <a:ea typeface="Calibri" panose="020F0502020204030204" pitchFamily="34" charset="0"/>
                <a:cs typeface="Times New Roman" panose="02020603050405020304" pitchFamily="18" charset="0"/>
              </a:rPr>
              <a:t>h</a:t>
            </a:r>
            <a:r>
              <a:rPr lang="en-US" sz="3200" b="1" kern="100" dirty="0">
                <a:latin typeface="Goudy Old Style" panose="02020502050305020303" pitchFamily="18" charset="0"/>
                <a:ea typeface="Calibri" panose="020F0502020204030204" pitchFamily="34" charset="0"/>
                <a:cs typeface="Times New Roman" panose="02020603050405020304" pitchFamily="18" charset="0"/>
              </a:rPr>
              <a:t>ow do we </a:t>
            </a:r>
            <a:r>
              <a:rPr lang="en-US" sz="3200" b="1" u="sng" kern="100" dirty="0">
                <a:latin typeface="Goudy Old Style" panose="02020502050305020303" pitchFamily="18" charset="0"/>
                <a:ea typeface="Calibri" panose="020F0502020204030204" pitchFamily="34" charset="0"/>
                <a:cs typeface="Times New Roman" panose="02020603050405020304" pitchFamily="18" charset="0"/>
              </a:rPr>
              <a:t>RE-ENGINEER</a:t>
            </a:r>
            <a:r>
              <a:rPr lang="en-US" b="1" kern="100" dirty="0">
                <a:effectLst/>
                <a:latin typeface="Goudy Old Style" panose="02020502050305020303" pitchFamily="18" charset="0"/>
                <a:ea typeface="Calibri" panose="020F0502020204030204" pitchFamily="34" charset="0"/>
                <a:cs typeface="Times New Roman" panose="02020603050405020304" pitchFamily="18" charset="0"/>
              </a:rPr>
              <a:t> safety cultures </a:t>
            </a:r>
          </a:p>
          <a:p>
            <a:pPr marL="0" marR="0" indent="0">
              <a:lnSpc>
                <a:spcPct val="115000"/>
              </a:lnSpc>
              <a:spcBef>
                <a:spcPts val="0"/>
              </a:spcBef>
              <a:spcAft>
                <a:spcPts val="800"/>
              </a:spcAft>
              <a:buNone/>
            </a:pPr>
            <a:r>
              <a:rPr lang="en-US" b="1" kern="100" dirty="0">
                <a:effectLst/>
                <a:latin typeface="Goudy Old Style" panose="02020502050305020303" pitchFamily="18" charset="0"/>
                <a:ea typeface="Calibri" panose="020F0502020204030204" pitchFamily="34" charset="0"/>
                <a:cs typeface="Times New Roman" panose="02020603050405020304" pitchFamily="18" charset="0"/>
              </a:rPr>
              <a:t>      into reliably protecting the safety, health, and welfare of all?          </a:t>
            </a:r>
            <a:endParaRPr lang="en-US" kern="100" dirty="0">
              <a:effectLst/>
              <a:latin typeface="Goudy Old Style" panose="02020502050305020303" pitchFamily="18" charset="0"/>
              <a:ea typeface="Calibri" panose="020F0502020204030204" pitchFamily="34" charset="0"/>
              <a:cs typeface="Times New Roman" panose="02020603050405020304" pitchFamily="18" charset="0"/>
            </a:endParaRPr>
          </a:p>
          <a:p>
            <a:pPr marL="0" indent="0">
              <a:buNone/>
            </a:pPr>
            <a:endParaRPr lang="en-US" sz="2400" dirty="0"/>
          </a:p>
          <a:p>
            <a:pPr marL="0" indent="0">
              <a:buNone/>
            </a:pPr>
            <a:endParaRPr lang="en-US" sz="2400" dirty="0"/>
          </a:p>
          <a:p>
            <a:pPr marL="0" indent="0">
              <a:buNone/>
            </a:pPr>
            <a:r>
              <a:rPr lang="en-US" sz="24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 2023</a:t>
            </a:r>
          </a:p>
          <a:p>
            <a:pPr marL="0" indent="0">
              <a:buNone/>
            </a:pPr>
            <a:endParaRPr lang="en-US" sz="2400" dirty="0"/>
          </a:p>
        </p:txBody>
      </p:sp>
      <p:sp>
        <p:nvSpPr>
          <p:cNvPr id="4" name="Slide Number Placeholder 3">
            <a:extLst>
              <a:ext uri="{FF2B5EF4-FFF2-40B4-BE49-F238E27FC236}">
                <a16:creationId xmlns:a16="http://schemas.microsoft.com/office/drawing/2014/main" id="{BD45F3C7-58A5-F69E-F04A-EF1E067C7094}"/>
              </a:ext>
            </a:extLst>
          </p:cNvPr>
          <p:cNvSpPr>
            <a:spLocks noGrp="1"/>
          </p:cNvSpPr>
          <p:nvPr>
            <p:ph type="sldNum" sz="quarter" idx="12"/>
          </p:nvPr>
        </p:nvSpPr>
        <p:spPr/>
        <p:txBody>
          <a:bodyPr/>
          <a:lstStyle/>
          <a:p>
            <a:fld id="{72E4BC4C-E8C0-4132-A64E-B5EC5B5CF1D5}" type="slidenum">
              <a:rPr lang="en-US" smtClean="0"/>
              <a:t>45</a:t>
            </a:fld>
            <a:endParaRPr lang="en-US" dirty="0"/>
          </a:p>
        </p:txBody>
      </p:sp>
    </p:spTree>
    <p:extLst>
      <p:ext uri="{BB962C8B-B14F-4D97-AF65-F5344CB8AC3E}">
        <p14:creationId xmlns:p14="http://schemas.microsoft.com/office/powerpoint/2010/main" val="3857760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860E-EB00-52AA-9DD2-13C9A05E7984}"/>
              </a:ext>
            </a:extLst>
          </p:cNvPr>
          <p:cNvSpPr>
            <a:spLocks noGrp="1"/>
          </p:cNvSpPr>
          <p:nvPr>
            <p:ph type="title"/>
          </p:nvPr>
        </p:nvSpPr>
        <p:spPr>
          <a:xfrm>
            <a:off x="838200" y="136525"/>
            <a:ext cx="10515600" cy="1395713"/>
          </a:xfrm>
        </p:spPr>
        <p:txBody>
          <a:bodyPr>
            <a:noAutofit/>
          </a:bodyPr>
          <a:lstStyle/>
          <a:p>
            <a:br>
              <a:rPr lang="en-US" sz="2800" b="1" i="0" dirty="0">
                <a:effectLst/>
                <a:latin typeface="proxima-nova"/>
              </a:rPr>
            </a:br>
            <a:br>
              <a:rPr lang="en-US" sz="2800" b="1" i="0" dirty="0">
                <a:effectLst/>
                <a:latin typeface="proxima-nova"/>
              </a:rPr>
            </a:br>
            <a:r>
              <a:rPr lang="en-US" sz="2800" b="1" i="0" dirty="0">
                <a:effectLst/>
                <a:latin typeface="proxima-nova"/>
              </a:rPr>
              <a:t>        The Canadian Federation of Construction Safety Associations:</a:t>
            </a:r>
            <a:br>
              <a:rPr lang="en-US" sz="2800" b="1" i="0" dirty="0">
                <a:effectLst/>
                <a:latin typeface="proxima-nova"/>
              </a:rPr>
            </a:br>
            <a:r>
              <a:rPr lang="en-US" sz="2800" b="1" i="0" dirty="0">
                <a:effectLst/>
                <a:latin typeface="proxima-nova"/>
              </a:rPr>
              <a:t>                                  </a:t>
            </a:r>
            <a:r>
              <a:rPr lang="en-US" sz="2800" b="1" i="0" dirty="0">
                <a:effectLst/>
                <a:latin typeface="prenton-condensed"/>
              </a:rPr>
              <a:t>Working together for health &amp; safety </a:t>
            </a:r>
            <a:br>
              <a:rPr lang="en-US" sz="2800" b="1" i="0" dirty="0">
                <a:effectLst/>
                <a:latin typeface="prenton-condensed"/>
              </a:rPr>
            </a:br>
            <a:r>
              <a:rPr lang="en-US" sz="2800" b="1" i="0" dirty="0">
                <a:effectLst/>
                <a:latin typeface="prenton-condensed"/>
              </a:rPr>
              <a:t>                                  </a:t>
            </a:r>
            <a:r>
              <a:rPr lang="en-US" sz="2800" b="1" i="0" u="sng" dirty="0">
                <a:effectLst/>
                <a:latin typeface="prenton-condensed"/>
              </a:rPr>
              <a:t>across Canadian construction jobsites.</a:t>
            </a:r>
            <a:br>
              <a:rPr lang="en-US" sz="2800" b="1" i="0" u="sng" dirty="0">
                <a:effectLst/>
                <a:latin typeface="prenton-condensed"/>
              </a:rPr>
            </a:br>
            <a:br>
              <a:rPr lang="en-US" sz="2800" b="1" i="0" dirty="0">
                <a:effectLst/>
                <a:latin typeface="prenton-condensed"/>
              </a:rPr>
            </a:br>
            <a:endParaRPr lang="en-US" sz="2800" dirty="0"/>
          </a:p>
        </p:txBody>
      </p:sp>
      <p:sp>
        <p:nvSpPr>
          <p:cNvPr id="3" name="Content Placeholder 2">
            <a:extLst>
              <a:ext uri="{FF2B5EF4-FFF2-40B4-BE49-F238E27FC236}">
                <a16:creationId xmlns:a16="http://schemas.microsoft.com/office/drawing/2014/main" id="{C7BA7F36-CCBA-35ED-F11C-4570674FE373}"/>
              </a:ext>
            </a:extLst>
          </p:cNvPr>
          <p:cNvSpPr>
            <a:spLocks noGrp="1"/>
          </p:cNvSpPr>
          <p:nvPr>
            <p:ph idx="1"/>
          </p:nvPr>
        </p:nvSpPr>
        <p:spPr>
          <a:xfrm>
            <a:off x="838200" y="1532238"/>
            <a:ext cx="10515600" cy="5189237"/>
          </a:xfrm>
        </p:spPr>
        <p:txBody>
          <a:bodyPr>
            <a:normAutofit fontScale="85000" lnSpcReduction="10000"/>
          </a:bodyPr>
          <a:lstStyle/>
          <a:p>
            <a:pPr algn="l"/>
            <a:r>
              <a:rPr lang="en-US" b="0" i="1" dirty="0">
                <a:solidFill>
                  <a:srgbClr val="222222"/>
                </a:solidFill>
                <a:effectLst/>
                <a:latin typeface="proxima-nova"/>
              </a:rPr>
              <a:t>“The Canadian Federation of Construction Safety Associations (CFCSA.CA) works as an </a:t>
            </a:r>
            <a:r>
              <a:rPr lang="en-US" b="1" i="1" dirty="0">
                <a:solidFill>
                  <a:srgbClr val="222222"/>
                </a:solidFill>
                <a:effectLst/>
                <a:latin typeface="proxima-nova"/>
              </a:rPr>
              <a:t>umbrella organization for member provincial and territorial construction safety associations</a:t>
            </a:r>
            <a:r>
              <a:rPr lang="en-US" b="0" i="1" dirty="0">
                <a:solidFill>
                  <a:srgbClr val="222222"/>
                </a:solidFill>
                <a:effectLst/>
                <a:latin typeface="proxima-nova"/>
              </a:rPr>
              <a:t>. Together as members, we share interest in:</a:t>
            </a:r>
          </a:p>
          <a:p>
            <a:pPr marL="514350" indent="-514350" algn="l">
              <a:buFont typeface="+mj-lt"/>
              <a:buAutoNum type="alphaLcPeriod"/>
            </a:pPr>
            <a:r>
              <a:rPr lang="en-US" i="1" dirty="0">
                <a:solidFill>
                  <a:srgbClr val="565656"/>
                </a:solidFill>
                <a:effectLst/>
                <a:latin typeface="proxima-nova"/>
              </a:rPr>
              <a:t>Promoting Awareness of Practices &amp; Programs</a:t>
            </a:r>
          </a:p>
          <a:p>
            <a:pPr marL="514350" indent="-514350" algn="l">
              <a:buFont typeface="+mj-lt"/>
              <a:buAutoNum type="alphaLcPeriod"/>
            </a:pPr>
            <a:r>
              <a:rPr lang="en-US" i="1" dirty="0">
                <a:solidFill>
                  <a:srgbClr val="565656"/>
                </a:solidFill>
                <a:effectLst/>
                <a:latin typeface="proxima-nova"/>
              </a:rPr>
              <a:t>Promoting awareness of construction workplace health and safety management practices; Promoting employer and worker awareness of successful workplace health and safety programs.</a:t>
            </a:r>
          </a:p>
          <a:p>
            <a:pPr marL="514350" indent="-514350" algn="l">
              <a:buFont typeface="+mj-lt"/>
              <a:buAutoNum type="alphaLcPeriod"/>
            </a:pPr>
            <a:r>
              <a:rPr lang="en-US" i="1" dirty="0">
                <a:solidFill>
                  <a:srgbClr val="565656"/>
                </a:solidFill>
                <a:effectLst/>
                <a:latin typeface="proxima-nova"/>
              </a:rPr>
              <a:t>Information Sharing &amp; Customization</a:t>
            </a:r>
          </a:p>
          <a:p>
            <a:pPr marL="514350" indent="-514350" algn="l">
              <a:buFont typeface="+mj-lt"/>
              <a:buAutoNum type="alphaLcPeriod"/>
            </a:pPr>
            <a:r>
              <a:rPr lang="en-US" sz="3300" b="1" i="1" u="sng" dirty="0">
                <a:solidFill>
                  <a:srgbClr val="565656"/>
                </a:solidFill>
                <a:effectLst/>
                <a:latin typeface="proxima-nova"/>
              </a:rPr>
              <a:t>Avoid duplication of effort among members</a:t>
            </a:r>
            <a:r>
              <a:rPr lang="en-US" i="1" dirty="0">
                <a:solidFill>
                  <a:srgbClr val="565656"/>
                </a:solidFill>
                <a:effectLst/>
                <a:latin typeface="proxima-nova"/>
              </a:rPr>
              <a:t>; Share information and products among members to allow customization.</a:t>
            </a:r>
          </a:p>
          <a:p>
            <a:pPr marL="514350" indent="-514350" algn="l">
              <a:buFont typeface="+mj-lt"/>
              <a:buAutoNum type="alphaLcPeriod"/>
            </a:pPr>
            <a:r>
              <a:rPr lang="en-US" i="1" dirty="0">
                <a:solidFill>
                  <a:srgbClr val="565656"/>
                </a:solidFill>
                <a:effectLst/>
                <a:latin typeface="proxima-nova"/>
              </a:rPr>
              <a:t>Collaboratively Producing Standards &amp; Resources</a:t>
            </a:r>
          </a:p>
          <a:p>
            <a:pPr marL="514350" indent="-514350" algn="l">
              <a:buFont typeface="+mj-lt"/>
              <a:buAutoNum type="alphaLcPeriod"/>
            </a:pPr>
            <a:r>
              <a:rPr lang="en-US" b="0" i="1" dirty="0">
                <a:solidFill>
                  <a:srgbClr val="565656"/>
                </a:solidFill>
                <a:effectLst/>
                <a:latin typeface="proxima-nova"/>
              </a:rPr>
              <a:t>Advance new initiatives that will enhance the quality and effectiveness of the Certificate of Recognition program; Recognize unique provincial needs; Facilitate open discussion that balances the common interests of all members.”</a:t>
            </a:r>
          </a:p>
          <a:p>
            <a:endParaRPr lang="en-US" dirty="0"/>
          </a:p>
        </p:txBody>
      </p:sp>
      <p:sp>
        <p:nvSpPr>
          <p:cNvPr id="4" name="Slide Number Placeholder 3">
            <a:extLst>
              <a:ext uri="{FF2B5EF4-FFF2-40B4-BE49-F238E27FC236}">
                <a16:creationId xmlns:a16="http://schemas.microsoft.com/office/drawing/2014/main" id="{3E344200-1C76-0D59-C491-1F614642B3D1}"/>
              </a:ext>
            </a:extLst>
          </p:cNvPr>
          <p:cNvSpPr>
            <a:spLocks noGrp="1"/>
          </p:cNvSpPr>
          <p:nvPr>
            <p:ph type="sldNum" sz="quarter" idx="12"/>
          </p:nvPr>
        </p:nvSpPr>
        <p:spPr/>
        <p:txBody>
          <a:bodyPr/>
          <a:lstStyle/>
          <a:p>
            <a:fld id="{72E4BC4C-E8C0-4132-A64E-B5EC5B5CF1D5}" type="slidenum">
              <a:rPr lang="en-US" smtClean="0"/>
              <a:t>46</a:t>
            </a:fld>
            <a:endParaRPr lang="en-US" dirty="0"/>
          </a:p>
        </p:txBody>
      </p:sp>
    </p:spTree>
    <p:extLst>
      <p:ext uri="{BB962C8B-B14F-4D97-AF65-F5344CB8AC3E}">
        <p14:creationId xmlns:p14="http://schemas.microsoft.com/office/powerpoint/2010/main" val="163539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FDD18-F3DA-DF46-7CB3-0159802F004B}"/>
              </a:ext>
            </a:extLst>
          </p:cNvPr>
          <p:cNvSpPr>
            <a:spLocks noGrp="1"/>
          </p:cNvSpPr>
          <p:nvPr>
            <p:ph type="ctrTitle"/>
          </p:nvPr>
        </p:nvSpPr>
        <p:spPr>
          <a:xfrm>
            <a:off x="1524000" y="333631"/>
            <a:ext cx="9144000" cy="978975"/>
          </a:xfrm>
        </p:spPr>
        <p:txBody>
          <a:bodyPr>
            <a:normAutofit fontScale="90000"/>
          </a:bodyPr>
          <a:lstStyle/>
          <a:p>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A </a:t>
            </a:r>
            <a:r>
              <a:rPr lang="en-US" sz="3600" b="1" i="1" dirty="0">
                <a:latin typeface="Times New Roman" panose="02020603050405020304" pitchFamily="18" charset="0"/>
                <a:cs typeface="Times New Roman" panose="02020603050405020304" pitchFamily="18" charset="0"/>
              </a:rPr>
              <a:t>“CALL-TO-ACTION” </a:t>
            </a:r>
            <a:r>
              <a:rPr lang="en-US" sz="3600" b="1" dirty="0">
                <a:latin typeface="Times New Roman" panose="02020603050405020304" pitchFamily="18" charset="0"/>
                <a:cs typeface="Times New Roman" panose="02020603050405020304" pitchFamily="18" charset="0"/>
              </a:rPr>
              <a:t>PROPOSAL</a:t>
            </a:r>
          </a:p>
        </p:txBody>
      </p:sp>
      <p:sp>
        <p:nvSpPr>
          <p:cNvPr id="3" name="Subtitle 2">
            <a:extLst>
              <a:ext uri="{FF2B5EF4-FFF2-40B4-BE49-F238E27FC236}">
                <a16:creationId xmlns:a16="http://schemas.microsoft.com/office/drawing/2014/main" id="{38F9C5EA-A080-DDB3-174B-9CFC88E584FA}"/>
              </a:ext>
            </a:extLst>
          </p:cNvPr>
          <p:cNvSpPr>
            <a:spLocks noGrp="1"/>
          </p:cNvSpPr>
          <p:nvPr>
            <p:ph type="subTitle" idx="1"/>
          </p:nvPr>
        </p:nvSpPr>
        <p:spPr>
          <a:xfrm>
            <a:off x="988541" y="1408669"/>
            <a:ext cx="10046043" cy="5029201"/>
          </a:xfrm>
        </p:spPr>
        <p:txBody>
          <a:bodyPr>
            <a:normAutofit lnSpcReduction="10000"/>
          </a:bodyPr>
          <a:lstStyle/>
          <a:p>
            <a:r>
              <a:rPr lang="en-US" b="1" i="1" dirty="0">
                <a:solidFill>
                  <a:srgbClr val="222222"/>
                </a:solidFill>
                <a:latin typeface="comic sans ms" panose="030F0702030302020204" pitchFamily="66" charset="0"/>
              </a:rPr>
              <a:t> </a:t>
            </a:r>
          </a:p>
          <a:p>
            <a:r>
              <a:rPr lang="en-US" sz="3000" b="1" dirty="0">
                <a:latin typeface="Times New Roman" panose="02020603050405020304" pitchFamily="18" charset="0"/>
                <a:cs typeface="Times New Roman" panose="02020603050405020304" pitchFamily="18" charset="0"/>
              </a:rPr>
              <a:t>Because </a:t>
            </a:r>
            <a:r>
              <a:rPr lang="en-US" sz="3000" b="1" u="sng" dirty="0">
                <a:latin typeface="Times New Roman" panose="02020603050405020304" pitchFamily="18" charset="0"/>
                <a:cs typeface="Times New Roman" panose="02020603050405020304" pitchFamily="18" charset="0"/>
              </a:rPr>
              <a:t>construction safety is a </a:t>
            </a:r>
          </a:p>
          <a:p>
            <a:r>
              <a:rPr lang="en-US" sz="4000" b="1" u="sng" dirty="0">
                <a:latin typeface="Times New Roman" panose="02020603050405020304" pitchFamily="18" charset="0"/>
                <a:cs typeface="Times New Roman" panose="02020603050405020304" pitchFamily="18" charset="0"/>
              </a:rPr>
              <a:t>shared responsibility</a:t>
            </a:r>
            <a:r>
              <a:rPr lang="en-US" sz="3000" b="1" u="sng" dirty="0">
                <a:latin typeface="Times New Roman" panose="02020603050405020304" pitchFamily="18" charset="0"/>
                <a:cs typeface="Times New Roman" panose="02020603050405020304" pitchFamily="18" charset="0"/>
              </a:rPr>
              <a:t>!</a:t>
            </a:r>
          </a:p>
          <a:p>
            <a:endParaRPr lang="en-US" sz="3000" b="1" i="1" dirty="0">
              <a:solidFill>
                <a:srgbClr val="222222"/>
              </a:solidFill>
              <a:effectLst/>
              <a:latin typeface="comic sans ms" panose="030F0702030302020204" pitchFamily="66" charset="0"/>
            </a:endParaRPr>
          </a:p>
          <a:p>
            <a:endParaRPr lang="en-US" sz="3000" b="1" i="1" dirty="0">
              <a:solidFill>
                <a:srgbClr val="222222"/>
              </a:solidFill>
              <a:effectLst/>
              <a:latin typeface="comic sans ms" panose="030F0702030302020204" pitchFamily="66" charset="0"/>
            </a:endParaRPr>
          </a:p>
          <a:p>
            <a:r>
              <a:rPr lang="en-US" sz="3200" b="1" i="1" dirty="0">
                <a:solidFill>
                  <a:srgbClr val="222222"/>
                </a:solidFill>
                <a:effectLst/>
                <a:latin typeface="comic sans ms" panose="030F0702030302020204" pitchFamily="66" charset="0"/>
              </a:rPr>
              <a:t>"Design and Construction Safety </a:t>
            </a:r>
            <a:r>
              <a:rPr lang="en-US" sz="3200" b="1" i="1" u="sng" dirty="0">
                <a:solidFill>
                  <a:srgbClr val="222222"/>
                </a:solidFill>
                <a:latin typeface="comic sans ms" panose="030F0702030302020204" pitchFamily="66" charset="0"/>
              </a:rPr>
              <a:t>Task Force</a:t>
            </a:r>
            <a:r>
              <a:rPr lang="en-US" sz="3200" b="1" i="1" u="sng" dirty="0">
                <a:solidFill>
                  <a:srgbClr val="222222"/>
                </a:solidFill>
                <a:effectLst/>
                <a:latin typeface="comic sans ms" panose="030F0702030302020204" pitchFamily="66" charset="0"/>
              </a:rPr>
              <a:t> </a:t>
            </a:r>
            <a:r>
              <a:rPr lang="en-US" sz="1400" b="1" i="1" dirty="0">
                <a:solidFill>
                  <a:srgbClr val="222222"/>
                </a:solidFill>
                <a:effectLst/>
                <a:latin typeface="comic sans ms" panose="030F0702030302020204" pitchFamily="66" charset="0"/>
              </a:rPr>
              <a:t>TM</a:t>
            </a:r>
            <a:r>
              <a:rPr lang="en-US" sz="2000" b="1" i="1" dirty="0">
                <a:solidFill>
                  <a:srgbClr val="222222"/>
                </a:solidFill>
                <a:effectLst/>
                <a:latin typeface="comic sans ms" panose="030F0702030302020204" pitchFamily="66" charset="0"/>
              </a:rPr>
              <a:t>“</a:t>
            </a:r>
          </a:p>
          <a:p>
            <a:endParaRPr lang="en-US" b="1" i="1" dirty="0">
              <a:solidFill>
                <a:srgbClr val="222222"/>
              </a:solidFill>
              <a:latin typeface="comic sans ms" panose="030F0702030302020204" pitchFamily="66" charset="0"/>
            </a:endParaRPr>
          </a:p>
          <a:p>
            <a:endParaRPr lang="en-US" b="1" i="1" dirty="0">
              <a:solidFill>
                <a:srgbClr val="222222"/>
              </a:solidFill>
              <a:latin typeface="comic sans ms" panose="030F0702030302020204" pitchFamily="66" charset="0"/>
            </a:endParaRPr>
          </a:p>
          <a:p>
            <a:endParaRPr lang="en-US" b="1" i="1" dirty="0">
              <a:solidFill>
                <a:srgbClr val="222222"/>
              </a:solidFill>
              <a:latin typeface="comic sans ms" panose="030F0702030302020204" pitchFamily="66" charset="0"/>
            </a:endParaRPr>
          </a:p>
          <a:p>
            <a:r>
              <a:rPr lang="en-US" b="1" dirty="0">
                <a:latin typeface="Bradley Hand ITC" panose="03070402050302030203" pitchFamily="66" charset="0"/>
              </a:rPr>
              <a:t>    PREVENTION THROUGH COLLABORATION   </a:t>
            </a:r>
          </a:p>
          <a:p>
            <a:r>
              <a:rPr lang="en-US" sz="1600" b="1" dirty="0">
                <a:latin typeface="Times New Roman" panose="02020603050405020304" pitchFamily="18" charset="0"/>
                <a:cs typeface="Times New Roman" panose="02020603050405020304" pitchFamily="18" charset="0"/>
              </a:rPr>
              <a:t>© 2023</a:t>
            </a:r>
          </a:p>
          <a:p>
            <a:endParaRPr lang="en-US" b="1" dirty="0">
              <a:latin typeface="Bradley Hand ITC" panose="03070402050302030203" pitchFamily="66" charset="0"/>
            </a:endParaRPr>
          </a:p>
          <a:p>
            <a:endParaRPr lang="en-US" b="1" dirty="0">
              <a:latin typeface="Bradley Hand ITC" panose="03070402050302030203" pitchFamily="66" charset="0"/>
            </a:endParaRPr>
          </a:p>
        </p:txBody>
      </p:sp>
    </p:spTree>
    <p:extLst>
      <p:ext uri="{BB962C8B-B14F-4D97-AF65-F5344CB8AC3E}">
        <p14:creationId xmlns:p14="http://schemas.microsoft.com/office/powerpoint/2010/main" val="2327514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AD9B-9F10-ACB5-A675-497CF6CEF468}"/>
              </a:ext>
            </a:extLst>
          </p:cNvPr>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                          To use part or all these notes &amp; slides:</a:t>
            </a:r>
            <a:endParaRPr lang="en-US" sz="2800" dirty="0"/>
          </a:p>
        </p:txBody>
      </p:sp>
      <p:sp>
        <p:nvSpPr>
          <p:cNvPr id="3" name="Content Placeholder 2">
            <a:extLst>
              <a:ext uri="{FF2B5EF4-FFF2-40B4-BE49-F238E27FC236}">
                <a16:creationId xmlns:a16="http://schemas.microsoft.com/office/drawing/2014/main" id="{19CE3A5C-38C3-34AC-3CC5-EE73B5E75743}"/>
              </a:ext>
            </a:extLst>
          </p:cNvPr>
          <p:cNvSpPr>
            <a:spLocks noGrp="1"/>
          </p:cNvSpPr>
          <p:nvPr>
            <p:ph idx="1"/>
          </p:nvPr>
        </p:nvSpPr>
        <p:spPr>
          <a:xfrm>
            <a:off x="838200" y="1825625"/>
            <a:ext cx="10515600" cy="4667250"/>
          </a:xfrm>
        </p:spPr>
        <p:txBody>
          <a:bodyPr>
            <a:normAutofit fontScale="25000" lnSpcReduction="20000"/>
          </a:bodyPr>
          <a:lstStyle/>
          <a:p>
            <a:pPr marL="0" indent="0">
              <a:buNone/>
            </a:pP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7200" dirty="0">
                <a:latin typeface="Times New Roman" panose="02020603050405020304" pitchFamily="18" charset="0"/>
                <a:cs typeface="Times New Roman" panose="02020603050405020304" pitchFamily="18" charset="0"/>
              </a:rPr>
              <a:t>                                                        First, you must </a:t>
            </a:r>
            <a:r>
              <a:rPr lang="en-US" sz="7200" u="sng" dirty="0">
                <a:latin typeface="Times New Roman" panose="02020603050405020304" pitchFamily="18" charset="0"/>
                <a:cs typeface="Times New Roman" panose="02020603050405020304" pitchFamily="18" charset="0"/>
              </a:rPr>
              <a:t>obtain written permission.</a:t>
            </a:r>
          </a:p>
          <a:p>
            <a:pPr marL="0" indent="0">
              <a:buNone/>
            </a:pPr>
            <a:r>
              <a:rPr lang="en-US" sz="7200" dirty="0">
                <a:latin typeface="Times New Roman" panose="02020603050405020304" pitchFamily="18" charset="0"/>
                <a:cs typeface="Times New Roman" panose="02020603050405020304" pitchFamily="18" charset="0"/>
              </a:rPr>
              <a:t>                                                                                  From</a:t>
            </a:r>
          </a:p>
          <a:p>
            <a:pPr marL="0" indent="0">
              <a:buNone/>
            </a:pPr>
            <a:endParaRPr lang="en-US" sz="5000" dirty="0">
              <a:latin typeface="Times New Roman" panose="02020603050405020304" pitchFamily="18" charset="0"/>
              <a:cs typeface="Times New Roman" panose="02020603050405020304" pitchFamily="18" charset="0"/>
            </a:endParaRPr>
          </a:p>
          <a:p>
            <a:pPr marL="0" indent="0">
              <a:buNone/>
            </a:pPr>
            <a:endParaRPr lang="en-US" sz="5000" dirty="0">
              <a:latin typeface="Times New Roman" panose="02020603050405020304" pitchFamily="18" charset="0"/>
              <a:cs typeface="Times New Roman" panose="02020603050405020304" pitchFamily="18" charset="0"/>
            </a:endParaRPr>
          </a:p>
          <a:p>
            <a:pPr marL="0" indent="0">
              <a:buNone/>
            </a:pPr>
            <a:r>
              <a:rPr lang="en-US" sz="5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Human Systems Engineering Consultant™</a:t>
            </a:r>
            <a:endParaRPr lang="en-US"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5000" dirty="0">
              <a:latin typeface="Times New Roman" panose="02020603050405020304" pitchFamily="18" charset="0"/>
              <a:cs typeface="Times New Roman" panose="02020603050405020304" pitchFamily="18" charset="0"/>
            </a:endParaRPr>
          </a:p>
          <a:p>
            <a:pPr marL="0" indent="0">
              <a:buNone/>
            </a:pPr>
            <a:r>
              <a:rPr lang="en-US" sz="5000" dirty="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William M. Hayden Jr., Ph.D., Engineering Management</a:t>
            </a:r>
          </a:p>
          <a:p>
            <a:pPr marL="0" indent="0">
              <a:buNone/>
            </a:pPr>
            <a:endParaRPr lang="en-US" sz="8000" dirty="0">
              <a:latin typeface="Times New Roman" panose="02020603050405020304" pitchFamily="18" charset="0"/>
              <a:cs typeface="Times New Roman" panose="02020603050405020304" pitchFamily="18" charset="0"/>
            </a:endParaRPr>
          </a:p>
          <a:p>
            <a:pPr marL="0" indent="0">
              <a:buNone/>
            </a:pPr>
            <a:r>
              <a:rPr lang="en-US" sz="6400" b="0" i="0" dirty="0">
                <a:solidFill>
                  <a:srgbClr val="202124"/>
                </a:solidFill>
                <a:effectLst/>
                <a:latin typeface="Times New Roman" panose="02020603050405020304" pitchFamily="18" charset="0"/>
                <a:cs typeface="Times New Roman" panose="02020603050405020304" pitchFamily="18" charset="0"/>
              </a:rPr>
              <a:t>                                                  P.E., Retired; </a:t>
            </a:r>
            <a:r>
              <a:rPr lang="en-US" sz="6400" dirty="0">
                <a:latin typeface="Times New Roman" panose="02020603050405020304" pitchFamily="18" charset="0"/>
                <a:cs typeface="Times New Roman" panose="02020603050405020304" pitchFamily="18" charset="0"/>
              </a:rPr>
              <a:t>CMQ/OE; Fellow, ASCE; Sr.M., ASQ; Sr.M., PMI</a:t>
            </a:r>
          </a:p>
          <a:p>
            <a:pPr marL="0" indent="0">
              <a:buNone/>
            </a:pPr>
            <a:endParaRPr lang="en-US" sz="8000" dirty="0">
              <a:latin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5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0" dirty="0">
              <a:latin typeface="Times New Roman" panose="02020603050405020304" pitchFamily="18" charset="0"/>
              <a:cs typeface="Times New Roman" panose="02020603050405020304" pitchFamily="18" charset="0"/>
            </a:endParaRPr>
          </a:p>
          <a:p>
            <a:pPr marL="0" indent="0">
              <a:buNone/>
            </a:pPr>
            <a:r>
              <a:rPr lang="en-US" sz="500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wmhayden@buffalo.edu</a:t>
            </a:r>
            <a:endParaRPr lang="en-US" sz="7200" dirty="0">
              <a:latin typeface="Times New Roman" panose="02020603050405020304" pitchFamily="18" charset="0"/>
              <a:cs typeface="Times New Roman" panose="02020603050405020304" pitchFamily="18" charset="0"/>
            </a:endParaRPr>
          </a:p>
          <a:p>
            <a:pPr marL="0" indent="0">
              <a:buNone/>
            </a:pPr>
            <a:endParaRPr lang="en-US" sz="7200" dirty="0">
              <a:latin typeface="Times New Roman" panose="02020603050405020304" pitchFamily="18" charset="0"/>
              <a:cs typeface="Times New Roman" panose="02020603050405020304" pitchFamily="18" charset="0"/>
            </a:endParaRPr>
          </a:p>
          <a:p>
            <a:pPr marL="0" indent="0">
              <a:buNone/>
            </a:pPr>
            <a:endParaRPr lang="en-US" sz="7200" dirty="0">
              <a:latin typeface="Times New Roman" panose="02020603050405020304" pitchFamily="18" charset="0"/>
              <a:cs typeface="Times New Roman" panose="02020603050405020304" pitchFamily="18" charset="0"/>
            </a:endParaRPr>
          </a:p>
          <a:p>
            <a:pPr marL="0" indent="0">
              <a:buNone/>
            </a:pPr>
            <a:endParaRPr lang="en-US" sz="5000" dirty="0">
              <a:latin typeface="Times New Roman" panose="02020603050405020304" pitchFamily="18" charset="0"/>
              <a:cs typeface="Times New Roman" panose="02020603050405020304" pitchFamily="18" charset="0"/>
            </a:endParaRPr>
          </a:p>
          <a:p>
            <a:pPr marL="0" indent="0">
              <a:buNone/>
            </a:pPr>
            <a:endParaRPr lang="en-US" sz="5000" dirty="0">
              <a:latin typeface="Times New Roman" panose="02020603050405020304" pitchFamily="18" charset="0"/>
              <a:cs typeface="Times New Roman" panose="02020603050405020304" pitchFamily="18" charset="0"/>
            </a:endParaRPr>
          </a:p>
          <a:p>
            <a:pPr marL="0" indent="0" algn="l">
              <a:buNone/>
            </a:pPr>
            <a:br>
              <a:rPr lang="en-US" sz="5000" i="0" dirty="0">
                <a:solidFill>
                  <a:srgbClr val="222222"/>
                </a:solidFill>
                <a:effectLst/>
                <a:latin typeface="Times New Roman" panose="02020603050405020304" pitchFamily="18" charset="0"/>
                <a:cs typeface="Times New Roman" panose="02020603050405020304" pitchFamily="18" charset="0"/>
              </a:rPr>
            </a:br>
            <a:endParaRPr lang="en-US" sz="5000" i="0" dirty="0">
              <a:solidFill>
                <a:srgbClr val="222222"/>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5818D8C-1F32-793D-C154-5FCBC2CE857A}"/>
              </a:ext>
            </a:extLst>
          </p:cNvPr>
          <p:cNvSpPr>
            <a:spLocks noGrp="1"/>
          </p:cNvSpPr>
          <p:nvPr>
            <p:ph type="sldNum" sz="quarter" idx="12"/>
          </p:nvPr>
        </p:nvSpPr>
        <p:spPr/>
        <p:txBody>
          <a:bodyPr/>
          <a:lstStyle/>
          <a:p>
            <a:fld id="{72E4BC4C-E8C0-4132-A64E-B5EC5B5CF1D5}" type="slidenum">
              <a:rPr lang="en-US" smtClean="0"/>
              <a:t>48</a:t>
            </a:fld>
            <a:endParaRPr lang="en-US" dirty="0"/>
          </a:p>
        </p:txBody>
      </p:sp>
    </p:spTree>
    <p:extLst>
      <p:ext uri="{BB962C8B-B14F-4D97-AF65-F5344CB8AC3E}">
        <p14:creationId xmlns:p14="http://schemas.microsoft.com/office/powerpoint/2010/main" val="4031545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B8F0-42C4-8510-6949-D546EB82D68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REVIEWERS</a:t>
            </a:r>
            <a:endParaRPr lang="en-US" dirty="0"/>
          </a:p>
        </p:txBody>
      </p:sp>
      <p:sp>
        <p:nvSpPr>
          <p:cNvPr id="3" name="Text Placeholder 2">
            <a:extLst>
              <a:ext uri="{FF2B5EF4-FFF2-40B4-BE49-F238E27FC236}">
                <a16:creationId xmlns:a16="http://schemas.microsoft.com/office/drawing/2014/main" id="{6467786A-138E-01EB-5867-08DB1D4570B7}"/>
              </a:ext>
            </a:extLst>
          </p:cNvPr>
          <p:cNvSpPr>
            <a:spLocks noGrp="1"/>
          </p:cNvSpPr>
          <p:nvPr>
            <p:ph type="body" idx="1"/>
          </p:nvPr>
        </p:nvSpPr>
        <p:spPr>
          <a:xfrm>
            <a:off x="839788" y="1681163"/>
            <a:ext cx="5157787" cy="122923"/>
          </a:xfrm>
        </p:spPr>
        <p:txBody>
          <a:bodyPr>
            <a:normAutofit fontScale="25000" lnSpcReduction="20000"/>
          </a:bodyPr>
          <a:lstStyle/>
          <a:p>
            <a:endParaRPr lang="en-US" dirty="0"/>
          </a:p>
        </p:txBody>
      </p:sp>
      <p:sp>
        <p:nvSpPr>
          <p:cNvPr id="4" name="Content Placeholder 3">
            <a:extLst>
              <a:ext uri="{FF2B5EF4-FFF2-40B4-BE49-F238E27FC236}">
                <a16:creationId xmlns:a16="http://schemas.microsoft.com/office/drawing/2014/main" id="{C850A99D-4566-FA29-D67F-152D3F7347CA}"/>
              </a:ext>
            </a:extLst>
          </p:cNvPr>
          <p:cNvSpPr>
            <a:spLocks noGrp="1"/>
          </p:cNvSpPr>
          <p:nvPr>
            <p:ph sz="half" idx="2"/>
          </p:nvPr>
        </p:nvSpPr>
        <p:spPr>
          <a:xfrm>
            <a:off x="839788" y="1804086"/>
            <a:ext cx="5157787" cy="4385577"/>
          </a:xfrm>
        </p:spPr>
        <p:txBody>
          <a:bodyPr>
            <a:normAutofit/>
          </a:bodyPr>
          <a:lstStyle/>
          <a:p>
            <a:pPr algn="l" fontAlgn="ctr">
              <a:spcAft>
                <a:spcPts val="800"/>
              </a:spcAft>
            </a:pPr>
            <a:r>
              <a:rPr lang="en-US" sz="1400" b="1" i="0" dirty="0">
                <a:solidFill>
                  <a:srgbClr val="000000"/>
                </a:solidFill>
                <a:effectLst/>
                <a:latin typeface="Times New Roman" panose="02020603050405020304" pitchFamily="18" charset="0"/>
                <a:cs typeface="Times New Roman" panose="02020603050405020304" pitchFamily="18" charset="0"/>
              </a:rPr>
              <a:t>Anas Abdulhamid </a:t>
            </a:r>
          </a:p>
          <a:p>
            <a:pPr marL="0" indent="0" algn="l" fontAlgn="ctr">
              <a:spcAft>
                <a:spcPts val="800"/>
              </a:spcAft>
              <a:buNone/>
            </a:pPr>
            <a:r>
              <a:rPr lang="en-US" sz="1400" b="0" i="0" dirty="0">
                <a:solidFill>
                  <a:srgbClr val="000000"/>
                </a:solidFill>
                <a:effectLst/>
                <a:latin typeface="Times New Roman" panose="02020603050405020304" pitchFamily="18" charset="0"/>
                <a:cs typeface="Times New Roman" panose="02020603050405020304" pitchFamily="18" charset="0"/>
              </a:rPr>
              <a:t>Dubai, United Arab Emirates </a:t>
            </a:r>
          </a:p>
          <a:p>
            <a:pPr marL="0" indent="0" algn="l" fontAlgn="ctr">
              <a:spcAft>
                <a:spcPts val="800"/>
              </a:spcAft>
              <a:buNone/>
            </a:pPr>
            <a:r>
              <a:rPr lang="en-US" sz="1400" b="0" i="0"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anasjajeh1967@gmail.com</a:t>
            </a:r>
            <a:r>
              <a:rPr lang="en-US" sz="1400" b="0" i="0" dirty="0">
                <a:effectLst/>
                <a:latin typeface="Times New Roman" panose="02020603050405020304" pitchFamily="18" charset="0"/>
                <a:cs typeface="Times New Roman" panose="02020603050405020304" pitchFamily="18" charset="0"/>
              </a:rPr>
              <a:t> </a:t>
            </a:r>
          </a:p>
          <a:p>
            <a:r>
              <a:rPr lang="en-US" sz="1400" b="1" i="0" dirty="0">
                <a:solidFill>
                  <a:srgbClr val="242424"/>
                </a:solidFill>
                <a:effectLst/>
                <a:latin typeface="Times New Roman" panose="02020603050405020304" pitchFamily="18" charset="0"/>
                <a:cs typeface="Times New Roman" panose="02020603050405020304" pitchFamily="18" charset="0"/>
              </a:rPr>
              <a:t>Steven Herberger</a:t>
            </a:r>
            <a:r>
              <a:rPr lang="en-US" sz="1400" b="0" i="0" dirty="0">
                <a:solidFill>
                  <a:srgbClr val="242424"/>
                </a:solidFill>
                <a:effectLst/>
                <a:latin typeface="Times New Roman" panose="02020603050405020304" pitchFamily="18" charset="0"/>
                <a:cs typeface="Times New Roman" panose="02020603050405020304" pitchFamily="18" charset="0"/>
              </a:rPr>
              <a:t>, </a:t>
            </a:r>
          </a:p>
          <a:p>
            <a:pPr marL="0" indent="0">
              <a:buNone/>
            </a:pPr>
            <a:r>
              <a:rPr lang="en-US" sz="1400" b="0" i="0" dirty="0">
                <a:solidFill>
                  <a:srgbClr val="242424"/>
                </a:solidFill>
                <a:effectLst/>
                <a:latin typeface="Times New Roman" panose="02020603050405020304" pitchFamily="18" charset="0"/>
                <a:cs typeface="Times New Roman" panose="02020603050405020304" pitchFamily="18" charset="0"/>
              </a:rPr>
              <a:t>Manager of Fire and Life Safety, University at Buffalo, New York </a:t>
            </a:r>
          </a:p>
          <a:p>
            <a:pPr marL="0" indent="0">
              <a:buNone/>
            </a:pPr>
            <a:endParaRPr lang="en-US" sz="1400" b="0" i="0" dirty="0">
              <a:solidFill>
                <a:srgbClr val="242424"/>
              </a:solidFill>
              <a:effectLst/>
              <a:latin typeface="Times New Roman" panose="02020603050405020304" pitchFamily="18" charset="0"/>
              <a:cs typeface="Times New Roman" panose="02020603050405020304" pitchFamily="18" charset="0"/>
            </a:endParaRPr>
          </a:p>
          <a:p>
            <a:pPr algn="l" rtl="0" fontAlgn="base"/>
            <a:r>
              <a:rPr lang="en-US" sz="1400" b="1" i="0" dirty="0">
                <a:solidFill>
                  <a:srgbClr val="242424"/>
                </a:solidFill>
                <a:effectLst/>
                <a:latin typeface="Times New Roman" panose="02020603050405020304" pitchFamily="18" charset="0"/>
                <a:cs typeface="Times New Roman" panose="02020603050405020304" pitchFamily="18" charset="0"/>
              </a:rPr>
              <a:t>Dr. Peerapong  Aramvareekul, PMP, PSP, EVP</a:t>
            </a:r>
          </a:p>
          <a:p>
            <a:pPr marL="0" indent="0" algn="l" rtl="0" fontAlgn="base">
              <a:buNone/>
            </a:pPr>
            <a:r>
              <a:rPr lang="en-US" sz="1400" b="0" i="0" dirty="0">
                <a:solidFill>
                  <a:srgbClr val="242424"/>
                </a:solidFill>
                <a:effectLst/>
                <a:latin typeface="Times New Roman" panose="02020603050405020304" pitchFamily="18" charset="0"/>
                <a:cs typeface="Times New Roman" panose="02020603050405020304" pitchFamily="18" charset="0"/>
              </a:rPr>
              <a:t>Principal at Integrated Project Management Advisors Limited</a:t>
            </a:r>
          </a:p>
          <a:p>
            <a:pPr marL="0" indent="0">
              <a:buNone/>
            </a:pPr>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Denise M. Hayden, </a:t>
            </a:r>
            <a:r>
              <a:rPr lang="en-US" sz="1400" b="1" i="0" dirty="0">
                <a:solidFill>
                  <a:srgbClr val="1F1F1F"/>
                </a:solidFill>
                <a:effectLst/>
                <a:latin typeface="Google Sans"/>
              </a:rPr>
              <a:t>BS, BBA, MACC, RN, CPA</a:t>
            </a:r>
            <a:endParaRPr lang="en-US" sz="1400" b="1" i="0" dirty="0">
              <a:solidFill>
                <a:srgbClr val="1F1F1F"/>
              </a:solidFill>
              <a:effectLst/>
              <a:latin typeface="Times New Roman" panose="02020603050405020304" pitchFamily="18" charset="0"/>
              <a:cs typeface="Times New Roman" panose="02020603050405020304" pitchFamily="18" charset="0"/>
            </a:endParaRPr>
          </a:p>
          <a:p>
            <a:pPr marL="0" indent="0">
              <a:buNone/>
            </a:pPr>
            <a:r>
              <a:rPr lang="en-US" sz="1400" dirty="0">
                <a:solidFill>
                  <a:srgbClr val="1F1F1F"/>
                </a:solidFill>
                <a:latin typeface="Times New Roman" panose="02020603050405020304" pitchFamily="18" charset="0"/>
                <a:cs typeface="Times New Roman" panose="02020603050405020304" pitchFamily="18" charset="0"/>
              </a:rPr>
              <a:t>Researcher &amp; Editor</a:t>
            </a:r>
            <a:endParaRPr lang="en-US" sz="14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C0DFE97-9307-D017-ECEE-64D66AA47AD4}"/>
              </a:ext>
            </a:extLst>
          </p:cNvPr>
          <p:cNvSpPr>
            <a:spLocks noGrp="1"/>
          </p:cNvSpPr>
          <p:nvPr>
            <p:ph type="body" sz="quarter" idx="3"/>
          </p:nvPr>
        </p:nvSpPr>
        <p:spPr>
          <a:xfrm>
            <a:off x="6172200" y="1681163"/>
            <a:ext cx="5183188" cy="122923"/>
          </a:xfrm>
        </p:spPr>
        <p:txBody>
          <a:bodyPr>
            <a:normAutofit fontScale="25000" lnSpcReduction="20000"/>
          </a:bodyPr>
          <a:lstStyle/>
          <a:p>
            <a:endParaRPr lang="en-US" dirty="0"/>
          </a:p>
        </p:txBody>
      </p:sp>
      <p:sp>
        <p:nvSpPr>
          <p:cNvPr id="6" name="Content Placeholder 5">
            <a:extLst>
              <a:ext uri="{FF2B5EF4-FFF2-40B4-BE49-F238E27FC236}">
                <a16:creationId xmlns:a16="http://schemas.microsoft.com/office/drawing/2014/main" id="{A596AAF6-DF1C-2F51-913B-05E1AB29F421}"/>
              </a:ext>
            </a:extLst>
          </p:cNvPr>
          <p:cNvSpPr>
            <a:spLocks noGrp="1"/>
          </p:cNvSpPr>
          <p:nvPr>
            <p:ph sz="quarter" idx="4"/>
          </p:nvPr>
        </p:nvSpPr>
        <p:spPr>
          <a:xfrm>
            <a:off x="6172200" y="1804086"/>
            <a:ext cx="5183188" cy="4385577"/>
          </a:xfrm>
        </p:spPr>
        <p:txBody>
          <a:bodyPr>
            <a:normAutofit/>
          </a:bodyPr>
          <a:lstStyle/>
          <a:p>
            <a:pPr>
              <a:spcBef>
                <a:spcPts val="0"/>
              </a:spcBef>
            </a:pPr>
            <a:r>
              <a:rPr lang="pt-BR" sz="1400" b="1" i="0" dirty="0">
                <a:solidFill>
                  <a:srgbClr val="242424"/>
                </a:solidFill>
                <a:effectLst/>
                <a:latin typeface="Times New Roman" panose="02020603050405020304" pitchFamily="18" charset="0"/>
                <a:cs typeface="Times New Roman" panose="02020603050405020304" pitchFamily="18" charset="0"/>
              </a:rPr>
              <a:t>Dilip K Barua, Ph.D</a:t>
            </a:r>
            <a:r>
              <a:rPr lang="pt-BR" sz="1400" b="0" i="0" dirty="0">
                <a:solidFill>
                  <a:srgbClr val="242424"/>
                </a:solidFill>
                <a:effectLst/>
                <a:latin typeface="Times New Roman" panose="02020603050405020304" pitchFamily="18" charset="0"/>
                <a:cs typeface="Times New Roman" panose="02020603050405020304" pitchFamily="18" charset="0"/>
              </a:rPr>
              <a:t>. P.Eng, M., ASCE</a:t>
            </a:r>
          </a:p>
          <a:p>
            <a:pPr marL="0" marR="0" indent="0" algn="l">
              <a:spcBef>
                <a:spcPts val="0"/>
              </a:spcBef>
              <a:spcAft>
                <a:spcPts val="0"/>
              </a:spcAft>
              <a:buNone/>
            </a:pPr>
            <a:r>
              <a:rPr lang="pt-BR" sz="1400" b="0" i="0" dirty="0">
                <a:effectLst/>
                <a:latin typeface="Times New Roman" panose="02020603050405020304" pitchFamily="18" charset="0"/>
                <a:cs typeface="Times New Roman" panose="02020603050405020304" pitchFamily="18" charset="0"/>
              </a:rPr>
              <a:t>Email: </a:t>
            </a:r>
            <a:r>
              <a:rPr lang="pt-BR" sz="1400" b="0" i="0"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dkbar4211@gmail.com</a:t>
            </a:r>
            <a:endParaRPr lang="pt-BR" sz="1400" b="0" i="0" dirty="0">
              <a:effectLst/>
              <a:latin typeface="Times New Roman" panose="02020603050405020304" pitchFamily="18" charset="0"/>
              <a:cs typeface="Times New Roman" panose="02020603050405020304" pitchFamily="18" charset="0"/>
            </a:endParaRPr>
          </a:p>
          <a:p>
            <a:pPr marL="0" marR="0" indent="0" algn="l">
              <a:spcBef>
                <a:spcPts val="0"/>
              </a:spcBef>
              <a:spcAft>
                <a:spcPts val="0"/>
              </a:spcAft>
              <a:buNone/>
            </a:pPr>
            <a:endParaRPr lang="pt-BR" sz="1400" dirty="0">
              <a:latin typeface="Times New Roman" panose="02020603050405020304" pitchFamily="18" charset="0"/>
              <a:cs typeface="Times New Roman" panose="02020603050405020304" pitchFamily="18" charset="0"/>
            </a:endParaRPr>
          </a:p>
          <a:p>
            <a:pPr marL="0" marR="0" indent="0" algn="l">
              <a:spcBef>
                <a:spcPts val="0"/>
              </a:spcBef>
              <a:spcAft>
                <a:spcPts val="0"/>
              </a:spcAft>
              <a:buNone/>
            </a:pPr>
            <a:endParaRPr lang="pt-BR" sz="1400" b="0" i="0" dirty="0">
              <a:effectLst/>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1400" b="1" i="0" dirty="0">
                <a:solidFill>
                  <a:srgbClr val="242424"/>
                </a:solidFill>
                <a:effectLst/>
                <a:latin typeface="Times New Roman" panose="02020603050405020304" pitchFamily="18" charset="0"/>
                <a:cs typeface="Times New Roman" panose="02020603050405020304" pitchFamily="18" charset="0"/>
              </a:rPr>
              <a:t>Chad T. Morrison, P.E., F. ASCE</a:t>
            </a:r>
          </a:p>
          <a:p>
            <a:pPr marL="0" marR="0" indent="0" algn="l">
              <a:spcBef>
                <a:spcPts val="0"/>
              </a:spcBef>
              <a:spcAft>
                <a:spcPts val="0"/>
              </a:spcAft>
              <a:buNone/>
            </a:pPr>
            <a:r>
              <a:rPr lang="en-US" sz="1400" b="0" i="0" dirty="0">
                <a:solidFill>
                  <a:srgbClr val="242424"/>
                </a:solidFill>
                <a:effectLst/>
                <a:latin typeface="Times New Roman" panose="02020603050405020304" pitchFamily="18" charset="0"/>
                <a:cs typeface="Times New Roman" panose="02020603050405020304" pitchFamily="18" charset="0"/>
              </a:rPr>
              <a:t>Site/Crane Safety Committee Co-Chair</a:t>
            </a:r>
          </a:p>
          <a:p>
            <a:pPr marL="0" marR="0" indent="0" algn="l">
              <a:spcBef>
                <a:spcPts val="0"/>
              </a:spcBef>
              <a:spcAft>
                <a:spcPts val="0"/>
              </a:spcAft>
              <a:buNone/>
            </a:pPr>
            <a:r>
              <a:rPr lang="en-US" sz="1400" b="0" i="0" dirty="0">
                <a:solidFill>
                  <a:srgbClr val="242424"/>
                </a:solidFill>
                <a:effectLst/>
                <a:latin typeface="Times New Roman" panose="02020603050405020304" pitchFamily="18" charset="0"/>
                <a:cs typeface="Times New Roman" panose="02020603050405020304" pitchFamily="18" charset="0"/>
              </a:rPr>
              <a:t>ASCE Construction Institute</a:t>
            </a:r>
          </a:p>
          <a:p>
            <a:pPr marL="0" marR="0" indent="0" algn="l">
              <a:spcBef>
                <a:spcPts val="0"/>
              </a:spcBef>
              <a:spcAft>
                <a:spcPts val="0"/>
              </a:spcAft>
              <a:buNone/>
            </a:pPr>
            <a:r>
              <a:rPr lang="en-US" sz="1400" b="0" i="0"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morrisonrocks@outlook.com</a:t>
            </a:r>
            <a:endParaRPr lang="en-US" sz="1400" dirty="0">
              <a:latin typeface="Times New Roman" panose="02020603050405020304" pitchFamily="18" charset="0"/>
              <a:cs typeface="Times New Roman" panose="02020603050405020304" pitchFamily="18" charset="0"/>
            </a:endParaRPr>
          </a:p>
          <a:p>
            <a:pPr marL="0" marR="0" indent="0" algn="l">
              <a:spcBef>
                <a:spcPts val="0"/>
              </a:spcBef>
              <a:spcAft>
                <a:spcPts val="0"/>
              </a:spcAft>
              <a:buNone/>
            </a:pPr>
            <a:endParaRPr lang="pt-BR" sz="1400" b="0" i="0" dirty="0">
              <a:effectLst/>
              <a:latin typeface="Times New Roman" panose="02020603050405020304" pitchFamily="18" charset="0"/>
              <a:cs typeface="Times New Roman" panose="02020603050405020304" pitchFamily="18" charset="0"/>
            </a:endParaRPr>
          </a:p>
          <a:p>
            <a:pPr algn="l"/>
            <a:r>
              <a:rPr lang="en-US" sz="1400" b="1" i="0" dirty="0">
                <a:solidFill>
                  <a:srgbClr val="242424"/>
                </a:solidFill>
                <a:effectLst/>
                <a:latin typeface="Times New Roman" panose="02020603050405020304" pitchFamily="18" charset="0"/>
                <a:cs typeface="Times New Roman" panose="02020603050405020304" pitchFamily="18" charset="0"/>
              </a:rPr>
              <a:t>Jaimie Falzarano</a:t>
            </a:r>
          </a:p>
          <a:p>
            <a:pPr marL="0" indent="0" algn="l" fontAlgn="base">
              <a:buNone/>
            </a:pPr>
            <a:r>
              <a:rPr lang="en-US" sz="1400" b="0" i="0" dirty="0">
                <a:solidFill>
                  <a:srgbClr val="242424"/>
                </a:solidFill>
                <a:effectLst/>
                <a:latin typeface="Times New Roman" panose="02020603050405020304" pitchFamily="18" charset="0"/>
                <a:cs typeface="Times New Roman" panose="02020603050405020304" pitchFamily="18" charset="0"/>
              </a:rPr>
              <a:t>Managing Director, LeaderCORE</a:t>
            </a:r>
          </a:p>
          <a:p>
            <a:pPr marL="0" indent="0" algn="l" fontAlgn="base">
              <a:buNone/>
            </a:pPr>
            <a:r>
              <a:rPr lang="en-US" sz="1400" b="0" i="0" dirty="0">
                <a:solidFill>
                  <a:srgbClr val="242424"/>
                </a:solidFill>
                <a:effectLst/>
                <a:latin typeface="Times New Roman" panose="02020603050405020304" pitchFamily="18" charset="0"/>
                <a:cs typeface="Times New Roman" panose="02020603050405020304" pitchFamily="18" charset="0"/>
              </a:rPr>
              <a:t>School of Management</a:t>
            </a:r>
            <a:r>
              <a:rPr lang="en-US" sz="1400" dirty="0">
                <a:solidFill>
                  <a:srgbClr val="242424"/>
                </a:solidFill>
                <a:latin typeface="Times New Roman" panose="02020603050405020304" pitchFamily="18" charset="0"/>
                <a:cs typeface="Times New Roman" panose="02020603050405020304" pitchFamily="18" charset="0"/>
              </a:rPr>
              <a:t>, </a:t>
            </a:r>
            <a:r>
              <a:rPr lang="en-US" sz="1400" b="0" i="0" dirty="0">
                <a:solidFill>
                  <a:srgbClr val="242424"/>
                </a:solidFill>
                <a:effectLst/>
                <a:latin typeface="Times New Roman" panose="02020603050405020304" pitchFamily="18" charset="0"/>
                <a:cs typeface="Times New Roman" panose="02020603050405020304" pitchFamily="18" charset="0"/>
              </a:rPr>
              <a:t>University at Buffalo</a:t>
            </a:r>
          </a:p>
          <a:p>
            <a:pPr marL="0" indent="0" algn="l" fontAlgn="base">
              <a:buNone/>
            </a:pPr>
            <a:endParaRPr lang="en-US" sz="1400" b="0" i="0" dirty="0">
              <a:solidFill>
                <a:srgbClr val="242424"/>
              </a:solidFill>
              <a:effectLst/>
              <a:latin typeface="Times New Roman" panose="02020603050405020304" pitchFamily="18" charset="0"/>
              <a:cs typeface="Times New Roman" panose="02020603050405020304" pitchFamily="18" charset="0"/>
            </a:endParaRPr>
          </a:p>
          <a:p>
            <a:pPr algn="l" fontAlgn="base"/>
            <a:r>
              <a:rPr lang="en-US" sz="1400" b="1" i="0" dirty="0">
                <a:effectLst/>
                <a:latin typeface="Times New Roman" panose="02020603050405020304" pitchFamily="18" charset="0"/>
              </a:rPr>
              <a:t>Connor Wurst, M.S</a:t>
            </a:r>
            <a:r>
              <a:rPr lang="en-US" sz="1400" b="0" i="0" dirty="0">
                <a:effectLst/>
                <a:latin typeface="Times New Roman" panose="02020603050405020304" pitchFamily="18" charset="0"/>
              </a:rPr>
              <a:t>.</a:t>
            </a:r>
          </a:p>
          <a:p>
            <a:pPr marL="0" indent="0" algn="l" fontAlgn="base">
              <a:buNone/>
            </a:pPr>
            <a:r>
              <a:rPr lang="en-US" sz="1400" b="0" i="0" dirty="0">
                <a:effectLst/>
                <a:latin typeface="Times New Roman" panose="02020603050405020304" pitchFamily="18" charset="0"/>
              </a:rPr>
              <a:t>University at Buffalo Industrial and Systems Engineering</a:t>
            </a:r>
          </a:p>
          <a:p>
            <a:pPr marL="0" indent="0">
              <a:buNone/>
            </a:pPr>
            <a:r>
              <a:rPr lang="en-US" sz="1400" b="0" i="0" dirty="0">
                <a:effectLst/>
                <a:latin typeface="Times New Roman" panose="02020603050405020304" pitchFamily="18" charset="0"/>
                <a:hlinkClick r:id="rId6">
                  <a:extLst>
                    <a:ext uri="{A12FA001-AC4F-418D-AE19-62706E023703}">
                      <ahyp:hlinkClr xmlns:ahyp="http://schemas.microsoft.com/office/drawing/2018/hyperlinkcolor" val="tx"/>
                    </a:ext>
                  </a:extLst>
                </a:hlinkClick>
              </a:rPr>
              <a:t>cjwurst@buffalo.edu</a:t>
            </a:r>
            <a:endParaRPr lang="en-US" sz="1400" dirty="0"/>
          </a:p>
        </p:txBody>
      </p:sp>
      <p:sp>
        <p:nvSpPr>
          <p:cNvPr id="7" name="Slide Number Placeholder 6">
            <a:extLst>
              <a:ext uri="{FF2B5EF4-FFF2-40B4-BE49-F238E27FC236}">
                <a16:creationId xmlns:a16="http://schemas.microsoft.com/office/drawing/2014/main" id="{FF17DAEB-C1E5-89D5-0A77-C8DE793E9E7D}"/>
              </a:ext>
            </a:extLst>
          </p:cNvPr>
          <p:cNvSpPr>
            <a:spLocks noGrp="1"/>
          </p:cNvSpPr>
          <p:nvPr>
            <p:ph type="sldNum" sz="quarter" idx="12"/>
          </p:nvPr>
        </p:nvSpPr>
        <p:spPr/>
        <p:txBody>
          <a:bodyPr/>
          <a:lstStyle/>
          <a:p>
            <a:fld id="{72E4BC4C-E8C0-4132-A64E-B5EC5B5CF1D5}" type="slidenum">
              <a:rPr lang="en-US" smtClean="0"/>
              <a:t>49</a:t>
            </a:fld>
            <a:endParaRPr lang="en-US" dirty="0"/>
          </a:p>
        </p:txBody>
      </p:sp>
    </p:spTree>
    <p:extLst>
      <p:ext uri="{BB962C8B-B14F-4D97-AF65-F5344CB8AC3E}">
        <p14:creationId xmlns:p14="http://schemas.microsoft.com/office/powerpoint/2010/main" val="240101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DEDA-6B65-8C8A-E755-7835A80BEFD3}"/>
              </a:ext>
            </a:extLst>
          </p:cNvPr>
          <p:cNvSpPr>
            <a:spLocks noGrp="1"/>
          </p:cNvSpPr>
          <p:nvPr>
            <p:ph type="title"/>
          </p:nvPr>
        </p:nvSpPr>
        <p:spPr>
          <a:xfrm>
            <a:off x="1179576" y="1163849"/>
            <a:ext cx="9829800" cy="640238"/>
          </a:xfrm>
        </p:spPr>
        <p:txBody>
          <a:bodyPr anchor="b">
            <a:normAutofit/>
          </a:bodyPr>
          <a:lstStyle/>
          <a:p>
            <a:pPr algn="ctr"/>
            <a:r>
              <a:rPr lang="en-US" sz="2800" b="1" i="0" dirty="0">
                <a:solidFill>
                  <a:srgbClr val="333333"/>
                </a:solidFill>
                <a:effectLst/>
                <a:latin typeface="Times New Roman" panose="02020603050405020304" pitchFamily="18" charset="0"/>
                <a:cs typeface="Times New Roman" panose="02020603050405020304" pitchFamily="18" charset="0"/>
              </a:rPr>
              <a:t>The following hazards cause the most fall-related injuries</a:t>
            </a:r>
            <a:r>
              <a:rPr lang="en-US" sz="2800" b="0" i="0" dirty="0">
                <a:solidFill>
                  <a:srgbClr val="333333"/>
                </a:solidFill>
                <a:effectLst/>
                <a:latin typeface="Times New Roman" panose="02020603050405020304" pitchFamily="18" charset="0"/>
                <a:cs typeface="Times New Roman" panose="02020603050405020304" pitchFamily="18" charset="0"/>
              </a:rPr>
              <a:t>:</a:t>
            </a:r>
            <a:endParaRPr lang="en-US" sz="2800" dirty="0">
              <a:solidFill>
                <a:schemeClr val="tx2"/>
              </a:solidFill>
              <a:latin typeface="Times New Roman" panose="02020603050405020304" pitchFamily="18" charset="0"/>
              <a:cs typeface="Times New Roman" panose="02020603050405020304" pitchFamily="18" charset="0"/>
            </a:endParaRPr>
          </a:p>
        </p:txBody>
      </p:sp>
      <p:pic>
        <p:nvPicPr>
          <p:cNvPr id="1026" name="Picture 2" descr="Did You Know? Falls from elevation account for one third of all deaths in construction">
            <a:extLst>
              <a:ext uri="{FF2B5EF4-FFF2-40B4-BE49-F238E27FC236}">
                <a16:creationId xmlns:a16="http://schemas.microsoft.com/office/drawing/2014/main" id="{4E60EE83-A90A-AB4C-D5AC-5125AEB396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4069" y="2837712"/>
            <a:ext cx="3775897" cy="3217333"/>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E03B9243-A00A-678D-E2A2-C5AB13DA416F}"/>
              </a:ext>
            </a:extLst>
          </p:cNvPr>
          <p:cNvSpPr>
            <a:spLocks noGrp="1"/>
          </p:cNvSpPr>
          <p:nvPr>
            <p:ph idx="1"/>
          </p:nvPr>
        </p:nvSpPr>
        <p:spPr>
          <a:xfrm>
            <a:off x="6354871" y="2827419"/>
            <a:ext cx="5029200" cy="3227626"/>
          </a:xfrm>
        </p:spPr>
        <p:txBody>
          <a:bodyPr anchor="ctr">
            <a:normAutofit lnSpcReduction="10000"/>
          </a:bodyPr>
          <a:lstStyle/>
          <a:p>
            <a:pPr marL="457200" indent="-457200" algn="l">
              <a:buFont typeface="+mj-lt"/>
              <a:buAutoNum type="arabicPeriod"/>
            </a:pPr>
            <a:r>
              <a:rPr lang="en-US" sz="2400" b="1" i="0" u="none" strike="noStrike" dirty="0">
                <a:effectLst/>
                <a:latin typeface="Times New Roman" panose="02020603050405020304" pitchFamily="18" charset="0"/>
                <a:cs typeface="Times New Roman" panose="02020603050405020304" pitchFamily="18" charset="0"/>
                <a:hlinkClick r:id="rId4" tooltip="Unprotected Sides, Wall Openings, and Floor Holes">
                  <a:extLst>
                    <a:ext uri="{A12FA001-AC4F-418D-AE19-62706E023703}">
                      <ahyp:hlinkClr xmlns:ahyp="http://schemas.microsoft.com/office/drawing/2018/hyperlinkcolor" val="tx"/>
                    </a:ext>
                  </a:extLst>
                </a:hlinkClick>
              </a:rPr>
              <a:t>Unprotected sides, wall openings, and floor holes</a:t>
            </a:r>
            <a:endParaRPr lang="en-US" sz="2400" b="1" i="0" dirty="0">
              <a:effectLst/>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sz="2400" b="1" i="0" u="sng" dirty="0">
                <a:effectLst/>
                <a:latin typeface="Times New Roman" panose="02020603050405020304" pitchFamily="18" charset="0"/>
                <a:cs typeface="Times New Roman" panose="02020603050405020304" pitchFamily="18" charset="0"/>
                <a:hlinkClick r:id="rId5" tooltip="Improper Scaffold Construction">
                  <a:extLst>
                    <a:ext uri="{A12FA001-AC4F-418D-AE19-62706E023703}">
                      <ahyp:hlinkClr xmlns:ahyp="http://schemas.microsoft.com/office/drawing/2018/hyperlinkcolor" val="tx"/>
                    </a:ext>
                  </a:extLst>
                </a:hlinkClick>
              </a:rPr>
              <a:t>Improper scaffold construction</a:t>
            </a:r>
            <a:endParaRPr lang="en-US" sz="2400" b="1" i="0" dirty="0">
              <a:effectLst/>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sz="2400" b="1" i="0" u="none" strike="noStrike" dirty="0">
                <a:effectLst/>
                <a:latin typeface="Times New Roman" panose="02020603050405020304" pitchFamily="18" charset="0"/>
                <a:cs typeface="Times New Roman" panose="02020603050405020304" pitchFamily="18" charset="0"/>
                <a:hlinkClick r:id="rId6" tooltip="Unguarded Protruding Steel Rebars">
                  <a:extLst>
                    <a:ext uri="{A12FA001-AC4F-418D-AE19-62706E023703}">
                      <ahyp:hlinkClr xmlns:ahyp="http://schemas.microsoft.com/office/drawing/2018/hyperlinkcolor" val="tx"/>
                    </a:ext>
                  </a:extLst>
                </a:hlinkClick>
              </a:rPr>
              <a:t>Unguarded protruding steel rebars</a:t>
            </a:r>
            <a:endParaRPr lang="en-US" sz="2400" b="1" i="0" dirty="0">
              <a:effectLst/>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sz="2400" b="1" i="0" u="none" strike="noStrike" dirty="0">
                <a:effectLst/>
                <a:latin typeface="Times New Roman" panose="02020603050405020304" pitchFamily="18" charset="0"/>
                <a:cs typeface="Times New Roman" panose="02020603050405020304" pitchFamily="18" charset="0"/>
                <a:hlinkClick r:id="rId7" tooltip="Misuse of Portable Ladders">
                  <a:extLst>
                    <a:ext uri="{A12FA001-AC4F-418D-AE19-62706E023703}">
                      <ahyp:hlinkClr xmlns:ahyp="http://schemas.microsoft.com/office/drawing/2018/hyperlinkcolor" val="tx"/>
                    </a:ext>
                  </a:extLst>
                </a:hlinkClick>
              </a:rPr>
              <a:t>Misuse of portable ladders</a:t>
            </a:r>
            <a:endParaRPr lang="en-US" sz="2400" b="1" i="0" u="none" strike="noStrike" dirty="0">
              <a:effectLst/>
              <a:latin typeface="Times New Roman" panose="02020603050405020304" pitchFamily="18" charset="0"/>
              <a:cs typeface="Times New Roman" panose="02020603050405020304" pitchFamily="18" charset="0"/>
            </a:endParaRPr>
          </a:p>
          <a:p>
            <a:pPr marL="457200" indent="-457200" algn="l">
              <a:buFont typeface="+mj-lt"/>
              <a:buAutoNum type="arabicPeriod"/>
            </a:pPr>
            <a:endParaRPr lang="en-US" sz="2400" b="1" i="0" dirty="0">
              <a:effectLst/>
              <a:latin typeface="Times New Roman" panose="02020603050405020304" pitchFamily="18" charset="0"/>
              <a:cs typeface="Times New Roman" panose="02020603050405020304" pitchFamily="18" charset="0"/>
            </a:endParaRPr>
          </a:p>
          <a:p>
            <a:r>
              <a:rPr lang="en-US" sz="1800" dirty="0">
                <a:solidFill>
                  <a:schemeClr val="tx2"/>
                </a:solidFill>
                <a:hlinkClick r:id="rId8"/>
              </a:rPr>
              <a:t>https://www.osha.gov/etools/construction/falls</a:t>
            </a:r>
            <a:endParaRPr lang="en-US" sz="1800" dirty="0">
              <a:solidFill>
                <a:schemeClr val="tx2"/>
              </a:solidFill>
            </a:endParaRPr>
          </a:p>
          <a:p>
            <a:endParaRPr lang="en-US" sz="1800" dirty="0">
              <a:solidFill>
                <a:schemeClr val="tx2"/>
              </a:solidFill>
            </a:endParaRPr>
          </a:p>
        </p:txBody>
      </p:sp>
      <p:sp>
        <p:nvSpPr>
          <p:cNvPr id="4" name="Slide Number Placeholder 3">
            <a:extLst>
              <a:ext uri="{FF2B5EF4-FFF2-40B4-BE49-F238E27FC236}">
                <a16:creationId xmlns:a16="http://schemas.microsoft.com/office/drawing/2014/main" id="{3F2E1BB1-0ED9-559F-FB03-7D75424E220C}"/>
              </a:ext>
            </a:extLst>
          </p:cNvPr>
          <p:cNvSpPr>
            <a:spLocks noGrp="1"/>
          </p:cNvSpPr>
          <p:nvPr>
            <p:ph type="sldNum" sz="quarter" idx="12"/>
          </p:nvPr>
        </p:nvSpPr>
        <p:spPr>
          <a:xfrm>
            <a:off x="8610600" y="6356350"/>
            <a:ext cx="2743200" cy="365125"/>
          </a:xfrm>
        </p:spPr>
        <p:txBody>
          <a:bodyPr>
            <a:normAutofit/>
          </a:bodyPr>
          <a:lstStyle/>
          <a:p>
            <a:pPr>
              <a:spcAft>
                <a:spcPts val="600"/>
              </a:spcAft>
            </a:pPr>
            <a:fld id="{72E4BC4C-E8C0-4132-A64E-B5EC5B5CF1D5}" type="slidenum">
              <a:rPr lang="en-US" smtClean="0"/>
              <a:pPr>
                <a:spcAft>
                  <a:spcPts val="600"/>
                </a:spcAft>
              </a:pPr>
              <a:t>5</a:t>
            </a:fld>
            <a:endParaRPr lang="en-US" dirty="0"/>
          </a:p>
        </p:txBody>
      </p:sp>
    </p:spTree>
    <p:extLst>
      <p:ext uri="{BB962C8B-B14F-4D97-AF65-F5344CB8AC3E}">
        <p14:creationId xmlns:p14="http://schemas.microsoft.com/office/powerpoint/2010/main" val="2495580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0F91-6BAE-7DF1-ED4D-3918C03C24F4}"/>
              </a:ext>
            </a:extLst>
          </p:cNvPr>
          <p:cNvSpPr>
            <a:spLocks noGrp="1"/>
          </p:cNvSpPr>
          <p:nvPr>
            <p:ph type="title"/>
          </p:nvPr>
        </p:nvSpPr>
        <p:spPr/>
        <p:txBody>
          <a:bodyPr/>
          <a:lstStyle/>
          <a:p>
            <a:r>
              <a:rPr lang="en-US" sz="4400" b="1" i="1" dirty="0">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a:t>
            </a:r>
            <a:r>
              <a:rPr lang="en-US" sz="4400" b="1"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Find Out More About Biases</a:t>
            </a:r>
            <a:r>
              <a:rPr lang="en-US" sz="4400" b="1" i="1" dirty="0">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a:t>
            </a:r>
            <a:r>
              <a:rPr lang="en-US" sz="4400" b="1" i="1" dirty="0">
                <a:latin typeface="Times New Roman" panose="02020603050405020304" pitchFamily="18"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5DEF9C98-15D8-20D8-9680-7B97EEC7FA5D}"/>
              </a:ext>
            </a:extLst>
          </p:cNvPr>
          <p:cNvSpPr>
            <a:spLocks noGrp="1"/>
          </p:cNvSpPr>
          <p:nvPr>
            <p:ph sz="half" idx="1"/>
          </p:nvPr>
        </p:nvSpPr>
        <p:spPr/>
        <p:txBody>
          <a:bodyPr>
            <a:normAutofit fontScale="25000" lnSpcReduction="20000"/>
          </a:bodyPr>
          <a:lstStyle/>
          <a:p>
            <a:pPr marL="0" indent="0">
              <a:buNone/>
            </a:pPr>
            <a:endParaRPr lang="en-US" sz="2000" b="1"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Representativeness Bias</a:t>
            </a:r>
          </a:p>
          <a:p>
            <a:endParaRPr lang="en-US" sz="9600" dirty="0">
              <a:latin typeface="Times New Roman" panose="02020603050405020304" pitchFamily="18" charset="0"/>
              <a:cs typeface="Times New Roman" panose="02020603050405020304" pitchFamily="18" charset="0"/>
            </a:endParaRPr>
          </a:p>
          <a:p>
            <a:endParaRPr lang="en-US" sz="9600" dirty="0">
              <a:latin typeface="Times New Roman" panose="02020603050405020304" pitchFamily="18" charset="0"/>
              <a:cs typeface="Times New Roman" panose="02020603050405020304" pitchFamily="18" charset="0"/>
            </a:endParaRPr>
          </a:p>
          <a:p>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Anchoring Bias</a:t>
            </a:r>
          </a:p>
          <a:p>
            <a:endParaRPr lang="en-US" sz="6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6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9600" dirty="0">
                <a:effectLst/>
                <a:latin typeface="Times New Roman" panose="02020603050405020304" pitchFamily="18" charset="0"/>
                <a:ea typeface="Calibri" panose="020F0502020204030204" pitchFamily="34" charset="0"/>
              </a:rPr>
              <a:t>Confirmation Bias </a:t>
            </a:r>
          </a:p>
          <a:p>
            <a:endParaRPr lang="en-US" sz="9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9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Courtesy Bias</a:t>
            </a:r>
          </a:p>
          <a:p>
            <a:endParaRPr lang="en-US" sz="2000" b="1"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B5BD2EB3-56C7-613C-84C3-C17EC3FA9765}"/>
              </a:ext>
            </a:extLst>
          </p:cNvPr>
          <p:cNvSpPr>
            <a:spLocks noGrp="1"/>
          </p:cNvSpPr>
          <p:nvPr>
            <p:ph sz="half" idx="2"/>
          </p:nvPr>
        </p:nvSpPr>
        <p:spPr/>
        <p:txBody>
          <a:bodyPr>
            <a:normAutofit fontScale="25000" lnSpcReduction="20000"/>
          </a:bodyPr>
          <a:lstStyle/>
          <a:p>
            <a:endParaRPr lang="en-US" sz="3400"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Fundamental Attribution Error</a:t>
            </a:r>
          </a:p>
          <a:p>
            <a:endParaRPr lang="en-US" sz="9600" dirty="0">
              <a:latin typeface="Times New Roman" panose="02020603050405020304" pitchFamily="18" charset="0"/>
              <a:cs typeface="Times New Roman" panose="02020603050405020304" pitchFamily="18" charset="0"/>
            </a:endParaRPr>
          </a:p>
          <a:p>
            <a:endParaRPr lang="en-US" sz="9600"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Conservatism in Belief Revision</a:t>
            </a:r>
          </a:p>
          <a:p>
            <a:endParaRPr lang="en-US" sz="9600" dirty="0">
              <a:latin typeface="Times New Roman" panose="02020603050405020304" pitchFamily="18" charset="0"/>
              <a:cs typeface="Times New Roman" panose="02020603050405020304" pitchFamily="18" charset="0"/>
            </a:endParaRPr>
          </a:p>
          <a:p>
            <a:endParaRPr lang="en-US" sz="9600" dirty="0">
              <a:latin typeface="Times New Roman" panose="02020603050405020304" pitchFamily="18" charset="0"/>
              <a:cs typeface="Times New Roman" panose="02020603050405020304" pitchFamily="18" charset="0"/>
            </a:endParaRPr>
          </a:p>
          <a:p>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Availability Bias</a:t>
            </a:r>
          </a:p>
          <a:p>
            <a:endParaRPr lang="en-US" sz="3400" dirty="0">
              <a:latin typeface="Times New Roman" panose="02020603050405020304" pitchFamily="18" charset="0"/>
              <a:cs typeface="Times New Roman" panose="02020603050405020304" pitchFamily="18" charset="0"/>
            </a:endParaRPr>
          </a:p>
          <a:p>
            <a:endParaRPr lang="en-US" sz="3400" dirty="0">
              <a:latin typeface="Times New Roman" panose="02020603050405020304" pitchFamily="18" charset="0"/>
              <a:cs typeface="Times New Roman" panose="02020603050405020304" pitchFamily="18" charset="0"/>
            </a:endParaRPr>
          </a:p>
          <a:p>
            <a:endParaRPr lang="en-US" dirty="0"/>
          </a:p>
          <a:p>
            <a:pPr marL="0" indent="0">
              <a:buNone/>
            </a:pPr>
            <a:r>
              <a:rPr lang="en-US" sz="8000" dirty="0">
                <a:latin typeface="Times New Roman" panose="02020603050405020304" pitchFamily="18" charset="0"/>
                <a:cs typeface="Times New Roman" panose="02020603050405020304" pitchFamily="18" charset="0"/>
              </a:rPr>
              <a:t>*</a:t>
            </a:r>
            <a:r>
              <a:rPr lang="en-US" sz="8000" b="1" i="1" dirty="0">
                <a:latin typeface="Modern Love Caps" panose="020F0502020204030204" pitchFamily="82" charset="0"/>
                <a:cs typeface="Times New Roman" panose="02020603050405020304" pitchFamily="18" charset="0"/>
                <a:hlinkClick r:id="rId3">
                  <a:extLst>
                    <a:ext uri="{A12FA001-AC4F-418D-AE19-62706E023703}">
                      <ahyp:hlinkClr xmlns:ahyp="http://schemas.microsoft.com/office/drawing/2018/hyperlinkcolor" val="tx"/>
                    </a:ext>
                  </a:extLst>
                </a:hlinkClick>
              </a:rPr>
              <a:t>Incident Investigation Resources | CSRA (colorado.edu)</a:t>
            </a:r>
            <a:endParaRPr lang="en-US" sz="8000" b="1" i="1" dirty="0">
              <a:latin typeface="Modern Love Caps" panose="020F0502020204030204" pitchFamily="82" charset="0"/>
              <a:cs typeface="Times New Roman" panose="02020603050405020304" pitchFamily="18" charset="0"/>
            </a:endParaRPr>
          </a:p>
          <a:p>
            <a:pPr marL="0" indent="0">
              <a:buNone/>
            </a:pPr>
            <a:endParaRPr lang="en-US" dirty="0"/>
          </a:p>
        </p:txBody>
      </p:sp>
      <p:sp>
        <p:nvSpPr>
          <p:cNvPr id="5" name="Slide Number Placeholder 4">
            <a:extLst>
              <a:ext uri="{FF2B5EF4-FFF2-40B4-BE49-F238E27FC236}">
                <a16:creationId xmlns:a16="http://schemas.microsoft.com/office/drawing/2014/main" id="{A590AAA2-990D-66F3-97CC-E6D6ADD4F48E}"/>
              </a:ext>
            </a:extLst>
          </p:cNvPr>
          <p:cNvSpPr>
            <a:spLocks noGrp="1"/>
          </p:cNvSpPr>
          <p:nvPr>
            <p:ph type="sldNum" sz="quarter" idx="12"/>
          </p:nvPr>
        </p:nvSpPr>
        <p:spPr/>
        <p:txBody>
          <a:bodyPr/>
          <a:lstStyle/>
          <a:p>
            <a:fld id="{72E4BC4C-E8C0-4132-A64E-B5EC5B5CF1D5}" type="slidenum">
              <a:rPr lang="en-US" smtClean="0"/>
              <a:t>50</a:t>
            </a:fld>
            <a:endParaRPr lang="en-US" dirty="0"/>
          </a:p>
        </p:txBody>
      </p:sp>
    </p:spTree>
    <p:extLst>
      <p:ext uri="{BB962C8B-B14F-4D97-AF65-F5344CB8AC3E}">
        <p14:creationId xmlns:p14="http://schemas.microsoft.com/office/powerpoint/2010/main" val="3594283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1C4C346C-AC27-D7C1-4850-5F3C8513C9FE}"/>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sz="2400" b="1" i="1" dirty="0"/>
              <a:t>                 “From The Ground Up: </a:t>
            </a:r>
            <a:br>
              <a:rPr lang="en-US" sz="2400" b="1" i="1" dirty="0"/>
            </a:br>
            <a:r>
              <a:rPr lang="en-US" sz="2400" b="1" i="1" dirty="0"/>
              <a:t>              Building Opportunities for </a:t>
            </a:r>
            <a:br>
              <a:rPr lang="en-US" sz="2400" b="1" i="1" dirty="0"/>
            </a:br>
            <a:r>
              <a:rPr lang="en-US" sz="2400" b="1" i="1" dirty="0"/>
              <a:t>               Women in Construction”</a:t>
            </a:r>
            <a:endParaRPr lang="en-US" sz="2400" dirty="0"/>
          </a:p>
        </p:txBody>
      </p:sp>
      <p:sp>
        <p:nvSpPr>
          <p:cNvPr id="3" name="Content Placeholder 2">
            <a:extLst>
              <a:ext uri="{FF2B5EF4-FFF2-40B4-BE49-F238E27FC236}">
                <a16:creationId xmlns:a16="http://schemas.microsoft.com/office/drawing/2014/main" id="{55A9B2F3-A277-E711-D3D9-2945DC90B936}"/>
              </a:ext>
            </a:extLst>
          </p:cNvPr>
          <p:cNvSpPr>
            <a:spLocks noGrp="1"/>
          </p:cNvSpPr>
          <p:nvPr>
            <p:ph sz="half" idx="1"/>
          </p:nvPr>
        </p:nvSpPr>
        <p:spPr>
          <a:xfrm>
            <a:off x="838200" y="1825625"/>
            <a:ext cx="5387502" cy="4351338"/>
          </a:xfrm>
        </p:spPr>
        <p:txBody>
          <a:bodyPr vert="horz" lIns="91440" tIns="45720" rIns="91440" bIns="45720" rtlCol="0">
            <a:normAutofit/>
          </a:bodyPr>
          <a:lstStyle/>
          <a:p>
            <a:r>
              <a:rPr lang="en-US" sz="2200" b="1" i="0" dirty="0">
                <a:effectLst/>
                <a:hlinkClick r:id="rId2">
                  <a:extLst>
                    <a:ext uri="{A12FA001-AC4F-418D-AE19-62706E023703}">
                      <ahyp:hlinkClr xmlns:ahyp="http://schemas.microsoft.com/office/drawing/2018/hyperlinkcolor" val="tx"/>
                    </a:ext>
                  </a:extLst>
                </a:hlinkClick>
              </a:rPr>
              <a:t>The Women's Legal Defense and Education Fund</a:t>
            </a:r>
            <a:endParaRPr lang="en-US" sz="2200" b="1" i="0" dirty="0">
              <a:effectLst/>
            </a:endParaRPr>
          </a:p>
          <a:p>
            <a:endParaRPr lang="en-US" sz="2200" b="1" dirty="0"/>
          </a:p>
          <a:p>
            <a:pPr marL="0"/>
            <a:r>
              <a:rPr lang="en-US" sz="2200" dirty="0"/>
              <a:t>    By Jennifer K. Brown,VP &amp; Legal Director</a:t>
            </a:r>
          </a:p>
          <a:p>
            <a:pPr marL="0"/>
            <a:r>
              <a:rPr lang="en-US" sz="2200" dirty="0"/>
              <a:t> &amp; Francoise Jacobsohn, PM, Equality Works</a:t>
            </a:r>
          </a:p>
          <a:p>
            <a:endParaRPr lang="en-US" sz="2200" dirty="0"/>
          </a:p>
          <a:p>
            <a:pPr marL="0"/>
            <a:endParaRPr lang="en-US" sz="2200" dirty="0"/>
          </a:p>
          <a:p>
            <a:r>
              <a:rPr lang="en-US" sz="2200" dirty="0"/>
              <a:t>Published July 2008</a:t>
            </a:r>
          </a:p>
          <a:p>
            <a:r>
              <a:rPr lang="en-US" sz="2200" dirty="0">
                <a:hlinkClick r:id="rId2">
                  <a:extLst>
                    <a:ext uri="{A12FA001-AC4F-418D-AE19-62706E023703}">
                      <ahyp:hlinkClr xmlns:ahyp="http://schemas.microsoft.com/office/drawing/2018/hyperlinkcolor" val="tx"/>
                    </a:ext>
                  </a:extLst>
                </a:hlinkClick>
              </a:rPr>
              <a:t>https://www.legalmomentum.org/</a:t>
            </a:r>
            <a:r>
              <a:rPr lang="en-US" sz="2200" dirty="0"/>
              <a:t> </a:t>
            </a:r>
          </a:p>
          <a:p>
            <a:pPr marL="0"/>
            <a:endParaRPr lang="en-US" sz="2200" dirty="0"/>
          </a:p>
        </p:txBody>
      </p:sp>
      <p:pic>
        <p:nvPicPr>
          <p:cNvPr id="3074" name="Picture 2" descr="Role of Women Working in the Construction Industry | Business Module Hub">
            <a:extLst>
              <a:ext uri="{FF2B5EF4-FFF2-40B4-BE49-F238E27FC236}">
                <a16:creationId xmlns:a16="http://schemas.microsoft.com/office/drawing/2014/main" id="{050F90EA-E762-0AF9-33C7-A5A585C72EE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0603" r="2755" b="1"/>
          <a:stretch/>
        </p:blipFill>
        <p:spPr bwMode="auto">
          <a:xfrm>
            <a:off x="7623651" y="1295416"/>
            <a:ext cx="4568348" cy="4561687"/>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308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8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F6DC2E4-B58E-3785-21FB-95E3217EFE4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72E4BC4C-E8C0-4132-A64E-B5EC5B5CF1D5}" type="slidenum">
              <a:rPr lang="en-US">
                <a:solidFill>
                  <a:srgbClr val="FFFFFF"/>
                </a:solidFill>
                <a:latin typeface="Calibri" panose="020F0502020204030204"/>
              </a:rPr>
              <a:pPr>
                <a:spcAft>
                  <a:spcPts val="600"/>
                </a:spcAft>
                <a:defRPr/>
              </a:pPr>
              <a:t>51</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453803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5A6-A23D-E0E9-8C92-925AA08353B8}"/>
              </a:ext>
            </a:extLst>
          </p:cNvPr>
          <p:cNvSpPr>
            <a:spLocks noGrp="1"/>
          </p:cNvSpPr>
          <p:nvPr>
            <p:ph type="title"/>
          </p:nvPr>
        </p:nvSpPr>
        <p:spPr/>
        <p:txBody>
          <a:bodyPr>
            <a:normAutofit fontScale="90000"/>
          </a:bodyPr>
          <a:lstStyle/>
          <a:p>
            <a:r>
              <a:rPr lang="en-US" dirty="0"/>
              <a:t>       </a:t>
            </a:r>
            <a:r>
              <a:rPr lang="en-US" dirty="0">
                <a:latin typeface="Algerian" panose="04020705040A02060702" pitchFamily="82" charset="0"/>
              </a:rPr>
              <a:t>Six Hats of Critical Thinking!</a:t>
            </a:r>
            <a:br>
              <a:rPr lang="en-US" dirty="0">
                <a:latin typeface="Algerian" panose="04020705040A02060702" pitchFamily="82" charset="0"/>
              </a:rPr>
            </a:br>
            <a:r>
              <a:rPr lang="en-US" dirty="0">
                <a:latin typeface="Algerian" panose="04020705040A02060702" pitchFamily="82" charset="0"/>
              </a:rPr>
              <a:t>                       </a:t>
            </a:r>
            <a:r>
              <a:rPr lang="en-US" sz="1300" dirty="0">
                <a:latin typeface="Times New Roman" panose="02020603050405020304" pitchFamily="18" charset="0"/>
                <a:cs typeface="Times New Roman" panose="02020603050405020304" pitchFamily="18" charset="0"/>
              </a:rPr>
              <a:t>https://www.debonogroup.com/services/core-programs/six-thinking-hats/</a:t>
            </a:r>
            <a:br>
              <a:rPr lang="en-US" sz="1300" dirty="0">
                <a:latin typeface="Times New Roman" panose="02020603050405020304" pitchFamily="18" charset="0"/>
                <a:cs typeface="Times New Roman" panose="02020603050405020304" pitchFamily="18" charset="0"/>
              </a:rPr>
            </a:br>
            <a:endParaRPr lang="en-US" sz="13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B9233-95CC-3ECD-AB0F-FF5AF2C1A190}"/>
              </a:ext>
            </a:extLst>
          </p:cNvPr>
          <p:cNvSpPr>
            <a:spLocks noGrp="1"/>
          </p:cNvSpPr>
          <p:nvPr>
            <p:ph sz="half" idx="1"/>
          </p:nvPr>
        </p:nvSpPr>
        <p:spPr/>
        <p:txBody>
          <a:bodyPr>
            <a:normAutofit fontScale="62500" lnSpcReduction="20000"/>
          </a:bodyPr>
          <a:lstStyle/>
          <a:p>
            <a:pPr algn="l"/>
            <a:r>
              <a:rPr lang="en-US" b="1" i="0" dirty="0">
                <a:effectLst/>
                <a:latin typeface="Libre Franklin" pitchFamily="2" charset="0"/>
              </a:rPr>
              <a:t>Blue Hat</a:t>
            </a:r>
            <a:r>
              <a:rPr lang="en-US" b="1" i="1" dirty="0">
                <a:effectLst/>
                <a:latin typeface="Libre Franklin" pitchFamily="2" charset="0"/>
              </a:rPr>
              <a:t>: "the Conductor's Hat"</a:t>
            </a:r>
          </a:p>
          <a:p>
            <a:pPr marL="0" indent="0" algn="l">
              <a:buNone/>
            </a:pPr>
            <a:r>
              <a:rPr lang="en-US" b="0" i="0" dirty="0">
                <a:effectLst/>
                <a:latin typeface="Libre Franklin" pitchFamily="2" charset="0"/>
              </a:rPr>
              <a:t>When you or your team are in blue hat mode, you focus on controlling your thinking and managing the decision-making process. You have an agenda, ask for summaries, and reach conclusions.</a:t>
            </a:r>
          </a:p>
          <a:p>
            <a:pPr algn="l"/>
            <a:r>
              <a:rPr lang="en-US" b="1" i="0" dirty="0">
                <a:effectLst/>
                <a:latin typeface="Libre Franklin" pitchFamily="2" charset="0"/>
              </a:rPr>
              <a:t>Green Hat: </a:t>
            </a:r>
            <a:r>
              <a:rPr lang="en-US" b="1" i="1" dirty="0">
                <a:effectLst/>
                <a:latin typeface="Libre Franklin" pitchFamily="2" charset="0"/>
              </a:rPr>
              <a:t>"the Creative Hat"</a:t>
            </a:r>
          </a:p>
          <a:p>
            <a:pPr marL="0" indent="0" algn="l">
              <a:buNone/>
            </a:pPr>
            <a:r>
              <a:rPr lang="en-US" b="0" i="0" dirty="0">
                <a:effectLst/>
                <a:latin typeface="Libre Franklin" pitchFamily="2" charset="0"/>
              </a:rPr>
              <a:t>The green hat represents creative thinking. When you're "wearing" this hat, you explore a range of ideas and possible ways forward.</a:t>
            </a:r>
          </a:p>
          <a:p>
            <a:pPr algn="l"/>
            <a:r>
              <a:rPr lang="en-US" b="1" i="0" dirty="0">
                <a:effectLst/>
                <a:latin typeface="Libre Franklin" pitchFamily="2" charset="0"/>
              </a:rPr>
              <a:t>Red Hat: </a:t>
            </a:r>
            <a:r>
              <a:rPr lang="en-US" b="1" i="1" dirty="0">
                <a:effectLst/>
                <a:latin typeface="Libre Franklin" pitchFamily="2" charset="0"/>
              </a:rPr>
              <a:t>"the Hat for the Heart"</a:t>
            </a:r>
          </a:p>
          <a:p>
            <a:pPr marL="0" indent="0" algn="l">
              <a:buNone/>
            </a:pPr>
            <a:r>
              <a:rPr lang="en-US" b="0" i="0" dirty="0">
                <a:effectLst/>
                <a:latin typeface="Libre Franklin" pitchFamily="2" charset="0"/>
              </a:rPr>
              <a:t>This hat represents feelings and instincts. When you're engaged in this type of thinking, you can express your feelings without having to justify them logically.</a:t>
            </a:r>
          </a:p>
          <a:p>
            <a:endParaRPr lang="en-US" dirty="0"/>
          </a:p>
        </p:txBody>
      </p:sp>
      <p:sp>
        <p:nvSpPr>
          <p:cNvPr id="4" name="Content Placeholder 3">
            <a:extLst>
              <a:ext uri="{FF2B5EF4-FFF2-40B4-BE49-F238E27FC236}">
                <a16:creationId xmlns:a16="http://schemas.microsoft.com/office/drawing/2014/main" id="{8FA9B1C5-302D-2EA0-2FF2-846218E6AA39}"/>
              </a:ext>
            </a:extLst>
          </p:cNvPr>
          <p:cNvSpPr>
            <a:spLocks noGrp="1"/>
          </p:cNvSpPr>
          <p:nvPr>
            <p:ph sz="half" idx="2"/>
          </p:nvPr>
        </p:nvSpPr>
        <p:spPr/>
        <p:txBody>
          <a:bodyPr>
            <a:normAutofit fontScale="62500" lnSpcReduction="20000"/>
          </a:bodyPr>
          <a:lstStyle/>
          <a:p>
            <a:pPr algn="l"/>
            <a:r>
              <a:rPr lang="en-US" b="1" i="0" dirty="0">
                <a:effectLst/>
                <a:latin typeface="Libre Franklin" pitchFamily="2" charset="0"/>
              </a:rPr>
              <a:t>Yellow Hat: </a:t>
            </a:r>
            <a:r>
              <a:rPr lang="en-US" b="1" i="1" dirty="0">
                <a:effectLst/>
                <a:latin typeface="Libre Franklin" pitchFamily="2" charset="0"/>
              </a:rPr>
              <a:t>"the Optimist's Hat"</a:t>
            </a:r>
          </a:p>
          <a:p>
            <a:pPr marL="0" indent="0" algn="l">
              <a:buNone/>
            </a:pPr>
            <a:r>
              <a:rPr lang="en-US" b="0" i="0" dirty="0">
                <a:effectLst/>
                <a:latin typeface="Libre Franklin" pitchFamily="2" charset="0"/>
              </a:rPr>
              <a:t>With yellow hat thinking, you look at issues in the most positive light possible. You accentuate the benefits and the added value that could come from your ideas.</a:t>
            </a:r>
          </a:p>
          <a:p>
            <a:pPr algn="l"/>
            <a:r>
              <a:rPr lang="en-US" b="1" i="0" dirty="0">
                <a:effectLst/>
                <a:latin typeface="Libre Franklin" pitchFamily="2" charset="0"/>
              </a:rPr>
              <a:t>Black Hat: </a:t>
            </a:r>
            <a:r>
              <a:rPr lang="en-US" b="1" i="1" dirty="0">
                <a:effectLst/>
                <a:latin typeface="Libre Franklin" pitchFamily="2" charset="0"/>
              </a:rPr>
              <a:t>"the Judge's Hat"</a:t>
            </a:r>
          </a:p>
          <a:p>
            <a:pPr marL="0" indent="0" algn="l">
              <a:buNone/>
            </a:pPr>
            <a:r>
              <a:rPr lang="en-US" b="0" i="0" dirty="0">
                <a:effectLst/>
                <a:latin typeface="Libre Franklin" pitchFamily="2" charset="0"/>
              </a:rPr>
              <a:t>This hat is about being cautious and assessing risks. You employ critical judgment and explain exactly why you have concerns.</a:t>
            </a:r>
          </a:p>
          <a:p>
            <a:pPr algn="l"/>
            <a:r>
              <a:rPr lang="en-US" b="1" i="0" dirty="0">
                <a:effectLst/>
                <a:latin typeface="Libre Franklin" pitchFamily="2" charset="0"/>
              </a:rPr>
              <a:t>White Hat: </a:t>
            </a:r>
            <a:r>
              <a:rPr lang="en-US" b="1" i="1" dirty="0">
                <a:effectLst/>
                <a:latin typeface="Libre Franklin" pitchFamily="2" charset="0"/>
              </a:rPr>
              <a:t>"the Factual Hat"</a:t>
            </a:r>
          </a:p>
          <a:p>
            <a:pPr marL="0" indent="0" algn="l">
              <a:buNone/>
            </a:pPr>
            <a:r>
              <a:rPr lang="en-US" b="0" i="0" dirty="0">
                <a:effectLst/>
                <a:latin typeface="Libre Franklin" pitchFamily="2" charset="0"/>
              </a:rPr>
              <a:t>The white hat represents information gathering. Think about the knowledge and insights that you've collected already – but also the information you're missing, and where you can go to get it.</a:t>
            </a:r>
          </a:p>
          <a:p>
            <a:endParaRPr lang="en-US" dirty="0"/>
          </a:p>
        </p:txBody>
      </p:sp>
      <p:sp>
        <p:nvSpPr>
          <p:cNvPr id="5" name="Slide Number Placeholder 4">
            <a:extLst>
              <a:ext uri="{FF2B5EF4-FFF2-40B4-BE49-F238E27FC236}">
                <a16:creationId xmlns:a16="http://schemas.microsoft.com/office/drawing/2014/main" id="{A681FFF2-0ED6-EE47-0A7A-41C9DD1D6A3B}"/>
              </a:ext>
            </a:extLst>
          </p:cNvPr>
          <p:cNvSpPr>
            <a:spLocks noGrp="1"/>
          </p:cNvSpPr>
          <p:nvPr>
            <p:ph type="sldNum" sz="quarter" idx="12"/>
          </p:nvPr>
        </p:nvSpPr>
        <p:spPr/>
        <p:txBody>
          <a:bodyPr/>
          <a:lstStyle/>
          <a:p>
            <a:fld id="{72E4BC4C-E8C0-4132-A64E-B5EC5B5CF1D5}" type="slidenum">
              <a:rPr lang="en-US" smtClean="0"/>
              <a:t>52</a:t>
            </a:fld>
            <a:endParaRPr lang="en-US" dirty="0"/>
          </a:p>
        </p:txBody>
      </p:sp>
    </p:spTree>
    <p:extLst>
      <p:ext uri="{BB962C8B-B14F-4D97-AF65-F5344CB8AC3E}">
        <p14:creationId xmlns:p14="http://schemas.microsoft.com/office/powerpoint/2010/main" val="393831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92D77-25A1-2D80-F8C7-456538432660}"/>
              </a:ext>
            </a:extLst>
          </p:cNvPr>
          <p:cNvSpPr>
            <a:spLocks noGrp="1"/>
          </p:cNvSpPr>
          <p:nvPr>
            <p:ph type="title"/>
          </p:nvPr>
        </p:nvSpPr>
        <p:spPr/>
        <p:txBody>
          <a:bodyPr>
            <a:normAutofit/>
          </a:bodyPr>
          <a:lstStyle/>
          <a:p>
            <a:r>
              <a:rPr lang="en-US" sz="18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CONSTRUCTION SAFETY STARTS</a:t>
            </a:r>
            <a:br>
              <a:rPr lang="en-US" sz="12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BEFORE CONSTRUCTION BEGINS! </a:t>
            </a:r>
            <a:r>
              <a:rPr lang="en-US" sz="1800" b="1" i="1" dirty="0">
                <a:latin typeface="Times New Roman" panose="02020603050405020304" pitchFamily="18" charset="0"/>
                <a:cs typeface="Times New Roman" panose="02020603050405020304" pitchFamily="18" charset="0"/>
              </a:rPr>
              <a:t>™</a:t>
            </a:r>
            <a:br>
              <a:rPr lang="en-US" sz="1800" b="1" dirty="0">
                <a:latin typeface="Times New Roman" panose="02020603050405020304" pitchFamily="18" charset="0"/>
                <a:cs typeface="Times New Roman" panose="02020603050405020304" pitchFamily="18" charset="0"/>
              </a:rPr>
            </a:br>
            <a:endParaRPr lang="en-US" sz="1800" dirty="0"/>
          </a:p>
        </p:txBody>
      </p:sp>
      <p:sp>
        <p:nvSpPr>
          <p:cNvPr id="3" name="Content Placeholder 2">
            <a:extLst>
              <a:ext uri="{FF2B5EF4-FFF2-40B4-BE49-F238E27FC236}">
                <a16:creationId xmlns:a16="http://schemas.microsoft.com/office/drawing/2014/main" id="{8A2F3345-9874-D987-33CE-CAA165132E6F}"/>
              </a:ext>
            </a:extLst>
          </p:cNvPr>
          <p:cNvSpPr>
            <a:spLocks noGrp="1"/>
          </p:cNvSpPr>
          <p:nvPr>
            <p:ph idx="1"/>
          </p:nvPr>
        </p:nvSpPr>
        <p:spPr/>
        <p:txBody>
          <a:bodyPr>
            <a:normAutofit fontScale="62500" lnSpcReduction="20000"/>
          </a:bodyPr>
          <a:lstStyle/>
          <a:p>
            <a:pPr marL="0" indent="0">
              <a:buNone/>
            </a:pPr>
            <a:r>
              <a:rPr lang="en-US" b="1" i="1" dirty="0">
                <a:latin typeface="Times New Roman" panose="02020603050405020304" pitchFamily="18" charset="0"/>
                <a:cs typeface="Times New Roman" panose="02020603050405020304" pitchFamily="18" charset="0"/>
              </a:rPr>
              <a:t> </a:t>
            </a:r>
            <a:endParaRPr lang="en-US" sz="3600" b="1" i="1" dirty="0">
              <a:latin typeface="Times New Roman" panose="02020603050405020304" pitchFamily="18" charset="0"/>
              <a:cs typeface="Times New Roman" panose="02020603050405020304" pitchFamily="18" charset="0"/>
            </a:endParaRPr>
          </a:p>
          <a:p>
            <a:pPr marL="0" indent="0">
              <a:buNone/>
            </a:pPr>
            <a:r>
              <a:rPr lang="en-US" sz="3600" b="1" i="1" dirty="0">
                <a:latin typeface="Times New Roman" panose="02020603050405020304" pitchFamily="18" charset="0"/>
                <a:cs typeface="Times New Roman" panose="02020603050405020304" pitchFamily="18" charset="0"/>
              </a:rPr>
              <a:t>“Language and Thought in Action.”    </a:t>
            </a:r>
            <a:r>
              <a:rPr lang="en-US" sz="2400" b="1" i="1" dirty="0">
                <a:latin typeface="Times New Roman" panose="02020603050405020304" pitchFamily="18" charset="0"/>
                <a:cs typeface="Times New Roman" panose="02020603050405020304" pitchFamily="18" charset="0"/>
              </a:rPr>
              <a:t>by S. I. Hayakawa</a:t>
            </a:r>
          </a:p>
          <a:p>
            <a:pPr marL="0" indent="0">
              <a:buNone/>
            </a:pPr>
            <a:r>
              <a:rPr lang="en-US" sz="2000" dirty="0">
                <a:solidFill>
                  <a:srgbClr val="5F6368"/>
                </a:solidFill>
                <a:latin typeface="Times New Roman" panose="02020603050405020304" pitchFamily="18" charset="0"/>
                <a:cs typeface="Times New Roman" panose="02020603050405020304" pitchFamily="18" charset="0"/>
              </a:rPr>
              <a:t>                                      </a:t>
            </a:r>
            <a:endParaRPr lang="en-US" sz="2000" b="1" i="0" dirty="0">
              <a:solidFill>
                <a:srgbClr val="5F6368"/>
              </a:solidFill>
              <a:effectLst/>
              <a:latin typeface="Times New Roman" panose="02020603050405020304" pitchFamily="18" charset="0"/>
              <a:cs typeface="Times New Roman" panose="02020603050405020304" pitchFamily="18" charset="0"/>
            </a:endParaRPr>
          </a:p>
          <a:p>
            <a:pPr algn="l"/>
            <a:r>
              <a:rPr lang="en-US" sz="2800" b="1" i="0" dirty="0">
                <a:solidFill>
                  <a:srgbClr val="2C293B"/>
                </a:solidFill>
                <a:effectLst/>
                <a:latin typeface="Times New Roman" panose="02020603050405020304" pitchFamily="18" charset="0"/>
                <a:cs typeface="Times New Roman" panose="02020603050405020304" pitchFamily="18" charset="0"/>
              </a:rPr>
              <a:t>Description</a:t>
            </a:r>
          </a:p>
          <a:p>
            <a:pPr marL="0" indent="0">
              <a:lnSpc>
                <a:spcPct val="160000"/>
              </a:lnSpc>
              <a:buNone/>
            </a:pPr>
            <a:r>
              <a:rPr lang="en-US" sz="2800" b="0" i="0" dirty="0">
                <a:solidFill>
                  <a:srgbClr val="2C293B"/>
                </a:solidFill>
                <a:effectLst/>
                <a:latin typeface="Times New Roman" panose="02020603050405020304" pitchFamily="18" charset="0"/>
                <a:cs typeface="Times New Roman" panose="02020603050405020304" pitchFamily="18" charset="0"/>
              </a:rPr>
              <a:t>In this thoroughly revised, updated edition of his classic </a:t>
            </a:r>
            <a:r>
              <a:rPr lang="en-US" sz="2800" b="0" i="1" dirty="0">
                <a:solidFill>
                  <a:srgbClr val="2C293B"/>
                </a:solidFill>
                <a:effectLst/>
                <a:latin typeface="Times New Roman" panose="02020603050405020304" pitchFamily="18" charset="0"/>
                <a:cs typeface="Times New Roman" panose="02020603050405020304" pitchFamily="18" charset="0"/>
              </a:rPr>
              <a:t>"Language in Thought and Action, "</a:t>
            </a:r>
            <a:r>
              <a:rPr lang="en-US" sz="2800" b="0" i="0" dirty="0">
                <a:solidFill>
                  <a:srgbClr val="2C293B"/>
                </a:solidFill>
                <a:effectLst/>
                <a:latin typeface="Times New Roman" panose="02020603050405020304" pitchFamily="18" charset="0"/>
                <a:cs typeface="Times New Roman" panose="02020603050405020304" pitchFamily="18" charset="0"/>
              </a:rPr>
              <a:t> S.I. Hayakawa discusses </a:t>
            </a:r>
            <a:r>
              <a:rPr lang="en-US" sz="2800" b="0" i="0" u="sng" dirty="0">
                <a:solidFill>
                  <a:srgbClr val="2C293B"/>
                </a:solidFill>
                <a:effectLst/>
                <a:latin typeface="Times New Roman" panose="02020603050405020304" pitchFamily="18" charset="0"/>
                <a:cs typeface="Times New Roman" panose="02020603050405020304" pitchFamily="18" charset="0"/>
              </a:rPr>
              <a:t>the role of language in human life, the many functions of language, and how language - sometimes without our knowing - shapes our thinking</a:t>
            </a:r>
            <a:r>
              <a:rPr lang="en-US" sz="2800" b="0" i="0" dirty="0">
                <a:solidFill>
                  <a:srgbClr val="2C293B"/>
                </a:solidFill>
                <a:effectLst/>
                <a:latin typeface="Times New Roman" panose="02020603050405020304" pitchFamily="18" charset="0"/>
                <a:cs typeface="Times New Roman" panose="02020603050405020304" pitchFamily="18" charset="0"/>
              </a:rPr>
              <a:t>. The author writes provocatively about the relationship between language and racial and religious prejudice; about the nature and dangers of advertising, from a linguistic point of view; and, in a completely new chapter called </a:t>
            </a:r>
            <a:r>
              <a:rPr lang="en-US" sz="2800" b="0" i="1" dirty="0">
                <a:solidFill>
                  <a:srgbClr val="2C293B"/>
                </a:solidFill>
                <a:effectLst/>
                <a:latin typeface="Times New Roman" panose="02020603050405020304" pitchFamily="18" charset="0"/>
                <a:cs typeface="Times New Roman" panose="02020603050405020304" pitchFamily="18" charset="0"/>
              </a:rPr>
              <a:t>"The Empty Eye, " </a:t>
            </a:r>
            <a:r>
              <a:rPr lang="en-US" sz="2800" b="0" i="0" dirty="0">
                <a:solidFill>
                  <a:srgbClr val="2C293B"/>
                </a:solidFill>
                <a:effectLst/>
                <a:latin typeface="Times New Roman" panose="02020603050405020304" pitchFamily="18" charset="0"/>
                <a:cs typeface="Times New Roman" panose="02020603050405020304" pitchFamily="18" charset="0"/>
              </a:rPr>
              <a:t>about the content, form, and hidden message of television, from situation comedies to news coverage to political advertising.</a:t>
            </a:r>
            <a:endParaRPr lang="en-US" dirty="0"/>
          </a:p>
        </p:txBody>
      </p:sp>
      <p:sp>
        <p:nvSpPr>
          <p:cNvPr id="4" name="Slide Number Placeholder 3">
            <a:extLst>
              <a:ext uri="{FF2B5EF4-FFF2-40B4-BE49-F238E27FC236}">
                <a16:creationId xmlns:a16="http://schemas.microsoft.com/office/drawing/2014/main" id="{32DF6F89-5BA4-B055-4021-66C30770BC73}"/>
              </a:ext>
            </a:extLst>
          </p:cNvPr>
          <p:cNvSpPr>
            <a:spLocks noGrp="1"/>
          </p:cNvSpPr>
          <p:nvPr>
            <p:ph type="sldNum" sz="quarter" idx="12"/>
          </p:nvPr>
        </p:nvSpPr>
        <p:spPr/>
        <p:txBody>
          <a:bodyPr/>
          <a:lstStyle/>
          <a:p>
            <a:fld id="{72E4BC4C-E8C0-4132-A64E-B5EC5B5CF1D5}" type="slidenum">
              <a:rPr lang="en-US" smtClean="0"/>
              <a:t>53</a:t>
            </a:fld>
            <a:endParaRPr lang="en-US" dirty="0"/>
          </a:p>
        </p:txBody>
      </p:sp>
    </p:spTree>
    <p:extLst>
      <p:ext uri="{BB962C8B-B14F-4D97-AF65-F5344CB8AC3E}">
        <p14:creationId xmlns:p14="http://schemas.microsoft.com/office/powerpoint/2010/main" val="2993960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7AFE-E184-378E-E1B8-D7A122FD730F}"/>
              </a:ext>
            </a:extLst>
          </p:cNvPr>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CONSTRUCTION SAFETY STARTS</a:t>
            </a:r>
            <a:br>
              <a:rPr lang="en-US" sz="1200" b="1" dirty="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BEFORE CONSTRUCTION BEGINS! </a:t>
            </a:r>
            <a:r>
              <a:rPr lang="en-US" sz="1800" b="1" i="1" dirty="0">
                <a:latin typeface="Times New Roman" panose="02020603050405020304" pitchFamily="18" charset="0"/>
                <a:cs typeface="Times New Roman" panose="02020603050405020304" pitchFamily="18" charset="0"/>
              </a:rPr>
              <a:t>™</a:t>
            </a:r>
            <a:br>
              <a:rPr lang="en-US" sz="1800" b="1" dirty="0">
                <a:latin typeface="Times New Roman" panose="02020603050405020304" pitchFamily="18" charset="0"/>
                <a:cs typeface="Times New Roman" panose="02020603050405020304" pitchFamily="18" charset="0"/>
              </a:rPr>
            </a:br>
            <a:endParaRPr lang="en-US" sz="1800" dirty="0"/>
          </a:p>
        </p:txBody>
      </p:sp>
      <p:sp>
        <p:nvSpPr>
          <p:cNvPr id="3" name="Content Placeholder 2">
            <a:extLst>
              <a:ext uri="{FF2B5EF4-FFF2-40B4-BE49-F238E27FC236}">
                <a16:creationId xmlns:a16="http://schemas.microsoft.com/office/drawing/2014/main" id="{8CEA34FB-7531-0AC7-644D-3575A944B7B8}"/>
              </a:ext>
            </a:extLst>
          </p:cNvPr>
          <p:cNvSpPr>
            <a:spLocks noGrp="1"/>
          </p:cNvSpPr>
          <p:nvPr>
            <p:ph idx="1"/>
          </p:nvPr>
        </p:nvSpPr>
        <p:spPr/>
        <p:txBody>
          <a:bodyPr/>
          <a:lstStyle/>
          <a:p>
            <a:r>
              <a:rPr lang="en-US" sz="2800" b="1" dirty="0">
                <a:latin typeface="Times New Roman" panose="02020603050405020304" pitchFamily="18" charset="0"/>
                <a:cs typeface="Times New Roman" panose="02020603050405020304" pitchFamily="18" charset="0"/>
              </a:rPr>
              <a:t>Kurt Lewin’s* </a:t>
            </a:r>
            <a:r>
              <a:rPr lang="en-US" sz="2800" b="1" u="sng" dirty="0">
                <a:latin typeface="Times New Roman" panose="02020603050405020304" pitchFamily="18" charset="0"/>
                <a:cs typeface="Times New Roman" panose="02020603050405020304" pitchFamily="18" charset="0"/>
              </a:rPr>
              <a:t>Behavioral Analysis </a:t>
            </a:r>
            <a:r>
              <a:rPr lang="en-US" sz="2800" b="1" dirty="0">
                <a:latin typeface="Times New Roman" panose="02020603050405020304" pitchFamily="18" charset="0"/>
                <a:cs typeface="Times New Roman" panose="02020603050405020304" pitchFamily="18" charset="0"/>
              </a:rPr>
              <a:t>Context</a:t>
            </a:r>
            <a:r>
              <a:rPr lang="en-US" sz="2800" dirty="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B= f (I, E), where </a:t>
            </a:r>
            <a:r>
              <a:rPr lang="en-US" sz="2800" i="1" dirty="0">
                <a:latin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cs typeface="Times New Roman" panose="02020603050405020304" pitchFamily="18" charset="0"/>
              </a:rPr>
              <a:t>Observed Behavior, </a:t>
            </a:r>
            <a:r>
              <a:rPr lang="en-US" sz="2800" i="1" dirty="0">
                <a:latin typeface="Times New Roman" panose="02020603050405020304" pitchFamily="18" charset="0"/>
                <a:cs typeface="Times New Roman" panose="02020603050405020304" pitchFamily="18" charset="0"/>
              </a:rPr>
              <a:t>“I,” </a:t>
            </a:r>
            <a:r>
              <a:rPr lang="en-US" sz="2800" dirty="0">
                <a:latin typeface="Times New Roman" panose="02020603050405020304" pitchFamily="18" charset="0"/>
                <a:cs typeface="Times New Roman" panose="02020603050405020304" pitchFamily="18" charset="0"/>
              </a:rPr>
              <a:t>the individual or group, and </a:t>
            </a:r>
            <a:r>
              <a:rPr lang="en-US" sz="2800" i="1" dirty="0">
                <a:latin typeface="Times New Roman" panose="02020603050405020304" pitchFamily="18" charset="0"/>
                <a:cs typeface="Times New Roman" panose="02020603050405020304" pitchFamily="18" charset="0"/>
              </a:rPr>
              <a:t>“E,” </a:t>
            </a:r>
            <a:r>
              <a:rPr lang="en-US" sz="2800" dirty="0">
                <a:latin typeface="Times New Roman" panose="02020603050405020304" pitchFamily="18" charset="0"/>
                <a:cs typeface="Times New Roman" panose="02020603050405020304" pitchFamily="18" charset="0"/>
              </a:rPr>
              <a:t>the psychological life space the individual(s) were in when their behavior(s) were observed.</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800" b="1" i="1" u="sng" dirty="0">
                <a:latin typeface="Times New Roman" panose="02020603050405020304" pitchFamily="18" charset="0"/>
                <a:cs typeface="Times New Roman" panose="02020603050405020304" pitchFamily="18" charset="0"/>
              </a:rPr>
              <a:t>Check out </a:t>
            </a:r>
            <a:r>
              <a:rPr lang="en-US" sz="2800" dirty="0">
                <a:latin typeface="Times New Roman" panose="02020603050405020304" pitchFamily="18" charset="0"/>
                <a:cs typeface="Times New Roman" panose="02020603050405020304" pitchFamily="18" charset="0"/>
              </a:rPr>
              <a:t>Lewin’s </a:t>
            </a:r>
            <a:r>
              <a:rPr lang="en-US" sz="2800" i="1" dirty="0">
                <a:latin typeface="Times New Roman" panose="02020603050405020304" pitchFamily="18" charset="0"/>
                <a:cs typeface="Times New Roman" panose="02020603050405020304" pitchFamily="18" charset="0"/>
              </a:rPr>
              <a:t>“Force Field Analysis” </a:t>
            </a:r>
            <a:r>
              <a:rPr lang="en-US" sz="2800" dirty="0">
                <a:latin typeface="Times New Roman" panose="02020603050405020304" pitchFamily="18" charset="0"/>
                <a:cs typeface="Times New Roman" panose="02020603050405020304" pitchFamily="18" charset="0"/>
              </a:rPr>
              <a:t>model.</a:t>
            </a:r>
          </a:p>
          <a:p>
            <a:endParaRPr lang="en-US" dirty="0"/>
          </a:p>
        </p:txBody>
      </p:sp>
      <p:sp>
        <p:nvSpPr>
          <p:cNvPr id="4" name="Slide Number Placeholder 3">
            <a:extLst>
              <a:ext uri="{FF2B5EF4-FFF2-40B4-BE49-F238E27FC236}">
                <a16:creationId xmlns:a16="http://schemas.microsoft.com/office/drawing/2014/main" id="{FDD24C8C-1FE1-4811-A681-820671EE544B}"/>
              </a:ext>
            </a:extLst>
          </p:cNvPr>
          <p:cNvSpPr>
            <a:spLocks noGrp="1"/>
          </p:cNvSpPr>
          <p:nvPr>
            <p:ph type="sldNum" sz="quarter" idx="12"/>
          </p:nvPr>
        </p:nvSpPr>
        <p:spPr/>
        <p:txBody>
          <a:bodyPr/>
          <a:lstStyle/>
          <a:p>
            <a:fld id="{72E4BC4C-E8C0-4132-A64E-B5EC5B5CF1D5}" type="slidenum">
              <a:rPr lang="en-US" smtClean="0"/>
              <a:t>54</a:t>
            </a:fld>
            <a:endParaRPr lang="en-US" dirty="0"/>
          </a:p>
        </p:txBody>
      </p:sp>
    </p:spTree>
    <p:extLst>
      <p:ext uri="{BB962C8B-B14F-4D97-AF65-F5344CB8AC3E}">
        <p14:creationId xmlns:p14="http://schemas.microsoft.com/office/powerpoint/2010/main" val="893056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C06A-15D2-6398-553A-2D2F8F9A25D5}"/>
              </a:ext>
            </a:extLst>
          </p:cNvPr>
          <p:cNvSpPr>
            <a:spLocks noGrp="1"/>
          </p:cNvSpPr>
          <p:nvPr>
            <p:ph type="title"/>
          </p:nvPr>
        </p:nvSpPr>
        <p:spPr/>
        <p:txBody>
          <a:bodyPr>
            <a:normAutofit/>
          </a:bodyPr>
          <a:lstStyle/>
          <a:p>
            <a:r>
              <a:rPr lang="en-US" sz="2800" b="1" dirty="0">
                <a:solidFill>
                  <a:srgbClr val="4E4E4F"/>
                </a:solidFill>
                <a:effectLst/>
                <a:latin typeface="Times New Roman" panose="02020603050405020304" pitchFamily="18" charset="0"/>
                <a:cs typeface="Times New Roman" panose="02020603050405020304" pitchFamily="18" charset="0"/>
              </a:rPr>
              <a:t>                     ASCE urges </a:t>
            </a:r>
            <a:r>
              <a:rPr lang="en-US" sz="2800" b="1" u="sng" dirty="0">
                <a:solidFill>
                  <a:srgbClr val="FF0000"/>
                </a:solidFill>
                <a:effectLst/>
                <a:latin typeface="Times New Roman" panose="02020603050405020304" pitchFamily="18" charset="0"/>
                <a:cs typeface="Times New Roman" panose="02020603050405020304" pitchFamily="18" charset="0"/>
              </a:rPr>
              <a:t>veto </a:t>
            </a:r>
            <a:r>
              <a:rPr lang="en-US" sz="2800" b="1" dirty="0">
                <a:solidFill>
                  <a:srgbClr val="4E4E4F"/>
                </a:solidFill>
                <a:effectLst/>
                <a:latin typeface="Times New Roman" panose="02020603050405020304" pitchFamily="18" charset="0"/>
                <a:cs typeface="Times New Roman" panose="02020603050405020304" pitchFamily="18" charset="0"/>
              </a:rPr>
              <a:t>of North Carolina bill </a:t>
            </a:r>
            <a:br>
              <a:rPr lang="en-US" sz="2800" b="1" dirty="0">
                <a:solidFill>
                  <a:srgbClr val="4E4E4F"/>
                </a:solidFill>
                <a:effectLst/>
                <a:latin typeface="Times New Roman" panose="02020603050405020304" pitchFamily="18" charset="0"/>
                <a:cs typeface="Times New Roman" panose="02020603050405020304" pitchFamily="18" charset="0"/>
              </a:rPr>
            </a:br>
            <a:r>
              <a:rPr lang="en-US" sz="2800" b="1" dirty="0">
                <a:solidFill>
                  <a:srgbClr val="4E4E4F"/>
                </a:solidFill>
                <a:effectLst/>
                <a:latin typeface="Times New Roman" panose="02020603050405020304" pitchFamily="18" charset="0"/>
                <a:cs typeface="Times New Roman" panose="02020603050405020304" pitchFamily="18" charset="0"/>
              </a:rPr>
              <a:t>                   proposing to prevent updating building codes</a:t>
            </a:r>
            <a:br>
              <a:rPr lang="en-US" sz="2800" dirty="0">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B808791D-2DAC-8C81-8135-D87263023022}"/>
              </a:ext>
            </a:extLst>
          </p:cNvPr>
          <p:cNvGraphicFramePr>
            <a:graphicFrameLocks noGrp="1"/>
          </p:cNvGraphicFramePr>
          <p:nvPr>
            <p:ph idx="1"/>
            <p:extLst>
              <p:ext uri="{D42A27DB-BD31-4B8C-83A1-F6EECF244321}">
                <p14:modId xmlns:p14="http://schemas.microsoft.com/office/powerpoint/2010/main" val="2625401449"/>
              </p:ext>
            </p:extLst>
          </p:nvPr>
        </p:nvGraphicFramePr>
        <p:xfrm>
          <a:off x="932631" y="1445741"/>
          <a:ext cx="8575075" cy="5770003"/>
        </p:xfrm>
        <a:graphic>
          <a:graphicData uri="http://schemas.openxmlformats.org/drawingml/2006/table">
            <a:tbl>
              <a:tblPr/>
              <a:tblGrid>
                <a:gridCol w="8575075">
                  <a:extLst>
                    <a:ext uri="{9D8B030D-6E8A-4147-A177-3AD203B41FA5}">
                      <a16:colId xmlns:a16="http://schemas.microsoft.com/office/drawing/2014/main" val="1003603591"/>
                    </a:ext>
                  </a:extLst>
                </a:gridCol>
              </a:tblGrid>
              <a:tr h="429923">
                <a:tc>
                  <a:txBody>
                    <a:bodyPr/>
                    <a:lstStyle/>
                    <a:p>
                      <a:endParaRPr lang="en-US" sz="1600" dirty="0">
                        <a:effectLst/>
                      </a:endParaRPr>
                    </a:p>
                  </a:txBody>
                  <a:tcPr marL="251232" marR="251232" marT="0" marB="83744">
                    <a:lnL>
                      <a:noFill/>
                    </a:lnL>
                    <a:lnR>
                      <a:noFill/>
                    </a:lnR>
                    <a:lnT>
                      <a:noFill/>
                    </a:lnT>
                    <a:lnB>
                      <a:noFill/>
                    </a:lnB>
                  </a:tcPr>
                </a:tc>
                <a:extLst>
                  <a:ext uri="{0D108BD9-81ED-4DB2-BD59-A6C34878D82A}">
                    <a16:rowId xmlns:a16="http://schemas.microsoft.com/office/drawing/2014/main" val="3323681703"/>
                  </a:ext>
                </a:extLst>
              </a:tr>
              <a:tr h="5340080">
                <a:tc>
                  <a:txBody>
                    <a:bodyPr/>
                    <a:lstStyle/>
                    <a:p>
                      <a:r>
                        <a:rPr lang="en-US" sz="1800" dirty="0">
                          <a:effectLst/>
                          <a:latin typeface="Times New Roman" panose="02020603050405020304" pitchFamily="18" charset="0"/>
                          <a:cs typeface="Times New Roman" panose="02020603050405020304" pitchFamily="18" charset="0"/>
                        </a:rPr>
                        <a:t>ASCE joined 42 local and national organizations in </a:t>
                      </a:r>
                      <a:r>
                        <a:rPr lang="en-US" sz="1800" dirty="0">
                          <a:solidFill>
                            <a:srgbClr val="00AFDB"/>
                          </a:solidFill>
                          <a:effectLst/>
                          <a:latin typeface="Times New Roman" panose="02020603050405020304" pitchFamily="18" charset="0"/>
                          <a:cs typeface="Times New Roman" panose="02020603050405020304" pitchFamily="18" charset="0"/>
                          <a:hlinkClick r:id="rId2"/>
                        </a:rPr>
                        <a:t>urging</a:t>
                      </a:r>
                      <a:r>
                        <a:rPr lang="en-US" sz="1800" dirty="0">
                          <a:effectLst/>
                          <a:latin typeface="Times New Roman" panose="02020603050405020304" pitchFamily="18" charset="0"/>
                          <a:cs typeface="Times New Roman" panose="02020603050405020304" pitchFamily="18" charset="0"/>
                        </a:rPr>
                        <a:t> North Carolina Governor Roy Cooper to veto </a:t>
                      </a:r>
                      <a:r>
                        <a:rPr lang="en-US" sz="1800" dirty="0">
                          <a:solidFill>
                            <a:srgbClr val="00AFDB"/>
                          </a:solidFill>
                          <a:effectLst/>
                          <a:latin typeface="Times New Roman" panose="02020603050405020304" pitchFamily="18" charset="0"/>
                          <a:cs typeface="Times New Roman" panose="02020603050405020304" pitchFamily="18" charset="0"/>
                          <a:hlinkClick r:id="rId3"/>
                        </a:rPr>
                        <a:t>House Bill HB 488</a:t>
                      </a:r>
                      <a:r>
                        <a:rPr lang="en-US" sz="1800" dirty="0">
                          <a:effectLst/>
                          <a:latin typeface="Times New Roman" panose="02020603050405020304" pitchFamily="18" charset="0"/>
                          <a:cs typeface="Times New Roman" panose="02020603050405020304" pitchFamily="18" charset="0"/>
                        </a:rPr>
                        <a:t>. The measure would prevent the state from updating its current 2015-era residential building codes until 2031. The bill would also establish a new residential code committee dominated by a single interest group and give the committee the power to weaken life safety requirements in areas traditionally covered by commercial construction codes.</a:t>
                      </a:r>
                    </a:p>
                    <a:p>
                      <a:br>
                        <a:rPr lang="en-US" sz="1800" dirty="0">
                          <a:effectLst/>
                          <a:latin typeface="Times New Roman" panose="02020603050405020304" pitchFamily="18" charset="0"/>
                          <a:cs typeface="Times New Roman" panose="02020603050405020304" pitchFamily="18" charset="0"/>
                        </a:rPr>
                      </a:br>
                      <a:endParaRPr lang="en-US" sz="18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The letter concludes by noting that extreme weather that is only expected to increase in frequency and severity, HB 488 worsens the state’s already lagging code update process and encourages lawmakers to allow the existing Building Code Council the continue forward with its current rulemaking process to update North Carolina’s state codes.</a:t>
                      </a:r>
                    </a:p>
                    <a:p>
                      <a:br>
                        <a:rPr lang="en-US" sz="1800" dirty="0">
                          <a:effectLst/>
                          <a:latin typeface="Times New Roman" panose="02020603050405020304" pitchFamily="18" charset="0"/>
                          <a:cs typeface="Times New Roman" panose="02020603050405020304" pitchFamily="18" charset="0"/>
                        </a:rPr>
                      </a:br>
                      <a:endParaRPr lang="en-US" sz="18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ASCE takes modern building codes for the protection of public health and safety seriously. Up-to-date standards, like </a:t>
                      </a:r>
                      <a:r>
                        <a:rPr lang="en-US" sz="1800" dirty="0">
                          <a:solidFill>
                            <a:srgbClr val="00AFDB"/>
                          </a:solidFill>
                          <a:effectLst/>
                          <a:latin typeface="Times New Roman" panose="02020603050405020304" pitchFamily="18" charset="0"/>
                          <a:cs typeface="Times New Roman" panose="02020603050405020304" pitchFamily="18" charset="0"/>
                          <a:hlinkClick r:id="rId4"/>
                        </a:rPr>
                        <a:t>ASCE 7</a:t>
                      </a:r>
                      <a:r>
                        <a:rPr lang="en-US" sz="1800" dirty="0">
                          <a:effectLst/>
                          <a:latin typeface="Times New Roman" panose="02020603050405020304" pitchFamily="18" charset="0"/>
                          <a:cs typeface="Times New Roman" panose="02020603050405020304" pitchFamily="18" charset="0"/>
                        </a:rPr>
                        <a:t>, are the single most effective method of ensuring resiliency and life-safety of buildings.</a:t>
                      </a:r>
                    </a:p>
                  </a:txBody>
                  <a:tcPr marL="251232" marR="251232" marT="0" marB="167488">
                    <a:lnL>
                      <a:noFill/>
                    </a:lnL>
                    <a:lnR>
                      <a:noFill/>
                    </a:lnR>
                    <a:lnT>
                      <a:noFill/>
                    </a:lnT>
                    <a:lnB>
                      <a:noFill/>
                    </a:lnB>
                  </a:tcPr>
                </a:tc>
                <a:extLst>
                  <a:ext uri="{0D108BD9-81ED-4DB2-BD59-A6C34878D82A}">
                    <a16:rowId xmlns:a16="http://schemas.microsoft.com/office/drawing/2014/main" val="1756449476"/>
                  </a:ext>
                </a:extLst>
              </a:tr>
            </a:tbl>
          </a:graphicData>
        </a:graphic>
      </p:graphicFrame>
      <p:sp>
        <p:nvSpPr>
          <p:cNvPr id="4" name="Slide Number Placeholder 3">
            <a:extLst>
              <a:ext uri="{FF2B5EF4-FFF2-40B4-BE49-F238E27FC236}">
                <a16:creationId xmlns:a16="http://schemas.microsoft.com/office/drawing/2014/main" id="{CBA0365D-7870-20F4-6525-0F7BF33D6D3A}"/>
              </a:ext>
            </a:extLst>
          </p:cNvPr>
          <p:cNvSpPr>
            <a:spLocks noGrp="1"/>
          </p:cNvSpPr>
          <p:nvPr>
            <p:ph type="sldNum" sz="quarter" idx="12"/>
          </p:nvPr>
        </p:nvSpPr>
        <p:spPr/>
        <p:txBody>
          <a:bodyPr/>
          <a:lstStyle/>
          <a:p>
            <a:fld id="{72E4BC4C-E8C0-4132-A64E-B5EC5B5CF1D5}" type="slidenum">
              <a:rPr lang="en-US" smtClean="0"/>
              <a:t>55</a:t>
            </a:fld>
            <a:endParaRPr lang="en-US" dirty="0"/>
          </a:p>
        </p:txBody>
      </p:sp>
    </p:spTree>
    <p:extLst>
      <p:ext uri="{BB962C8B-B14F-4D97-AF65-F5344CB8AC3E}">
        <p14:creationId xmlns:p14="http://schemas.microsoft.com/office/powerpoint/2010/main" val="808010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27A21B-9A9F-D076-21FA-BCC8159A6EDC}"/>
              </a:ext>
            </a:extLst>
          </p:cNvPr>
          <p:cNvSpPr>
            <a:spLocks noGrp="1"/>
          </p:cNvSpPr>
          <p:nvPr>
            <p:ph idx="1"/>
          </p:nvPr>
        </p:nvSpPr>
        <p:spPr/>
        <p:txBody>
          <a:bodyPr>
            <a:normAutofit fontScale="92500" lnSpcReduction="10000"/>
          </a:bodyPr>
          <a:lstStyle/>
          <a:p>
            <a:pPr algn="l"/>
            <a:r>
              <a:rPr lang="en-US" sz="3100" b="0" i="0" dirty="0">
                <a:solidFill>
                  <a:srgbClr val="2E2E2E"/>
                </a:solidFill>
                <a:effectLst/>
                <a:latin typeface="Times New Roman" panose="02020603050405020304" pitchFamily="18" charset="0"/>
                <a:cs typeface="Times New Roman" panose="02020603050405020304" pitchFamily="18" charset="0"/>
              </a:rPr>
              <a:t>Abstract</a:t>
            </a:r>
          </a:p>
          <a:p>
            <a:pPr marL="0" indent="0" algn="l">
              <a:buNone/>
            </a:pPr>
            <a:r>
              <a:rPr lang="en-US" sz="2400" b="0" i="0" dirty="0">
                <a:solidFill>
                  <a:srgbClr val="2E2E2E"/>
                </a:solidFill>
                <a:effectLst/>
                <a:latin typeface="Times New Roman" panose="02020603050405020304" pitchFamily="18" charset="0"/>
                <a:cs typeface="Times New Roman" panose="02020603050405020304" pitchFamily="18" charset="0"/>
              </a:rPr>
              <a:t>Research and practice have demonstrated that decisions made upstream from the construction site can influence construction worker safety. The design for construction safety concept is defined as the consideration of construction site safety in the design of a project. Globally, the concept has gained momentum as an intervention to improve worker safety. </a:t>
            </a:r>
          </a:p>
          <a:p>
            <a:pPr marL="0" indent="0" algn="l">
              <a:buNone/>
            </a:pPr>
            <a:r>
              <a:rPr lang="en-US" sz="2400" b="1" dirty="0">
                <a:solidFill>
                  <a:srgbClr val="2E2E2E"/>
                </a:solidFill>
                <a:latin typeface="Times New Roman" panose="02020603050405020304" pitchFamily="18" charset="0"/>
                <a:cs typeface="Times New Roman" panose="02020603050405020304" pitchFamily="18" charset="0"/>
              </a:rPr>
              <a:t>    </a:t>
            </a:r>
            <a:r>
              <a:rPr lang="en-US" sz="2400" b="1" i="0" u="sng" dirty="0">
                <a:solidFill>
                  <a:srgbClr val="2E2E2E"/>
                </a:solidFill>
                <a:effectLst/>
                <a:latin typeface="Times New Roman" panose="02020603050405020304" pitchFamily="18" charset="0"/>
                <a:cs typeface="Times New Roman" panose="02020603050405020304" pitchFamily="18" charset="0"/>
              </a:rPr>
              <a:t>However, in the US construction industry, numerous barriers exist that preclude this concept from becoming a standard practice</a:t>
            </a:r>
            <a:r>
              <a:rPr lang="en-US" sz="2400" b="0" i="0" dirty="0">
                <a:solidFill>
                  <a:srgbClr val="2E2E2E"/>
                </a:solidFill>
                <a:effectLst/>
                <a:latin typeface="Times New Roman" panose="02020603050405020304" pitchFamily="18" charset="0"/>
                <a:cs typeface="Times New Roman" panose="02020603050405020304" pitchFamily="18" charset="0"/>
              </a:rPr>
              <a:t>. This research established a clear link between construction fatalities and the design for construction safety concept. Two-hundred and twenty-four fatality investigation reports were reviewed and a link to the design for construction safety concept was determined. </a:t>
            </a:r>
            <a:r>
              <a:rPr lang="en-US" sz="2400" b="0" i="0" u="sng" dirty="0">
                <a:solidFill>
                  <a:srgbClr val="2E2E2E"/>
                </a:solidFill>
                <a:effectLst/>
                <a:latin typeface="Times New Roman" panose="02020603050405020304" pitchFamily="18" charset="0"/>
                <a:cs typeface="Times New Roman" panose="02020603050405020304" pitchFamily="18" charset="0"/>
              </a:rPr>
              <a:t>The results show that 42% of fatalities reviewed were linked to the concept; </a:t>
            </a:r>
            <a:r>
              <a:rPr lang="en-US" sz="2400" b="1" i="0" u="sng" dirty="0">
                <a:solidFill>
                  <a:srgbClr val="2E2E2E"/>
                </a:solidFill>
                <a:effectLst/>
                <a:latin typeface="Times New Roman" panose="02020603050405020304" pitchFamily="18" charset="0"/>
                <a:cs typeface="Times New Roman" panose="02020603050405020304" pitchFamily="18" charset="0"/>
              </a:rPr>
              <a:t>the associated risk that contributed to the incident would have been reduced or eliminated had the design for construction safety concept been utilized. </a:t>
            </a:r>
            <a:endParaRPr lang="en-US" sz="2400" b="1" u="sng" dirty="0"/>
          </a:p>
        </p:txBody>
      </p:sp>
      <p:sp>
        <p:nvSpPr>
          <p:cNvPr id="4" name="Slide Number Placeholder 3">
            <a:extLst>
              <a:ext uri="{FF2B5EF4-FFF2-40B4-BE49-F238E27FC236}">
                <a16:creationId xmlns:a16="http://schemas.microsoft.com/office/drawing/2014/main" id="{5DACF887-C66F-22DE-6DC5-C69C62F6E4E7}"/>
              </a:ext>
            </a:extLst>
          </p:cNvPr>
          <p:cNvSpPr>
            <a:spLocks noGrp="1"/>
          </p:cNvSpPr>
          <p:nvPr>
            <p:ph type="sldNum" sz="quarter" idx="12"/>
          </p:nvPr>
        </p:nvSpPr>
        <p:spPr/>
        <p:txBody>
          <a:bodyPr/>
          <a:lstStyle/>
          <a:p>
            <a:fld id="{72E4BC4C-E8C0-4132-A64E-B5EC5B5CF1D5}" type="slidenum">
              <a:rPr lang="en-US" smtClean="0"/>
              <a:t>56</a:t>
            </a:fld>
            <a:endParaRPr lang="en-US" dirty="0"/>
          </a:p>
        </p:txBody>
      </p:sp>
      <p:sp>
        <p:nvSpPr>
          <p:cNvPr id="5" name="Rectangle 1">
            <a:extLst>
              <a:ext uri="{FF2B5EF4-FFF2-40B4-BE49-F238E27FC236}">
                <a16:creationId xmlns:a16="http://schemas.microsoft.com/office/drawing/2014/main" id="{6CFFFC43-60F5-4B76-F897-1DC415254692}"/>
              </a:ext>
            </a:extLst>
          </p:cNvPr>
          <p:cNvSpPr>
            <a:spLocks noGrp="1" noChangeArrowheads="1"/>
          </p:cNvSpPr>
          <p:nvPr>
            <p:ph type="title"/>
          </p:nvPr>
        </p:nvSpPr>
        <p:spPr bwMode="auto">
          <a:xfrm>
            <a:off x="717755" y="156619"/>
            <a:ext cx="9861755" cy="174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2199" rIns="0" bIns="12219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800" b="0" i="0" u="none" strike="noStrike" cap="none" normalizeH="0" baseline="0" dirty="0">
                <a:ln>
                  <a:noFill/>
                </a:ln>
                <a:solidFill>
                  <a:srgbClr val="2E2E2E"/>
                </a:solidFill>
                <a:effectLst/>
                <a:latin typeface="ElsevierGulliver"/>
              </a:rPr>
              <a:t>                               </a:t>
            </a:r>
            <a:r>
              <a:rPr kumimoji="0" lang="en-US" altLang="en-US" sz="2000" b="1" i="0" u="none" strike="noStrike" cap="none" normalizeH="0" baseline="0" dirty="0">
                <a:ln>
                  <a:noFill/>
                </a:ln>
                <a:solidFill>
                  <a:srgbClr val="2E2E2E"/>
                </a:solidFill>
                <a:effectLst/>
                <a:latin typeface="Times New Roman" panose="02020603050405020304" pitchFamily="18" charset="0"/>
                <a:cs typeface="Times New Roman" panose="02020603050405020304" pitchFamily="18" charset="0"/>
              </a:rPr>
              <a:t>Linking construction fatalities to the design for construction safety concept</a:t>
            </a:r>
            <a:br>
              <a:rPr kumimoji="0" lang="en-US" altLang="en-US" sz="2000" b="1" i="0" u="none" strike="noStrike" cap="none" normalizeH="0" baseline="0" dirty="0">
                <a:ln>
                  <a:noFill/>
                </a:ln>
                <a:solidFill>
                  <a:srgbClr val="2E2E2E"/>
                </a:solidFill>
                <a:effectLst/>
                <a:latin typeface="Times New Roman" panose="02020603050405020304" pitchFamily="18" charset="0"/>
                <a:cs typeface="Times New Roman" panose="02020603050405020304" pitchFamily="18" charset="0"/>
              </a:rPr>
            </a:br>
            <a:r>
              <a:rPr kumimoji="0" lang="en-US" altLang="en-US" sz="2000" b="1" i="0" u="none" strike="noStrike" cap="none" normalizeH="0" baseline="0" dirty="0">
                <a:ln>
                  <a:noFill/>
                </a:ln>
                <a:solidFill>
                  <a:srgbClr val="2E2E2E"/>
                </a:solidFill>
                <a:effectLst/>
                <a:latin typeface="Times New Roman" panose="02020603050405020304" pitchFamily="18" charset="0"/>
                <a:cs typeface="Times New Roman" panose="02020603050405020304" pitchFamily="18" charset="0"/>
              </a:rPr>
              <a:t>                                                                </a:t>
            </a:r>
            <a:r>
              <a:rPr kumimoji="0" lang="en-US" altLang="en-US" sz="1600" i="0" u="none" strike="noStrike" cap="none" normalizeH="0" baseline="0" dirty="0">
                <a:ln>
                  <a:noFill/>
                </a:ln>
                <a:solidFill>
                  <a:srgbClr val="2E2E2E"/>
                </a:solidFill>
                <a:effectLst/>
                <a:latin typeface="Times New Roman" panose="02020603050405020304" pitchFamily="18" charset="0"/>
                <a:cs typeface="Times New Roman" panose="02020603050405020304" pitchFamily="18" charset="0"/>
              </a:rPr>
              <a:t>by   </a:t>
            </a:r>
            <a:r>
              <a:rPr lang="en-US" sz="1600" dirty="0">
                <a:latin typeface="Times New Roman" panose="02020603050405020304" pitchFamily="18" charset="0"/>
                <a:cs typeface="Times New Roman" panose="02020603050405020304" pitchFamily="18" charset="0"/>
              </a:rPr>
              <a:t>Michael Behm</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hlinkClick r:id="rId2" tooltip="Go to Safety Science on ScienceDirect">
                  <a:extLst>
                    <a:ext uri="{A12FA001-AC4F-418D-AE19-62706E023703}">
                      <ahyp:hlinkClr xmlns:ahyp="http://schemas.microsoft.com/office/drawing/2018/hyperlinkcolor" val="tx"/>
                    </a:ext>
                  </a:extLst>
                </a:hlinkClick>
              </a:rPr>
              <a:t>Safety Science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hlinkClick r:id="rId3" tooltip="Go to table of contents for this volume/issue">
                  <a:extLst>
                    <a:ext uri="{A12FA001-AC4F-418D-AE19-62706E023703}">
                      <ahyp:hlinkClr xmlns:ahyp="http://schemas.microsoft.com/office/drawing/2018/hyperlinkcolor" val="tx"/>
                    </a:ext>
                  </a:extLst>
                </a:hlinkClick>
              </a:rPr>
              <a:t>Volume 43, Issue 8</a:t>
            </a:r>
            <a:r>
              <a:rPr lang="en-US" sz="1600" dirty="0">
                <a:latin typeface="Times New Roman" panose="02020603050405020304" pitchFamily="18" charset="0"/>
                <a:cs typeface="Times New Roman" panose="02020603050405020304" pitchFamily="18" charset="0"/>
              </a:rPr>
              <a:t>, October 2005, Pages 589-611</a:t>
            </a:r>
            <a:br>
              <a:rPr lang="en-US" dirty="0"/>
            </a:br>
            <a:endParaRPr kumimoji="0" lang="en-US" altLang="en-US" sz="1600" i="0" u="none" strike="noStrike" cap="none" normalizeH="0" baseline="0" dirty="0">
              <a:ln>
                <a:noFill/>
              </a:ln>
              <a:solidFill>
                <a:srgbClr val="2E2E2E"/>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1925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DDCC-F642-E4B6-5BEB-64FBF2BC21B2}"/>
              </a:ext>
            </a:extLst>
          </p:cNvPr>
          <p:cNvSpPr>
            <a:spLocks noGrp="1"/>
          </p:cNvSpPr>
          <p:nvPr>
            <p:ph type="title"/>
          </p:nvPr>
        </p:nvSpPr>
        <p:spPr>
          <a:xfrm>
            <a:off x="838200" y="136526"/>
            <a:ext cx="10515600" cy="1519280"/>
          </a:xfrm>
        </p:spPr>
        <p:txBody>
          <a:bodyPr>
            <a:normAutofit fontScale="90000"/>
          </a:bodyPr>
          <a:lstStyle/>
          <a:p>
            <a:pPr marL="0" marR="0">
              <a:lnSpc>
                <a:spcPct val="107000"/>
              </a:lnSpc>
              <a:spcBef>
                <a:spcPts val="0"/>
              </a:spcBef>
              <a:spcAft>
                <a:spcPts val="800"/>
              </a:spcAft>
            </a:pPr>
            <a:br>
              <a:rPr lang="en-US" sz="1800" b="1"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b="1"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b="1"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b="1"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“Construction Safety Culture and Climate: Satisfying Necessity for an Industry Framework”</a:t>
            </a:r>
            <a:b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Authors</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Ahmed Jalil Al-Bayati, Alex Albvert, Ph.D., and George Ford, Ph.D.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30AUG2019</a:t>
            </a:r>
            <a:b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Publication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Practice Periodical on Structural Design and Construction  Volume 24, Issue 4</a:t>
            </a:r>
            <a:b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https://doi.org/10.1061/(ASCE)SC.1943-5576.0000452</a:t>
            </a:r>
            <a:r>
              <a:rPr lang="en-US" sz="2000" u="sng" kern="100" dirty="0">
                <a:effectLst/>
                <a:latin typeface="Times New Roman" panose="02020603050405020304" pitchFamily="18" charset="0"/>
                <a:ea typeface="Calibri" panose="020F0502020204030204" pitchFamily="34" charset="0"/>
                <a:cs typeface="Times New Roman" panose="02020603050405020304" pitchFamily="18" charset="0"/>
              </a:rPr>
              <a:t> .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3D4384C-D80A-7EB6-8892-3F456851F5DB}"/>
              </a:ext>
            </a:extLst>
          </p:cNvPr>
          <p:cNvSpPr>
            <a:spLocks noGrp="1"/>
          </p:cNvSpPr>
          <p:nvPr>
            <p:ph idx="1"/>
          </p:nvPr>
        </p:nvSpPr>
        <p:spPr>
          <a:xfrm>
            <a:off x="838200" y="1825624"/>
            <a:ext cx="10515600" cy="4895849"/>
          </a:xfrm>
        </p:spPr>
        <p:txBody>
          <a:bodyPr>
            <a:normAutofit fontScale="85000" lnSpcReduction="10000"/>
          </a:bodyPr>
          <a:lstStyle/>
          <a:p>
            <a:pPr marL="0" marR="0">
              <a:lnSpc>
                <a:spcPct val="107000"/>
              </a:lnSpc>
              <a:spcBef>
                <a:spcPts val="0"/>
              </a:spcBef>
              <a:spcAft>
                <a:spcPts val="800"/>
              </a:spcAft>
            </a:pPr>
            <a:r>
              <a:rPr lang="en-US" sz="2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Abstract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3100" b="1" u="sng"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Much of the construction literature that examines safety culture and safety climate ignores the unique characteristics of construction workplaces</a:t>
            </a:r>
            <a:r>
              <a:rPr lang="en-US" sz="23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Therefore, existing safety culture and climate models do not capture the true nature of construction practices where the upper management, such as project managers and safety coordinators, often manage several construction projects. Accordingly, a framework that addresses the contribution of the management personnel as well as the site-level personnel has been presented as part of the current research. The proposed framework captures </a:t>
            </a:r>
            <a:r>
              <a:rPr lang="en-US" sz="2600" b="1" u="sng"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safety culture </a:t>
            </a:r>
            <a:r>
              <a:rPr lang="en-US" sz="2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600" b="1" u="sng"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safety climate </a:t>
            </a:r>
            <a:r>
              <a:rPr lang="en-US" sz="2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using the following two distinct factors: (1) the </a:t>
            </a:r>
            <a:r>
              <a:rPr lang="en-US" sz="26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management safety (MS</a:t>
            </a:r>
            <a:r>
              <a:rPr lang="en-US" sz="2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factor and (2) the </a:t>
            </a:r>
            <a:r>
              <a:rPr lang="en-US" sz="26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site safety (SS) </a:t>
            </a:r>
            <a:r>
              <a:rPr lang="en-US" sz="2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factor. </a:t>
            </a:r>
          </a:p>
          <a:p>
            <a:pPr marL="0" marR="0" indent="0">
              <a:lnSpc>
                <a:spcPct val="120000"/>
              </a:lnSpc>
              <a:spcBef>
                <a:spcPts val="0"/>
              </a:spcBef>
              <a:spcAft>
                <a:spcPts val="0"/>
              </a:spcAft>
              <a:buNone/>
            </a:pPr>
            <a:endParaRPr lang="en-US" sz="2300" kern="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20000"/>
              </a:lnSpc>
              <a:spcBef>
                <a:spcPts val="0"/>
              </a:spcBef>
              <a:spcAft>
                <a:spcPts val="800"/>
              </a:spcAft>
              <a:buNone/>
            </a:pPr>
            <a:r>
              <a:rPr lang="en-US" sz="2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2BC56C1-C53F-FD65-934D-D565F4F4546E}"/>
              </a:ext>
            </a:extLst>
          </p:cNvPr>
          <p:cNvSpPr>
            <a:spLocks noGrp="1"/>
          </p:cNvSpPr>
          <p:nvPr>
            <p:ph type="sldNum" sz="quarter" idx="12"/>
          </p:nvPr>
        </p:nvSpPr>
        <p:spPr/>
        <p:txBody>
          <a:bodyPr/>
          <a:lstStyle/>
          <a:p>
            <a:fld id="{72E4BC4C-E8C0-4132-A64E-B5EC5B5CF1D5}" type="slidenum">
              <a:rPr lang="en-US" smtClean="0"/>
              <a:t>57</a:t>
            </a:fld>
            <a:endParaRPr lang="en-US" dirty="0"/>
          </a:p>
        </p:txBody>
      </p:sp>
    </p:spTree>
    <p:extLst>
      <p:ext uri="{BB962C8B-B14F-4D97-AF65-F5344CB8AC3E}">
        <p14:creationId xmlns:p14="http://schemas.microsoft.com/office/powerpoint/2010/main" val="98204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1F8D-BC93-5D8F-D42B-8FD881070733}"/>
              </a:ext>
            </a:extLst>
          </p:cNvPr>
          <p:cNvSpPr>
            <a:spLocks noGrp="1"/>
          </p:cNvSpPr>
          <p:nvPr>
            <p:ph type="title"/>
          </p:nvPr>
        </p:nvSpPr>
        <p:spPr/>
        <p:txBody>
          <a:bodyPr>
            <a:normAutofit fontScale="90000"/>
          </a:bodyPr>
          <a:lstStyle/>
          <a:p>
            <a:r>
              <a:rPr lang="en-US" sz="3100" b="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Increasing Engineers’ Role in Construction Safety: </a:t>
            </a:r>
            <a:br>
              <a:rPr lang="en-US" sz="3100" b="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100" b="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Opportunities and Barriers</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47FD9C3-49BF-1AF6-7743-7CE91FF47F10}"/>
              </a:ext>
            </a:extLst>
          </p:cNvPr>
          <p:cNvSpPr>
            <a:spLocks noGrp="1"/>
          </p:cNvSpPr>
          <p:nvPr>
            <p:ph idx="1"/>
          </p:nvPr>
        </p:nvSpPr>
        <p:spPr>
          <a:xfrm>
            <a:off x="838200" y="1229032"/>
            <a:ext cx="10515600" cy="5263843"/>
          </a:xfrm>
        </p:spPr>
        <p:txBody>
          <a:bodyPr>
            <a:normAutofit/>
          </a:bodyPr>
          <a:lstStyle/>
          <a:p>
            <a:pPr marL="0" marR="0" indent="0">
              <a:lnSpc>
                <a:spcPct val="107000"/>
              </a:lnSpc>
              <a:spcBef>
                <a:spcPts val="0"/>
              </a:spcBef>
              <a:spcAft>
                <a:spcPts val="0"/>
              </a:spcAft>
              <a:buNone/>
            </a:pP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Author</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 Michael Toole</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ttoole@bucknell.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Publication</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Journal of Professional Issues in Engineering Education and Practice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Volume 131, Issue 3.       Jul 1, 2005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Abstract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number of factors suggest engineering and construction professionals should discuss increasing designers’ role in construction safety. </a:t>
            </a:r>
            <a:r>
              <a:rPr lang="en-US" sz="18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Design civil engineers could contribute to construction worker safety by performing five tasks differently than current custom and practice</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reviewing their designs, creating design documents, assisting the owner in procuring construction, reviewing submittals, and inspecting work in progress. </a:t>
            </a:r>
            <a:r>
              <a:rPr lang="en-US" sz="18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However, four sets of major barriers would prevent designers from increasing worker safety through these tasks: </a:t>
            </a: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Lack of safety expertise;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Lack of understanding of construction processes;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Typical contract terms; and,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0000"/>
              </a:lnSpc>
              <a:spcBef>
                <a:spcPts val="0"/>
              </a:spcBef>
              <a:spcAft>
                <a:spcPts val="0"/>
              </a:spcAft>
              <a:buAutoNum type="arabicPeriod" startAt="4"/>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Professional fees. </a:t>
            </a:r>
          </a:p>
          <a:p>
            <a:pPr marL="0" marR="0" indent="0">
              <a:lnSpc>
                <a:spcPct val="100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Potential ways for reducing these barriers are suggested. The United Kingdom regulations requiring engineers to design for safety are summarized, </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it is concluded that similar legislation in the United States would not be appropriate.</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E242EE9-9BB9-C421-7783-B2C9EB97C29E}"/>
              </a:ext>
            </a:extLst>
          </p:cNvPr>
          <p:cNvSpPr>
            <a:spLocks noGrp="1"/>
          </p:cNvSpPr>
          <p:nvPr>
            <p:ph type="sldNum" sz="quarter" idx="12"/>
          </p:nvPr>
        </p:nvSpPr>
        <p:spPr/>
        <p:txBody>
          <a:bodyPr/>
          <a:lstStyle/>
          <a:p>
            <a:fld id="{72E4BC4C-E8C0-4132-A64E-B5EC5B5CF1D5}" type="slidenum">
              <a:rPr lang="en-US" smtClean="0"/>
              <a:t>58</a:t>
            </a:fld>
            <a:endParaRPr lang="en-US" dirty="0"/>
          </a:p>
        </p:txBody>
      </p:sp>
    </p:spTree>
    <p:extLst>
      <p:ext uri="{BB962C8B-B14F-4D97-AF65-F5344CB8AC3E}">
        <p14:creationId xmlns:p14="http://schemas.microsoft.com/office/powerpoint/2010/main" val="37762963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1430-99C0-A549-46A2-E987E3B88F66}"/>
              </a:ext>
            </a:extLst>
          </p:cNvPr>
          <p:cNvSpPr>
            <a:spLocks noGrp="1"/>
          </p:cNvSpPr>
          <p:nvPr>
            <p:ph type="title"/>
          </p:nvPr>
        </p:nvSpPr>
        <p:spPr/>
        <p:txBody>
          <a:bodyPr>
            <a:normAutofit fontScale="90000"/>
          </a:bodyPr>
          <a:lstStyle/>
          <a:p>
            <a:pPr marL="342900" marR="0" lvl="0" indent="-342900">
              <a:lnSpc>
                <a:spcPct val="107000"/>
              </a:lnSpc>
              <a:spcBef>
                <a:spcPts val="0"/>
              </a:spcBef>
              <a:spcAft>
                <a:spcPts val="0"/>
              </a:spcAft>
            </a:pPr>
            <a:br>
              <a:rPr lang="en-US" sz="18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br>
            <a:br>
              <a:rPr lang="en-US" sz="18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br>
            <a:br>
              <a:rPr lang="en-US" sz="18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br>
            <a:r>
              <a:rPr lang="en-US" sz="1800" b="1" u="sng" kern="1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The Craig and Diane Martin National Center for Construction Safety | National Center for Construction Safety (ku.edu)</a:t>
            </a:r>
            <a:br>
              <a:rPr lang="en-US" sz="1800" b="1" u="sng"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b="1" i="1" u="sng"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SELECTED PAPERS OF CONFERENCE ORGANIZERS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i="1"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0474D08-B3EE-6F65-5503-B7F2B90ECA76}"/>
              </a:ext>
            </a:extLst>
          </p:cNvPr>
          <p:cNvSpPr>
            <a:spLocks noGrp="1"/>
          </p:cNvSpPr>
          <p:nvPr>
            <p:ph idx="1"/>
          </p:nvPr>
        </p:nvSpPr>
        <p:spPr>
          <a:xfrm>
            <a:off x="838200" y="1612490"/>
            <a:ext cx="10515600" cy="4564473"/>
          </a:xfrm>
        </p:spPr>
        <p:txBody>
          <a:bodyPr>
            <a:normAutofit fontScale="92500" lnSpcReduction="20000"/>
          </a:bodyPr>
          <a:lstStyle/>
          <a:p>
            <a:pPr marL="0" marR="0">
              <a:lnSpc>
                <a:spcPct val="107000"/>
              </a:lnSpc>
              <a:spcBef>
                <a:spcPts val="0"/>
              </a:spcBef>
              <a:spcAft>
                <a:spcPts val="0"/>
              </a:spcAft>
            </a:pPr>
            <a:r>
              <a:rPr lang="en-US" sz="1800" i="1" kern="1800" dirty="0">
                <a:effectLst/>
                <a:latin typeface="Times New Roman" panose="02020603050405020304" pitchFamily="18" charset="0"/>
                <a:ea typeface="Times New Roman" panose="02020603050405020304" pitchFamily="18" charset="0"/>
                <a:cs typeface="Times New Roman" panose="02020603050405020304" pitchFamily="18" charset="0"/>
              </a:rPr>
              <a:t>“Computer-aided DSS for safety monitoring of geotechnical construction”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Min-Yuan Cheng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Chien-Ho Ko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Chih-Hung Chang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kern="1800" dirty="0">
                <a:effectLst/>
                <a:latin typeface="Times New Roman" panose="02020603050405020304" pitchFamily="18" charset="0"/>
                <a:ea typeface="Times New Roman" panose="02020603050405020304" pitchFamily="18" charset="0"/>
                <a:cs typeface="Times New Roman" panose="02020603050405020304" pitchFamily="18" charset="0"/>
              </a:rPr>
              <a:t>“Design’s role in construction accident causality and prevention: Perspectives from an expert panel”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John A. Gambatese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Michael Behm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Sathyanarayanan Rajendran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800" dirty="0">
                <a:effectLst/>
                <a:latin typeface="Times New Roman" panose="02020603050405020304" pitchFamily="18" charset="0"/>
                <a:ea typeface="Times New Roman" panose="02020603050405020304" pitchFamily="18" charset="0"/>
                <a:cs typeface="Times New Roman" panose="02020603050405020304" pitchFamily="18" charset="0"/>
              </a:rPr>
              <a:t>“Using 4D BIM to assess construction risks during the design phase”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Ziyu</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Jin</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John</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Gambatese</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Ding</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Liu</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Vineeth</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Dharmapalan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Engineering, Construction and Architectural Management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ISSN: 0969-9988</a:t>
            </a:r>
          </a:p>
          <a:p>
            <a:pPr marL="0" marR="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800" dirty="0">
                <a:effectLst/>
                <a:latin typeface="Times New Roman" panose="02020603050405020304" pitchFamily="18" charset="0"/>
                <a:ea typeface="Times New Roman" panose="02020603050405020304" pitchFamily="18" charset="0"/>
                <a:cs typeface="Times New Roman" panose="02020603050405020304" pitchFamily="18" charset="0"/>
              </a:rPr>
              <a:t>What Do Construction Workers Really Want? A Study about Representation, Importance, and Perception of US Construction Occupational Rewards”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8" action="ppaction://hlinkfile">
                  <a:extLst>
                    <a:ext uri="{A12FA001-AC4F-418D-AE19-62706E023703}">
                      <ahyp:hlinkClr xmlns:ahyp="http://schemas.microsoft.com/office/drawing/2018/hyperlinkcolor" val="tx"/>
                    </a:ext>
                  </a:extLst>
                </a:hlinkClick>
              </a:rPr>
              <a:t>Mohammed Azeez, S.M.ASCE</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https://orcid.org/0000-0002-9068-1633</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azeezm@oregonstate.edu</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John Gambatese, Ph.D., M.ASCE</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john.gambatese@oregonstate.edu</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Salvador Hernandez, Ph.D., M.ASC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CCBBA60-DC29-6AD6-7307-39F0EDEC1480}"/>
              </a:ext>
            </a:extLst>
          </p:cNvPr>
          <p:cNvSpPr>
            <a:spLocks noGrp="1"/>
          </p:cNvSpPr>
          <p:nvPr>
            <p:ph type="sldNum" sz="quarter" idx="12"/>
          </p:nvPr>
        </p:nvSpPr>
        <p:spPr/>
        <p:txBody>
          <a:bodyPr/>
          <a:lstStyle/>
          <a:p>
            <a:fld id="{72E4BC4C-E8C0-4132-A64E-B5EC5B5CF1D5}" type="slidenum">
              <a:rPr lang="en-US" smtClean="0"/>
              <a:t>59</a:t>
            </a:fld>
            <a:endParaRPr lang="en-US" dirty="0"/>
          </a:p>
        </p:txBody>
      </p:sp>
    </p:spTree>
    <p:extLst>
      <p:ext uri="{BB962C8B-B14F-4D97-AF65-F5344CB8AC3E}">
        <p14:creationId xmlns:p14="http://schemas.microsoft.com/office/powerpoint/2010/main" val="6120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2B07-A691-58D8-A015-D21243F0DC4D}"/>
              </a:ext>
            </a:extLst>
          </p:cNvPr>
          <p:cNvSpPr>
            <a:spLocks noGrp="1"/>
          </p:cNvSpPr>
          <p:nvPr>
            <p:ph type="title"/>
          </p:nvPr>
        </p:nvSpPr>
        <p:spPr/>
        <p:txBody>
          <a:bodyPr>
            <a:normAutofit/>
          </a:bodyPr>
          <a:lstStyle/>
          <a:p>
            <a:r>
              <a:rPr lang="en-US" b="1" dirty="0">
                <a:latin typeface="Algerian" panose="04020705040A02060702" pitchFamily="82" charset="0"/>
              </a:rPr>
              <a:t>    “Hey man, hurry up! Boss said a</a:t>
            </a:r>
            <a:br>
              <a:rPr lang="en-US" b="1" dirty="0">
                <a:latin typeface="Algerian" panose="04020705040A02060702" pitchFamily="82" charset="0"/>
              </a:rPr>
            </a:br>
            <a:r>
              <a:rPr lang="en-US" b="1" dirty="0">
                <a:latin typeface="Algerian" panose="04020705040A02060702" pitchFamily="82" charset="0"/>
              </a:rPr>
              <a:t>           bonus for early finish!”</a:t>
            </a:r>
          </a:p>
        </p:txBody>
      </p:sp>
      <p:sp>
        <p:nvSpPr>
          <p:cNvPr id="4" name="Slide Number Placeholder 3">
            <a:extLst>
              <a:ext uri="{FF2B5EF4-FFF2-40B4-BE49-F238E27FC236}">
                <a16:creationId xmlns:a16="http://schemas.microsoft.com/office/drawing/2014/main" id="{CBE11DCE-75DA-F4EE-4D94-8CD5ED9E9DFA}"/>
              </a:ext>
            </a:extLst>
          </p:cNvPr>
          <p:cNvSpPr>
            <a:spLocks noGrp="1"/>
          </p:cNvSpPr>
          <p:nvPr>
            <p:ph type="sldNum" sz="quarter" idx="12"/>
          </p:nvPr>
        </p:nvSpPr>
        <p:spPr/>
        <p:txBody>
          <a:bodyPr/>
          <a:lstStyle/>
          <a:p>
            <a:fld id="{72E4BC4C-E8C0-4132-A64E-B5EC5B5CF1D5}" type="slidenum">
              <a:rPr lang="en-US" smtClean="0"/>
              <a:t>6</a:t>
            </a:fld>
            <a:endParaRPr lang="en-US" dirty="0"/>
          </a:p>
        </p:txBody>
      </p:sp>
      <p:pic>
        <p:nvPicPr>
          <p:cNvPr id="2050" name="Picture 2" descr="Vintage photos of the Delaware Memorial Bridge's ...">
            <a:extLst>
              <a:ext uri="{FF2B5EF4-FFF2-40B4-BE49-F238E27FC236}">
                <a16:creationId xmlns:a16="http://schemas.microsoft.com/office/drawing/2014/main" id="{A2C1CC49-345D-91C8-58BE-26A47C1E15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4292" y="1690688"/>
            <a:ext cx="3978876" cy="503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538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3930B-42C7-28AE-7969-CC3B5E7979BB}"/>
              </a:ext>
            </a:extLst>
          </p:cNvPr>
          <p:cNvSpPr>
            <a:spLocks noGrp="1"/>
          </p:cNvSpPr>
          <p:nvPr>
            <p:ph type="title"/>
          </p:nvPr>
        </p:nvSpPr>
        <p:spPr/>
        <p:txBody>
          <a:bodyPr>
            <a:normAutofit/>
          </a:bodyPr>
          <a:lstStyle/>
          <a:p>
            <a:r>
              <a:rPr lang="en-US" sz="2000" b="1" i="1" u="sng"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SELECTED PAPERS OF CONFERENCE ORGANIZERS</a:t>
            </a:r>
            <a:r>
              <a:rPr lang="en-US" sz="2000" b="1" i="1" u="sng" kern="1800" dirty="0">
                <a:effectLst/>
                <a:latin typeface="Times New Roman" panose="02020603050405020304" pitchFamily="18" charset="0"/>
                <a:ea typeface="Times New Roman" panose="02020603050405020304" pitchFamily="18" charset="0"/>
                <a:cs typeface="Times New Roman" panose="02020603050405020304" pitchFamily="18" charset="0"/>
              </a:rPr>
              <a:t>   (CONTINUED)</a:t>
            </a:r>
            <a:endParaRPr lang="en-US" sz="2000" dirty="0"/>
          </a:p>
        </p:txBody>
      </p:sp>
      <p:sp>
        <p:nvSpPr>
          <p:cNvPr id="3" name="Content Placeholder 2">
            <a:extLst>
              <a:ext uri="{FF2B5EF4-FFF2-40B4-BE49-F238E27FC236}">
                <a16:creationId xmlns:a16="http://schemas.microsoft.com/office/drawing/2014/main" id="{66D6A8A0-CFA2-4ABD-4F89-05B24C68BAB6}"/>
              </a:ext>
            </a:extLst>
          </p:cNvPr>
          <p:cNvSpPr>
            <a:spLocks noGrp="1"/>
          </p:cNvSpPr>
          <p:nvPr>
            <p:ph idx="1"/>
          </p:nvPr>
        </p:nvSpPr>
        <p:spPr/>
        <p:txBody>
          <a:bodyPr>
            <a:normAutofit fontScale="25000" lnSpcReduction="20000"/>
          </a:bodyPr>
          <a:lstStyle/>
          <a:p>
            <a:pPr marL="0" marR="0">
              <a:lnSpc>
                <a:spcPct val="107000"/>
              </a:lnSpc>
              <a:spcBef>
                <a:spcPts val="0"/>
              </a:spcBef>
              <a:spcAft>
                <a:spcPts val="800"/>
              </a:spcAft>
            </a:pPr>
            <a:r>
              <a:rPr lang="en-US" sz="6400" i="1" kern="100" dirty="0">
                <a:effectLst/>
                <a:latin typeface="Times New Roman" panose="02020603050405020304" pitchFamily="18" charset="0"/>
                <a:ea typeface="Calibri" panose="020F0502020204030204" pitchFamily="34" charset="0"/>
                <a:cs typeface="Times New Roman" panose="02020603050405020304" pitchFamily="18" charset="0"/>
              </a:rPr>
              <a:t>“Prioritizing the Main Elements of Quality Costs in Design-Build Mass-Housing Projects”</a:t>
            </a:r>
            <a:r>
              <a:rPr lang="en-US" sz="6400" kern="100" dirty="0">
                <a:effectLst/>
                <a:latin typeface="Times New Roman" panose="02020603050405020304" pitchFamily="18" charset="0"/>
                <a:ea typeface="Calibri" panose="020F0502020204030204" pitchFamily="34" charset="0"/>
                <a:cs typeface="Times New Roman" panose="02020603050405020304" pitchFamily="18" charset="0"/>
              </a:rPr>
              <a:t> Mohammad Balouchi a , Majid Gholhaki b* , Ali Niousha c</a:t>
            </a:r>
          </a:p>
          <a:p>
            <a:pPr marL="0" marR="0" indent="0">
              <a:lnSpc>
                <a:spcPct val="107000"/>
              </a:lnSpc>
              <a:spcBef>
                <a:spcPts val="0"/>
              </a:spcBef>
              <a:spcAft>
                <a:spcPts val="800"/>
              </a:spcAft>
              <a:buNone/>
            </a:pP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400" i="1" kern="1800" dirty="0">
                <a:effectLst/>
                <a:latin typeface="Times New Roman" panose="02020603050405020304" pitchFamily="18" charset="0"/>
                <a:ea typeface="Times New Roman" panose="02020603050405020304" pitchFamily="18" charset="0"/>
                <a:cs typeface="Times New Roman" panose="02020603050405020304" pitchFamily="18" charset="0"/>
              </a:rPr>
              <a:t>“Integration of BIM in Construction Management Education: An Overview of Pakistani Engineering Universities”</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Ali Abbas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Zia Ud Din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Rizwan Farooqui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49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6400" i="1" kern="100" dirty="0">
                <a:effectLst/>
                <a:latin typeface="Times New Roman" panose="02020603050405020304" pitchFamily="18" charset="0"/>
                <a:ea typeface="Calibri" panose="020F0502020204030204" pitchFamily="34" charset="0"/>
                <a:cs typeface="Times New Roman" panose="02020603050405020304" pitchFamily="18" charset="0"/>
              </a:rPr>
              <a:t>“Effect of safety investments on safety performance of building projects”</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kern="100" dirty="0">
                <a:effectLst/>
                <a:latin typeface="Times New Roman" panose="02020603050405020304" pitchFamily="18" charset="0"/>
                <a:ea typeface="Calibri" panose="020F0502020204030204" pitchFamily="34" charset="0"/>
                <a:cs typeface="Times New Roman" panose="02020603050405020304" pitchFamily="18" charset="0"/>
              </a:rPr>
              <a:t> Yingbin Feng ⇑ University of Western Sydney, Lock</a:t>
            </a:r>
          </a:p>
          <a:p>
            <a:pPr marL="0" marR="0" indent="0">
              <a:lnSpc>
                <a:spcPct val="107000"/>
              </a:lnSpc>
              <a:spcBef>
                <a:spcPts val="0"/>
              </a:spcBef>
              <a:spcAft>
                <a:spcPts val="800"/>
              </a:spcAft>
              <a:buNone/>
            </a:pP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2250"/>
              </a:lnSpc>
              <a:spcBef>
                <a:spcPts val="0"/>
              </a:spcBef>
              <a:spcAft>
                <a:spcPts val="0"/>
              </a:spcAft>
            </a:pPr>
            <a:r>
              <a:rPr lang="en-US" sz="6400" i="1" kern="1800" dirty="0">
                <a:effectLst/>
                <a:latin typeface="Times New Roman" panose="02020603050405020304" pitchFamily="18" charset="0"/>
                <a:ea typeface="Times New Roman" panose="02020603050405020304" pitchFamily="18" charset="0"/>
                <a:cs typeface="Times New Roman" panose="02020603050405020304" pitchFamily="18" charset="0"/>
              </a:rPr>
              <a:t>“Health and safety in the Malawian construction industry”</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750"/>
              </a:spcAft>
              <a:buNone/>
            </a:pP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C Chiocha, J Smallwood, F Emuze</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1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6400" i="1" kern="1800" dirty="0">
                <a:effectLst/>
                <a:latin typeface="Times New Roman" panose="02020603050405020304" pitchFamily="18" charset="0"/>
                <a:ea typeface="Times New Roman" panose="02020603050405020304" pitchFamily="18" charset="0"/>
                <a:cs typeface="Times New Roman" panose="02020603050405020304" pitchFamily="18" charset="0"/>
              </a:rPr>
              <a:t>“Factors affecting construction productivity: a 30-year systematic review”</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Abid</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Hasan</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Bassam</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Baroudi</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Abbas</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Elmualim</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Raufdeen</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Rameezdeen</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FF5E0BE-B086-8364-E455-F34125F3F5B8}"/>
              </a:ext>
            </a:extLst>
          </p:cNvPr>
          <p:cNvSpPr>
            <a:spLocks noGrp="1"/>
          </p:cNvSpPr>
          <p:nvPr>
            <p:ph type="sldNum" sz="quarter" idx="12"/>
          </p:nvPr>
        </p:nvSpPr>
        <p:spPr/>
        <p:txBody>
          <a:bodyPr/>
          <a:lstStyle/>
          <a:p>
            <a:fld id="{72E4BC4C-E8C0-4132-A64E-B5EC5B5CF1D5}" type="slidenum">
              <a:rPr lang="en-US" smtClean="0"/>
              <a:t>60</a:t>
            </a:fld>
            <a:endParaRPr lang="en-US" dirty="0"/>
          </a:p>
        </p:txBody>
      </p:sp>
    </p:spTree>
    <p:extLst>
      <p:ext uri="{BB962C8B-B14F-4D97-AF65-F5344CB8AC3E}">
        <p14:creationId xmlns:p14="http://schemas.microsoft.com/office/powerpoint/2010/main" val="2531496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0094-97B4-4788-60B0-1E7005981182}"/>
              </a:ext>
            </a:extLst>
          </p:cNvPr>
          <p:cNvSpPr>
            <a:spLocks noGrp="1"/>
          </p:cNvSpPr>
          <p:nvPr>
            <p:ph type="title"/>
          </p:nvPr>
        </p:nvSpPr>
        <p:spPr/>
        <p:txBody>
          <a:bodyPr>
            <a:normAutofit/>
          </a:bodyPr>
          <a:lstStyle/>
          <a:p>
            <a:r>
              <a:rPr lang="en-US" sz="2000" b="1" i="1" u="sng"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SELECTED PAPERS OF CONFERENCE ORGANIZERS</a:t>
            </a:r>
            <a:r>
              <a:rPr lang="en-US" sz="2000" b="1" i="1" u="sng" kern="1800" dirty="0">
                <a:effectLst/>
                <a:latin typeface="Times New Roman" panose="02020603050405020304" pitchFamily="18" charset="0"/>
                <a:ea typeface="Times New Roman" panose="02020603050405020304" pitchFamily="18" charset="0"/>
                <a:cs typeface="Times New Roman" panose="02020603050405020304" pitchFamily="18" charset="0"/>
              </a:rPr>
              <a:t>   (CONTINUED)</a:t>
            </a:r>
            <a:endParaRPr lang="en-US" sz="2000" dirty="0"/>
          </a:p>
        </p:txBody>
      </p:sp>
      <p:sp>
        <p:nvSpPr>
          <p:cNvPr id="3" name="Content Placeholder 2">
            <a:extLst>
              <a:ext uri="{FF2B5EF4-FFF2-40B4-BE49-F238E27FC236}">
                <a16:creationId xmlns:a16="http://schemas.microsoft.com/office/drawing/2014/main" id="{7B13CFC5-81E3-DF8A-82CC-24AA619CCBB0}"/>
              </a:ext>
            </a:extLst>
          </p:cNvPr>
          <p:cNvSpPr>
            <a:spLocks noGrp="1"/>
          </p:cNvSpPr>
          <p:nvPr>
            <p:ph idx="1"/>
          </p:nvPr>
        </p:nvSpPr>
        <p:spPr/>
        <p:txBody>
          <a:bodyPr>
            <a:normAutofit/>
          </a:bodyPr>
          <a:lstStyle/>
          <a:p>
            <a:pPr marL="0" marR="0">
              <a:lnSpc>
                <a:spcPct val="107000"/>
              </a:lnSpc>
              <a:spcBef>
                <a:spcPts val="0"/>
              </a:spcBef>
              <a:spcAft>
                <a:spcPts val="800"/>
              </a:spcAft>
            </a:pP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Jin, R., Zou, P.X.W., Piroozfar, P., Hannah, W., Yang, Y., Yan, L., and Han, Y. (2019). </a:t>
            </a:r>
            <a:r>
              <a:rPr lang="en-US"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3 Science Mapping Approach Based Review of Construction Safety Research”</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Safety Science, 4 in Press.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“Utilizing Emerging Technologies for Construction Safety Risk Mitigation”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Ifeanyi Okpala, S.M.ASCE1 ; Chukwuma Nnaji, A.M.ASCE2 ; and Ali A. Karakhan, S.M.ASCE3</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2000"/>
              </a:spcBef>
              <a:spcAft>
                <a:spcPts val="1000"/>
              </a:spcAft>
            </a:pPr>
            <a:r>
              <a:rPr lang="en-US" sz="1800" i="1" kern="18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“Safety and health management response to COVID-19 in the construction industry: A perspective of fieldworkers”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Chukwuma</a:t>
            </a:r>
            <a:r>
              <a:rPr lang="en-US" sz="1800"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Nnaji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Ziyu</a:t>
            </a:r>
            <a:r>
              <a:rPr lang="en-US" sz="1800"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Jin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Ali</a:t>
            </a:r>
            <a:r>
              <a:rPr lang="en-US" sz="1800"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Karakhan</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EB4D35F8-E3E1-3D36-E285-923744B22FA4}"/>
              </a:ext>
            </a:extLst>
          </p:cNvPr>
          <p:cNvSpPr>
            <a:spLocks noGrp="1"/>
          </p:cNvSpPr>
          <p:nvPr>
            <p:ph type="sldNum" sz="quarter" idx="12"/>
          </p:nvPr>
        </p:nvSpPr>
        <p:spPr/>
        <p:txBody>
          <a:bodyPr/>
          <a:lstStyle/>
          <a:p>
            <a:fld id="{72E4BC4C-E8C0-4132-A64E-B5EC5B5CF1D5}" type="slidenum">
              <a:rPr lang="en-US" smtClean="0"/>
              <a:t>61</a:t>
            </a:fld>
            <a:endParaRPr lang="en-US" dirty="0"/>
          </a:p>
        </p:txBody>
      </p:sp>
    </p:spTree>
    <p:extLst>
      <p:ext uri="{BB962C8B-B14F-4D97-AF65-F5344CB8AC3E}">
        <p14:creationId xmlns:p14="http://schemas.microsoft.com/office/powerpoint/2010/main" val="1055567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6FD8-0483-BC76-632E-CB92DA5CF5E9}"/>
              </a:ext>
            </a:extLst>
          </p:cNvPr>
          <p:cNvSpPr>
            <a:spLocks noGrp="1"/>
          </p:cNvSpPr>
          <p:nvPr>
            <p:ph type="title"/>
          </p:nvPr>
        </p:nvSpPr>
        <p:spPr/>
        <p:txBody>
          <a:bodyPr>
            <a:normAutofit/>
          </a:bodyPr>
          <a:lstStyle/>
          <a:p>
            <a:r>
              <a:rPr lang="en-US" sz="2400" b="1" i="1" u="sng"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SELECTED PAPERS OF CONFERENCE ORGANIZERS</a:t>
            </a:r>
            <a:r>
              <a:rPr lang="en-US" sz="2400" b="1" i="1" u="sng" kern="1800" dirty="0">
                <a:effectLst/>
                <a:latin typeface="Times New Roman" panose="02020603050405020304" pitchFamily="18" charset="0"/>
                <a:ea typeface="Times New Roman" panose="02020603050405020304" pitchFamily="18" charset="0"/>
                <a:cs typeface="Times New Roman" panose="02020603050405020304" pitchFamily="18" charset="0"/>
              </a:rPr>
              <a:t>   (CONTINUED)</a:t>
            </a:r>
            <a:endParaRPr lang="en-US" sz="2400" dirty="0"/>
          </a:p>
        </p:txBody>
      </p:sp>
      <p:sp>
        <p:nvSpPr>
          <p:cNvPr id="3" name="Content Placeholder 2">
            <a:extLst>
              <a:ext uri="{FF2B5EF4-FFF2-40B4-BE49-F238E27FC236}">
                <a16:creationId xmlns:a16="http://schemas.microsoft.com/office/drawing/2014/main" id="{D587FC98-288E-0FEC-C491-E25A9905DD01}"/>
              </a:ext>
            </a:extLst>
          </p:cNvPr>
          <p:cNvSpPr>
            <a:spLocks noGrp="1"/>
          </p:cNvSpPr>
          <p:nvPr>
            <p:ph idx="1"/>
          </p:nvPr>
        </p:nvSpPr>
        <p:spPr/>
        <p:txBody>
          <a:bodyPr>
            <a:normAutofit fontScale="32500" lnSpcReduction="20000"/>
          </a:bodyPr>
          <a:lstStyle/>
          <a:p>
            <a:pPr marL="0" marR="0">
              <a:spcBef>
                <a:spcPts val="0"/>
              </a:spcBef>
              <a:spcAft>
                <a:spcPts val="0"/>
              </a:spcAft>
            </a:pPr>
            <a:r>
              <a:rPr lang="en-US" sz="4000" b="0" i="1" dirty="0">
                <a:solidFill>
                  <a:srgbClr val="000000"/>
                </a:solidFill>
                <a:effectLst/>
                <a:latin typeface="Times New Roman" panose="02020603050405020304" pitchFamily="18" charset="0"/>
                <a:ea typeface="Times New Roman" panose="02020603050405020304" pitchFamily="18" charset="0"/>
              </a:rPr>
              <a:t>“Change management practices for adopting new technologies in the design and construction industry</a:t>
            </a:r>
            <a:r>
              <a:rPr lang="en-US" sz="4000" b="1" i="1" dirty="0">
                <a:effectLst/>
                <a:latin typeface="Times New Roman" panose="02020603050405020304" pitchFamily="18" charset="0"/>
                <a:ea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endParaRPr>
          </a:p>
          <a:p>
            <a:pPr marL="0" marR="0" indent="0">
              <a:buNone/>
            </a:pPr>
            <a:r>
              <a:rPr lang="en-US" sz="4000" dirty="0">
                <a:solidFill>
                  <a:srgbClr val="000000"/>
                </a:solidFill>
                <a:effectLst/>
                <a:latin typeface="Times New Roman" panose="02020603050405020304" pitchFamily="18" charset="0"/>
                <a:ea typeface="Times New Roman" panose="02020603050405020304" pitchFamily="18" charset="0"/>
              </a:rPr>
              <a:t>Omar Maali, Brian Lines, Jake Smithwick, Kristen Hurtado,</a:t>
            </a:r>
            <a:r>
              <a:rPr lang="en-US" sz="4000" dirty="0">
                <a:effectLst/>
                <a:latin typeface="Times New Roman" panose="02020603050405020304" pitchFamily="18" charset="0"/>
                <a:ea typeface="Times New Roman" panose="02020603050405020304" pitchFamily="18" charset="0"/>
              </a:rPr>
              <a:t> </a:t>
            </a:r>
            <a:r>
              <a:rPr lang="en-US" sz="4000" u="none"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Kenneth Sullivan</a:t>
            </a:r>
            <a:endParaRPr lang="en-US" sz="4000"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800"/>
              </a:spcAft>
              <a:buNone/>
            </a:pPr>
            <a:r>
              <a:rPr lang="en-US" sz="2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900" i="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900" i="1"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Technologies for safety and health management in construction: Current use, implementation benefits and limitations, and adoption barriers</a:t>
            </a:r>
            <a:r>
              <a:rPr lang="en-US" sz="4900" i="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900" kern="0" dirty="0">
                <a:effectLst/>
                <a:latin typeface="Times New Roman" panose="02020603050405020304" pitchFamily="18" charset="0"/>
                <a:ea typeface="Times New Roman" panose="02020603050405020304" pitchFamily="18" charset="0"/>
                <a:cs typeface="Times New Roman" panose="02020603050405020304" pitchFamily="18" charset="0"/>
              </a:rPr>
              <a:t>Chukwuma Nnaji, Ali A Karakhan</a:t>
            </a:r>
            <a:endParaRPr lang="en-US" sz="4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9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“Linking project health to project performance indicators: Multiple case studies of construction projects in Saudi Arabia”</a:t>
            </a:r>
            <a:r>
              <a:rPr lang="en-US" sz="29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Essam Salem Almahmoud a , Hemanta Kumar Doloi a,⁎, Kriengsak Panuwatwanich</a:t>
            </a:r>
          </a:p>
          <a:p>
            <a:pPr marL="0" marR="0" indent="0">
              <a:lnSpc>
                <a:spcPct val="107000"/>
              </a:lnSpc>
              <a:spcBef>
                <a:spcPts val="0"/>
              </a:spcBef>
              <a:spcAft>
                <a:spcPts val="800"/>
              </a:spcAft>
              <a:buNone/>
            </a:pP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9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“Capacity of Freeway Work Zone Lane Closures”</a:t>
            </a:r>
            <a:r>
              <a:rPr lang="en-US" sz="29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 H. MAZE, STEVE D. SCHROCK, AND ALI KAMYAB</a:t>
            </a:r>
          </a:p>
          <a:p>
            <a:pPr marL="0" marR="0" indent="0">
              <a:lnSpc>
                <a:spcPct val="107000"/>
              </a:lnSpc>
              <a:spcBef>
                <a:spcPts val="0"/>
              </a:spcBef>
              <a:spcAft>
                <a:spcPts val="800"/>
              </a:spcAft>
              <a:buNone/>
            </a:pP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“Perceptions about Design for Construction Worker Safety: Viewpoints from Contractors, Designers, and University Facility Owners”</a:t>
            </a:r>
            <a:r>
              <a:rPr lang="en-US" sz="3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Nicholas Tymvios, A.M.ASCE1 ; and John A. Gambatese, M.ASCE2</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400" i="1" kern="1800" dirty="0">
                <a:effectLst/>
                <a:latin typeface="Times New Roman" panose="02020603050405020304" pitchFamily="18" charset="0"/>
                <a:ea typeface="Times New Roman" panose="02020603050405020304" pitchFamily="18" charset="0"/>
                <a:cs typeface="Times New Roman" panose="02020603050405020304" pitchFamily="18" charset="0"/>
              </a:rPr>
              <a:t>“Opportunities and Adoption Challenges of AI in the Construction Industry: A PRISMA Review”</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3400" kern="0" dirty="0">
                <a:effectLst/>
                <a:latin typeface="Times New Roman" panose="02020603050405020304" pitchFamily="18" charset="0"/>
                <a:ea typeface="Times New Roman" panose="02020603050405020304" pitchFamily="18" charset="0"/>
                <a:cs typeface="Times New Roman" panose="02020603050405020304" pitchFamily="18" charset="0"/>
              </a:rPr>
              <a:t>Massimo Regona </a:t>
            </a:r>
            <a:r>
              <a:rPr lang="en-US" sz="3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400" kern="0" dirty="0">
                <a:effectLst/>
                <a:latin typeface="Times New Roman" panose="02020603050405020304" pitchFamily="18" charset="0"/>
                <a:ea typeface="Times New Roman" panose="02020603050405020304" pitchFamily="18" charset="0"/>
                <a:cs typeface="Times New Roman" panose="02020603050405020304" pitchFamily="18" charset="0"/>
              </a:rPr>
              <a:t>, Tan Yigitcanlar </a:t>
            </a:r>
            <a:r>
              <a:rPr lang="en-US" sz="3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400" kern="0" dirty="0">
                <a:effectLst/>
                <a:latin typeface="Times New Roman" panose="02020603050405020304" pitchFamily="18" charset="0"/>
                <a:ea typeface="Times New Roman" panose="02020603050405020304" pitchFamily="18" charset="0"/>
                <a:cs typeface="Times New Roman" panose="02020603050405020304" pitchFamily="18" charset="0"/>
              </a:rPr>
              <a:t>, Bo Xia </a:t>
            </a:r>
            <a:r>
              <a:rPr lang="en-US" sz="3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400" kern="0" dirty="0">
                <a:effectLst/>
                <a:latin typeface="Times New Roman" panose="02020603050405020304" pitchFamily="18" charset="0"/>
                <a:ea typeface="Times New Roman" panose="02020603050405020304" pitchFamily="18" charset="0"/>
                <a:cs typeface="Times New Roman" panose="02020603050405020304" pitchFamily="18" charset="0"/>
              </a:rPr>
              <a:t>, Rita Yi Man Li</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9494F96-A7B7-52CB-E638-59268CEBD869}"/>
              </a:ext>
            </a:extLst>
          </p:cNvPr>
          <p:cNvSpPr>
            <a:spLocks noGrp="1"/>
          </p:cNvSpPr>
          <p:nvPr>
            <p:ph type="sldNum" sz="quarter" idx="12"/>
          </p:nvPr>
        </p:nvSpPr>
        <p:spPr/>
        <p:txBody>
          <a:bodyPr/>
          <a:lstStyle/>
          <a:p>
            <a:fld id="{72E4BC4C-E8C0-4132-A64E-B5EC5B5CF1D5}" type="slidenum">
              <a:rPr lang="en-US" smtClean="0"/>
              <a:t>62</a:t>
            </a:fld>
            <a:endParaRPr lang="en-US" dirty="0"/>
          </a:p>
        </p:txBody>
      </p:sp>
    </p:spTree>
    <p:extLst>
      <p:ext uri="{BB962C8B-B14F-4D97-AF65-F5344CB8AC3E}">
        <p14:creationId xmlns:p14="http://schemas.microsoft.com/office/powerpoint/2010/main" val="3240263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D5C8-ED44-824D-D821-CD029CB23E85}"/>
              </a:ext>
            </a:extLst>
          </p:cNvPr>
          <p:cNvSpPr>
            <a:spLocks noGrp="1"/>
          </p:cNvSpPr>
          <p:nvPr>
            <p:ph type="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                  R E F E R E N C E S:</a:t>
            </a:r>
            <a:br>
              <a:rPr lang="en-US" sz="44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3C655FC-971B-8346-D2C7-9302DC115D10}"/>
              </a:ext>
            </a:extLst>
          </p:cNvPr>
          <p:cNvSpPr>
            <a:spLocks noGrp="1"/>
          </p:cNvSpPr>
          <p:nvPr>
            <p:ph idx="1"/>
          </p:nvPr>
        </p:nvSpPr>
        <p:spPr>
          <a:xfrm>
            <a:off x="838200" y="889686"/>
            <a:ext cx="10515600" cy="5603189"/>
          </a:xfrm>
        </p:spPr>
        <p:txBody>
          <a:bodyPr>
            <a:normAutofit fontScale="32500" lnSpcReduction="20000"/>
          </a:bodyPr>
          <a:lstStyle/>
          <a:p>
            <a:pPr marL="742950" indent="-742950">
              <a:buAutoNum type="arabicPeriod"/>
            </a:pPr>
            <a:r>
              <a:rPr lang="en-US" sz="4800" dirty="0">
                <a:latin typeface="Times New Roman" panose="02020603050405020304" pitchFamily="18" charset="0"/>
                <a:cs typeface="Times New Roman" panose="02020603050405020304" pitchFamily="18" charset="0"/>
              </a:rPr>
              <a:t>“</a:t>
            </a:r>
            <a:r>
              <a:rPr lang="en-US" sz="4800" i="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MBTI Personality Types of Project Managers and Their Success: A Field Survey</a:t>
            </a:r>
            <a:r>
              <a:rPr lang="en-US" sz="4800" i="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Yuval Cohen, The Open University of Israel, Raanana, Israel Hana Ornoy, The Lander Academic College, Jerusalem, Israel; The Open University of Israel, Raanana, Israel Baruch Keren, SCE—Shamoon College of Engineering, Beer-Sheva, Israel</a:t>
            </a:r>
          </a:p>
          <a:p>
            <a:pPr marL="742950" indent="-742950">
              <a:buAutoNum type="arabicPeriod"/>
            </a:pPr>
            <a:endParaRPr lang="en-US" sz="4800" dirty="0">
              <a:latin typeface="Times New Roman" panose="02020603050405020304" pitchFamily="18" charset="0"/>
              <a:cs typeface="Times New Roman" panose="02020603050405020304" pitchFamily="18" charset="0"/>
            </a:endParaRPr>
          </a:p>
          <a:p>
            <a:pPr marL="0" indent="0">
              <a:buNone/>
            </a:pPr>
            <a:r>
              <a:rPr lang="en-US" sz="4800" dirty="0">
                <a:latin typeface="Times New Roman" panose="02020603050405020304" pitchFamily="18" charset="0"/>
                <a:cs typeface="Times New Roman" panose="02020603050405020304" pitchFamily="18" charset="0"/>
              </a:rPr>
              <a:t>2. </a:t>
            </a:r>
            <a:r>
              <a:rPr lang="en-US" sz="4800" i="1" dirty="0">
                <a:latin typeface="Times New Roman" panose="02020603050405020304" pitchFamily="18" charset="0"/>
                <a:cs typeface="Times New Roman" panose="02020603050405020304" pitchFamily="18" charset="0"/>
              </a:rPr>
              <a:t>“</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Causes of Project Failure,” </a:t>
            </a:r>
            <a:r>
              <a:rPr lang="en-US" sz="4800"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https://www.engineeringmanagement.info/2020/12/causes-of-project-failure.html</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3. </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A new research report from the Hinge Research Institute, </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Culture Clash: The Employee Experience Problem and How to Fix It</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shows that the major driver is a deep cultural tension between senior management and mid-career employees.</a:t>
            </a:r>
          </a:p>
          <a:p>
            <a:pPr marL="0" indent="0">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4. </a:t>
            </a:r>
            <a:r>
              <a:rPr lang="en-US" sz="4800" i="1" u="sng" kern="1800" spc="-1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People or systems? To blame is human. The fix is to engineer</a:t>
            </a:r>
            <a:r>
              <a:rPr lang="en-US" sz="4800" i="1" u="sng" kern="18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Richard J. Holden</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Ph.D. </a:t>
            </a:r>
            <a:r>
              <a:rPr lang="en-US" sz="4800" u="sng" dirty="0">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https://www.ncbi.nlm.nih.gov/pmc/articles/PMC3115647/</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48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n-US" sz="4800" i="1"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FORENSIC ENGINEERING INVESTIGATION INTO CONSTRUCTION FAILURES AND THEIR DOCUMENTATION</a:t>
            </a:r>
            <a:r>
              <a:rPr lang="en-US" sz="4800" i="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Edward E. Lockley, P.E. “Technical</a:t>
            </a:r>
            <a:r>
              <a:rPr lang="en-US" sz="4800" i="1" dirty="0">
                <a:latin typeface="Times New Roman" panose="02020603050405020304" pitchFamily="18" charset="0"/>
                <a:cs typeface="Times New Roman" panose="02020603050405020304" pitchFamily="18" charset="0"/>
              </a:rPr>
              <a:t> causes are those that are actual physical proximate causes. For example, improper compaction o f soil could lead to excessive settlement o f a foundation. </a:t>
            </a:r>
            <a:r>
              <a:rPr lang="en-US" sz="4800" b="1" i="1" dirty="0">
                <a:latin typeface="Times New Roman" panose="02020603050405020304" pitchFamily="18" charset="0"/>
                <a:cs typeface="Times New Roman" panose="02020603050405020304" pitchFamily="18" charset="0"/>
              </a:rPr>
              <a:t>Procedural causes are related to human errors and include things such as communication problems or shortcomings in the design and construction process that cause physical failures to occur.”</a:t>
            </a:r>
          </a:p>
          <a:p>
            <a:pPr marL="0" indent="0">
              <a:buNone/>
            </a:pPr>
            <a:endParaRPr lang="en-US" sz="4800" b="1" i="1" dirty="0">
              <a:latin typeface="Times New Roman" panose="02020603050405020304" pitchFamily="18" charset="0"/>
              <a:cs typeface="Times New Roman" panose="02020603050405020304" pitchFamily="18" charset="0"/>
            </a:endParaRPr>
          </a:p>
          <a:p>
            <a:pPr marL="0" indent="0">
              <a:buNone/>
            </a:pPr>
            <a:r>
              <a:rPr lang="en-US" sz="4800" dirty="0">
                <a:latin typeface="Times New Roman" panose="02020603050405020304" pitchFamily="18" charset="0"/>
                <a:cs typeface="Times New Roman" panose="02020603050405020304" pitchFamily="18" charset="0"/>
              </a:rPr>
              <a:t>6. SOFT SKILLS OF ENGINEERS IN VIEW OF INDUSTRY 4.0 CHALLENGES Dorota Jelonek: Tomasz Nitkiewicz, Pisut Koomsap, Czestochowa University of Technology, Faculty of Management, Poland 2 Asian Institute of Technology, Pathumthani, Thailand </a:t>
            </a:r>
          </a:p>
          <a:p>
            <a:pPr marL="0" indent="0">
              <a:buNone/>
            </a:pPr>
            <a:endParaRPr lang="en-US" sz="4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i="1" dirty="0">
                <a:latin typeface="Times New Roman" panose="02020603050405020304" pitchFamily="18" charset="0"/>
                <a:ea typeface="Calibri" panose="020F0502020204030204" pitchFamily="34" charset="0"/>
                <a:cs typeface="Times New Roman" panose="02020603050405020304" pitchFamily="18" charset="0"/>
              </a:rPr>
              <a:t>7</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“Navigating the White Water of Project Management,”</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Leadership Manage. Eng., 2002, 2(2): 20-22</a:t>
            </a:r>
          </a:p>
          <a:p>
            <a:pPr marL="0" marR="0" indent="0">
              <a:lnSpc>
                <a:spcPct val="107000"/>
              </a:lnSpc>
              <a:spcBef>
                <a:spcPts val="0"/>
              </a:spcBef>
              <a:spcAft>
                <a:spcPts val="800"/>
              </a:spcAft>
              <a:buNone/>
            </a:pPr>
            <a:r>
              <a:rPr lang="en-US" sz="4800" i="1" dirty="0">
                <a:latin typeface="Times New Roman" panose="02020603050405020304" pitchFamily="18" charset="0"/>
                <a:ea typeface="Calibri" panose="020F0502020204030204" pitchFamily="34" charset="0"/>
                <a:cs typeface="Times New Roman" panose="02020603050405020304" pitchFamily="18" charset="0"/>
              </a:rPr>
              <a:t>8</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“CONNECTING RANDOM ACTS OF QUALITY: GLOBAL SYSTEM STANDARD,”</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J. Manage. Eng., 1996, 12(3): 34-44</a:t>
            </a:r>
          </a:p>
          <a:p>
            <a:endParaRPr lang="en-US" dirty="0"/>
          </a:p>
        </p:txBody>
      </p:sp>
      <p:sp>
        <p:nvSpPr>
          <p:cNvPr id="4" name="Slide Number Placeholder 3">
            <a:extLst>
              <a:ext uri="{FF2B5EF4-FFF2-40B4-BE49-F238E27FC236}">
                <a16:creationId xmlns:a16="http://schemas.microsoft.com/office/drawing/2014/main" id="{4A0F9C0F-8BD9-6D92-0F72-C627F55A01B4}"/>
              </a:ext>
            </a:extLst>
          </p:cNvPr>
          <p:cNvSpPr>
            <a:spLocks noGrp="1"/>
          </p:cNvSpPr>
          <p:nvPr>
            <p:ph type="sldNum" sz="quarter" idx="12"/>
          </p:nvPr>
        </p:nvSpPr>
        <p:spPr/>
        <p:txBody>
          <a:bodyPr/>
          <a:lstStyle/>
          <a:p>
            <a:fld id="{72E4BC4C-E8C0-4132-A64E-B5EC5B5CF1D5}" type="slidenum">
              <a:rPr lang="en-US" smtClean="0"/>
              <a:t>63</a:t>
            </a:fld>
            <a:endParaRPr lang="en-US" dirty="0"/>
          </a:p>
        </p:txBody>
      </p:sp>
    </p:spTree>
    <p:extLst>
      <p:ext uri="{BB962C8B-B14F-4D97-AF65-F5344CB8AC3E}">
        <p14:creationId xmlns:p14="http://schemas.microsoft.com/office/powerpoint/2010/main" val="340077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C645-4DCA-FC84-2A31-B5A61FABC82B}"/>
              </a:ext>
            </a:extLst>
          </p:cNvPr>
          <p:cNvSpPr>
            <a:spLocks noGrp="1"/>
          </p:cNvSpPr>
          <p:nvPr>
            <p:ph type="title"/>
          </p:nvPr>
        </p:nvSpPr>
        <p:spPr/>
        <p:txBody>
          <a:bodyPr>
            <a:normAutofit fontScale="90000"/>
          </a:bodyPr>
          <a:lstStyle/>
          <a:p>
            <a:br>
              <a:rPr lang="en-US" sz="44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R E F E R E N C E S:  (continued)</a:t>
            </a:r>
            <a:br>
              <a:rPr lang="en-US" sz="44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73AB3C5-7D40-A892-5AA1-93627C2120EE}"/>
              </a:ext>
            </a:extLst>
          </p:cNvPr>
          <p:cNvSpPr>
            <a:spLocks noGrp="1"/>
          </p:cNvSpPr>
          <p:nvPr>
            <p:ph idx="1"/>
          </p:nvPr>
        </p:nvSpPr>
        <p:spPr>
          <a:xfrm>
            <a:off x="838200" y="1346886"/>
            <a:ext cx="10515600" cy="4830077"/>
          </a:xfrm>
        </p:spPr>
        <p:txBody>
          <a:bodyPr>
            <a:normAutofit lnSpcReduction="10000"/>
          </a:bodyPr>
          <a:lstStyle/>
          <a:p>
            <a:pPr marL="0" indent="0">
              <a:buNone/>
            </a:pPr>
            <a:endParaRPr lang="en-US" sz="1400" i="1" dirty="0">
              <a:latin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600" i="1" dirty="0">
                <a:latin typeface="Times New Roman" panose="02020603050405020304" pitchFamily="18" charset="0"/>
                <a:ea typeface="Calibri" panose="020F0502020204030204" pitchFamily="34" charset="0"/>
                <a:cs typeface="Times New Roman" panose="02020603050405020304" pitchFamily="18" charset="0"/>
              </a:rPr>
              <a:t>9</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“How to Transform Failure into Success: Forensic Management,”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J.Perform. Constr. Facil., 2007, 21(1): 2-3</a:t>
            </a:r>
          </a:p>
          <a:p>
            <a:pPr marL="0" marR="0" indent="0">
              <a:lnSpc>
                <a:spcPct val="107000"/>
              </a:lnSpc>
              <a:spcBef>
                <a:spcPts val="0"/>
              </a:spcBef>
              <a:spcAft>
                <a:spcPts val="800"/>
              </a:spcAft>
              <a:buNone/>
            </a:pPr>
            <a:r>
              <a:rPr lang="en-US" sz="1600" i="1" dirty="0">
                <a:latin typeface="Times New Roman" panose="02020603050405020304" pitchFamily="18" charset="0"/>
                <a:ea typeface="Calibri" panose="020F0502020204030204" pitchFamily="34" charset="0"/>
                <a:cs typeface="Times New Roman" panose="02020603050405020304" pitchFamily="18" charset="0"/>
              </a:rPr>
              <a:t>10</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“Human Systems Engineering™: A Trilogy, Part I: Elephant in the Living Room,”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Leadership Manage. Eng., 2004, 4(2): 61-71</a:t>
            </a:r>
          </a:p>
          <a:p>
            <a:pPr marL="0" marR="0" indent="0">
              <a:lnSpc>
                <a:spcPct val="107000"/>
              </a:lnSpc>
              <a:spcBef>
                <a:spcPts val="0"/>
              </a:spcBef>
              <a:spcAft>
                <a:spcPts val="800"/>
              </a:spcAft>
              <a:buNone/>
            </a:pP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11. “Human Systems Engineering™— A Trilogy, Part II: May The Force Be With You: Anatomy Of Project Failures,”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Leadership Manage. Eng., 2006, 6(1): 1-12</a:t>
            </a:r>
            <a:r>
              <a:rPr lang="en-US" sz="1600" i="1" dirty="0">
                <a:latin typeface="Times New Roman" panose="02020603050405020304" pitchFamily="18" charset="0"/>
                <a:cs typeface="Times New Roman" panose="02020603050405020304" pitchFamily="18" charset="0"/>
              </a:rPr>
              <a:t>12. </a:t>
            </a:r>
          </a:p>
          <a:p>
            <a:pPr marL="0" marR="0" indent="0">
              <a:lnSpc>
                <a:spcPct val="107000"/>
              </a:lnSpc>
              <a:spcBef>
                <a:spcPts val="0"/>
              </a:spcBef>
              <a:spcAft>
                <a:spcPts val="800"/>
              </a:spcAft>
              <a:buNone/>
            </a:pPr>
            <a:r>
              <a:rPr lang="en-US" sz="1600" i="1" dirty="0">
                <a:latin typeface="Times New Roman" panose="02020603050405020304" pitchFamily="18" charset="0"/>
                <a:cs typeface="Times New Roman" panose="02020603050405020304" pitchFamily="18" charset="0"/>
              </a:rPr>
              <a:t>12. “Safety Through Design,” </a:t>
            </a:r>
            <a:r>
              <a:rPr lang="en-US" sz="1600" dirty="0">
                <a:latin typeface="Times New Roman" panose="02020603050405020304" pitchFamily="18" charset="0"/>
                <a:cs typeface="Times New Roman" panose="02020603050405020304" pitchFamily="18" charset="0"/>
              </a:rPr>
              <a:t>by Christensen &amp; Manuele. NSC No. 15146-0000. 1999; Ch. 17, page 217: </a:t>
            </a:r>
            <a:r>
              <a:rPr lang="en-US" sz="1600" i="1" dirty="0">
                <a:latin typeface="Times New Roman" panose="02020603050405020304" pitchFamily="18" charset="0"/>
                <a:cs typeface="Times New Roman" panose="02020603050405020304" pitchFamily="18" charset="0"/>
              </a:rPr>
              <a:t>“Application in The Construction Industry.” ; </a:t>
            </a:r>
            <a:r>
              <a:rPr lang="en-US" sz="1600" dirty="0">
                <a:latin typeface="Times New Roman" panose="02020603050405020304" pitchFamily="18" charset="0"/>
                <a:cs typeface="Times New Roman" panose="02020603050405020304" pitchFamily="18" charset="0"/>
              </a:rPr>
              <a:t> Appendix, page227: </a:t>
            </a:r>
            <a:r>
              <a:rPr lang="en-US" sz="1600" i="1" dirty="0">
                <a:latin typeface="Times New Roman" panose="02020603050405020304" pitchFamily="18" charset="0"/>
                <a:cs typeface="Times New Roman" panose="02020603050405020304" pitchFamily="18" charset="0"/>
              </a:rPr>
              <a:t>“Building Design Safety Checklist.”</a:t>
            </a:r>
          </a:p>
          <a:p>
            <a:pPr marL="0" indent="0">
              <a:buNone/>
            </a:pPr>
            <a:r>
              <a:rPr lang="en-US" sz="1600" i="1" dirty="0">
                <a:latin typeface="Times New Roman" panose="02020603050405020304" pitchFamily="18" charset="0"/>
                <a:cs typeface="Times New Roman" panose="02020603050405020304" pitchFamily="18" charset="0"/>
              </a:rPr>
              <a:t>13. “Safety in Tall Buildings and other buildings with large occupancy,” </a:t>
            </a:r>
            <a:r>
              <a:rPr lang="en-US" sz="1600" dirty="0">
                <a:latin typeface="Times New Roman" panose="02020603050405020304" pitchFamily="18" charset="0"/>
                <a:cs typeface="Times New Roman" panose="02020603050405020304" pitchFamily="18" charset="0"/>
              </a:rPr>
              <a:t>by an international working group convened by The Institution of Structural Engineers. Page 18 – “Safety Issues raised by the collapses of the World Trade Center towers; Page 40 – “Development and research needs.”</a:t>
            </a:r>
          </a:p>
          <a:p>
            <a:pPr marL="0" indent="0">
              <a:buNone/>
            </a:pPr>
            <a:r>
              <a:rPr lang="en-US" sz="1600" dirty="0">
                <a:latin typeface="Times New Roman" panose="02020603050405020304" pitchFamily="18" charset="0"/>
                <a:cs typeface="Times New Roman" panose="02020603050405020304" pitchFamily="18" charset="0"/>
              </a:rPr>
              <a:t>14. </a:t>
            </a:r>
            <a:r>
              <a:rPr lang="en-US" sz="1600" i="1" dirty="0">
                <a:latin typeface="Times New Roman" panose="02020603050405020304" pitchFamily="18" charset="0"/>
                <a:cs typeface="Times New Roman" panose="02020603050405020304" pitchFamily="18" charset="0"/>
              </a:rPr>
              <a:t>“Practical Strategies for Technical Communication,” </a:t>
            </a:r>
            <a:r>
              <a:rPr lang="en-US" sz="1600" dirty="0">
                <a:latin typeface="Times New Roman" panose="02020603050405020304" pitchFamily="18" charset="0"/>
                <a:cs typeface="Times New Roman" panose="02020603050405020304" pitchFamily="18" charset="0"/>
              </a:rPr>
              <a:t>by Markel &amp; Selber. Bedford/St. Martin’s 2019.</a:t>
            </a:r>
          </a:p>
          <a:p>
            <a:pPr marL="0" indent="0">
              <a:buNone/>
            </a:pPr>
            <a:r>
              <a:rPr lang="en-US" sz="1600" dirty="0">
                <a:latin typeface="Times New Roman" panose="02020603050405020304" pitchFamily="18" charset="0"/>
                <a:cs typeface="Times New Roman" panose="02020603050405020304" pitchFamily="18" charset="0"/>
              </a:rPr>
              <a:t>15. </a:t>
            </a:r>
            <a:r>
              <a:rPr lang="en-US" sz="1600" i="1" dirty="0">
                <a:latin typeface="Times New Roman" panose="02020603050405020304" pitchFamily="18" charset="0"/>
                <a:cs typeface="Times New Roman" panose="02020603050405020304" pitchFamily="18" charset="0"/>
              </a:rPr>
              <a:t>“Becoming Interdisciplinary – An Introduction to Interdisciplinary Studies.” </a:t>
            </a:r>
            <a:r>
              <a:rPr lang="en-US" sz="1600" dirty="0">
                <a:latin typeface="Times New Roman" panose="02020603050405020304" pitchFamily="18" charset="0"/>
                <a:cs typeface="Times New Roman" panose="02020603050405020304" pitchFamily="18" charset="0"/>
              </a:rPr>
              <a:t>3</a:t>
            </a:r>
            <a:r>
              <a:rPr lang="en-US" sz="1600" baseline="30000" dirty="0">
                <a:latin typeface="Times New Roman" panose="02020603050405020304" pitchFamily="18" charset="0"/>
                <a:cs typeface="Times New Roman" panose="02020603050405020304" pitchFamily="18" charset="0"/>
              </a:rPr>
              <a:t>rd</a:t>
            </a:r>
            <a:r>
              <a:rPr lang="en-US" sz="1600" dirty="0">
                <a:latin typeface="Times New Roman" panose="02020603050405020304" pitchFamily="18" charset="0"/>
                <a:cs typeface="Times New Roman" panose="02020603050405020304" pitchFamily="18" charset="0"/>
              </a:rPr>
              <a:t> Ed.- 2016  by Tanya Augsburg. </a:t>
            </a:r>
          </a:p>
          <a:p>
            <a:pPr marL="0" indent="0">
              <a:buNone/>
            </a:pPr>
            <a:r>
              <a:rPr lang="en-US" sz="1600" i="1" dirty="0">
                <a:latin typeface="Times New Roman" panose="02020603050405020304" pitchFamily="18" charset="0"/>
                <a:cs typeface="Times New Roman" panose="02020603050405020304" pitchFamily="18" charset="0"/>
              </a:rPr>
              <a:t>“Interdisciplinary Studies may be defined as a process of answering a question, solving a problem, or addressing a topic too broad or complex to be dealt with adequately by a single discipline or profession.”                                </a:t>
            </a:r>
            <a:r>
              <a:rPr lang="en-US" sz="1600" dirty="0">
                <a:latin typeface="Times New Roman" panose="02020603050405020304" pitchFamily="18" charset="0"/>
                <a:cs typeface="Times New Roman" panose="02020603050405020304" pitchFamily="18" charset="0"/>
              </a:rPr>
              <a:t>(By Klein &amp; Newell, 1997, p.3)</a:t>
            </a:r>
          </a:p>
          <a:p>
            <a:pPr marL="0" indent="0">
              <a:buNone/>
            </a:pPr>
            <a:r>
              <a:rPr lang="en-US" sz="1600" dirty="0">
                <a:latin typeface="Times New Roman" panose="02020603050405020304" pitchFamily="18" charset="0"/>
                <a:cs typeface="Times New Roman" panose="02020603050405020304" pitchFamily="18" charset="0"/>
              </a:rPr>
              <a:t> </a:t>
            </a:r>
            <a:endParaRPr lang="en-US" sz="1600"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ACD30EC-45D0-3F86-97FF-96FEB7F9F7EF}"/>
              </a:ext>
            </a:extLst>
          </p:cNvPr>
          <p:cNvSpPr>
            <a:spLocks noGrp="1"/>
          </p:cNvSpPr>
          <p:nvPr>
            <p:ph type="sldNum" sz="quarter" idx="12"/>
          </p:nvPr>
        </p:nvSpPr>
        <p:spPr/>
        <p:txBody>
          <a:bodyPr/>
          <a:lstStyle/>
          <a:p>
            <a:fld id="{72E4BC4C-E8C0-4132-A64E-B5EC5B5CF1D5}" type="slidenum">
              <a:rPr lang="en-US" smtClean="0"/>
              <a:t>64</a:t>
            </a:fld>
            <a:endParaRPr lang="en-US" dirty="0"/>
          </a:p>
        </p:txBody>
      </p:sp>
    </p:spTree>
    <p:extLst>
      <p:ext uri="{BB962C8B-B14F-4D97-AF65-F5344CB8AC3E}">
        <p14:creationId xmlns:p14="http://schemas.microsoft.com/office/powerpoint/2010/main" val="2840680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CB4A-A00B-9D3B-9409-30797829E799}"/>
              </a:ext>
            </a:extLst>
          </p:cNvPr>
          <p:cNvSpPr>
            <a:spLocks noGrp="1"/>
          </p:cNvSpPr>
          <p:nvPr>
            <p:ph type="title"/>
          </p:nvPr>
        </p:nvSpPr>
        <p:spPr/>
        <p:txBody>
          <a:bodyPr/>
          <a:lstStyle/>
          <a:p>
            <a:r>
              <a:rPr lang="en-US" dirty="0"/>
              <a:t>                    </a:t>
            </a:r>
            <a:r>
              <a:rPr lang="en-US" sz="2000" dirty="0">
                <a:latin typeface="Goudy Stout" panose="0202090407030B020401" pitchFamily="18" charset="0"/>
              </a:rPr>
              <a:t>BIBLIOGRAPHY: I OF ii</a:t>
            </a:r>
          </a:p>
        </p:txBody>
      </p:sp>
      <p:sp>
        <p:nvSpPr>
          <p:cNvPr id="3" name="Content Placeholder 2">
            <a:extLst>
              <a:ext uri="{FF2B5EF4-FFF2-40B4-BE49-F238E27FC236}">
                <a16:creationId xmlns:a16="http://schemas.microsoft.com/office/drawing/2014/main" id="{776BBFAF-528A-CFF5-14D6-49F5C3003A48}"/>
              </a:ext>
            </a:extLst>
          </p:cNvPr>
          <p:cNvSpPr>
            <a:spLocks noGrp="1"/>
          </p:cNvSpPr>
          <p:nvPr>
            <p:ph idx="1"/>
          </p:nvPr>
        </p:nvSpPr>
        <p:spPr>
          <a:xfrm>
            <a:off x="838200" y="1190847"/>
            <a:ext cx="10515600" cy="5165503"/>
          </a:xfrm>
        </p:spPr>
        <p:txBody>
          <a:bodyPr>
            <a:normAutofit fontScale="25000" lnSpcReduction="20000"/>
          </a:bodyPr>
          <a:lstStyle/>
          <a:p>
            <a:pPr marL="0" marR="0">
              <a:lnSpc>
                <a:spcPct val="107000"/>
              </a:lnSpc>
              <a:spcBef>
                <a:spcPts val="0"/>
              </a:spcBef>
              <a:spcAft>
                <a:spcPts val="800"/>
              </a:spcAft>
            </a:pPr>
            <a:endPar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6000" i="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1143000">
              <a:lnSpc>
                <a:spcPct val="107000"/>
              </a:lnSpc>
              <a:spcBef>
                <a:spcPts val="0"/>
              </a:spcBef>
              <a:spcAft>
                <a:spcPts val="800"/>
              </a:spcAft>
              <a:buFont typeface="+mj-lt"/>
              <a:buAutoNum type="arabicPeriod"/>
            </a:pP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“Transforming Safety Culture,”</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  Grassroots-led/management-supported change at a major   utility     by Steven I. Simon and Peter A. Cistaro.  PROFESSIONAL SAFETY APRIL 2009 </a:t>
            </a:r>
            <a:r>
              <a:rPr lang="en-US" sz="6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www.asse.org</a:t>
            </a: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indent="-1143000">
              <a:lnSpc>
                <a:spcPct val="107000"/>
              </a:lnSpc>
              <a:spcBef>
                <a:spcPts val="0"/>
              </a:spcBef>
              <a:spcAft>
                <a:spcPts val="800"/>
              </a:spcAft>
              <a:buFont typeface="+mj-lt"/>
              <a:buAutoNum type="arabicPeriod"/>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1143000">
              <a:lnSpc>
                <a:spcPct val="107000"/>
              </a:lnSpc>
              <a:spcBef>
                <a:spcPts val="0"/>
              </a:spcBef>
              <a:spcAft>
                <a:spcPts val="800"/>
              </a:spcAft>
              <a:buFont typeface="+mj-lt"/>
              <a:buAutoNum type="arabicPeriod"/>
            </a:pP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Safety design: Towards a new philosophy,”</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by Elie Fadier, Cecilia De la Garza   2005</a:t>
            </a:r>
          </a:p>
          <a:p>
            <a:pPr marL="1143000" marR="0" indent="-1143000">
              <a:lnSpc>
                <a:spcPct val="107000"/>
              </a:lnSpc>
              <a:spcBef>
                <a:spcPts val="0"/>
              </a:spcBef>
              <a:spcAft>
                <a:spcPts val="800"/>
              </a:spcAft>
              <a:buFont typeface="+mj-lt"/>
              <a:buAutoNum type="arabicPeriod"/>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1143000">
              <a:lnSpc>
                <a:spcPct val="107000"/>
              </a:lnSpc>
              <a:spcBef>
                <a:spcPts val="0"/>
              </a:spcBef>
              <a:spcAft>
                <a:spcPts val="800"/>
              </a:spcAft>
              <a:buFont typeface="+mj-lt"/>
              <a:buAutoNum type="arabicPeriod"/>
            </a:pP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“Prevention Through Design For Hazards in Construction,”</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By Bruce K. Lyon, Georgi Popov, and Elyce Biddl.2016</a:t>
            </a:r>
          </a:p>
          <a:p>
            <a:pPr marL="1143000" marR="0" indent="-1143000">
              <a:lnSpc>
                <a:spcPct val="107000"/>
              </a:lnSpc>
              <a:spcBef>
                <a:spcPts val="0"/>
              </a:spcBef>
              <a:spcAft>
                <a:spcPts val="800"/>
              </a:spcAft>
              <a:buFont typeface="+mj-lt"/>
              <a:buAutoNum type="arabicPeriod"/>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1143000">
              <a:lnSpc>
                <a:spcPct val="107000"/>
              </a:lnSpc>
              <a:spcBef>
                <a:spcPts val="0"/>
              </a:spcBef>
              <a:spcAft>
                <a:spcPts val="800"/>
              </a:spcAft>
              <a:buFont typeface="+mj-lt"/>
              <a:buAutoNum type="arabicPeriod"/>
            </a:pP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“Prevention through Design (PtD): History and Future,”</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by  Fred A. Manuele ⁎ Hazards, Limited, 200 W Campbell-Suite 603, Arlington Heights, IL 60005, USA </a:t>
            </a:r>
          </a:p>
          <a:p>
            <a:pPr marL="0" marR="0" indent="0">
              <a:lnSpc>
                <a:spcPct val="107000"/>
              </a:lnSpc>
              <a:spcBef>
                <a:spcPts val="0"/>
              </a:spcBef>
              <a:spcAft>
                <a:spcPts val="800"/>
              </a:spcAft>
              <a:buNone/>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indent="-1143000">
              <a:lnSpc>
                <a:spcPct val="107000"/>
              </a:lnSpc>
              <a:spcBef>
                <a:spcPts val="0"/>
              </a:spcBef>
              <a:spcAft>
                <a:spcPts val="800"/>
              </a:spcAft>
              <a:buAutoNum type="arabicPeriod" startAt="5"/>
            </a:pP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“Mitigating construction safety risks using prevention through design,”</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by  Marta Gangolells,a* Miquel Casals,a Núria </a:t>
            </a:r>
          </a:p>
          <a:p>
            <a:pPr marL="0" marR="0" indent="0">
              <a:lnSpc>
                <a:spcPct val="107000"/>
              </a:lnSpc>
              <a:spcBef>
                <a:spcPts val="0"/>
              </a:spcBef>
              <a:spcAft>
                <a:spcPts val="800"/>
              </a:spcAft>
              <a:buNone/>
            </a:pPr>
            <a:r>
              <a:rPr lang="en-US" sz="6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Forcada,a Xavier Roca,a Alba Fuertesa. 2010</a:t>
            </a:r>
          </a:p>
          <a:p>
            <a:pPr marL="1143000" marR="0" indent="-1143000">
              <a:lnSpc>
                <a:spcPct val="107000"/>
              </a:lnSpc>
              <a:spcBef>
                <a:spcPts val="0"/>
              </a:spcBef>
              <a:spcAft>
                <a:spcPts val="800"/>
              </a:spcAft>
              <a:buFont typeface="+mj-lt"/>
              <a:buAutoNum type="arabicPeriod"/>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6.                   “Increasing Engineers’ Role in Construction Safety: Opportunities and Barriers,”</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by T. Michael Toole, P.E. 2005</a:t>
            </a:r>
          </a:p>
          <a:p>
            <a:pPr marL="0" marR="0" indent="0">
              <a:lnSpc>
                <a:spcPct val="107000"/>
              </a:lnSpc>
              <a:spcBef>
                <a:spcPts val="0"/>
              </a:spcBef>
              <a:spcAft>
                <a:spcPts val="800"/>
              </a:spcAft>
              <a:buNone/>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C79B0339-1575-05B7-63A1-8291FA50724E}"/>
              </a:ext>
            </a:extLst>
          </p:cNvPr>
          <p:cNvSpPr>
            <a:spLocks noGrp="1"/>
          </p:cNvSpPr>
          <p:nvPr>
            <p:ph type="sldNum" sz="quarter" idx="12"/>
          </p:nvPr>
        </p:nvSpPr>
        <p:spPr/>
        <p:txBody>
          <a:bodyPr/>
          <a:lstStyle/>
          <a:p>
            <a:fld id="{72E4BC4C-E8C0-4132-A64E-B5EC5B5CF1D5}" type="slidenum">
              <a:rPr lang="en-US" smtClean="0"/>
              <a:t>65</a:t>
            </a:fld>
            <a:endParaRPr lang="en-US" dirty="0"/>
          </a:p>
        </p:txBody>
      </p:sp>
    </p:spTree>
    <p:extLst>
      <p:ext uri="{BB962C8B-B14F-4D97-AF65-F5344CB8AC3E}">
        <p14:creationId xmlns:p14="http://schemas.microsoft.com/office/powerpoint/2010/main" val="2335939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C938-F383-B619-DF7A-F5E79C57DDD9}"/>
              </a:ext>
            </a:extLst>
          </p:cNvPr>
          <p:cNvSpPr>
            <a:spLocks noGrp="1"/>
          </p:cNvSpPr>
          <p:nvPr>
            <p:ph type="title"/>
          </p:nvPr>
        </p:nvSpPr>
        <p:spPr>
          <a:xfrm>
            <a:off x="838200" y="365126"/>
            <a:ext cx="10515600" cy="751294"/>
          </a:xfrm>
        </p:spPr>
        <p:txBody>
          <a:bodyPr>
            <a:normAutofit/>
          </a:bodyPr>
          <a:lstStyle/>
          <a:p>
            <a:r>
              <a:rPr lang="en-US" sz="2400" dirty="0">
                <a:latin typeface="Goudy Stout" panose="0202090407030B020401" pitchFamily="18" charset="0"/>
              </a:rPr>
              <a:t>              </a:t>
            </a:r>
            <a:r>
              <a:rPr lang="en-US" sz="2000" dirty="0">
                <a:latin typeface="Goudy Stout" panose="0202090407030B020401" pitchFamily="18" charset="0"/>
              </a:rPr>
              <a:t>BIBLIOGRAPHY: ii OF ii</a:t>
            </a:r>
            <a:endParaRPr lang="en-US" sz="2000" dirty="0"/>
          </a:p>
        </p:txBody>
      </p:sp>
      <p:sp>
        <p:nvSpPr>
          <p:cNvPr id="3" name="Content Placeholder 2">
            <a:extLst>
              <a:ext uri="{FF2B5EF4-FFF2-40B4-BE49-F238E27FC236}">
                <a16:creationId xmlns:a16="http://schemas.microsoft.com/office/drawing/2014/main" id="{3A870D57-D295-8941-633D-AF8950DD7AA0}"/>
              </a:ext>
            </a:extLst>
          </p:cNvPr>
          <p:cNvSpPr>
            <a:spLocks noGrp="1"/>
          </p:cNvSpPr>
          <p:nvPr>
            <p:ph idx="1"/>
          </p:nvPr>
        </p:nvSpPr>
        <p:spPr>
          <a:xfrm>
            <a:off x="838200" y="1382233"/>
            <a:ext cx="10515600" cy="4794730"/>
          </a:xfrm>
        </p:spPr>
        <p:txBody>
          <a:bodyPr>
            <a:normAutofit fontScale="55000" lnSpcReduction="20000"/>
          </a:bodyPr>
          <a:lstStyle/>
          <a:p>
            <a:pPr marL="0" marR="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7. “Designing for Construction Safety Taking construction safety into account during the design phase of a project is become more and more common,”.</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BY T. MICHAEL TOOLE, NICOLE HERVOL, AND MATTHEW HALLOWELL. 2006</a:t>
            </a: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07000"/>
              </a:lnSpc>
              <a:spcBef>
                <a:spcPts val="0"/>
              </a:spcBef>
              <a:spcAft>
                <a:spcPts val="800"/>
              </a:spcAft>
              <a:buFont typeface="+mj-lt"/>
              <a:buAutoNum type="arabicPeriod"/>
            </a:pP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8. “Critical Factors of Promoting Design for Safety in China’s Subway Engineering Industry,” </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by  Yibo Yue , Xiaer Xiahou, and Qiming Li * .</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2020</a:t>
            </a:r>
          </a:p>
          <a:p>
            <a:pPr marL="514350" marR="0" indent="-514350">
              <a:lnSpc>
                <a:spcPct val="107000"/>
              </a:lnSpc>
              <a:spcBef>
                <a:spcPts val="0"/>
              </a:spcBef>
              <a:spcAft>
                <a:spcPts val="800"/>
              </a:spcAft>
              <a:buFont typeface="+mj-lt"/>
              <a:buAutoNum type="arabicPeriod"/>
            </a:pP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9. “Can Design Improve Construction Safety?: Assessing the Impact of a Collaborative Safety-in-Design Process,” by  </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Marc Weinstein1 ; John Gambatese, M.ASCE2 ; and Steven Hecker3 .2005</a:t>
            </a: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07000"/>
              </a:lnSpc>
              <a:spcBef>
                <a:spcPts val="0"/>
              </a:spcBef>
              <a:spcAft>
                <a:spcPts val="800"/>
              </a:spcAft>
              <a:buFont typeface="+mj-lt"/>
              <a:buAutoNum type="arabicPeriod"/>
            </a:pP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10. “A framework for construction safety management and visualization system,”</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by  Chan-Sik Park ⁎, Hyeon-Jin Kim .2012</a:t>
            </a:r>
          </a:p>
          <a:p>
            <a:pPr marL="514350" marR="0" indent="-514350">
              <a:lnSpc>
                <a:spcPct val="107000"/>
              </a:lnSpc>
              <a:spcBef>
                <a:spcPts val="0"/>
              </a:spcBef>
              <a:spcAft>
                <a:spcPts val="800"/>
              </a:spcAft>
              <a:buFont typeface="+mj-lt"/>
              <a:buAutoNum type="arabicPeriod"/>
            </a:pPr>
            <a:endParaRPr lang="en-US" sz="27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11. “IMPROVING CONSTRUCTION SAFETY WITH VIRTUAL-DESIGN CONSTRUCTION TECHNOLOGIES – A REVIEW SUBMITTED,”</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 : May 2020 REVISED: April 2021 PUBLISHED: July 2021. By Muneeb Afzal, Muhammad Tariq Shafiq, Hamad Al Jassmi, SUMMARY: The construction industry is prone to major safety hazard.</a:t>
            </a:r>
          </a:p>
          <a:p>
            <a:pPr marL="514350" marR="0" indent="-514350">
              <a:lnSpc>
                <a:spcPct val="107000"/>
              </a:lnSpc>
              <a:spcBef>
                <a:spcPts val="0"/>
              </a:spcBef>
              <a:spcAft>
                <a:spcPts val="800"/>
              </a:spcAft>
              <a:buFont typeface="+mj-lt"/>
              <a:buAutoNum type="arabicPeriod"/>
            </a:pP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12. “On Transforming Your Safety Culture How You Can Start to Make It Happen,”</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by Steven I. Simon, Ph.D.</a:t>
            </a: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D6A02CE-57F7-100B-E96C-2AD695FFC582}"/>
              </a:ext>
            </a:extLst>
          </p:cNvPr>
          <p:cNvSpPr>
            <a:spLocks noGrp="1"/>
          </p:cNvSpPr>
          <p:nvPr>
            <p:ph type="sldNum" sz="quarter" idx="12"/>
          </p:nvPr>
        </p:nvSpPr>
        <p:spPr/>
        <p:txBody>
          <a:bodyPr/>
          <a:lstStyle/>
          <a:p>
            <a:fld id="{72E4BC4C-E8C0-4132-A64E-B5EC5B5CF1D5}" type="slidenum">
              <a:rPr lang="en-US" smtClean="0"/>
              <a:t>66</a:t>
            </a:fld>
            <a:endParaRPr lang="en-US" dirty="0"/>
          </a:p>
        </p:txBody>
      </p:sp>
    </p:spTree>
    <p:extLst>
      <p:ext uri="{BB962C8B-B14F-4D97-AF65-F5344CB8AC3E}">
        <p14:creationId xmlns:p14="http://schemas.microsoft.com/office/powerpoint/2010/main" val="78014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8B10-B8C5-D834-086D-1A273913F1FE}"/>
              </a:ext>
            </a:extLst>
          </p:cNvPr>
          <p:cNvSpPr>
            <a:spLocks noGrp="1"/>
          </p:cNvSpPr>
          <p:nvPr>
            <p:ph type="title"/>
          </p:nvPr>
        </p:nvSpPr>
        <p:spPr>
          <a:xfrm>
            <a:off x="838200" y="1"/>
            <a:ext cx="10515600" cy="1690688"/>
          </a:xfrm>
        </p:spPr>
        <p:txBody>
          <a:bodyPr>
            <a:normAutofit fontScale="90000"/>
          </a:bodyPr>
          <a:lstStyle/>
          <a:p>
            <a:pPr>
              <a:lnSpc>
                <a:spcPct val="107000"/>
              </a:lnSpc>
              <a:spcBef>
                <a:spcPts val="0"/>
              </a:spcBef>
              <a:spcAft>
                <a:spcPts val="800"/>
              </a:spcAft>
            </a:pPr>
            <a:r>
              <a:rPr lang="en-US" sz="2400" b="1" i="0" dirty="0">
                <a:solidFill>
                  <a:srgbClr val="43588B"/>
                </a:solidFill>
                <a:effectLst/>
                <a:latin typeface="Times New Roman" panose="02020603050405020304" pitchFamily="18" charset="0"/>
                <a:cs typeface="Times New Roman" panose="02020603050405020304" pitchFamily="18" charset="0"/>
              </a:rPr>
              <a:t>                              </a:t>
            </a:r>
            <a:br>
              <a:rPr lang="en-US" sz="2400" b="1" i="0" dirty="0">
                <a:solidFill>
                  <a:srgbClr val="43588B"/>
                </a:solidFill>
                <a:effectLst/>
                <a:latin typeface="Times New Roman" panose="02020603050405020304" pitchFamily="18" charset="0"/>
                <a:cs typeface="Times New Roman" panose="02020603050405020304" pitchFamily="18" charset="0"/>
              </a:rPr>
            </a:br>
            <a:br>
              <a:rPr lang="en-US" sz="2400" b="1" i="0" dirty="0">
                <a:solidFill>
                  <a:srgbClr val="43588B"/>
                </a:solidFill>
                <a:effectLst/>
                <a:latin typeface="Times New Roman" panose="02020603050405020304" pitchFamily="18" charset="0"/>
                <a:cs typeface="Times New Roman" panose="02020603050405020304" pitchFamily="18" charset="0"/>
              </a:rPr>
            </a:br>
            <a:r>
              <a:rPr lang="en-US" sz="2400" b="1" i="0" dirty="0">
                <a:solidFill>
                  <a:srgbClr val="43588B"/>
                </a:solidFill>
                <a:effectLst/>
                <a:latin typeface="Times New Roman" panose="02020603050405020304" pitchFamily="18" charset="0"/>
                <a:cs typeface="Times New Roman" panose="02020603050405020304" pitchFamily="18" charset="0"/>
              </a:rPr>
              <a:t>                             </a:t>
            </a:r>
            <a:r>
              <a:rPr lang="en-US" sz="3100" b="1" dirty="0">
                <a:solidFill>
                  <a:srgbClr val="43588B"/>
                </a:solidFill>
                <a:latin typeface="Times New Roman" panose="02020603050405020304" pitchFamily="18" charset="0"/>
                <a:cs typeface="Times New Roman" panose="02020603050405020304" pitchFamily="18" charset="0"/>
              </a:rPr>
              <a:t>Common </a:t>
            </a:r>
            <a:r>
              <a:rPr lang="en-US" sz="3100" b="1" i="0" dirty="0">
                <a:effectLst/>
                <a:latin typeface="Times New Roman" panose="02020603050405020304" pitchFamily="18" charset="0"/>
                <a:cs typeface="Times New Roman" panose="02020603050405020304" pitchFamily="18" charset="0"/>
              </a:rPr>
              <a:t>Construction Site Dangers</a:t>
            </a:r>
            <a:br>
              <a:rPr lang="en-US" sz="800" b="0" i="0" dirty="0">
                <a:solidFill>
                  <a:srgbClr val="43588B"/>
                </a:solidFill>
                <a:effectLst/>
                <a:latin typeface="Roboto" panose="02000000000000000000" pitchFamily="2" charset="0"/>
              </a:rPr>
            </a:br>
            <a:br>
              <a:rPr lang="en-US" sz="16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b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2B5DCD7-DB3E-BD3F-97A9-826BF6089546}"/>
              </a:ext>
            </a:extLst>
          </p:cNvPr>
          <p:cNvSpPr>
            <a:spLocks noGrp="1"/>
          </p:cNvSpPr>
          <p:nvPr>
            <p:ph sz="half" idx="1"/>
          </p:nvPr>
        </p:nvSpPr>
        <p:spPr>
          <a:xfrm>
            <a:off x="838199" y="1825625"/>
            <a:ext cx="5334001" cy="4895850"/>
          </a:xfrm>
        </p:spPr>
        <p:txBody>
          <a:bodyPr>
            <a:normAutofit lnSpcReduction="10000"/>
          </a:bodyPr>
          <a:lstStyle/>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Improper Scaffolding Use.</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Lack of Fall Protection.</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Inadequate Equipment on       Excavation Sites.</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Faulty Ladders.</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Lack of Head Protection.</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sz="1400" i="0" dirty="0">
              <a:solidFill>
                <a:srgbClr val="535866"/>
              </a:solidFill>
              <a:effectLst/>
              <a:latin typeface="Roboto" panose="02000000000000000000" pitchFamily="2" charset="0"/>
            </a:endParaRPr>
          </a:p>
          <a:p>
            <a:pPr marL="0" indent="0">
              <a:buNone/>
            </a:pPr>
            <a:r>
              <a:rPr lang="en-US" sz="1400" i="0" dirty="0">
                <a:solidFill>
                  <a:srgbClr val="535866"/>
                </a:solidFill>
                <a:effectLst/>
                <a:latin typeface="Roboto" panose="02000000000000000000" pitchFamily="2" charset="0"/>
              </a:rPr>
              <a:t>Rosenberg &amp; Rosenberg, P.A.</a:t>
            </a:r>
            <a:endParaRPr lang="en-US" sz="1400" dirty="0"/>
          </a:p>
          <a:p>
            <a:pPr marL="0" indent="0">
              <a:buNone/>
            </a:pPr>
            <a:endParaRPr lang="en-US" sz="1400" dirty="0"/>
          </a:p>
          <a:p>
            <a:pPr marL="0" indent="0">
              <a:buNone/>
            </a:pPr>
            <a:r>
              <a:rPr lang="en-US" sz="1600" b="1" dirty="0">
                <a:latin typeface="Times New Roman" panose="02020603050405020304" pitchFamily="18" charset="0"/>
                <a:cs typeface="Times New Roman" panose="02020603050405020304" pitchFamily="18" charset="0"/>
              </a:rPr>
              <a:t>                                           © 2023</a:t>
            </a:r>
          </a:p>
          <a:p>
            <a:pPr marL="0" indent="0">
              <a:buNone/>
            </a:pPr>
            <a:endParaRPr lang="en-US" dirty="0"/>
          </a:p>
        </p:txBody>
      </p:sp>
      <p:sp>
        <p:nvSpPr>
          <p:cNvPr id="4" name="Content Placeholder 3">
            <a:extLst>
              <a:ext uri="{FF2B5EF4-FFF2-40B4-BE49-F238E27FC236}">
                <a16:creationId xmlns:a16="http://schemas.microsoft.com/office/drawing/2014/main" id="{94895884-8F62-1843-029F-1CFAF98FBFAB}"/>
              </a:ext>
            </a:extLst>
          </p:cNvPr>
          <p:cNvSpPr>
            <a:spLocks noGrp="1"/>
          </p:cNvSpPr>
          <p:nvPr>
            <p:ph sz="half" idx="2"/>
          </p:nvPr>
        </p:nvSpPr>
        <p:spPr/>
        <p:txBody>
          <a:bodyPr>
            <a:normAutofit lnSpcReduction="10000"/>
          </a:bodyPr>
          <a:lstStyle/>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Improperly Maintained Stairways.</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Poorly Constructed Trenches.</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Improper Crane Use.</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Forklift Operation Without Proper Training.</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Failure to Communicate Hazards.</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CF579350-87D9-54EE-70F6-B4FD7BB3277A}"/>
              </a:ext>
            </a:extLst>
          </p:cNvPr>
          <p:cNvSpPr>
            <a:spLocks noGrp="1"/>
          </p:cNvSpPr>
          <p:nvPr>
            <p:ph type="sldNum" sz="quarter" idx="12"/>
          </p:nvPr>
        </p:nvSpPr>
        <p:spPr/>
        <p:txBody>
          <a:bodyPr/>
          <a:lstStyle/>
          <a:p>
            <a:fld id="{72E4BC4C-E8C0-4132-A64E-B5EC5B5CF1D5}" type="slidenum">
              <a:rPr lang="en-US" smtClean="0"/>
              <a:t>7</a:t>
            </a:fld>
            <a:endParaRPr lang="en-US" dirty="0"/>
          </a:p>
        </p:txBody>
      </p:sp>
    </p:spTree>
    <p:extLst>
      <p:ext uri="{BB962C8B-B14F-4D97-AF65-F5344CB8AC3E}">
        <p14:creationId xmlns:p14="http://schemas.microsoft.com/office/powerpoint/2010/main" val="84379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BCF3-2AA2-5E64-90A0-AD36C697CB9A}"/>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041D1100-4726-688E-A0FE-9D0517A04466}"/>
              </a:ext>
            </a:extLst>
          </p:cNvPr>
          <p:cNvSpPr>
            <a:spLocks noGrp="1"/>
          </p:cNvSpPr>
          <p:nvPr>
            <p:ph type="sldNum" sz="quarter" idx="12"/>
          </p:nvPr>
        </p:nvSpPr>
        <p:spPr/>
        <p:txBody>
          <a:bodyPr/>
          <a:lstStyle/>
          <a:p>
            <a:fld id="{72E4BC4C-E8C0-4132-A64E-B5EC5B5CF1D5}" type="slidenum">
              <a:rPr lang="en-US" smtClean="0"/>
              <a:t>8</a:t>
            </a:fld>
            <a:endParaRPr lang="en-US" dirty="0"/>
          </a:p>
        </p:txBody>
      </p:sp>
      <p:pic>
        <p:nvPicPr>
          <p:cNvPr id="2050" name="Picture 2">
            <a:extLst>
              <a:ext uri="{FF2B5EF4-FFF2-40B4-BE49-F238E27FC236}">
                <a16:creationId xmlns:a16="http://schemas.microsoft.com/office/drawing/2014/main" id="{C0130E47-62BB-8078-47FB-35DB4B719A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0908" y="365125"/>
            <a:ext cx="6400800" cy="63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44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6F2E-43BA-A2ED-09EA-269ECCAF8D7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2E9E799-3A43-9E1F-160D-1F2FC879BD62}"/>
              </a:ext>
            </a:extLst>
          </p:cNvPr>
          <p:cNvSpPr>
            <a:spLocks noGrp="1"/>
          </p:cNvSpPr>
          <p:nvPr>
            <p:ph idx="1"/>
          </p:nvPr>
        </p:nvSpPr>
        <p:spPr/>
        <p:txBody>
          <a:bodyPr/>
          <a:lstStyle/>
          <a:p>
            <a:pPr marL="0" indent="0">
              <a:buNone/>
            </a:pPr>
            <a:endParaRPr lang="en-US" sz="36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36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“Divided responsibility means </a:t>
            </a:r>
          </a:p>
          <a:p>
            <a:pPr marL="0" indent="0">
              <a:buNone/>
            </a:pPr>
            <a:r>
              <a:rPr lang="en-US" sz="36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that nobody is responsible.”</a:t>
            </a:r>
            <a:br>
              <a:rPr lang="en-US"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Edwards Deming</a:t>
            </a:r>
            <a:r>
              <a:rPr lang="en-US" sz="18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8F3F5C4-2B86-E5BE-CC26-ECBFA00B1723}"/>
              </a:ext>
            </a:extLst>
          </p:cNvPr>
          <p:cNvSpPr>
            <a:spLocks noGrp="1"/>
          </p:cNvSpPr>
          <p:nvPr>
            <p:ph type="sldNum" sz="quarter" idx="12"/>
          </p:nvPr>
        </p:nvSpPr>
        <p:spPr/>
        <p:txBody>
          <a:bodyPr/>
          <a:lstStyle/>
          <a:p>
            <a:fld id="{72E4BC4C-E8C0-4132-A64E-B5EC5B5CF1D5}" type="slidenum">
              <a:rPr lang="en-US" smtClean="0"/>
              <a:t>9</a:t>
            </a:fld>
            <a:endParaRPr lang="en-US" dirty="0"/>
          </a:p>
        </p:txBody>
      </p:sp>
    </p:spTree>
    <p:extLst>
      <p:ext uri="{BB962C8B-B14F-4D97-AF65-F5344CB8AC3E}">
        <p14:creationId xmlns:p14="http://schemas.microsoft.com/office/powerpoint/2010/main" val="3886383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3175</TotalTime>
  <Words>5337</Words>
  <Application>Microsoft Office PowerPoint</Application>
  <PresentationFormat>Widescreen</PresentationFormat>
  <Paragraphs>575</Paragraphs>
  <Slides>66</Slides>
  <Notes>7</Notes>
  <HiddenSlides>0</HiddenSlides>
  <MMClips>0</MMClips>
  <ScaleCrop>false</ScaleCrop>
  <HeadingPairs>
    <vt:vector size="6" baseType="variant">
      <vt:variant>
        <vt:lpstr>Fonts Used</vt:lpstr>
      </vt:variant>
      <vt:variant>
        <vt:i4>27</vt:i4>
      </vt:variant>
      <vt:variant>
        <vt:lpstr>Theme</vt:lpstr>
      </vt:variant>
      <vt:variant>
        <vt:i4>1</vt:i4>
      </vt:variant>
      <vt:variant>
        <vt:lpstr>Slide Titles</vt:lpstr>
      </vt:variant>
      <vt:variant>
        <vt:i4>66</vt:i4>
      </vt:variant>
    </vt:vector>
  </HeadingPairs>
  <TitlesOfParts>
    <vt:vector size="94" baseType="lpstr">
      <vt:lpstr>Algerian</vt:lpstr>
      <vt:lpstr>-apple-system</vt:lpstr>
      <vt:lpstr>Arial</vt:lpstr>
      <vt:lpstr>Berlin Sans FB Demi</vt:lpstr>
      <vt:lpstr>Bernard MT Condensed</vt:lpstr>
      <vt:lpstr>Bookman Old Style</vt:lpstr>
      <vt:lpstr>Bradley Hand ITC</vt:lpstr>
      <vt:lpstr>Calibri</vt:lpstr>
      <vt:lpstr>Calibri Light</vt:lpstr>
      <vt:lpstr>Castellar</vt:lpstr>
      <vt:lpstr>comic sans ms</vt:lpstr>
      <vt:lpstr>DM Sans</vt:lpstr>
      <vt:lpstr>ElsevierGulliver</vt:lpstr>
      <vt:lpstr>Engravers MT</vt:lpstr>
      <vt:lpstr>Google Sans</vt:lpstr>
      <vt:lpstr>Goudy Old Style</vt:lpstr>
      <vt:lpstr>Goudy Stout</vt:lpstr>
      <vt:lpstr>Helvetica Neue</vt:lpstr>
      <vt:lpstr>Libre Franklin</vt:lpstr>
      <vt:lpstr>Modern Love Caps</vt:lpstr>
      <vt:lpstr>prenton-condensed</vt:lpstr>
      <vt:lpstr>proxima-nova</vt:lpstr>
      <vt:lpstr>Roboto</vt:lpstr>
      <vt:lpstr>Segoe UI</vt:lpstr>
      <vt:lpstr>system</vt:lpstr>
      <vt:lpstr>Times New Roman</vt:lpstr>
      <vt:lpstr>Wingdings</vt:lpstr>
      <vt:lpstr>Office Theme</vt:lpstr>
      <vt:lpstr>2023 CONSTRUCTION SAFETY CONFERENCE   10 August 2023           Lawrence, Kansas, USA </vt:lpstr>
      <vt:lpstr>                                                      “WHY ARE WE HERE TODAY?”                  </vt:lpstr>
      <vt:lpstr>PowerPoint Presentation</vt:lpstr>
      <vt:lpstr>PowerPoint Presentation</vt:lpstr>
      <vt:lpstr>The following hazards cause the most fall-related injuries:</vt:lpstr>
      <vt:lpstr>    “Hey man, hurry up! Boss said a            bonus for early finish!”</vt:lpstr>
      <vt:lpstr>                                                             Common Construction Site Dangers    </vt:lpstr>
      <vt:lpstr>PowerPoint Presentation</vt:lpstr>
      <vt:lpstr>PowerPoint Presentation</vt:lpstr>
      <vt:lpstr>PowerPoint Presentation</vt:lpstr>
      <vt:lpstr>PowerPoint Presentation</vt:lpstr>
      <vt:lpstr>PowerPoint Presentation</vt:lpstr>
      <vt:lpstr>                              CONSTRUCTION SAFETY STARTS                             BEFORE CONSTRUCTION BEGINS! ™  </vt:lpstr>
      <vt:lpstr>PowerPoint Presentation</vt:lpstr>
      <vt:lpstr>PowerPoint Presentation</vt:lpstr>
      <vt:lpstr>PowerPoint Presentation</vt:lpstr>
      <vt:lpstr>PowerPoint Presentation</vt:lpstr>
      <vt:lpstr>                                                 CONSTRUCTION SAFETY STARTS                                                                                                  BEFORE CONSTRUCTION BEGINS! ™ </vt:lpstr>
      <vt:lpstr>PowerPoint Presentation</vt:lpstr>
      <vt:lpstr>Current Myriad of Construction Safety Programs</vt:lpstr>
      <vt:lpstr>                                                           System of Collaborative Construction Safety:                                           Roles, Responsibilities, and Authority                                       </vt:lpstr>
      <vt:lpstr>                                                   CONSTRUCTION SAFETY STARTS                                                                                                       BEFORE CONSTRUCTION BEGINS! ™ </vt:lpstr>
      <vt:lpstr>PowerPoint Presentation</vt:lpstr>
      <vt:lpstr>                                             “Becoming Interdisciplinary” adjective: in·​ter·​dis·​ci·​plin·​ary ˌ: involving two or more academic, scientific, or artistic disciplines </vt:lpstr>
      <vt:lpstr>                                                           Perspectives By Design™ </vt:lpstr>
      <vt:lpstr>PowerPoint Presentation</vt:lpstr>
      <vt:lpstr>                              Conclusion</vt:lpstr>
      <vt:lpstr>               Q. What’s the “Missing Link” to raise                                 the level of construction safety?</vt:lpstr>
      <vt:lpstr>PowerPoint Presentation</vt:lpstr>
      <vt:lpstr>          Reality of “Safety Change-Timeline”</vt:lpstr>
      <vt:lpstr>PowerPoint Presentation</vt:lpstr>
      <vt:lpstr>PowerPoint Presentation</vt:lpstr>
      <vt:lpstr>     Identified &amp; Unresolved Construction Safety Matters#</vt:lpstr>
      <vt:lpstr> Practices to Motivate Safe Behaviors with Highway Construction and Maintenance Crews (2023) </vt:lpstr>
      <vt:lpstr>PowerPoint Presentation</vt:lpstr>
      <vt:lpstr>          “The bitter truth is that behavior trumps knowledge.” </vt:lpstr>
      <vt:lpstr>        Prevention Through        Collaboration™ </vt:lpstr>
      <vt:lpstr>            WHO IS MISSING FROM THE TABLE?</vt:lpstr>
      <vt:lpstr>PowerPoint Presentation</vt:lpstr>
      <vt:lpstr>PowerPoint Presentation</vt:lpstr>
      <vt:lpstr> CALIFORNIA, Mo. —An emotional service honored the life of Connor Ernst, the 22-year-old construction worker killed in a deadly bridge collapse last week in Clay County.          Updated: 7:23 PM CDT Nov 2, 2022 </vt:lpstr>
      <vt:lpstr>             Construction Safety Goal: Eliminate This!</vt:lpstr>
      <vt:lpstr>                  CONSTRUCTION SAFETY STARTS                   BEFORE CONSTRUCTION BEGINS! ™ </vt:lpstr>
      <vt:lpstr>          Going Forward: Perspective           “Yesterday”                     “TOMORROW “             © 2023 </vt:lpstr>
      <vt:lpstr>                                                 CONSTRUCTION SAFETY STARTS                                                                                                       BEFORE CONSTRUCTION BEGINS! ™ </vt:lpstr>
      <vt:lpstr>          The Canadian Federation of Construction Safety Associations:                                   Working together for health &amp; safety                                    across Canadian construction jobsites.  </vt:lpstr>
      <vt:lpstr>   A “CALL-TO-ACTION” PROPOSAL</vt:lpstr>
      <vt:lpstr>                          To use part or all these notes &amp; slides:</vt:lpstr>
      <vt:lpstr>                         REVIEWERS</vt:lpstr>
      <vt:lpstr>“Find Out More About Biases” *</vt:lpstr>
      <vt:lpstr>                 “From The Ground Up:                Building Opportunities for                 Women in Construction”</vt:lpstr>
      <vt:lpstr>       Six Hats of Critical Thinking!                        https://www.debonogroup.com/services/core-programs/six-thinking-hats/ </vt:lpstr>
      <vt:lpstr>                                                            CONSTRUCTION SAFETY STARTS                                                             BEFORE CONSTRUCTION BEGINS! ™ </vt:lpstr>
      <vt:lpstr>                                                  CONSTRUCTION SAFETY STARTS                                                                                                       BEFORE CONSTRUCTION BEGINS! ™ </vt:lpstr>
      <vt:lpstr>                     ASCE urges veto of North Carolina bill                     proposing to prevent updating building codes </vt:lpstr>
      <vt:lpstr>                               Linking construction fatalities to the design for construction safety concept                                                                 by   Michael Behm Safety Science Volume 43, Issue 8, October 2005, Pages 589-611  </vt:lpstr>
      <vt:lpstr>   “Construction Safety Culture and Climate: Satisfying Necessity for an Industry Framework” Authors:  Ahmed Jalil Al-Bayati, Alex Albvert, Ph.D., and George Ford, Ph.D.           30AUG2019  Publication: Practice Periodical on Structural Design and Construction  Volume 24, Issue 4 https://doi.org/10.1061/(ASCE)SC.1943-5576.0000452 .        </vt:lpstr>
      <vt:lpstr>                 Increasing Engineers’ Role in Construction Safety:                                     Opportunities and Barriers </vt:lpstr>
      <vt:lpstr>   The Craig and Diane Martin National Center for Construction Safety | National Center for Construction Safety (ku.edu)  SELECTED PAPERS OF CONFERENCE ORGANIZERS   </vt:lpstr>
      <vt:lpstr>SELECTED PAPERS OF CONFERENCE ORGANIZERS   (CONTINUED)</vt:lpstr>
      <vt:lpstr>SELECTED PAPERS OF CONFERENCE ORGANIZERS   (CONTINUED)</vt:lpstr>
      <vt:lpstr>SELECTED PAPERS OF CONFERENCE ORGANIZERS   (CONTINUED)</vt:lpstr>
      <vt:lpstr>                  R E F E R E N C E S:  </vt:lpstr>
      <vt:lpstr>              R E F E R E N C E S:  (continued)  </vt:lpstr>
      <vt:lpstr>                    BIBLIOGRAPHY: I OF ii</vt:lpstr>
      <vt:lpstr>              BIBLIOGRAPHY: ii OF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CONSTRUCTION SAFERY CONFRENCE</dc:title>
  <dc:creator>WILLIAM M. HAYDEN Jr., Ph.D., P.E.</dc:creator>
  <cp:lastModifiedBy>WILLIAM M. HAYDEN Jr., Ph.D., P.E.</cp:lastModifiedBy>
  <cp:revision>319</cp:revision>
  <cp:lastPrinted>2023-07-31T17:51:49Z</cp:lastPrinted>
  <dcterms:created xsi:type="dcterms:W3CDTF">2023-06-22T16:54:05Z</dcterms:created>
  <dcterms:modified xsi:type="dcterms:W3CDTF">2023-08-06T10:09:52Z</dcterms:modified>
</cp:coreProperties>
</file>