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304" r:id="rId3"/>
    <p:sldId id="256" r:id="rId4"/>
    <p:sldId id="309" r:id="rId5"/>
    <p:sldId id="319" r:id="rId6"/>
    <p:sldId id="312" r:id="rId7"/>
    <p:sldId id="296" r:id="rId8"/>
    <p:sldId id="320" r:id="rId9"/>
    <p:sldId id="313" r:id="rId10"/>
    <p:sldId id="317" r:id="rId11"/>
    <p:sldId id="292" r:id="rId12"/>
    <p:sldId id="359" r:id="rId13"/>
    <p:sldId id="294" r:id="rId14"/>
    <p:sldId id="295" r:id="rId15"/>
    <p:sldId id="365" r:id="rId16"/>
    <p:sldId id="321" r:id="rId17"/>
    <p:sldId id="322" r:id="rId18"/>
    <p:sldId id="266" r:id="rId19"/>
    <p:sldId id="323" r:id="rId20"/>
    <p:sldId id="363" r:id="rId21"/>
    <p:sldId id="364" r:id="rId22"/>
    <p:sldId id="360" r:id="rId23"/>
    <p:sldId id="362" r:id="rId24"/>
    <p:sldId id="316" r:id="rId25"/>
    <p:sldId id="299" r:id="rId26"/>
    <p:sldId id="35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40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1DB99F-3292-4A9F-9401-D3CD060EE979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88F110-FA22-413D-8BB7-4B43AF559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3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94ABF-003C-4E3C-B41A-DDD6A462BD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495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It is a great honor to be here with you today.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My sincere thanks to </a:t>
            </a:r>
            <a:r>
              <a:rPr lang="en-US" sz="1400" smtClean="0">
                <a:latin typeface="Arial" charset="0"/>
                <a:cs typeface="Arial" charset="0"/>
              </a:rPr>
              <a:t>the Florida Section for </a:t>
            </a:r>
            <a:r>
              <a:rPr lang="en-US" sz="1400" dirty="0" smtClean="0">
                <a:latin typeface="Arial" charset="0"/>
                <a:cs typeface="Arial" charset="0"/>
              </a:rPr>
              <a:t>your invitation.</a:t>
            </a:r>
          </a:p>
          <a:p>
            <a:pPr marL="291179" indent="-291179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91179" indent="-291179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Thank </a:t>
            </a:r>
            <a:r>
              <a:rPr lang="en-US" sz="1400" dirty="0">
                <a:latin typeface="Arial" charset="0"/>
                <a:cs typeface="Arial" charset="0"/>
              </a:rPr>
              <a:t>you for your years of service to ASCE and your continued loyalty and interest in the Society.</a:t>
            </a:r>
          </a:p>
          <a:p>
            <a:pPr marL="291179" indent="-291179">
              <a:buFontTx/>
              <a:buChar char="•"/>
            </a:pPr>
            <a:endParaRPr lang="en-US" sz="1400" dirty="0">
              <a:latin typeface="Arial" charset="0"/>
              <a:cs typeface="Arial" charset="0"/>
            </a:endParaRPr>
          </a:p>
          <a:p>
            <a:pPr marL="291179" indent="-291179">
              <a:buFontTx/>
              <a:buChar char="•"/>
            </a:pPr>
            <a:r>
              <a:rPr lang="en-US" sz="1400" dirty="0">
                <a:latin typeface="Arial" charset="0"/>
                <a:cs typeface="Arial" charset="0"/>
              </a:rPr>
              <a:t>Today, I am going to give you an overview of ASCE and what we are accomplishing on your behalf.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005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Another major Society initiative is </a:t>
            </a:r>
            <a:r>
              <a:rPr lang="en-US" sz="1400" b="1" smtClean="0">
                <a:latin typeface="Arial" charset="0"/>
                <a:cs typeface="Arial" charset="0"/>
              </a:rPr>
              <a:t>infrastructure.</a:t>
            </a:r>
            <a:endParaRPr lang="en-US" sz="1400" smtClean="0">
              <a:latin typeface="Arial" charset="0"/>
              <a:cs typeface="Arial" charset="0"/>
            </a:endParaRPr>
          </a:p>
          <a:p>
            <a:pPr marL="171450" indent="-17145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As you know, infrastructure has a lifespan. Good maintenance can extend that lifespan, but not forever, and a lack of maintenance can shorten it.  </a:t>
            </a:r>
          </a:p>
          <a:p>
            <a:pPr marL="171450" indent="-17145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Far too many of our infrastructure systems lack the funding needed for proper maintenance.</a:t>
            </a:r>
            <a:endParaRPr lang="en-US" sz="1400" b="1" smtClean="0">
              <a:latin typeface="Arial" charset="0"/>
              <a:cs typeface="Arial" charset="0"/>
            </a:endParaRPr>
          </a:p>
          <a:p>
            <a:pPr marL="171450" indent="-171450"/>
            <a:endParaRPr lang="en-US" smtClean="0"/>
          </a:p>
          <a:p>
            <a:pPr marL="171450" indent="-171450"/>
            <a:r>
              <a:rPr lang="en-US" b="1" smtClean="0"/>
              <a:t> 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B5B16-7452-4B18-BF59-6FB7548AB8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To help raise awareness of the plight of our nation’s infrastructure, we developed the </a:t>
            </a:r>
            <a:r>
              <a:rPr lang="en-US" sz="1400" i="1" smtClean="0">
                <a:latin typeface="Arial" charset="0"/>
                <a:cs typeface="Arial" charset="0"/>
              </a:rPr>
              <a:t>Report Card for America’s Infrastructure . </a:t>
            </a:r>
            <a:r>
              <a:rPr lang="en-US" sz="1400" smtClean="0">
                <a:latin typeface="Arial" charset="0"/>
                <a:cs typeface="Arial" charset="0"/>
              </a:rPr>
              <a:t>We release a new report card every four years.</a:t>
            </a:r>
          </a:p>
          <a:p>
            <a:pPr marL="285750" indent="-28575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It has become a highly effective advocacy tool which helps underscore our role as leaders in society influencing public policy.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It makes the issue clear because it evaluates the conditions and investment needs for 16 major sectors of infrastructure -- including roads, bridges, drinking water systems, mass transit, the electric grid – and put these grades into an easy to understand format that you’ll find familiar – the report card. 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We just released our newest report card in March of 2013.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It’s now a digital reference bringing you up to the minute infrastructure news – both as a tablet app and a smart phone app – with videos and other important information you can share through social media.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E8172-DFAF-475B-B43B-BC19BAF73E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5486400" cy="4114800"/>
          </a:xfrm>
        </p:spPr>
        <p:txBody>
          <a:bodyPr/>
          <a:lstStyle/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So what did we learn from the report card?</a:t>
            </a: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America’s infrastructure received an overall grade of D+ in ASCE’s 2013 Report Card, up slightly from a D in 2009. </a:t>
            </a: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We’re excited to see a small, but unmistakable, improvement in the overall condition of America’s infrastructure. </a:t>
            </a: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Grades in six sectors went up – solid waste, drinking water and wastewater, roads, bridges and rail.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2013 report card demonstrates that we can improve and modernize our nation’s infrastructure.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EFFB4-AA6C-4ACF-867D-1B71C25479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2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Why did some sectors improve, while others continued to fall behind?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The simple answer is that where investment was made and projects moved forward, we saw the grades rise. </a:t>
            </a: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We also saw innovative partnerships between different levels of government – cities and states working together to prioritize and implement projects.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We saw significant private investment in categories like rail, as well as a short-term boost in federal funding for several infrastructure sectors.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And yet in many sectors, we do not invest enough to maintain our infrastructure, let alone to improve and modernize these systems to reflect a changing world. </a:t>
            </a:r>
          </a:p>
          <a:p>
            <a:pPr marL="289208" indent="-2892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9E60A-BE26-491B-BB2E-B852D0AE61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In addition to grading our infrastructure, ASCE also proposed these infrastructure solutions:</a:t>
            </a:r>
          </a:p>
          <a:p>
            <a:pPr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Increase leadership in infrastructure renewal. </a:t>
            </a: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400" i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Promote sustainability and resilience. </a:t>
            </a: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Develop and fund plans to maintain and enhance America’s infrastructure. </a:t>
            </a: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Help us keep the momentum going by reading our report card and sharing the information with your classmates, family and friends.</a:t>
            </a:r>
          </a:p>
          <a:p>
            <a:pPr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</a:t>
            </a:r>
            <a:r>
              <a:rPr lang="en-US" sz="1400" i="1" smtClean="0">
                <a:latin typeface="Arial" charset="0"/>
                <a:cs typeface="Arial" charset="0"/>
              </a:rPr>
              <a:t>  (URL appears)</a:t>
            </a:r>
          </a:p>
          <a:p>
            <a:pPr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F3868A-40DF-43D4-A176-CC7D41DC3CA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reasons our nation’s infrastructure is not in good shape has to do with how we fund the projects.  And the situation is about to get a lot worse.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American Road and Transportation Builders Association: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95% of the transportation work in the US is funded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largest market segment is roads and bridges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average, 52% of the funding for state and local roads and bridges comes from a federal program that is supported by the Highway Trust Fund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action by the US Congress before October 1, 2014, that 52% of funds will be gone from new projects in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your commute look like with even less funding for road and bridge repair? What impact do you think it will have on our nation’s economy?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8F110-FA22-413D-8BB7-4B43AF5599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651375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290513" indent="-290513" defTabSz="457200">
              <a:buFontTx/>
              <a:buChar char="•"/>
            </a:pPr>
            <a:endParaRPr lang="en-US" sz="1300" dirty="0" smtClean="0">
              <a:latin typeface="Arial" charset="0"/>
              <a:cs typeface="Arial" charset="0"/>
            </a:endParaRPr>
          </a:p>
          <a:p>
            <a:pPr marL="0" lvl="1" defTabSz="457200">
              <a:buFontTx/>
              <a:buChar char="•"/>
            </a:pPr>
            <a:r>
              <a:rPr lang="en-US" sz="1300" dirty="0" smtClean="0">
                <a:latin typeface="Arial Unicode MS" pitchFamily="34" charset="-128"/>
                <a:cs typeface="Arial" charset="0"/>
              </a:rPr>
              <a:t>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initiative on Raise the Bar is straight forward - increased formal education before professional licensure to effectively protect the public health, safety and welfare.</a:t>
            </a:r>
          </a:p>
          <a:p>
            <a:pPr marL="0" lvl="1" defTabSz="457200">
              <a:buFontTx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57200">
              <a:buFontTx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Why is that important?</a:t>
            </a:r>
          </a:p>
          <a:p>
            <a:pPr marL="0" lvl="1" defTabSz="457200">
              <a:buFontTx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57200">
              <a:buFontTx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Better prepared engineers will have the enhanced technical, leadership, communications and business skills to deliver increased value to clients.</a:t>
            </a:r>
          </a:p>
          <a:p>
            <a:pPr marL="0" lvl="1" defTabSz="457200"/>
            <a:endParaRPr lang="en-US" sz="1300" dirty="0" smtClean="0"/>
          </a:p>
          <a:p>
            <a:pPr marL="290513" indent="-290513" defTabSz="457200"/>
            <a:endParaRPr 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9263"/>
            <a:fld id="{4E1D1BEE-A34D-4882-AC8A-E73757E15A56}" type="slidenum">
              <a:rPr lang="en-US" sz="1200">
                <a:latin typeface="Calibri" pitchFamily="34" charset="0"/>
              </a:rPr>
              <a:pPr algn="r" defTabSz="449263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285750" indent="-285750" defTabSz="457200" eaLnBrk="1" hangingPunct="1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It’s also no secret that the practice of civil engineering and the world has changed  dramatically with advances in technology and cutting-edge new building materials. </a:t>
            </a:r>
          </a:p>
          <a:p>
            <a:pPr marL="285750" indent="-285750" defTabSz="457200" eaLnBrk="1" hangingPunct="1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According to a study by the National Academy of Engineering, </a:t>
            </a:r>
            <a:r>
              <a:rPr lang="en-US" sz="1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[click button – text appears]</a:t>
            </a:r>
          </a:p>
          <a:p>
            <a:pPr marL="285750" indent="-285750" defTabSz="457200" eaLnBrk="1" hangingPunct="1">
              <a:buFontTx/>
              <a:buChar char="•"/>
            </a:pPr>
            <a:endParaRPr lang="en-US" sz="1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“It is evident that the exploding body of science cannot be accommodated within the context of the traditional four-year baccalaureate degree.”</a:t>
            </a:r>
          </a:p>
          <a:p>
            <a:pPr marL="285750" indent="-285750" defTabSz="457200" eaLnBrk="1" hangingPunct="1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In Vision 2025, we identified  increased education as a key tactic.</a:t>
            </a:r>
          </a:p>
          <a:p>
            <a:pPr marL="285750" indent="-285750" defTabSz="457200" eaLnBrk="1" hangingPunct="1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Why?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9263"/>
            <a:fld id="{F057585B-7D8A-48F2-AD10-5DA30C0C59C2}" type="slidenum">
              <a:rPr lang="en-US" sz="1200">
                <a:latin typeface="Calibri" pitchFamily="34" charset="0"/>
              </a:rPr>
              <a:pPr algn="r" defTabSz="449263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Engineering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 a profession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like other professions, we need to evolve educationally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Today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your doctors, lawyers, accountants, pharmacists and architects don’t stop their education at the minimum number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required.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professions understand that knowledge is exploding, and to compensate, they increased the number of years of formal education many years ago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i="1" dirty="0" smtClean="0">
                <a:solidFill>
                  <a:srgbClr val="FF0000"/>
                </a:solidFill>
              </a:rPr>
              <a:t>[</a:t>
            </a:r>
            <a:r>
              <a:rPr lang="en-US" sz="1400" i="1" dirty="0">
                <a:solidFill>
                  <a:srgbClr val="FF0000"/>
                </a:solidFill>
              </a:rPr>
              <a:t>click button] </a:t>
            </a:r>
            <a:r>
              <a:rPr lang="en-US" sz="1400" i="1" dirty="0"/>
              <a:t>(Engineering arrow goes across screen)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i="1" dirty="0" smtClean="0">
                <a:solidFill>
                  <a:srgbClr val="FF0000"/>
                </a:solidFill>
              </a:rPr>
              <a:t>[</a:t>
            </a:r>
            <a:r>
              <a:rPr lang="en-US" sz="1400" i="1" dirty="0">
                <a:solidFill>
                  <a:srgbClr val="FF0000"/>
                </a:solidFill>
              </a:rPr>
              <a:t>click button] </a:t>
            </a:r>
            <a:r>
              <a:rPr lang="en-US" sz="1400" i="1" dirty="0"/>
              <a:t>(Technologist arrow goes across screen</a:t>
            </a:r>
            <a:r>
              <a:rPr lang="en-US" sz="1400" i="1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Engineering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has not changed the basic requirements for professional certification, and we need to do this.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4371D-FC3B-4AB7-BA93-6BBE49CFD3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399"/>
            <a:ext cx="5486400" cy="4114801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290513" indent="-290513" defTabSz="457200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That’s why, ASCE is working with other interested groups to encourage a national standard  for licensure to be adopted by all 50 licensing jurisdictions. </a:t>
            </a:r>
          </a:p>
          <a:p>
            <a:pPr marL="290513" indent="-290513" defTabSz="457200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96033" indent="-296033" defTabSz="465887">
              <a:buFontTx/>
              <a:buChar char="•"/>
            </a:pPr>
            <a:r>
              <a:rPr lang="en-US" sz="1400" dirty="0">
                <a:latin typeface="Arial" charset="0"/>
                <a:cs typeface="Arial" charset="0"/>
              </a:rPr>
              <a:t>The model law defines a new standard in which future professional engineers are required to have </a:t>
            </a:r>
            <a:r>
              <a:rPr lang="en-US" sz="1400" b="1" dirty="0">
                <a:latin typeface="Arial" charset="0"/>
                <a:cs typeface="Arial" charset="0"/>
              </a:rPr>
              <a:t>either</a:t>
            </a:r>
            <a:r>
              <a:rPr lang="en-US" sz="1400" dirty="0">
                <a:latin typeface="Arial" charset="0"/>
                <a:cs typeface="Arial" charset="0"/>
              </a:rPr>
              <a:t> a master’s degree</a:t>
            </a:r>
            <a:r>
              <a:rPr lang="en-US" sz="1400" b="1" dirty="0">
                <a:latin typeface="Arial" charset="0"/>
                <a:cs typeface="Arial" charset="0"/>
              </a:rPr>
              <a:t> or an equivalent </a:t>
            </a:r>
            <a:r>
              <a:rPr lang="en-US" sz="1400" dirty="0">
                <a:latin typeface="Arial" charset="0"/>
                <a:cs typeface="Arial" charset="0"/>
              </a:rPr>
              <a:t>30 upper level credits in addition to the current requirements of an engineering bachelor’s degree, appropriate experience, and passing the PE and FE exams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</a:p>
          <a:p>
            <a:pPr defTabSz="465887"/>
            <a:endParaRPr lang="en-US" sz="1400" dirty="0">
              <a:latin typeface="Arial" charset="0"/>
              <a:cs typeface="Arial" charset="0"/>
            </a:endParaRPr>
          </a:p>
          <a:p>
            <a:pPr marL="296033" indent="-296033" defTabSz="465887">
              <a:buFontTx/>
              <a:buChar char="•"/>
            </a:pPr>
            <a:r>
              <a:rPr lang="en-US" sz="1400" dirty="0">
                <a:latin typeface="Arial" charset="0"/>
                <a:cs typeface="Arial" charset="0"/>
              </a:rPr>
              <a:t>This standard has already been endorsed by the National Council of Examiners for Engineering and Surveying, which represents the state licensure boards.</a:t>
            </a:r>
          </a:p>
          <a:p>
            <a:pPr marL="290513" indent="-290513" defTabSz="457200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90513" indent="-290513" defTabSz="457200"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To read more about our Raise the Bar efforts, we have an entire website full of information and videos with Voices of Support from leaders across the nation.</a:t>
            </a:r>
          </a:p>
          <a:p>
            <a:pPr marL="290513" indent="-290513" defTabSz="457200"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90513" indent="-290513" defTabSz="457200"/>
            <a:endParaRPr lang="en-US" sz="13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defTabSz="457200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Let’s start with a little stroll down memory lane.</a:t>
            </a:r>
          </a:p>
          <a:p>
            <a:pPr marL="171450" indent="-171450" defTabSz="457200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Your memory lane.</a:t>
            </a:r>
          </a:p>
          <a:p>
            <a:pPr marL="171450" indent="-171450" defTabSz="457200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I have a simple question for you.</a:t>
            </a:r>
          </a:p>
          <a:p>
            <a:pPr marL="171450" indent="-171450" defTabSz="457200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Do you remember when you first realized you were interested in engineering?</a:t>
            </a:r>
          </a:p>
          <a:p>
            <a:pPr marL="174708" indent="-174708">
              <a:buFontTx/>
              <a:buChar char="•"/>
            </a:pPr>
            <a:r>
              <a:rPr lang="en-US" sz="1400" dirty="0">
                <a:latin typeface="Arial" charset="0"/>
                <a:cs typeface="Arial" charset="0"/>
              </a:rPr>
              <a:t>Maybe you were playing in the dirt in your backyard  - or making mud pies after a rain  - or building sand castles at the beach when you first realized you had a natural curiosity to learn more about how things work.</a:t>
            </a:r>
          </a:p>
          <a:p>
            <a:pPr marL="174708" indent="-174708">
              <a:buFontTx/>
              <a:buChar char="•"/>
            </a:pPr>
            <a:r>
              <a:rPr lang="en-US" sz="1400" dirty="0">
                <a:latin typeface="Arial" charset="0"/>
                <a:cs typeface="Arial" charset="0"/>
              </a:rPr>
              <a:t>Your curiosity and desire to be a problem solver is what we all have in common as civil engineers.</a:t>
            </a:r>
          </a:p>
          <a:p>
            <a:pPr defTabSz="457200" eaLnBrk="1" hangingPunct="1">
              <a:lnSpc>
                <a:spcPct val="90000"/>
              </a:lnSpc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171450" indent="-171450" defTabSz="457200" eaLnBrk="1" hangingPunct="1">
              <a:lnSpc>
                <a:spcPct val="90000"/>
              </a:lnSpc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171450" indent="-171450" defTabSz="457200" eaLnBrk="1" hangingPunct="1">
              <a:lnSpc>
                <a:spcPct val="90000"/>
              </a:lnSpc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D12B8DC2-B918-46DD-A249-0D4AA0DAEEE1}" type="slidenum">
              <a:rPr lang="en-US" sz="1200">
                <a:latin typeface="+mn-lt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ASCE established a 5-year partnership with EWB-USA</a:t>
            </a:r>
            <a:r>
              <a:rPr lang="en-US" sz="1300" dirty="0">
                <a:latin typeface="Arial" charset="0"/>
                <a:cs typeface="Arial" charset="0"/>
              </a:rPr>
              <a:t> because we share the goal of wanting to provide sustainable solutions to global problems, especially in disadvantaged communities </a:t>
            </a:r>
            <a:r>
              <a:rPr lang="en-US" sz="1300" dirty="0" smtClean="0">
                <a:latin typeface="Arial" charset="0"/>
                <a:cs typeface="Arial" charset="0"/>
              </a:rPr>
              <a:t>worldwide.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EWB-USA chapters make a five year commitment to a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Carry out small-scale infrastructure projects, initiated by the community in need, within an overall community framework.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Projects are socio-culturally appropriate and community-owned to ensure long-term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EWB-USA provides a non-traditional education through its program service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8F110-FA22-413D-8BB7-4B43AF5599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22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ASCE  provides financial and administrative support, as well as management guidance through two seats on the EWB-USA board.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our support, EWB has grown dramatically and now has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over 14,000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Demand exceeds delivery capacity 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40 countries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Sponsors: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Multi-national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Firms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Black &amp; Veatch, etc.)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Societies (ASME)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Non-traditional Corporations (like Google)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goals was to develop a community development service model that could be used in the United States. And this year, we achieved that goal.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8F110-FA22-413D-8BB7-4B43AF5599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34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8F110-FA22-413D-8BB7-4B43AF5599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381000" y="4191000"/>
            <a:ext cx="6248400" cy="52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 February, I’m proud to say we launched a new organization.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Community Engineering Corps is an alliance of: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American Society of Civil Engineers (ASCE)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American Water Works Association (AWWA)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Engineers without Borders – USA (EWB-USA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CE Corps provides engineering services to underserved communities in the USA</a:t>
            </a:r>
          </a:p>
          <a:p>
            <a:pPr marL="285750" indent="-285750" fontAlgn="auto">
              <a:spcAft>
                <a:spcPts val="0"/>
              </a:spcAft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CE Corps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does not: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Fund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projects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Construct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projects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Work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on non-engineering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42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sz="1400" dirty="0">
                <a:latin typeface="Arial" pitchFamily="34" charset="0"/>
                <a:cs typeface="Arial" pitchFamily="34" charset="0"/>
              </a:rPr>
              <a:t>Sections can work on individual projects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Project must be an official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Section has been approved to work on the project</a:t>
            </a:r>
          </a:p>
          <a:p>
            <a:pPr lvl="1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sz="1400" dirty="0">
                <a:latin typeface="Arial" pitchFamily="34" charset="0"/>
                <a:cs typeface="Arial" pitchFamily="34" charset="0"/>
              </a:rPr>
              <a:t>Individuals can work in the quality management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Application Review Committee (ARC)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Technical Review Committee (TRC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lvl="1" indent="-285750"/>
            <a:r>
              <a:rPr lang="en-US" sz="1400" dirty="0" smtClean="0">
                <a:latin typeface="Arial" charset="0"/>
                <a:cs typeface="Arial" charset="0"/>
              </a:rPr>
              <a:t>Through </a:t>
            </a:r>
            <a:r>
              <a:rPr lang="en-US" sz="1400" dirty="0">
                <a:latin typeface="Arial" charset="0"/>
                <a:cs typeface="Arial" charset="0"/>
              </a:rPr>
              <a:t>the ASCE /EWB-USA partnership, ASCE members </a:t>
            </a:r>
            <a:r>
              <a:rPr lang="en-US" sz="1400" dirty="0" smtClean="0">
                <a:latin typeface="Arial" charset="0"/>
                <a:cs typeface="Arial" charset="0"/>
              </a:rPr>
              <a:t>are able </a:t>
            </a:r>
            <a:r>
              <a:rPr lang="en-US" sz="1400" dirty="0">
                <a:latin typeface="Arial" charset="0"/>
                <a:cs typeface="Arial" charset="0"/>
              </a:rPr>
              <a:t>to join EWB-USA at an exclusive rate and volunteer as mentors on critically important engineering projects </a:t>
            </a:r>
            <a:r>
              <a:rPr lang="en-US" sz="1400" dirty="0" smtClean="0">
                <a:latin typeface="Arial" charset="0"/>
                <a:cs typeface="Arial" charset="0"/>
              </a:rPr>
              <a:t>in the U.S. and developing </a:t>
            </a:r>
            <a:r>
              <a:rPr lang="en-US" sz="1400" dirty="0">
                <a:latin typeface="Arial" charset="0"/>
                <a:cs typeface="Arial" charset="0"/>
              </a:rPr>
              <a:t>communities around the world.</a:t>
            </a:r>
          </a:p>
          <a:p>
            <a:pPr marL="285750" indent="-285750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8F110-FA22-413D-8BB7-4B43AF5599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51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Vision 2025 outlined the future role of civil engineers -  and that future is a mere 11 years away.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 ASCE‘s three strategic initiatives will help us achieve that vision by: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 achieving a more sustainable natural and built environment</a:t>
            </a:r>
          </a:p>
          <a:p>
            <a:pPr lvl="1"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raising the grades on America's infrastructure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and raising the educational bar for future entry into professional engineering practice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The path is clear.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pPr marL="285750" indent="-285750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16A9A-12C5-4DFC-89B7-0128235902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To achieve Vision 2025 in which civil engineers are leaders in the global world of tomorrow, we must work together.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All of us need to be engaged.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sz="8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So I leave you with this thought from a famous statesman who once said, </a:t>
            </a:r>
            <a:r>
              <a:rPr lang="en-US" sz="1400" b="1" dirty="0" smtClean="0">
                <a:latin typeface="Arial" charset="0"/>
                <a:cs typeface="Arial" charset="0"/>
              </a:rPr>
              <a:t>Destiny is a matter of choice.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How will </a:t>
            </a:r>
            <a:r>
              <a:rPr lang="en-US" sz="1400" b="1" dirty="0" smtClean="0">
                <a:latin typeface="Arial" charset="0"/>
                <a:cs typeface="Arial" charset="0"/>
              </a:rPr>
              <a:t>you</a:t>
            </a:r>
            <a:r>
              <a:rPr lang="en-US" sz="1400" dirty="0" smtClean="0"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latin typeface="Arial" charset="0"/>
                <a:cs typeface="Arial" charset="0"/>
              </a:rPr>
              <a:t>choose</a:t>
            </a:r>
            <a:r>
              <a:rPr lang="en-US" sz="1400" dirty="0" smtClean="0">
                <a:latin typeface="Arial" charset="0"/>
                <a:cs typeface="Arial" charset="0"/>
              </a:rPr>
              <a:t> to help engineer a better future?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Thank you.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7961D-ACF9-4046-B2E9-5FE1D54C8E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8F110-FA22-413D-8BB7-4B43AF5599B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And now a little about ASCE’s history:</a:t>
            </a:r>
          </a:p>
          <a:p>
            <a:pPr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Established in 1852 – New York City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Current offices in Reston, VA and Washington, DC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Roots in Technical Issues / Exchange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Current Membership – more than 145,000</a:t>
            </a:r>
          </a:p>
          <a:p>
            <a:pPr lvl="3" eaLnBrk="1" hangingPunct="1"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75 Sections / 279 Student Chapters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Global Membership - outside the USA: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18, 597 Members – about 13% of the total membership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18 Sections and 15 Groups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21 Student Groups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78 Agreements of Cooperation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More than 50% of ASCE publications are sold internationally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Over 50% of journal authors are international</a:t>
            </a:r>
          </a:p>
          <a:p>
            <a:pPr lvl="3"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The Board of Direction has developed a global strategy for the future.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7AD2D-599D-4291-A5BB-8830903395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Where are we today and what  do we have planned for tomorrow?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ASCE’s  strategic initiatives are our future.					 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When you leave today, I hope you will think of these issues as sign posts along your future professional path.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As a society, we need to know where we are going and the path to get there.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Back In 2008, ASCE held a summit with more than 60 experts from the public, private and academic sectors who pondered our profession’s future. 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The outcome of that summit was a document called </a:t>
            </a:r>
            <a:r>
              <a:rPr lang="en-US" sz="1400" i="1" smtClean="0">
                <a:latin typeface="Arial" charset="0"/>
                <a:cs typeface="Arial" charset="0"/>
              </a:rPr>
              <a:t>The Vision for Civil Engineering in 2025</a:t>
            </a:r>
            <a:r>
              <a:rPr lang="en-US" sz="1400" smtClean="0">
                <a:latin typeface="Arial" charset="0"/>
                <a:cs typeface="Arial" charset="0"/>
              </a:rPr>
              <a:t> which defines the role of civil engineers in the world of  tomorrow. </a:t>
            </a: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 [click – text appears]</a:t>
            </a:r>
            <a:endParaRPr lang="en-US" sz="14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90000"/>
              </a:lnSpc>
            </a:pPr>
            <a:endParaRPr lang="en-US" sz="1400" smtClean="0"/>
          </a:p>
          <a:p>
            <a:pPr marL="285750" indent="-285750">
              <a:lnSpc>
                <a:spcPct val="90000"/>
              </a:lnSpc>
              <a:buFontTx/>
              <a:buChar char="•"/>
            </a:pPr>
            <a:r>
              <a:rPr lang="en-US" sz="1400" smtClean="0">
                <a:latin typeface="Arial" charset="0"/>
              </a:rPr>
              <a:t>Visit the ASCE website and read the Vision for yourself. </a:t>
            </a:r>
            <a:endParaRPr lang="en-US" sz="1400" i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46BAA-0291-4B0B-9687-44859B1D57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9263"/>
            <a:fld id="{CEC07E16-EFAB-4241-B832-FD62094E615F}" type="slidenum">
              <a:rPr lang="en-US" sz="1200">
                <a:latin typeface="Calibri" pitchFamily="34" charset="0"/>
              </a:rPr>
              <a:pPr algn="r" defTabSz="449263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8006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defTabSz="45720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From the Vision (50,000), ASCE is focusing our energies on </a:t>
            </a:r>
            <a:r>
              <a:rPr lang="en-US" sz="1400" b="1" smtClean="0">
                <a:latin typeface="Arial" charset="0"/>
                <a:cs typeface="Arial" charset="0"/>
              </a:rPr>
              <a:t>three strategic priorities </a:t>
            </a:r>
            <a:r>
              <a:rPr lang="en-US" sz="1400" smtClean="0">
                <a:latin typeface="Arial" charset="0"/>
                <a:cs typeface="Arial" charset="0"/>
              </a:rPr>
              <a:t>– long term efforts to strengthen our members role in society and help advance the profession. (SIR)</a:t>
            </a:r>
          </a:p>
          <a:p>
            <a:pPr defTabSz="457200"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lvl="1" defTabSz="457200"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  Sustainability</a:t>
            </a:r>
            <a:r>
              <a:rPr lang="en-US" sz="1400" smtClean="0">
                <a:latin typeface="Arial" charset="0"/>
                <a:cs typeface="Arial" charset="0"/>
              </a:rPr>
              <a:t> – to help position civil engineers as stewards of the environment</a:t>
            </a:r>
          </a:p>
          <a:p>
            <a:pPr lvl="1" defTabSz="457200"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  Infrastructure </a:t>
            </a:r>
            <a:r>
              <a:rPr lang="en-US" sz="1400" smtClean="0">
                <a:latin typeface="Arial" charset="0"/>
                <a:cs typeface="Arial" charset="0"/>
              </a:rPr>
              <a:t>- to help promote civil engineers as leaders in public policy</a:t>
            </a:r>
          </a:p>
          <a:p>
            <a:pPr lvl="1" defTabSz="457200">
              <a:buFontTx/>
              <a:buChar char="•"/>
            </a:pPr>
            <a:r>
              <a:rPr lang="en-US" sz="1400" b="1" smtClean="0">
                <a:latin typeface="Arial" charset="0"/>
                <a:cs typeface="Arial" charset="0"/>
              </a:rPr>
              <a:t>  Raise the Bar </a:t>
            </a:r>
            <a:r>
              <a:rPr lang="en-US" sz="1400" smtClean="0">
                <a:latin typeface="Arial" charset="0"/>
                <a:cs typeface="Arial" charset="0"/>
              </a:rPr>
              <a:t>– to prepare engineers to be leaders beyond just skill in technical expertise</a:t>
            </a:r>
          </a:p>
          <a:p>
            <a:pPr lvl="1" defTabSz="457200"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defTabSz="457200"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  These three priorities are about driving forward the agenda for our profession’s future. As strategic priorities, we are making progress and you can help.</a:t>
            </a:r>
          </a:p>
          <a:p>
            <a:pPr defTabSz="457200"/>
            <a:endParaRPr lang="en-US" sz="1600" smtClean="0">
              <a:latin typeface="Arial" charset="0"/>
            </a:endParaRPr>
          </a:p>
          <a:p>
            <a:pPr defTabSz="457200"/>
            <a:endParaRPr lang="en-US" sz="1600" smtClean="0">
              <a:latin typeface="Arial" charset="0"/>
            </a:endParaRPr>
          </a:p>
          <a:p>
            <a:pPr defTabSz="457200">
              <a:buFontTx/>
              <a:buChar char="•"/>
            </a:pPr>
            <a:endParaRPr lang="en-US" sz="1600" smtClean="0">
              <a:latin typeface="Arial" charset="0"/>
            </a:endParaRPr>
          </a:p>
          <a:p>
            <a:pPr defTabSz="457200"/>
            <a:endParaRPr lang="en-US" sz="1600" smtClean="0">
              <a:latin typeface="Arial" charset="0"/>
            </a:endParaRPr>
          </a:p>
          <a:p>
            <a:pPr defTabSz="457200"/>
            <a:endParaRPr lang="en-US" sz="1600" smtClean="0">
              <a:latin typeface="Arial" charset="0"/>
            </a:endParaRPr>
          </a:p>
          <a:p>
            <a:pPr defTabSz="457200"/>
            <a:endParaRPr lang="en-US" sz="16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343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Sustainability</a:t>
            </a:r>
            <a:r>
              <a:rPr lang="en-US" dirty="0" smtClean="0">
                <a:latin typeface="Arial" charset="0"/>
                <a:cs typeface="Arial" charset="0"/>
              </a:rPr>
              <a:t> an important strategic priority at ASCE.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One of the purposes for adopting sustainability as a strategic priorities was the </a:t>
            </a:r>
            <a:r>
              <a:rPr lang="en-US" b="1" dirty="0" smtClean="0">
                <a:latin typeface="Arial" charset="0"/>
                <a:cs typeface="Arial" charset="0"/>
              </a:rPr>
              <a:t>recognition of the increasing role that sustainability is playing in our civil engineering practice</a:t>
            </a:r>
            <a:r>
              <a:rPr lang="en-US" dirty="0" smtClean="0">
                <a:latin typeface="Arial" charset="0"/>
                <a:cs typeface="Arial" charset="0"/>
              </a:rPr>
              <a:t>…..</a:t>
            </a:r>
            <a:endParaRPr lang="en-US" dirty="0" smtClean="0">
              <a:latin typeface="Arial" charset="0"/>
              <a:ea typeface="ヒラギノ角ゴ Pro W3"/>
              <a:cs typeface="Arial" charset="0"/>
            </a:endParaRP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And to help Civil Engineers do two things:</a:t>
            </a:r>
          </a:p>
          <a:p>
            <a:pPr marL="736600" lvl="1" indent="-279400"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Incorporate sustainability principles into their daily practice and</a:t>
            </a:r>
          </a:p>
          <a:p>
            <a:pPr marL="736600" lvl="1" indent="-279400"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Use the sustainability principles to their competitive advantage (not let others tell us what’s sustainable or not or define sustainability for infrastructure)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Sustainability is a concept that is often used but not always well understood.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At ASCE, we believe true sustainable civil infrastructure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 </a:t>
            </a:r>
          </a:p>
          <a:p>
            <a:pPr marL="171450" indent="-171450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    provides </a:t>
            </a:r>
            <a:r>
              <a:rPr lang="en-US" b="1" dirty="0" smtClean="0">
                <a:latin typeface="Arial" charset="0"/>
                <a:cs typeface="Arial" charset="0"/>
              </a:rPr>
              <a:t>environmental, economic </a:t>
            </a:r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b="1" dirty="0" smtClean="0">
                <a:latin typeface="Arial" charset="0"/>
                <a:cs typeface="Arial" charset="0"/>
              </a:rPr>
              <a:t>social</a:t>
            </a:r>
            <a:r>
              <a:rPr lang="en-US" dirty="0" smtClean="0">
                <a:latin typeface="Arial" charset="0"/>
                <a:cs typeface="Arial" charset="0"/>
              </a:rPr>
              <a:t> benefits now and for the future.  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We have adopted this “triple bottom line” approach because we believe that the infrastructure challenges presented are multi-pronged and the solutions must be too.</a:t>
            </a:r>
          </a:p>
          <a:p>
            <a:pPr marL="171450" indent="-171450" eaLnBrk="1" hangingPunct="1"/>
            <a:endParaRPr lang="en-US" dirty="0" smtClean="0"/>
          </a:p>
          <a:p>
            <a:pPr marL="171450" indent="-171450" eaLnBrk="1" hangingPunct="1"/>
            <a:endParaRPr lang="en-US" dirty="0" smtClean="0"/>
          </a:p>
          <a:p>
            <a:pPr marL="171450" indent="-171450">
              <a:buFontTx/>
              <a:buChar char="•"/>
            </a:pPr>
            <a:endParaRPr lang="en-US" dirty="0" smtClean="0">
              <a:ea typeface="ヒラギノ角ゴ Pro W3"/>
              <a:cs typeface="ヒラギノ角ゴ Pro W3"/>
            </a:endParaRPr>
          </a:p>
          <a:p>
            <a:pPr marL="171450" indent="-171450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3CFDD-8EF0-486A-B394-296F42A929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191000"/>
            <a:ext cx="5486400" cy="4800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Our initiative on sustainability focuses on achieving a more sustainable natural and built environment. That’s why we included it in our Canon of Ethics </a:t>
            </a: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 .</a:t>
            </a: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We believe civil engineers need to embrace their evolving role as environmental stewards, life-cycle planners, and policy leaders and become significant contributors to a sustainable world. 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We are working to foster sustainable practices in civil infrastructure through integrating sustainability into engineering education, advocating for research, sharing knowledge worldwide, and fully integrating sustainability into ASCE policies. 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sz="1400" smtClean="0">
                <a:latin typeface="Arial" charset="0"/>
                <a:cs typeface="Arial" charset="0"/>
              </a:rPr>
              <a:t>To help our members learn more, we have a library of sustainable project profiles, articles from CE magazine, publications on sustainability, and more resources in the sustainability section </a:t>
            </a:r>
            <a:r>
              <a:rPr lang="en-US" sz="1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[Click ] </a:t>
            </a:r>
            <a:r>
              <a:rPr lang="en-US" sz="1400" smtClean="0">
                <a:latin typeface="Arial" charset="0"/>
                <a:cs typeface="Arial" charset="0"/>
              </a:rPr>
              <a:t>of our website.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sz="1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And, as a key part of our Sustainability initiative, ASCE joined with the American Council of Engineering Companies and the American Public Works Association to form a new organization called the Institute for Sustainable Infrastructure. 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In early 2012, ISI released Envision, the first national sustainable infrastructure rating system. 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In the year since Envision debuted to the public, more than </a:t>
            </a:r>
            <a:r>
              <a:rPr lang="en-US" sz="1400" dirty="0">
                <a:latin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cs typeface="Arial" charset="0"/>
              </a:rPr>
              <a:t>,200 professionals have become certified to apply the sustainability rating system.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defTabSz="457200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Credentialed individuals can work with a design team to help achieve the highest level of sustainability for an infrastructure project, and guide the project through the Envision verification process.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latin typeface="Arial" charset="0"/>
                <a:cs typeface="Arial" charset="0"/>
              </a:rPr>
              <a:t>  And now, ISI is offering a credential for college students and recent graduates. More than a dozen have now been credentialed.</a:t>
            </a:r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9263"/>
            <a:fld id="{C2E9123B-FC8A-4D3E-B5DA-BA7A9B7E0B14}" type="slidenum">
              <a:rPr lang="en-US" sz="1200">
                <a:latin typeface="Calibri" pitchFamily="34" charset="0"/>
              </a:rPr>
              <a:pPr algn="r" defTabSz="449263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651375"/>
          </a:xfrm>
        </p:spPr>
        <p:txBody>
          <a:bodyPr/>
          <a:lstStyle/>
          <a:p>
            <a:pPr marL="285750" indent="-285750" defTabSz="4572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charset="0"/>
                <a:cs typeface="Arial" charset="0"/>
              </a:rPr>
              <a:t>More than two and a half years after ASCE co-founded the Institute for Sustainable Infrastructure,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projects have now been verified using ISI’s Envision sustainable infrastructure rating system. 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Sun Valley Watershed in California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earned Envision platinum in August.</a:t>
            </a:r>
          </a:p>
          <a:p>
            <a:pPr marL="285750" indent="-285750" defTabSz="4572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The </a:t>
            </a:r>
            <a:r>
              <a:rPr lang="en-US" sz="1400" dirty="0">
                <a:latin typeface="Arial" charset="0"/>
                <a:cs typeface="Arial" charset="0"/>
              </a:rPr>
              <a:t>William Jack Hernandez Sport Fish Hatchery in Alaska was the first project to earn an Envision Gold designation.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400" dirty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It </a:t>
            </a:r>
            <a:r>
              <a:rPr lang="en-US" sz="1400" dirty="0">
                <a:latin typeface="Arial" charset="0"/>
                <a:cs typeface="Arial" charset="0"/>
              </a:rPr>
              <a:t>was followed by the Snow Creek Stream Environment zone restoration in California earned the Envision Platinum award.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endParaRPr lang="en-US" sz="1400" dirty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The third project was </a:t>
            </a:r>
            <a:r>
              <a:rPr lang="en-US" sz="1400" dirty="0">
                <a:latin typeface="Arial" charset="0"/>
                <a:cs typeface="Arial" charset="0"/>
              </a:rPr>
              <a:t>the South Los Angeles Wetland Park </a:t>
            </a:r>
            <a:r>
              <a:rPr lang="en-US" sz="1400" dirty="0" smtClean="0">
                <a:latin typeface="Arial" charset="0"/>
                <a:cs typeface="Arial" charset="0"/>
              </a:rPr>
              <a:t>which received </a:t>
            </a:r>
            <a:r>
              <a:rPr lang="en-US" sz="1400" dirty="0">
                <a:latin typeface="Arial" charset="0"/>
                <a:cs typeface="Arial" charset="0"/>
              </a:rPr>
              <a:t>the Envision Platinum award.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endParaRPr lang="en-US" sz="1400" dirty="0">
              <a:latin typeface="Arial" charset="0"/>
              <a:cs typeface="Arial" charset="0"/>
            </a:endParaRPr>
          </a:p>
          <a:p>
            <a:pPr marL="285750" indent="-285750" defTabSz="45720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An </a:t>
            </a:r>
            <a:r>
              <a:rPr lang="en-US" sz="1400" dirty="0">
                <a:latin typeface="Arial" charset="0"/>
                <a:cs typeface="Arial" charset="0"/>
              </a:rPr>
              <a:t>additional </a:t>
            </a:r>
            <a:r>
              <a:rPr lang="en-US" sz="1400" dirty="0" smtClean="0">
                <a:latin typeface="Arial" charset="0"/>
                <a:cs typeface="Arial" charset="0"/>
              </a:rPr>
              <a:t>30 </a:t>
            </a:r>
            <a:r>
              <a:rPr lang="en-US" sz="1400" dirty="0">
                <a:latin typeface="Arial" charset="0"/>
                <a:cs typeface="Arial" charset="0"/>
              </a:rPr>
              <a:t>projects are in the pipeline for verification and </a:t>
            </a:r>
            <a:r>
              <a:rPr lang="en-US" sz="1400" dirty="0" smtClean="0">
                <a:latin typeface="Arial" charset="0"/>
                <a:cs typeface="Arial" charset="0"/>
              </a:rPr>
              <a:t>350 </a:t>
            </a:r>
            <a:r>
              <a:rPr lang="en-US" sz="1400" dirty="0">
                <a:latin typeface="Arial" charset="0"/>
                <a:cs typeface="Arial" charset="0"/>
              </a:rPr>
              <a:t>other projects are using Envision as a self-assessment tool.</a:t>
            </a: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1F7FB5-A811-4319-A7F1-A466FA0EAC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9048-1E5B-483D-B489-FBFBC9C330AF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793E-F15A-43B5-8D5F-20897537D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F016-DD1E-4184-9DBC-0CC28FD409E6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F91E-3851-4CA1-8F07-B3F59378C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5E4C-B094-450C-939E-427181155F78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A533-F859-4A5E-8A84-FD24713DA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514A-EFF4-4A94-AE18-157EB39A4C19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028A-45AB-4F51-843F-FDA02C700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A207-7404-4764-B67B-A4C163E5D3D7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044D-6E13-436B-B97A-A59C111FF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58A2-FB52-4603-8A3D-314A815E34E2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C577-3953-40C9-A114-E4AA7A16D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5625-8378-43BF-A9D9-E63CE625BE67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FEA4-C399-45DC-B589-2BEE65FC6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626D-E4F5-45A3-BEE4-5DE99E648AB5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5437-2B00-4FE8-B0AE-CF264F522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03DA-EC1C-4419-8811-007F021A1E90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5471-EEBD-4E55-B953-305B13620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5F70-00FC-4F10-8FA1-CE5A760C5EB4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6BAE-F9BD-41EB-AFF2-DFD897B96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D9BD-7CC0-4AE7-919C-64B3D8B0D211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7234-C475-4176-9E7E-4AFA22790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A9DD5-D85E-4BDB-9648-49ABA2C7D8AE}" type="datetimeFigureOut">
              <a:rPr lang="en-US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F3023-3E2E-4DD7-966A-FC7410512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ASCE_Slideshow_template1"/>
          <p:cNvPicPr>
            <a:picLocks noChangeAspect="1" noChangeArrowheads="1"/>
          </p:cNvPicPr>
          <p:nvPr/>
        </p:nvPicPr>
        <p:blipFill>
          <a:blip r:embed="rId3"/>
          <a:srcRect t="65556"/>
          <a:stretch>
            <a:fillRect/>
          </a:stretch>
        </p:blipFill>
        <p:spPr bwMode="auto">
          <a:xfrm>
            <a:off x="0" y="45339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657600" y="57912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 l="30000"/>
          <a:stretch>
            <a:fillRect/>
          </a:stretch>
        </p:blipFill>
        <p:spPr bwMode="auto">
          <a:xfrm>
            <a:off x="4572000" y="228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/>
          <a:srcRect l="19582" t="13062" r="21677" b="-1233"/>
          <a:stretch>
            <a:fillRect/>
          </a:stretch>
        </p:blipFill>
        <p:spPr bwMode="auto">
          <a:xfrm>
            <a:off x="6781800" y="2438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dreamstime_xs_22461383.jpg"/>
          <p:cNvPicPr>
            <a:picLocks noChangeAspect="1"/>
          </p:cNvPicPr>
          <p:nvPr/>
        </p:nvPicPr>
        <p:blipFill>
          <a:blip r:embed="rId6"/>
          <a:srcRect r="6744"/>
          <a:stretch>
            <a:fillRect/>
          </a:stretch>
        </p:blipFill>
        <p:spPr bwMode="auto">
          <a:xfrm>
            <a:off x="6781800" y="228600"/>
            <a:ext cx="210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3622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357188" y="5981859"/>
            <a:ext cx="4214812" cy="7191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/>
          <a:stretch>
            <a:fillRect/>
          </a:stretch>
        </p:blipFill>
        <p:spPr bwMode="auto">
          <a:xfrm>
            <a:off x="168275" y="228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53000" y="4876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Subtitle 4"/>
          <p:cNvSpPr>
            <a:spLocks/>
          </p:cNvSpPr>
          <p:nvPr/>
        </p:nvSpPr>
        <p:spPr bwMode="auto">
          <a:xfrm>
            <a:off x="4648200" y="4648200"/>
            <a:ext cx="3886200" cy="1971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2400" b="1" dirty="0" smtClean="0">
                <a:solidFill>
                  <a:srgbClr val="0070C0"/>
                </a:solidFill>
                <a:effectLst/>
              </a:rPr>
              <a:t>Engineering the Future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20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Florida Section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 r="5927"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0"/>
            <a:ext cx="632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Infrastructure</a:t>
            </a:r>
          </a:p>
          <a:p>
            <a:pPr algn="r">
              <a:defRPr/>
            </a:pPr>
            <a:endParaRPr lang="en-US" sz="4800" b="1" dirty="0"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ASCE-RC-App-Mobie-Device-Promo"/>
          <p:cNvPicPr>
            <a:picLocks noChangeAspect="1" noChangeArrowheads="1"/>
          </p:cNvPicPr>
          <p:nvPr/>
        </p:nvPicPr>
        <p:blipFill>
          <a:blip r:embed="rId3"/>
          <a:srcRect l="12015" t="17215" r="12634" b="19386"/>
          <a:stretch>
            <a:fillRect/>
          </a:stretch>
        </p:blipFill>
        <p:spPr bwMode="auto">
          <a:xfrm>
            <a:off x="838200" y="1219200"/>
            <a:ext cx="7426325" cy="4667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1219200" y="2286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latin typeface="Calibri" pitchFamily="34" charset="0"/>
              </a:rPr>
              <a:t>Grading Our Infrastructure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5625" y="6172200"/>
            <a:ext cx="2911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InfrastructureReportCard.org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1614" r="25094"/>
          <a:stretch/>
        </p:blipFill>
        <p:spPr>
          <a:xfrm>
            <a:off x="248093" y="311888"/>
            <a:ext cx="4667694" cy="6345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9" t="14521" b="40165"/>
          <a:stretch/>
        </p:blipFill>
        <p:spPr>
          <a:xfrm>
            <a:off x="5118598" y="3484608"/>
            <a:ext cx="1815602" cy="316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7" t="16899" r="26612" b="71163"/>
          <a:stretch/>
        </p:blipFill>
        <p:spPr>
          <a:xfrm>
            <a:off x="5142614" y="304800"/>
            <a:ext cx="385255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2" t="5309" r="32130" b="59064"/>
          <a:stretch/>
        </p:blipFill>
        <p:spPr>
          <a:xfrm>
            <a:off x="7162800" y="5828044"/>
            <a:ext cx="1697722" cy="810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7" t="16314" r="9599" b="59064"/>
          <a:stretch/>
        </p:blipFill>
        <p:spPr>
          <a:xfrm>
            <a:off x="7162800" y="4597610"/>
            <a:ext cx="1639233" cy="12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4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571" r="12387"/>
          <a:stretch>
            <a:fillRect/>
          </a:stretch>
        </p:blipFill>
        <p:spPr>
          <a:xfrm>
            <a:off x="-25400" y="-141288"/>
            <a:ext cx="9329738" cy="699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farm9.staticflickr.com/8160/7595930654_23bee80ae3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2286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 Solutions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863" y="1524000"/>
            <a:ext cx="8199437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Increase leadership in infrastructure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renewal.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Promote sustainability and resilience.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Develop and fund plans to maintain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and enhance America’s infrastructure.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38475" y="6346825"/>
            <a:ext cx="443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www.infrastructurereportcard.org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Trust Fund Crisis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ALDWAUD\Pictures\Bridge &amp; engine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t="3333" r="27889" b="19407"/>
          <a:stretch/>
        </p:blipFill>
        <p:spPr bwMode="auto">
          <a:xfrm>
            <a:off x="3886200" y="1143000"/>
            <a:ext cx="4389120" cy="52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362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Government provides: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95% of transportation funding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52% highway/bridge funding</a:t>
            </a:r>
          </a:p>
        </p:txBody>
      </p:sp>
    </p:spTree>
    <p:extLst>
      <p:ext uri="{BB962C8B-B14F-4D97-AF65-F5344CB8AC3E}">
        <p14:creationId xmlns:p14="http://schemas.microsoft.com/office/powerpoint/2010/main" val="12946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9" descr="2nd Raise the Bar (2)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752600"/>
            <a:ext cx="9144000" cy="9144000"/>
          </a:xfrm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3736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RaiseTheBarForEngineering.org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860550"/>
            <a:ext cx="7848600" cy="4144963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342848" indent="-342848" defTabSz="914259">
              <a:spcBef>
                <a:spcPct val="20000"/>
              </a:spcBef>
              <a:defRPr/>
            </a:pPr>
            <a:r>
              <a:rPr lang="en-US" sz="3000" b="1" kern="0" dirty="0">
                <a:latin typeface="Calibri" pitchFamily="34" charset="0"/>
                <a:cs typeface="Calibri" pitchFamily="34" charset="0"/>
              </a:rPr>
              <a:t>   “It is evident that the exploding body of science and engineering knowledge cannot be accommodated within the context of the traditional four-year baccalaureate degree.”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038600"/>
            <a:ext cx="1762125" cy="258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981200" y="304800"/>
            <a:ext cx="476250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of Tomorrow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4763" y="11113"/>
            <a:ext cx="6511925" cy="1116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compare?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5" y="5981700"/>
            <a:ext cx="5826125" cy="365125"/>
          </a:xfrm>
        </p:spPr>
        <p:txBody>
          <a:bodyPr/>
          <a:lstStyle/>
          <a:p>
            <a:pPr>
              <a:defRPr/>
            </a:pPr>
            <a:r>
              <a:rPr lang="en-US"/>
              <a:t>Engineering builds the foundation for a better future</a:t>
            </a:r>
          </a:p>
        </p:txBody>
      </p:sp>
      <p:sp>
        <p:nvSpPr>
          <p:cNvPr id="47107" name="Slide Number Placeholder 1"/>
          <p:cNvSpPr txBox="1">
            <a:spLocks/>
          </p:cNvSpPr>
          <p:nvPr/>
        </p:nvSpPr>
        <p:spPr bwMode="auto">
          <a:xfrm>
            <a:off x="800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>
              <a:latin typeface="Calibri" pitchFamily="34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4800" y="1219200"/>
            <a:ext cx="8686800" cy="52197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1331913" y="4457700"/>
            <a:ext cx="869950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 flipV="1">
            <a:off x="2357438" y="2273300"/>
            <a:ext cx="2070100" cy="873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4422775" y="2273300"/>
            <a:ext cx="28924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2201863" y="3146425"/>
            <a:ext cx="173037" cy="13112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 flipV="1">
            <a:off x="2374900" y="3543300"/>
            <a:ext cx="165100" cy="471488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4705350" y="2625725"/>
            <a:ext cx="260985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 flipV="1">
            <a:off x="2532063" y="2625725"/>
            <a:ext cx="2173287" cy="925513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1331913" y="4014788"/>
            <a:ext cx="1042987" cy="0"/>
          </a:xfrm>
          <a:prstGeom prst="line">
            <a:avLst/>
          </a:prstGeom>
          <a:noFill/>
          <a:ln w="5080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V="1">
            <a:off x="1331913" y="3568700"/>
            <a:ext cx="2852737" cy="889000"/>
          </a:xfrm>
          <a:prstGeom prst="line">
            <a:avLst/>
          </a:prstGeom>
          <a:noFill/>
          <a:ln w="508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6781800" y="3124200"/>
            <a:ext cx="533400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4184650" y="3568700"/>
            <a:ext cx="2282825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 flipV="1">
            <a:off x="6445250" y="3109913"/>
            <a:ext cx="358775" cy="458787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16"/>
          <p:cNvSpPr>
            <a:spLocks noChangeShapeType="1"/>
          </p:cNvSpPr>
          <p:nvPr/>
        </p:nvSpPr>
        <p:spPr bwMode="auto">
          <a:xfrm flipV="1">
            <a:off x="6184900" y="3462338"/>
            <a:ext cx="587375" cy="56515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1331913" y="4027488"/>
            <a:ext cx="4852987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Line 18"/>
          <p:cNvSpPr>
            <a:spLocks noChangeShapeType="1"/>
          </p:cNvSpPr>
          <p:nvPr/>
        </p:nvSpPr>
        <p:spPr bwMode="auto">
          <a:xfrm>
            <a:off x="6756400" y="3462338"/>
            <a:ext cx="558800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 flipV="1">
            <a:off x="5922963" y="3571875"/>
            <a:ext cx="609600" cy="452438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>
            <a:off x="1331913" y="4024313"/>
            <a:ext cx="4591050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Line 21"/>
          <p:cNvSpPr>
            <a:spLocks noChangeShapeType="1"/>
          </p:cNvSpPr>
          <p:nvPr/>
        </p:nvSpPr>
        <p:spPr bwMode="auto">
          <a:xfrm>
            <a:off x="6532563" y="3571875"/>
            <a:ext cx="782637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Line 22"/>
          <p:cNvSpPr>
            <a:spLocks noChangeShapeType="1"/>
          </p:cNvSpPr>
          <p:nvPr/>
        </p:nvSpPr>
        <p:spPr bwMode="auto">
          <a:xfrm flipV="1">
            <a:off x="6445250" y="3657600"/>
            <a:ext cx="533400" cy="36830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>
            <a:off x="6967538" y="3671888"/>
            <a:ext cx="347662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Line 24"/>
          <p:cNvSpPr>
            <a:spLocks noChangeShapeType="1"/>
          </p:cNvSpPr>
          <p:nvPr/>
        </p:nvSpPr>
        <p:spPr bwMode="auto">
          <a:xfrm>
            <a:off x="1331913" y="4025900"/>
            <a:ext cx="5113337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1263650" y="4032250"/>
            <a:ext cx="5976938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4924425" y="19288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Medicine</a:t>
            </a:r>
          </a:p>
        </p:txBody>
      </p:sp>
      <p:sp>
        <p:nvSpPr>
          <p:cNvPr id="47132" name="Text Box 27"/>
          <p:cNvSpPr txBox="1">
            <a:spLocks noChangeArrowheads="1"/>
          </p:cNvSpPr>
          <p:nvPr/>
        </p:nvSpPr>
        <p:spPr bwMode="auto">
          <a:xfrm>
            <a:off x="5099050" y="23098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00"/>
                </a:solidFill>
                <a:latin typeface="Times New Roman" pitchFamily="18" charset="0"/>
              </a:rPr>
              <a:t>Law</a:t>
            </a:r>
          </a:p>
        </p:txBody>
      </p:sp>
      <p:sp>
        <p:nvSpPr>
          <p:cNvPr id="47133" name="Text Box 28"/>
          <p:cNvSpPr txBox="1">
            <a:spLocks noChangeArrowheads="1"/>
          </p:cNvSpPr>
          <p:nvPr/>
        </p:nvSpPr>
        <p:spPr bwMode="auto">
          <a:xfrm>
            <a:off x="4832350" y="32385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Times New Roman" pitchFamily="18" charset="0"/>
              </a:rPr>
              <a:t>Pharmacy</a:t>
            </a:r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7362825" y="30861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00"/>
                </a:solidFill>
                <a:latin typeface="Times New Roman" pitchFamily="18" charset="0"/>
              </a:rPr>
              <a:t>Architecture</a:t>
            </a:r>
          </a:p>
        </p:txBody>
      </p:sp>
      <p:sp>
        <p:nvSpPr>
          <p:cNvPr id="47135" name="Text Box 30"/>
          <p:cNvSpPr txBox="1">
            <a:spLocks noChangeArrowheads="1"/>
          </p:cNvSpPr>
          <p:nvPr/>
        </p:nvSpPr>
        <p:spPr bwMode="auto">
          <a:xfrm>
            <a:off x="7370763" y="334803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  <a:latin typeface="Times New Roman" pitchFamily="18" charset="0"/>
              </a:rPr>
              <a:t>Accounting</a:t>
            </a:r>
          </a:p>
        </p:txBody>
      </p:sp>
      <p:sp>
        <p:nvSpPr>
          <p:cNvPr id="47136" name="Text Box 31"/>
          <p:cNvSpPr txBox="1">
            <a:spLocks noChangeArrowheads="1"/>
          </p:cNvSpPr>
          <p:nvPr/>
        </p:nvSpPr>
        <p:spPr bwMode="auto">
          <a:xfrm>
            <a:off x="3733800" y="3657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FF"/>
                </a:solidFill>
                <a:latin typeface="Times New Roman" pitchFamily="18" charset="0"/>
              </a:rPr>
              <a:t>Occupational Therapy</a:t>
            </a: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6502400" y="40005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Engineering</a:t>
            </a:r>
          </a:p>
        </p:txBody>
      </p:sp>
      <p:sp>
        <p:nvSpPr>
          <p:cNvPr id="47138" name="Line 33"/>
          <p:cNvSpPr>
            <a:spLocks noChangeShapeType="1"/>
          </p:cNvSpPr>
          <p:nvPr/>
        </p:nvSpPr>
        <p:spPr bwMode="auto">
          <a:xfrm>
            <a:off x="1328738" y="1485900"/>
            <a:ext cx="0" cy="430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9" name="Line 34"/>
          <p:cNvSpPr>
            <a:spLocks noChangeShapeType="1"/>
          </p:cNvSpPr>
          <p:nvPr/>
        </p:nvSpPr>
        <p:spPr bwMode="auto">
          <a:xfrm>
            <a:off x="1328738" y="5792788"/>
            <a:ext cx="7281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Line 35"/>
          <p:cNvSpPr>
            <a:spLocks noChangeShapeType="1"/>
          </p:cNvSpPr>
          <p:nvPr/>
        </p:nvSpPr>
        <p:spPr bwMode="auto">
          <a:xfrm flipH="1">
            <a:off x="1147763" y="579278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1" name="Line 36"/>
          <p:cNvSpPr>
            <a:spLocks noChangeShapeType="1"/>
          </p:cNvSpPr>
          <p:nvPr/>
        </p:nvSpPr>
        <p:spPr bwMode="auto">
          <a:xfrm flipH="1">
            <a:off x="1147763" y="5351463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2" name="Line 37"/>
          <p:cNvSpPr>
            <a:spLocks noChangeShapeType="1"/>
          </p:cNvSpPr>
          <p:nvPr/>
        </p:nvSpPr>
        <p:spPr bwMode="auto">
          <a:xfrm flipH="1">
            <a:off x="1147763" y="49085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3" name="Line 38"/>
          <p:cNvSpPr>
            <a:spLocks noChangeShapeType="1"/>
          </p:cNvSpPr>
          <p:nvPr/>
        </p:nvSpPr>
        <p:spPr bwMode="auto">
          <a:xfrm flipH="1">
            <a:off x="1147763" y="446722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4" name="Line 39"/>
          <p:cNvSpPr>
            <a:spLocks noChangeShapeType="1"/>
          </p:cNvSpPr>
          <p:nvPr/>
        </p:nvSpPr>
        <p:spPr bwMode="auto">
          <a:xfrm flipH="1">
            <a:off x="1147763" y="358457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Line 40"/>
          <p:cNvSpPr>
            <a:spLocks noChangeShapeType="1"/>
          </p:cNvSpPr>
          <p:nvPr/>
        </p:nvSpPr>
        <p:spPr bwMode="auto">
          <a:xfrm flipH="1">
            <a:off x="1147763" y="402590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6" name="Line 41"/>
          <p:cNvSpPr>
            <a:spLocks noChangeShapeType="1"/>
          </p:cNvSpPr>
          <p:nvPr/>
        </p:nvSpPr>
        <p:spPr bwMode="auto">
          <a:xfrm flipH="1">
            <a:off x="1147763" y="3141663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Line 42"/>
          <p:cNvSpPr>
            <a:spLocks noChangeShapeType="1"/>
          </p:cNvSpPr>
          <p:nvPr/>
        </p:nvSpPr>
        <p:spPr bwMode="auto">
          <a:xfrm flipH="1">
            <a:off x="1147763" y="270033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8" name="Line 43"/>
          <p:cNvSpPr>
            <a:spLocks noChangeShapeType="1"/>
          </p:cNvSpPr>
          <p:nvPr/>
        </p:nvSpPr>
        <p:spPr bwMode="auto">
          <a:xfrm flipH="1">
            <a:off x="1147763" y="2259013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9" name="Line 44"/>
          <p:cNvSpPr>
            <a:spLocks noChangeShapeType="1"/>
          </p:cNvSpPr>
          <p:nvPr/>
        </p:nvSpPr>
        <p:spPr bwMode="auto">
          <a:xfrm flipH="1">
            <a:off x="1147763" y="181768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0" name="Text Box 45"/>
          <p:cNvSpPr txBox="1">
            <a:spLocks noChangeArrowheads="1"/>
          </p:cNvSpPr>
          <p:nvPr/>
        </p:nvSpPr>
        <p:spPr bwMode="auto">
          <a:xfrm>
            <a:off x="825500" y="1590675"/>
            <a:ext cx="3794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9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8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7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6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5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4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3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2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  <a:p>
            <a:pPr algn="r">
              <a:spcBef>
                <a:spcPct val="62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47151" name="Text Box 46"/>
          <p:cNvSpPr txBox="1">
            <a:spLocks noChangeArrowheads="1"/>
          </p:cNvSpPr>
          <p:nvPr/>
        </p:nvSpPr>
        <p:spPr bwMode="auto">
          <a:xfrm rot="-5400000">
            <a:off x="-1054894" y="3378994"/>
            <a:ext cx="326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Years of Formal Education</a:t>
            </a:r>
          </a:p>
        </p:txBody>
      </p:sp>
      <p:sp>
        <p:nvSpPr>
          <p:cNvPr id="47152" name="Line 47"/>
          <p:cNvSpPr>
            <a:spLocks noChangeShapeType="1"/>
          </p:cNvSpPr>
          <p:nvPr/>
        </p:nvSpPr>
        <p:spPr bwMode="auto">
          <a:xfrm rot="16200000" flipH="1">
            <a:off x="1218407" y="5903119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3" name="Line 48"/>
          <p:cNvSpPr>
            <a:spLocks noChangeShapeType="1"/>
          </p:cNvSpPr>
          <p:nvPr/>
        </p:nvSpPr>
        <p:spPr bwMode="auto">
          <a:xfrm rot="16200000" flipH="1">
            <a:off x="3921919" y="5903119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4" name="Line 49"/>
          <p:cNvSpPr>
            <a:spLocks noChangeShapeType="1"/>
          </p:cNvSpPr>
          <p:nvPr/>
        </p:nvSpPr>
        <p:spPr bwMode="auto">
          <a:xfrm rot="16200000" flipH="1">
            <a:off x="6625432" y="5903119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5" name="Line 50"/>
          <p:cNvSpPr>
            <a:spLocks noChangeShapeType="1"/>
          </p:cNvSpPr>
          <p:nvPr/>
        </p:nvSpPr>
        <p:spPr bwMode="auto">
          <a:xfrm rot="16200000" flipH="1">
            <a:off x="2299494" y="5903119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6" name="Line 51"/>
          <p:cNvSpPr>
            <a:spLocks noChangeShapeType="1"/>
          </p:cNvSpPr>
          <p:nvPr/>
        </p:nvSpPr>
        <p:spPr bwMode="auto">
          <a:xfrm rot="16200000" flipH="1">
            <a:off x="5544344" y="5903119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7" name="Text Box 52"/>
          <p:cNvSpPr txBox="1">
            <a:spLocks noChangeArrowheads="1"/>
          </p:cNvSpPr>
          <p:nvPr/>
        </p:nvSpPr>
        <p:spPr bwMode="auto">
          <a:xfrm>
            <a:off x="1016000" y="601186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1900</a:t>
            </a:r>
          </a:p>
        </p:txBody>
      </p:sp>
      <p:sp>
        <p:nvSpPr>
          <p:cNvPr id="47158" name="Text Box 53"/>
          <p:cNvSpPr txBox="1">
            <a:spLocks noChangeArrowheads="1"/>
          </p:cNvSpPr>
          <p:nvPr/>
        </p:nvSpPr>
        <p:spPr bwMode="auto">
          <a:xfrm>
            <a:off x="2125663" y="6013450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1920</a:t>
            </a:r>
          </a:p>
        </p:txBody>
      </p:sp>
      <p:sp>
        <p:nvSpPr>
          <p:cNvPr id="47159" name="Text Box 54"/>
          <p:cNvSpPr txBox="1">
            <a:spLocks noChangeArrowheads="1"/>
          </p:cNvSpPr>
          <p:nvPr/>
        </p:nvSpPr>
        <p:spPr bwMode="auto">
          <a:xfrm>
            <a:off x="3752850" y="60102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1950</a:t>
            </a:r>
          </a:p>
        </p:txBody>
      </p:sp>
      <p:sp>
        <p:nvSpPr>
          <p:cNvPr id="47160" name="Text Box 55"/>
          <p:cNvSpPr txBox="1">
            <a:spLocks noChangeArrowheads="1"/>
          </p:cNvSpPr>
          <p:nvPr/>
        </p:nvSpPr>
        <p:spPr bwMode="auto">
          <a:xfrm>
            <a:off x="5354638" y="601186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1980</a:t>
            </a:r>
          </a:p>
        </p:txBody>
      </p:sp>
      <p:sp>
        <p:nvSpPr>
          <p:cNvPr id="47161" name="Text Box 56"/>
          <p:cNvSpPr txBox="1">
            <a:spLocks noChangeArrowheads="1"/>
          </p:cNvSpPr>
          <p:nvPr/>
        </p:nvSpPr>
        <p:spPr bwMode="auto">
          <a:xfrm>
            <a:off x="6415088" y="601186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2000</a:t>
            </a:r>
          </a:p>
        </p:txBody>
      </p:sp>
      <p:sp>
        <p:nvSpPr>
          <p:cNvPr id="47162" name="Line 57"/>
          <p:cNvSpPr>
            <a:spLocks noChangeShapeType="1"/>
          </p:cNvSpPr>
          <p:nvPr/>
        </p:nvSpPr>
        <p:spPr bwMode="auto">
          <a:xfrm rot="16200000" flipH="1">
            <a:off x="7147719" y="5903119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3" name="Text Box 58"/>
          <p:cNvSpPr txBox="1">
            <a:spLocks noChangeArrowheads="1"/>
          </p:cNvSpPr>
          <p:nvPr/>
        </p:nvSpPr>
        <p:spPr bwMode="auto">
          <a:xfrm>
            <a:off x="7034213" y="600551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2010</a:t>
            </a:r>
          </a:p>
        </p:txBody>
      </p:sp>
      <p:sp>
        <p:nvSpPr>
          <p:cNvPr id="47164" name="Oval 60"/>
          <p:cNvSpPr>
            <a:spLocks noChangeArrowheads="1"/>
          </p:cNvSpPr>
          <p:nvPr/>
        </p:nvSpPr>
        <p:spPr bwMode="auto">
          <a:xfrm>
            <a:off x="1219200" y="391477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4" name="Text Box 61"/>
          <p:cNvSpPr txBox="1">
            <a:spLocks noChangeArrowheads="1"/>
          </p:cNvSpPr>
          <p:nvPr/>
        </p:nvSpPr>
        <p:spPr bwMode="auto">
          <a:xfrm>
            <a:off x="1676400" y="17145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Engineering</a:t>
            </a:r>
          </a:p>
        </p:txBody>
      </p:sp>
      <p:sp>
        <p:nvSpPr>
          <p:cNvPr id="95" name="Line 62"/>
          <p:cNvSpPr>
            <a:spLocks noChangeShapeType="1"/>
          </p:cNvSpPr>
          <p:nvPr/>
        </p:nvSpPr>
        <p:spPr bwMode="auto">
          <a:xfrm flipH="1">
            <a:off x="1447800" y="2171700"/>
            <a:ext cx="838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6"/>
          <p:cNvSpPr>
            <a:spLocks noChangeShapeType="1"/>
          </p:cNvSpPr>
          <p:nvPr/>
        </p:nvSpPr>
        <p:spPr bwMode="auto">
          <a:xfrm flipV="1">
            <a:off x="5257800" y="4037013"/>
            <a:ext cx="1838325" cy="4762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7"/>
          <p:cNvSpPr>
            <a:spLocks noChangeShapeType="1"/>
          </p:cNvSpPr>
          <p:nvPr/>
        </p:nvSpPr>
        <p:spPr bwMode="auto">
          <a:xfrm flipV="1">
            <a:off x="2743200" y="4838700"/>
            <a:ext cx="990600" cy="944563"/>
          </a:xfrm>
          <a:prstGeom prst="line">
            <a:avLst/>
          </a:prstGeom>
          <a:noFill/>
          <a:ln w="50800">
            <a:solidFill>
              <a:srgbClr val="FF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V="1">
            <a:off x="3733800" y="4835525"/>
            <a:ext cx="1536700" cy="31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 flipV="1">
            <a:off x="5257800" y="4035425"/>
            <a:ext cx="0" cy="8032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Text Box 59"/>
          <p:cNvSpPr txBox="1">
            <a:spLocks noChangeArrowheads="1"/>
          </p:cNvSpPr>
          <p:nvPr/>
        </p:nvSpPr>
        <p:spPr bwMode="auto">
          <a:xfrm>
            <a:off x="3905250" y="4852988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Times New Roman" pitchFamily="18" charset="0"/>
              </a:rPr>
              <a:t>Engineering  Technology</a:t>
            </a:r>
          </a:p>
        </p:txBody>
      </p:sp>
      <p:sp>
        <p:nvSpPr>
          <p:cNvPr id="47172" name="Footer Placeholder 3"/>
          <p:cNvSpPr txBox="1">
            <a:spLocks/>
          </p:cNvSpPr>
          <p:nvPr/>
        </p:nvSpPr>
        <p:spPr bwMode="auto">
          <a:xfrm>
            <a:off x="879475" y="6467475"/>
            <a:ext cx="5826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i="1">
                <a:latin typeface="Calibri" pitchFamily="34" charset="0"/>
              </a:rPr>
              <a:t>Engineering builds the foundation for a better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4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66 7.40741E-7 L -0.12882 -0.10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utoUpdateAnimBg="0"/>
      <p:bldP spid="9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0" grpId="1"/>
      <p:bldP spid="10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A Plan for Tomorrow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 l="124" t="-26683" r="-124" b="29030"/>
          <a:stretch>
            <a:fillRect/>
          </a:stretch>
        </p:blipFill>
        <p:spPr bwMode="auto">
          <a:xfrm>
            <a:off x="228600" y="-883920"/>
            <a:ext cx="8537575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2666999" y="6303169"/>
            <a:ext cx="354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dirty="0"/>
              <a:t>RaiseTheBarForEngineering.org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 idx="4294967295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Remember When?</a:t>
            </a:r>
          </a:p>
        </p:txBody>
      </p:sp>
      <p:pic>
        <p:nvPicPr>
          <p:cNvPr id="16386" name="Picture 2" descr="http://farm1.staticflickr.com/156/357256530_6073bd47a8_b.jpg"/>
          <p:cNvPicPr>
            <a:picLocks noChangeAspect="1" noChangeArrowheads="1"/>
          </p:cNvPicPr>
          <p:nvPr/>
        </p:nvPicPr>
        <p:blipFill>
          <a:blip r:embed="rId3"/>
          <a:srcRect l="-2" t="-3188" r="385" b="6580"/>
          <a:stretch>
            <a:fillRect/>
          </a:stretch>
        </p:blipFill>
        <p:spPr bwMode="auto">
          <a:xfrm>
            <a:off x="381000" y="1143000"/>
            <a:ext cx="83439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04800"/>
            <a:ext cx="3714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ewb-international.org/images/examiningtank.jpg"/>
          <p:cNvPicPr/>
          <p:nvPr/>
        </p:nvPicPr>
        <p:blipFill rotWithShape="1">
          <a:blip r:embed="rId4"/>
          <a:srcRect t="13913" b="7826"/>
          <a:stretch/>
        </p:blipFill>
        <p:spPr bwMode="auto">
          <a:xfrm>
            <a:off x="1828800" y="1905000"/>
            <a:ext cx="5715000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0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17638"/>
            <a:ext cx="7439025" cy="427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EWB-USA Profile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1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9561"/>
            <a:ext cx="2392680" cy="1435608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59561"/>
            <a:ext cx="3641448" cy="48520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Humanitarian Opportunities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7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Get Engaged?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529676" cy="4343400"/>
          </a:xfrm>
        </p:spPr>
      </p:pic>
    </p:spTree>
    <p:extLst>
      <p:ext uri="{BB962C8B-B14F-4D97-AF65-F5344CB8AC3E}">
        <p14:creationId xmlns:p14="http://schemas.microsoft.com/office/powerpoint/2010/main" val="9674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8788" y="152400"/>
            <a:ext cx="8226425" cy="838200"/>
          </a:xfrm>
          <a:prstGeom prst="rect">
            <a:avLst/>
          </a:prstGeom>
          <a:noFill/>
          <a:ln/>
        </p:spPr>
        <p:txBody>
          <a:bodyPr lIns="91425" tIns="45713" rIns="91425" bIns="45713"/>
          <a:lstStyle/>
          <a:p>
            <a:pPr algn="ctr" defTabSz="914259" fontAlgn="auto">
              <a:spcAft>
                <a:spcPts val="0"/>
              </a:spcAft>
              <a:defRPr/>
            </a:pP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38400" y="153988"/>
            <a:ext cx="4495800" cy="912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the Future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17145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819400" y="2057400"/>
            <a:ext cx="6248400" cy="251460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cs typeface="Times New Roman" pitchFamily="18" charset="0"/>
              </a:rPr>
              <a:t>“Destiny is not a matter 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of chance; it is a matter 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of choice.”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3366"/>
                </a:solidFill>
                <a:cs typeface="Times New Roman" pitchFamily="18" charset="0"/>
              </a:rPr>
              <a:t>    	            </a:t>
            </a:r>
            <a:r>
              <a:rPr lang="en-US" sz="2400" dirty="0" smtClean="0">
                <a:cs typeface="Times New Roman" pitchFamily="18" charset="0"/>
              </a:rPr>
              <a:t>- U.S. Statesman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                                William Jennings Bryan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5400" b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QUESTIONS?</a:t>
            </a:r>
          </a:p>
        </p:txBody>
      </p:sp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762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Society of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Engineers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G:\Share\Marston\Images\Evergreen\ASCE HQ Building\HQSmall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7388" y="1676400"/>
            <a:ext cx="771525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 t="6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40386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>
              <a:defRPr/>
            </a:pPr>
            <a:r>
              <a:rPr lang="en-US" sz="5000" b="1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Civil Engineering in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8550" y="4976815"/>
            <a:ext cx="3200400" cy="1015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5" tIns="45713" rIns="91425" bIns="457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2025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62500" y="-1905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295400"/>
            <a:ext cx="5638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lvl="1"/>
            <a:endParaRPr lang="en-US" sz="2600" b="1">
              <a:solidFill>
                <a:srgbClr val="003366"/>
              </a:solidFill>
              <a:latin typeface="Calibri" pitchFamily="34" charset="0"/>
            </a:endParaRPr>
          </a:p>
          <a:p>
            <a:pPr marL="231775" lvl="1"/>
            <a:r>
              <a:rPr lang="en-US" sz="2800" b="1">
                <a:latin typeface="Calibri" pitchFamily="34" charset="0"/>
              </a:rPr>
              <a:t>Entrusted by society to create a sustainable world and enhance the global quality of life, civil engineers serve competently, collaboratively, and ethically as …</a:t>
            </a:r>
            <a:endParaRPr lang="en-US" sz="2600">
              <a:latin typeface="Calibri" pitchFamily="34" charset="0"/>
            </a:endParaRPr>
          </a:p>
          <a:p>
            <a:pPr marL="231775" lvl="1"/>
            <a:endParaRPr lang="en-US" sz="2400">
              <a:solidFill>
                <a:srgbClr val="0033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762000" y="2170113"/>
            <a:ext cx="19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en-US"/>
          </a:p>
        </p:txBody>
      </p:sp>
      <p:sp>
        <p:nvSpPr>
          <p:cNvPr id="22530" name="TextBox 10"/>
          <p:cNvSpPr txBox="1">
            <a:spLocks noChangeArrowheads="1"/>
          </p:cNvSpPr>
          <p:nvPr/>
        </p:nvSpPr>
        <p:spPr bwMode="auto">
          <a:xfrm>
            <a:off x="6783388" y="5173663"/>
            <a:ext cx="1709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/>
              <a:t>Raise the Bar</a:t>
            </a:r>
          </a:p>
        </p:txBody>
      </p:sp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3886200" y="3603625"/>
            <a:ext cx="181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/>
              <a:t>Infrastructure 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 flipH="1">
            <a:off x="1062038" y="3200400"/>
            <a:ext cx="177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/>
              <a:t>Sustainability</a:t>
            </a:r>
          </a:p>
        </p:txBody>
      </p:sp>
      <p:pic>
        <p:nvPicPr>
          <p:cNvPr id="22533" name="Picture 13" descr="2nd Raise the Bar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3219450"/>
            <a:ext cx="18351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CALDWAUD\Pictures\Sustainability Pix\world r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1447800"/>
            <a:ext cx="19891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itle 1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ASCE’s Strategic Initiatives</a:t>
            </a:r>
          </a:p>
        </p:txBody>
      </p:sp>
      <p:pic>
        <p:nvPicPr>
          <p:cNvPr id="22536" name="Content Placeholder 2" descr="G:\Share\Audrey\2013 Annual Report\Images\GR photos\2013 RC Log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249613" y="2466975"/>
            <a:ext cx="3178175" cy="911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 txBox="1">
            <a:spLocks/>
          </p:cNvSpPr>
          <p:nvPr/>
        </p:nvSpPr>
        <p:spPr bwMode="auto">
          <a:xfrm>
            <a:off x="533400" y="-685800"/>
            <a:ext cx="944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defTabSz="912813">
              <a:tabLst>
                <a:tab pos="4457700" algn="l"/>
              </a:tabLs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/>
                <a:cs typeface="ヒラギノ角ゴ Pro W3"/>
              </a:rPr>
              <a:t>Sustainability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819" y="3067898"/>
            <a:ext cx="5066741" cy="4247302"/>
          </a:xfrm>
          <a:prstGeom prst="rect">
            <a:avLst/>
          </a:prstGeom>
          <a:noFill/>
        </p:spPr>
        <p:txBody>
          <a:bodyPr wrap="none" lIns="91425" tIns="45713" rIns="91425" bIns="45713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latin typeface="+mj-lt"/>
              </a:rPr>
              <a:t>Environmental</a:t>
            </a:r>
          </a:p>
          <a:p>
            <a:pPr algn="ctr">
              <a:defRPr/>
            </a:pPr>
            <a:r>
              <a:rPr lang="en-US" sz="5400" b="1" dirty="0">
                <a:ln/>
                <a:latin typeface="+mj-lt"/>
              </a:rPr>
              <a:t>Economic</a:t>
            </a:r>
          </a:p>
          <a:p>
            <a:pPr algn="ctr">
              <a:defRPr/>
            </a:pPr>
            <a:r>
              <a:rPr lang="en-US" sz="5400" b="1" dirty="0">
                <a:ln/>
                <a:latin typeface="+mj-lt"/>
              </a:rPr>
              <a:t>Social Well Being</a:t>
            </a:r>
          </a:p>
          <a:p>
            <a:pPr algn="ctr">
              <a:defRPr/>
            </a:pPr>
            <a:endParaRPr lang="en-US" sz="5400" b="1" dirty="0">
              <a:ln/>
            </a:endParaRPr>
          </a:p>
          <a:p>
            <a:pPr algn="ctr">
              <a:defRPr/>
            </a:pPr>
            <a:endParaRPr lang="en-US" sz="5400" b="1" dirty="0">
              <a:ln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trestle1.jpg"/>
          <p:cNvPicPr>
            <a:picLocks noChangeAspect="1"/>
          </p:cNvPicPr>
          <p:nvPr/>
        </p:nvPicPr>
        <p:blipFill>
          <a:blip r:embed="rId3"/>
          <a:srcRect l="11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-152400"/>
            <a:ext cx="5943600" cy="1549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/>
                <a:cs typeface="ヒラギノ角ゴ Pro W3"/>
              </a:rPr>
              <a:t>Sustainability</a:t>
            </a:r>
            <a:r>
              <a:rPr lang="en-US" sz="5000" b="1" dirty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1363" y="6248400"/>
            <a:ext cx="30781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asce.org/sustainability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60198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 1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Engineers shall hold paramount the safety, health and welfare of the public and shall strive to comply with the principles of sustainable development in the performance of their professional duties.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924800" cy="887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600" b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Rating Infrastructure Sustainability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9188" y="1874838"/>
            <a:ext cx="3057525" cy="1379537"/>
          </a:xfrm>
          <a:effectLst>
            <a:outerShdw blurRad="292100" dist="1397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6" name="Picture 2" descr="C:\Users\CALDWAUD\Pictures\ASCE\PowerPoint Images\EnvisionNew1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19400"/>
            <a:ext cx="318135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0480"/>
            <a:ext cx="7848600" cy="830263"/>
          </a:xfrm>
          <a:prstGeom prst="rect">
            <a:avLst/>
          </a:prstGeom>
          <a:noFill/>
        </p:spPr>
        <p:txBody>
          <a:bodyPr lIns="91425" tIns="45713" rIns="91425" bIns="45713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Sustainable Infrastructure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7" y="1447800"/>
            <a:ext cx="52673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2477</Words>
  <Application>Microsoft Office PowerPoint</Application>
  <PresentationFormat>On-screen Show (4:3)</PresentationFormat>
  <Paragraphs>373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Do You Remember When?</vt:lpstr>
      <vt:lpstr>American Society of  Civil Engineers</vt:lpstr>
      <vt:lpstr>PowerPoint Presentation</vt:lpstr>
      <vt:lpstr>ASCE’s Strategic Initiatives</vt:lpstr>
      <vt:lpstr>PowerPoint Presentation</vt:lpstr>
      <vt:lpstr>PowerPoint Presentation</vt:lpstr>
      <vt:lpstr>Rating Infrastructure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Highway Trust Fund Crisis</vt:lpstr>
      <vt:lpstr>PowerPoint Presentation</vt:lpstr>
      <vt:lpstr>PowerPoint Presentation</vt:lpstr>
      <vt:lpstr>How do we compare?</vt:lpstr>
      <vt:lpstr>A Plan for Tomorrow</vt:lpstr>
      <vt:lpstr>PowerPoint Presentation</vt:lpstr>
      <vt:lpstr>PowerPoint Presentation</vt:lpstr>
      <vt:lpstr>PowerPoint Presentation</vt:lpstr>
      <vt:lpstr>How Can You Get Engaged?</vt:lpstr>
      <vt:lpstr>PowerPoint Presentation</vt:lpstr>
      <vt:lpstr>PowerPoint Presentation</vt:lpstr>
      <vt:lpstr>QUESTIONS?</vt:lpstr>
    </vt:vector>
  </TitlesOfParts>
  <Company>A.S.C.E.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CALDWAUD</dc:creator>
  <cp:lastModifiedBy>Caldwell, Audrey</cp:lastModifiedBy>
  <cp:revision>98</cp:revision>
  <dcterms:created xsi:type="dcterms:W3CDTF">2013-04-25T19:16:42Z</dcterms:created>
  <dcterms:modified xsi:type="dcterms:W3CDTF">2014-10-28T19:44:39Z</dcterms:modified>
</cp:coreProperties>
</file>