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68" r:id="rId7"/>
    <p:sldId id="269" r:id="rId8"/>
    <p:sldId id="270" r:id="rId9"/>
    <p:sldId id="271" r:id="rId10"/>
    <p:sldId id="272" r:id="rId11"/>
    <p:sldId id="274" r:id="rId12"/>
    <p:sldId id="273" r:id="rId13"/>
    <p:sldId id="29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00000"/>
    <a:srgbClr val="41A66A"/>
    <a:srgbClr val="CADC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7" d="100"/>
          <a:sy n="67" d="100"/>
        </p:scale>
        <p:origin x="568"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5EFFF-8EDD-4A20-816F-92673FA1FE58}"/>
              </a:ext>
            </a:extLst>
          </p:cNvPr>
          <p:cNvSpPr/>
          <p:nvPr userDrawn="1"/>
        </p:nvSpPr>
        <p:spPr>
          <a:xfrm>
            <a:off x="0" y="5364148"/>
            <a:ext cx="12192000" cy="1493852"/>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0E5DA47-D4ED-4331-BC51-A644390717F9}"/>
              </a:ext>
            </a:extLst>
          </p:cNvPr>
          <p:cNvSpPr>
            <a:spLocks noGrp="1"/>
          </p:cNvSpPr>
          <p:nvPr>
            <p:ph type="dt" sz="half" idx="10"/>
          </p:nvPr>
        </p:nvSpPr>
        <p:spPr>
          <a:xfrm>
            <a:off x="838200" y="6269368"/>
            <a:ext cx="2743200" cy="365125"/>
          </a:xfrm>
          <a:prstGeom prst="rect">
            <a:avLst/>
          </a:prstGeom>
        </p:spPr>
        <p:txBody>
          <a:bodyPr/>
          <a:lstStyle>
            <a:lvl1pPr>
              <a:defRPr sz="1000">
                <a:solidFill>
                  <a:schemeClr val="tx1"/>
                </a:solidFill>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5" name="Footer Placeholder 4">
            <a:extLst>
              <a:ext uri="{FF2B5EF4-FFF2-40B4-BE49-F238E27FC236}">
                <a16:creationId xmlns:a16="http://schemas.microsoft.com/office/drawing/2014/main" id="{E3DD3F55-A7C8-4133-A162-950D0AB7F632}"/>
              </a:ext>
            </a:extLst>
          </p:cNvPr>
          <p:cNvSpPr>
            <a:spLocks noGrp="1"/>
          </p:cNvSpPr>
          <p:nvPr>
            <p:ph type="ftr" sz="quarter" idx="11"/>
          </p:nvPr>
        </p:nvSpPr>
        <p:spPr>
          <a:xfrm>
            <a:off x="4038600" y="6284358"/>
            <a:ext cx="4114800" cy="365125"/>
          </a:xfrm>
          <a:prstGeom prst="rect">
            <a:avLst/>
          </a:prstGeom>
        </p:spPr>
        <p:txBody>
          <a:bodyPr/>
          <a:lstStyle>
            <a:lvl1pPr>
              <a:defRPr sz="1000">
                <a:latin typeface="Futura Std Book" panose="020B0502020204020303" pitchFamily="34" charset="0"/>
              </a:defRPr>
            </a:lvl1pPr>
          </a:lstStyle>
          <a:p>
            <a:endParaRPr lang="en-US" dirty="0"/>
          </a:p>
        </p:txBody>
      </p:sp>
      <p:sp>
        <p:nvSpPr>
          <p:cNvPr id="6" name="Slide Number Placeholder 5">
            <a:extLst>
              <a:ext uri="{FF2B5EF4-FFF2-40B4-BE49-F238E27FC236}">
                <a16:creationId xmlns:a16="http://schemas.microsoft.com/office/drawing/2014/main" id="{0D054CFC-CB2F-45A8-8B65-B816EAA90634}"/>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1D464091-97D0-48A0-AEE5-3F13AB82E51F}"/>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7A5F12-D456-4562-B142-9F324B9FD424}"/>
              </a:ext>
            </a:extLst>
          </p:cNvPr>
          <p:cNvSpPr>
            <a:spLocks noGrp="1"/>
          </p:cNvSpPr>
          <p:nvPr>
            <p:ph type="ctrTitle"/>
          </p:nvPr>
        </p:nvSpPr>
        <p:spPr>
          <a:xfrm>
            <a:off x="1524000" y="1993691"/>
            <a:ext cx="9144000" cy="1561242"/>
          </a:xfrm>
        </p:spPr>
        <p:txBody>
          <a:bodyPr anchor="b">
            <a:normAutofit/>
          </a:bodyPr>
          <a:lstStyle>
            <a:lvl1pPr algn="ctr">
              <a:defRPr sz="5400">
                <a:solidFill>
                  <a:srgbClr val="005DAA"/>
                </a:solidFill>
                <a:latin typeface="Futura Std Book" panose="020B05020202040203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1A1A6C-6DFA-4E47-BE72-3547BF8D77F5}"/>
              </a:ext>
            </a:extLst>
          </p:cNvPr>
          <p:cNvSpPr>
            <a:spLocks noGrp="1"/>
          </p:cNvSpPr>
          <p:nvPr>
            <p:ph type="subTitle" idx="1"/>
          </p:nvPr>
        </p:nvSpPr>
        <p:spPr>
          <a:xfrm>
            <a:off x="1524000" y="3810286"/>
            <a:ext cx="9144000" cy="1417533"/>
          </a:xfrm>
        </p:spPr>
        <p:txBody>
          <a:bodyPr/>
          <a:lstStyle>
            <a:lvl1pPr marL="0" indent="0" algn="ctr">
              <a:buNone/>
              <a:defRPr sz="2400">
                <a:solidFill>
                  <a:srgbClr val="005DAA"/>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08912EEE-A23D-4308-BB19-930241D332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153" y="-250530"/>
            <a:ext cx="14656305" cy="2509159"/>
          </a:xfrm>
          <a:prstGeom prst="rect">
            <a:avLst/>
          </a:prstGeom>
        </p:spPr>
      </p:pic>
      <p:sp>
        <p:nvSpPr>
          <p:cNvPr id="12" name="Rectangle 11">
            <a:extLst>
              <a:ext uri="{FF2B5EF4-FFF2-40B4-BE49-F238E27FC236}">
                <a16:creationId xmlns:a16="http://schemas.microsoft.com/office/drawing/2014/main" id="{C88126E1-A458-43B9-B5ED-8458FDB2B66F}"/>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399784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B03C-6AC2-4DB7-A658-D5404DDDA72D}"/>
              </a:ext>
            </a:extLst>
          </p:cNvPr>
          <p:cNvSpPr>
            <a:spLocks noGrp="1"/>
          </p:cNvSpPr>
          <p:nvPr>
            <p:ph type="title"/>
          </p:nvPr>
        </p:nvSpPr>
        <p:spPr>
          <a:xfrm>
            <a:off x="839788" y="457200"/>
            <a:ext cx="3932237" cy="1600200"/>
          </a:xfrm>
        </p:spPr>
        <p:txBody>
          <a:bodyPr anchor="b"/>
          <a:lstStyle>
            <a:lvl1pPr>
              <a:defRPr sz="3200">
                <a:latin typeface="Futura Std Medium" panose="020B0502020204020303"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08797C0-34C0-4691-AA09-7BB53CFC0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E572BB-3A31-422E-9A92-2DF6056D7700}"/>
              </a:ext>
            </a:extLst>
          </p:cNvPr>
          <p:cNvSpPr>
            <a:spLocks noGrp="1"/>
          </p:cNvSpPr>
          <p:nvPr>
            <p:ph type="body" sz="half" idx="2"/>
          </p:nvPr>
        </p:nvSpPr>
        <p:spPr>
          <a:xfrm>
            <a:off x="839788" y="2057400"/>
            <a:ext cx="3932237" cy="3811588"/>
          </a:xfrm>
        </p:spPr>
        <p:txBody>
          <a:bodyPr/>
          <a:lstStyle>
            <a:lvl1pPr marL="0" indent="0">
              <a:buNone/>
              <a:defRPr sz="1600">
                <a:latin typeface="Futura Std Medium" panose="020B05020202040203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06A430D9-2FA7-4831-BCB4-961352E7C619}"/>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C599D36-0711-46B6-8CF2-7181F0BEA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0" name="Date Placeholder 3">
            <a:extLst>
              <a:ext uri="{FF2B5EF4-FFF2-40B4-BE49-F238E27FC236}">
                <a16:creationId xmlns:a16="http://schemas.microsoft.com/office/drawing/2014/main" id="{619F7AFF-A0EC-4349-BF11-151E6803047F}"/>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11" name="Slide Number Placeholder 5">
            <a:extLst>
              <a:ext uri="{FF2B5EF4-FFF2-40B4-BE49-F238E27FC236}">
                <a16:creationId xmlns:a16="http://schemas.microsoft.com/office/drawing/2014/main" id="{57BCD3B9-AB8B-4BDB-A194-A6E40B5CBA44}"/>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2" name="Rectangle 11">
            <a:extLst>
              <a:ext uri="{FF2B5EF4-FFF2-40B4-BE49-F238E27FC236}">
                <a16:creationId xmlns:a16="http://schemas.microsoft.com/office/drawing/2014/main" id="{CB8B89BD-74E3-407C-AC73-3134C6C1FDAF}"/>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B473EC-385B-4175-99DD-B6E69831CB0B}"/>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312428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0400-6E5E-4248-AF84-F740E7E6058F}"/>
              </a:ext>
            </a:extLst>
          </p:cNvPr>
          <p:cNvSpPr>
            <a:spLocks noGrp="1"/>
          </p:cNvSpPr>
          <p:nvPr>
            <p:ph type="title"/>
          </p:nvPr>
        </p:nvSpPr>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C8EC9DE-87CD-4B57-BEED-4707342E6A13}"/>
              </a:ext>
            </a:extLst>
          </p:cNvPr>
          <p:cNvSpPr>
            <a:spLocks noGrp="1"/>
          </p:cNvSpPr>
          <p:nvPr>
            <p:ph type="body" orient="vert" idx="1"/>
          </p:nvPr>
        </p:nvSpPr>
        <p:spPr>
          <a:xfrm>
            <a:off x="838200" y="1825625"/>
            <a:ext cx="10515600" cy="4029835"/>
          </a:xfrm>
        </p:spPr>
        <p:txBody>
          <a:bodyPr vert="eaVert"/>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6222057D-2F0F-4581-A03C-C7B395E85EA4}"/>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4142846-DFE0-4B39-A7E0-5E7B5BC886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9" name="Date Placeholder 3">
            <a:extLst>
              <a:ext uri="{FF2B5EF4-FFF2-40B4-BE49-F238E27FC236}">
                <a16:creationId xmlns:a16="http://schemas.microsoft.com/office/drawing/2014/main" id="{856DF7D7-6C3B-47BD-B120-FA44F633BEB1}"/>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10" name="Slide Number Placeholder 5">
            <a:extLst>
              <a:ext uri="{FF2B5EF4-FFF2-40B4-BE49-F238E27FC236}">
                <a16:creationId xmlns:a16="http://schemas.microsoft.com/office/drawing/2014/main" id="{F4CA105D-4477-46C8-BE84-22C9C67B5ACD}"/>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FE48DFC6-4872-4DA3-955E-3456CFFF010D}"/>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959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2456A-AFA0-4AF7-BB00-BF814F4528D3}"/>
              </a:ext>
            </a:extLst>
          </p:cNvPr>
          <p:cNvSpPr>
            <a:spLocks noGrp="1"/>
          </p:cNvSpPr>
          <p:nvPr>
            <p:ph type="title" orient="vert"/>
          </p:nvPr>
        </p:nvSpPr>
        <p:spPr>
          <a:xfrm>
            <a:off x="8724900" y="365125"/>
            <a:ext cx="2628900" cy="5521634"/>
          </a:xfrm>
        </p:spPr>
        <p:txBody>
          <a:bodyPr vert="eaVert"/>
          <a:lstStyle>
            <a:lvl1pPr>
              <a:defRPr>
                <a:latin typeface="Futura Std Medium" panose="020B0502020204020303"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0C9120C-732B-4E5B-90D9-9213CF26CD4D}"/>
              </a:ext>
            </a:extLst>
          </p:cNvPr>
          <p:cNvSpPr>
            <a:spLocks noGrp="1"/>
          </p:cNvSpPr>
          <p:nvPr>
            <p:ph type="body" orient="vert" idx="1"/>
          </p:nvPr>
        </p:nvSpPr>
        <p:spPr>
          <a:xfrm>
            <a:off x="838200" y="365125"/>
            <a:ext cx="7734300" cy="55216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EFE19800-25F1-472B-9B02-86977791A2F0}"/>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3323DAD-85EC-4A78-A966-E8DE0007C0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9" name="Date Placeholder 3">
            <a:extLst>
              <a:ext uri="{FF2B5EF4-FFF2-40B4-BE49-F238E27FC236}">
                <a16:creationId xmlns:a16="http://schemas.microsoft.com/office/drawing/2014/main" id="{D26F2826-0DA1-4B30-B383-A7391B172664}"/>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10" name="Slide Number Placeholder 5">
            <a:extLst>
              <a:ext uri="{FF2B5EF4-FFF2-40B4-BE49-F238E27FC236}">
                <a16:creationId xmlns:a16="http://schemas.microsoft.com/office/drawing/2014/main" id="{D5128D58-E847-42D0-B81F-E1184E522FCF}"/>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28E354F3-96EA-480E-8FA3-B3D9CE0C6533}"/>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B34E2F-F8D4-4365-8072-1EC65E1B521D}"/>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95563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7C15-C852-45A0-A9FF-5ABC967BCAAD}"/>
              </a:ext>
            </a:extLst>
          </p:cNvPr>
          <p:cNvSpPr>
            <a:spLocks noGrp="1"/>
          </p:cNvSpPr>
          <p:nvPr>
            <p:ph type="title"/>
          </p:nvPr>
        </p:nvSpPr>
        <p:spPr>
          <a:xfrm>
            <a:off x="838199" y="1937272"/>
            <a:ext cx="10515600" cy="1325563"/>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A4833654-53D4-42EB-9A5D-16E01A38D624}"/>
              </a:ext>
            </a:extLst>
          </p:cNvPr>
          <p:cNvSpPr>
            <a:spLocks noGrp="1"/>
          </p:cNvSpPr>
          <p:nvPr>
            <p:ph type="dt" sz="half" idx="10"/>
          </p:nvPr>
        </p:nvSpPr>
        <p:spPr/>
        <p:txBody>
          <a:bodyPr/>
          <a:lstStyle/>
          <a:p>
            <a:fld id="{951C6032-E40F-490E-8B39-07B93EDEFCAA}" type="datetimeFigureOut">
              <a:rPr lang="en-US" smtClean="0"/>
              <a:pPr/>
              <a:t>1/23/2019</a:t>
            </a:fld>
            <a:endParaRPr lang="en-US" dirty="0"/>
          </a:p>
        </p:txBody>
      </p:sp>
      <p:sp>
        <p:nvSpPr>
          <p:cNvPr id="4" name="Slide Number Placeholder 3">
            <a:extLst>
              <a:ext uri="{FF2B5EF4-FFF2-40B4-BE49-F238E27FC236}">
                <a16:creationId xmlns:a16="http://schemas.microsoft.com/office/drawing/2014/main" id="{1D85D51B-3EF0-40CF-984C-CAC0B98D9340}"/>
              </a:ext>
            </a:extLst>
          </p:cNvPr>
          <p:cNvSpPr>
            <a:spLocks noGrp="1"/>
          </p:cNvSpPr>
          <p:nvPr>
            <p:ph type="sldNum" sz="quarter" idx="11"/>
          </p:nvPr>
        </p:nvSpPr>
        <p:spPr/>
        <p:txBody>
          <a:bodyPr/>
          <a:lstStyle/>
          <a:p>
            <a:fld id="{66745279-73D8-4D0A-83BA-49EF95B7FEF1}" type="slidenum">
              <a:rPr lang="en-US" smtClean="0"/>
              <a:pPr/>
              <a:t>‹#›</a:t>
            </a:fld>
            <a:endParaRPr lang="en-US" dirty="0"/>
          </a:p>
        </p:txBody>
      </p:sp>
      <p:sp>
        <p:nvSpPr>
          <p:cNvPr id="6" name="Text Placeholder 5">
            <a:extLst>
              <a:ext uri="{FF2B5EF4-FFF2-40B4-BE49-F238E27FC236}">
                <a16:creationId xmlns:a16="http://schemas.microsoft.com/office/drawing/2014/main" id="{5039AB25-4225-4DE9-ADDB-08326D1FD809}"/>
              </a:ext>
            </a:extLst>
          </p:cNvPr>
          <p:cNvSpPr>
            <a:spLocks noGrp="1"/>
          </p:cNvSpPr>
          <p:nvPr>
            <p:ph type="body" sz="quarter" idx="12" hasCustomPrompt="1"/>
          </p:nvPr>
        </p:nvSpPr>
        <p:spPr>
          <a:xfrm>
            <a:off x="2330506" y="3591762"/>
            <a:ext cx="7530985" cy="1952625"/>
          </a:xfrm>
        </p:spPr>
        <p:txBody>
          <a:bodyPr/>
          <a:lstStyle>
            <a:lvl1pPr marL="0" indent="0" algn="ctr">
              <a:buNone/>
              <a:defRPr/>
            </a:lvl1pPr>
          </a:lstStyle>
          <a:p>
            <a:pPr lvl="0"/>
            <a:r>
              <a:rPr lang="en-US" dirty="0"/>
              <a:t>Click to edit Master subtitle style</a:t>
            </a:r>
          </a:p>
        </p:txBody>
      </p:sp>
    </p:spTree>
    <p:extLst>
      <p:ext uri="{BB962C8B-B14F-4D97-AF65-F5344CB8AC3E}">
        <p14:creationId xmlns:p14="http://schemas.microsoft.com/office/powerpoint/2010/main" val="188701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featuring shield/other logo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E85CC63-47A1-4FF3-A721-2AB9DF479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021" y="23765"/>
            <a:ext cx="9119406" cy="1561242"/>
          </a:xfrm>
          <a:prstGeom prst="rect">
            <a:avLst/>
          </a:prstGeom>
        </p:spPr>
      </p:pic>
      <p:sp>
        <p:nvSpPr>
          <p:cNvPr id="2" name="Title 1">
            <a:extLst>
              <a:ext uri="{FF2B5EF4-FFF2-40B4-BE49-F238E27FC236}">
                <a16:creationId xmlns:a16="http://schemas.microsoft.com/office/drawing/2014/main" id="{D5260AA2-D0AE-4E46-9793-81B6CF790087}"/>
              </a:ext>
            </a:extLst>
          </p:cNvPr>
          <p:cNvSpPr>
            <a:spLocks noGrp="1"/>
          </p:cNvSpPr>
          <p:nvPr>
            <p:ph type="title" hasCustomPrompt="1"/>
          </p:nvPr>
        </p:nvSpPr>
        <p:spPr>
          <a:xfrm>
            <a:off x="5746748" y="1044919"/>
            <a:ext cx="5664201" cy="427313"/>
          </a:xfrm>
        </p:spPr>
        <p:txBody>
          <a:bodyPr anchor="b">
            <a:normAutofit/>
          </a:bodyPr>
          <a:lstStyle>
            <a:lvl1pPr>
              <a:defRPr sz="1800">
                <a:solidFill>
                  <a:schemeClr val="tx1"/>
                </a:solidFill>
                <a:latin typeface="Futura Std Book" panose="020B0502020204020303" pitchFamily="34" charset="0"/>
              </a:defRPr>
            </a:lvl1pPr>
          </a:lstStyle>
          <a:p>
            <a:r>
              <a:rPr lang="en-US" dirty="0"/>
              <a:t>CLICK TO EDIT MASTER SUBHEADER STYLE</a:t>
            </a:r>
          </a:p>
        </p:txBody>
      </p:sp>
      <p:sp>
        <p:nvSpPr>
          <p:cNvPr id="3" name="Text Placeholder 2">
            <a:extLst>
              <a:ext uri="{FF2B5EF4-FFF2-40B4-BE49-F238E27FC236}">
                <a16:creationId xmlns:a16="http://schemas.microsoft.com/office/drawing/2014/main" id="{4EBC6AB7-125F-450F-B7DA-059299FA897D}"/>
              </a:ext>
            </a:extLst>
          </p:cNvPr>
          <p:cNvSpPr>
            <a:spLocks noGrp="1"/>
          </p:cNvSpPr>
          <p:nvPr>
            <p:ph type="body" idx="1"/>
          </p:nvPr>
        </p:nvSpPr>
        <p:spPr>
          <a:xfrm>
            <a:off x="1524000" y="2219310"/>
            <a:ext cx="9144000" cy="3438540"/>
          </a:xfrm>
        </p:spPr>
        <p:txBody>
          <a:bodyPr/>
          <a:lstStyle>
            <a:lvl1pPr marL="0" indent="0">
              <a:buNone/>
              <a:defRPr sz="2400">
                <a:solidFill>
                  <a:srgbClr val="005DAA"/>
                </a:solidFill>
                <a:latin typeface="Futura Std Medium" panose="020B05020202040203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a:extLst>
              <a:ext uri="{FF2B5EF4-FFF2-40B4-BE49-F238E27FC236}">
                <a16:creationId xmlns:a16="http://schemas.microsoft.com/office/drawing/2014/main" id="{2202086E-8EBD-44C8-A86D-409B79D032FA}"/>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DF218A5A-77EB-4CA5-AD85-4FECF9DAB479}"/>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10" name="Slide Number Placeholder 5">
            <a:extLst>
              <a:ext uri="{FF2B5EF4-FFF2-40B4-BE49-F238E27FC236}">
                <a16:creationId xmlns:a16="http://schemas.microsoft.com/office/drawing/2014/main" id="{227258C9-E2DA-41CE-B942-4B7A68BDE296}"/>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0FBD7649-E8D4-4610-9270-96F0CD934D98}"/>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F89A07-1FC5-4A33-89EB-74D56F995E7F}"/>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14" name="Rectangle 13">
            <a:extLst>
              <a:ext uri="{FF2B5EF4-FFF2-40B4-BE49-F238E27FC236}">
                <a16:creationId xmlns:a16="http://schemas.microsoft.com/office/drawing/2014/main" id="{9562CB4D-0694-46C2-87D1-914EAFB07614}"/>
              </a:ext>
            </a:extLst>
          </p:cNvPr>
          <p:cNvSpPr/>
          <p:nvPr userDrawn="1"/>
        </p:nvSpPr>
        <p:spPr>
          <a:xfrm>
            <a:off x="5591174" y="443570"/>
            <a:ext cx="62003" cy="10381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E5F92C52-7111-4AE1-9B3B-A074FD8F8337}"/>
              </a:ext>
            </a:extLst>
          </p:cNvPr>
          <p:cNvSpPr>
            <a:spLocks noGrp="1"/>
          </p:cNvSpPr>
          <p:nvPr>
            <p:ph type="pic" sz="quarter" idx="14" hasCustomPrompt="1"/>
          </p:nvPr>
        </p:nvSpPr>
        <p:spPr>
          <a:xfrm>
            <a:off x="4238625" y="433388"/>
            <a:ext cx="1147672" cy="1038188"/>
          </a:xfrm>
        </p:spPr>
        <p:txBody>
          <a:bodyPr>
            <a:normAutofit/>
          </a:bodyPr>
          <a:lstStyle>
            <a:lvl1pPr marL="0" indent="0" algn="ctr">
              <a:buNone/>
              <a:defRPr sz="1400"/>
            </a:lvl1pPr>
          </a:lstStyle>
          <a:p>
            <a:r>
              <a:rPr lang="en-US" dirty="0"/>
              <a:t>Insert shield/logo</a:t>
            </a:r>
          </a:p>
        </p:txBody>
      </p:sp>
      <p:sp>
        <p:nvSpPr>
          <p:cNvPr id="17" name="Picture Placeholder 4">
            <a:extLst>
              <a:ext uri="{FF2B5EF4-FFF2-40B4-BE49-F238E27FC236}">
                <a16:creationId xmlns:a16="http://schemas.microsoft.com/office/drawing/2014/main" id="{11D13D0E-9893-4BDB-94F3-C77FEB664EC4}"/>
              </a:ext>
            </a:extLst>
          </p:cNvPr>
          <p:cNvSpPr>
            <a:spLocks noGrp="1"/>
          </p:cNvSpPr>
          <p:nvPr>
            <p:ph type="pic" sz="quarter" idx="15" hasCustomPrompt="1"/>
          </p:nvPr>
        </p:nvSpPr>
        <p:spPr>
          <a:xfrm>
            <a:off x="2863859" y="433388"/>
            <a:ext cx="1147672" cy="1038188"/>
          </a:xfrm>
        </p:spPr>
        <p:txBody>
          <a:bodyPr>
            <a:normAutofit/>
          </a:bodyPr>
          <a:lstStyle>
            <a:lvl1pPr marL="0" indent="0" algn="ctr">
              <a:buNone/>
              <a:defRPr sz="1400"/>
            </a:lvl1pPr>
          </a:lstStyle>
          <a:p>
            <a:r>
              <a:rPr lang="en-US" dirty="0"/>
              <a:t>Insert shield/logo</a:t>
            </a:r>
          </a:p>
        </p:txBody>
      </p:sp>
      <p:sp>
        <p:nvSpPr>
          <p:cNvPr id="18" name="Picture Placeholder 4">
            <a:extLst>
              <a:ext uri="{FF2B5EF4-FFF2-40B4-BE49-F238E27FC236}">
                <a16:creationId xmlns:a16="http://schemas.microsoft.com/office/drawing/2014/main" id="{AAD88FA1-2CCF-495A-B99D-F7F1AA20F3B9}"/>
              </a:ext>
            </a:extLst>
          </p:cNvPr>
          <p:cNvSpPr>
            <a:spLocks noGrp="1"/>
          </p:cNvSpPr>
          <p:nvPr>
            <p:ph type="pic" sz="quarter" idx="16" hasCustomPrompt="1"/>
          </p:nvPr>
        </p:nvSpPr>
        <p:spPr>
          <a:xfrm>
            <a:off x="1489093" y="433388"/>
            <a:ext cx="1147672" cy="1038188"/>
          </a:xfrm>
        </p:spPr>
        <p:txBody>
          <a:bodyPr>
            <a:normAutofit/>
          </a:bodyPr>
          <a:lstStyle>
            <a:lvl1pPr marL="0" indent="0" algn="ctr">
              <a:buNone/>
              <a:defRPr sz="1400"/>
            </a:lvl1pPr>
          </a:lstStyle>
          <a:p>
            <a:r>
              <a:rPr lang="en-US" dirty="0"/>
              <a:t>Insert shield/logo</a:t>
            </a:r>
          </a:p>
        </p:txBody>
      </p:sp>
    </p:spTree>
    <p:extLst>
      <p:ext uri="{BB962C8B-B14F-4D97-AF65-F5344CB8AC3E}">
        <p14:creationId xmlns:p14="http://schemas.microsoft.com/office/powerpoint/2010/main" val="45699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81A4-1F4D-44FF-BE15-8D833FBCB15A}"/>
              </a:ext>
            </a:extLst>
          </p:cNvPr>
          <p:cNvSpPr>
            <a:spLocks noGrp="1"/>
          </p:cNvSpPr>
          <p:nvPr>
            <p:ph type="title"/>
          </p:nvPr>
        </p:nvSpPr>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72E064E9-991D-43C1-842A-58A67F7DC661}"/>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1AED3ED-B4DB-45B6-8402-641864527F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8" name="Date Placeholder 3">
            <a:extLst>
              <a:ext uri="{FF2B5EF4-FFF2-40B4-BE49-F238E27FC236}">
                <a16:creationId xmlns:a16="http://schemas.microsoft.com/office/drawing/2014/main" id="{AC3B0D7F-B40B-4F5B-A385-F852364D4BFE}"/>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9" name="Slide Number Placeholder 5">
            <a:extLst>
              <a:ext uri="{FF2B5EF4-FFF2-40B4-BE49-F238E27FC236}">
                <a16:creationId xmlns:a16="http://schemas.microsoft.com/office/drawing/2014/main" id="{D1A32AC3-EDF0-4D1A-8EEE-334C48794763}"/>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0" name="Rectangle 9">
            <a:extLst>
              <a:ext uri="{FF2B5EF4-FFF2-40B4-BE49-F238E27FC236}">
                <a16:creationId xmlns:a16="http://schemas.microsoft.com/office/drawing/2014/main" id="{5A36B1AE-0D0B-4931-86A7-19E346DDC04C}"/>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3B05E5-B691-476C-A190-83F2AB25304E}"/>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711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1C0E-F487-438F-92F4-69BD94304159}"/>
              </a:ext>
            </a:extLst>
          </p:cNvPr>
          <p:cNvSpPr>
            <a:spLocks noGrp="1"/>
          </p:cNvSpPr>
          <p:nvPr>
            <p:ph type="title"/>
          </p:nvPr>
        </p:nvSpPr>
        <p:spPr/>
        <p:txBody>
          <a:bodyPr/>
          <a:lstStyle>
            <a:lvl1pPr>
              <a:defRPr>
                <a:solidFill>
                  <a:srgbClr val="005DAA"/>
                </a:solidFill>
                <a:latin typeface="Futura Std Medium" panose="020B05020202040203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4C6EB4-4D51-4181-B6D0-6CAF882C3DAE}"/>
              </a:ext>
            </a:extLst>
          </p:cNvPr>
          <p:cNvSpPr>
            <a:spLocks noGrp="1"/>
          </p:cNvSpPr>
          <p:nvPr>
            <p:ph idx="1"/>
          </p:nvPr>
        </p:nvSpPr>
        <p:spPr/>
        <p:txBody>
          <a:bodyPr/>
          <a:lstStyle>
            <a:lvl1pPr>
              <a:defRPr>
                <a:solidFill>
                  <a:srgbClr val="005DAA"/>
                </a:solidFill>
                <a:latin typeface="Futura Std Medium" panose="020B0502020204020303" pitchFamily="34" charset="0"/>
              </a:defRPr>
            </a:lvl1pPr>
            <a:lvl2pPr>
              <a:defRPr>
                <a:solidFill>
                  <a:srgbClr val="005DAA"/>
                </a:solidFill>
                <a:latin typeface="Futura Std Medium" panose="020B0502020204020303" pitchFamily="34" charset="0"/>
              </a:defRPr>
            </a:lvl2pPr>
            <a:lvl3pPr>
              <a:defRPr>
                <a:solidFill>
                  <a:srgbClr val="005DAA"/>
                </a:solidFill>
                <a:latin typeface="Futura Std Medium" panose="020B0502020204020303" pitchFamily="34" charset="0"/>
              </a:defRPr>
            </a:lvl3pPr>
            <a:lvl4pPr>
              <a:defRPr>
                <a:solidFill>
                  <a:srgbClr val="005DAA"/>
                </a:solidFill>
                <a:latin typeface="Futura Std Medium" panose="020B0502020204020303" pitchFamily="34" charset="0"/>
              </a:defRPr>
            </a:lvl4pPr>
            <a:lvl5pPr>
              <a:defRPr>
                <a:solidFill>
                  <a:srgbClr val="005DAA"/>
                </a:solidFill>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a:extLst>
              <a:ext uri="{FF2B5EF4-FFF2-40B4-BE49-F238E27FC236}">
                <a16:creationId xmlns:a16="http://schemas.microsoft.com/office/drawing/2014/main" id="{0425A9E6-46B1-40A5-AD1F-E74BBC46CD31}"/>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1139E85-8A64-4663-A0D6-CC659D5AE4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2" name="Date Placeholder 3">
            <a:extLst>
              <a:ext uri="{FF2B5EF4-FFF2-40B4-BE49-F238E27FC236}">
                <a16:creationId xmlns:a16="http://schemas.microsoft.com/office/drawing/2014/main" id="{F0CA44B0-BBC4-4B87-9828-6CAFA8444A01}"/>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14" name="Slide Number Placeholder 5">
            <a:extLst>
              <a:ext uri="{FF2B5EF4-FFF2-40B4-BE49-F238E27FC236}">
                <a16:creationId xmlns:a16="http://schemas.microsoft.com/office/drawing/2014/main" id="{73A59F98-08C8-47C5-AB0C-A03F7FA2BBF5}"/>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5" name="Rectangle 14">
            <a:extLst>
              <a:ext uri="{FF2B5EF4-FFF2-40B4-BE49-F238E27FC236}">
                <a16:creationId xmlns:a16="http://schemas.microsoft.com/office/drawing/2014/main" id="{225AB50A-34A9-4920-8E88-16D00A633183}"/>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AC3A0D-CB09-4AA1-93C3-52DD59E156A0}"/>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288670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512F52-5E4A-4D70-B56D-DEED2E300D54}"/>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BD397F8-3EA9-491D-BB45-505E29CBA3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5" name="Date Placeholder 3">
            <a:extLst>
              <a:ext uri="{FF2B5EF4-FFF2-40B4-BE49-F238E27FC236}">
                <a16:creationId xmlns:a16="http://schemas.microsoft.com/office/drawing/2014/main" id="{23ABDB7D-C655-4930-9C34-97456A987F82}"/>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16" name="Slide Number Placeholder 5">
            <a:extLst>
              <a:ext uri="{FF2B5EF4-FFF2-40B4-BE49-F238E27FC236}">
                <a16:creationId xmlns:a16="http://schemas.microsoft.com/office/drawing/2014/main" id="{DB4369C3-3EA0-4392-ACEF-9EE5DFB96746}"/>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7" name="Rectangle 16">
            <a:extLst>
              <a:ext uri="{FF2B5EF4-FFF2-40B4-BE49-F238E27FC236}">
                <a16:creationId xmlns:a16="http://schemas.microsoft.com/office/drawing/2014/main" id="{455C4368-224E-47A3-B6BA-603A039C5522}"/>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CCD1F-0402-4FF2-9F56-F95D8A6961B9}"/>
              </a:ext>
            </a:extLst>
          </p:cNvPr>
          <p:cNvSpPr>
            <a:spLocks noGrp="1"/>
          </p:cNvSpPr>
          <p:nvPr>
            <p:ph type="title"/>
          </p:nvPr>
        </p:nvSpPr>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EAC5DB-85F9-4162-B34C-DFA6A3BAF6A6}"/>
              </a:ext>
            </a:extLst>
          </p:cNvPr>
          <p:cNvSpPr>
            <a:spLocks noGrp="1"/>
          </p:cNvSpPr>
          <p:nvPr>
            <p:ph sz="half" idx="1"/>
          </p:nvPr>
        </p:nvSpPr>
        <p:spPr>
          <a:xfrm>
            <a:off x="838200" y="1825625"/>
            <a:ext cx="5181600" cy="4061134"/>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A7BF849-607A-4BC7-8C13-766674173961}"/>
              </a:ext>
            </a:extLst>
          </p:cNvPr>
          <p:cNvSpPr>
            <a:spLocks noGrp="1"/>
          </p:cNvSpPr>
          <p:nvPr>
            <p:ph sz="half" idx="2"/>
          </p:nvPr>
        </p:nvSpPr>
        <p:spPr>
          <a:xfrm>
            <a:off x="6172200" y="1825625"/>
            <a:ext cx="5181600" cy="4032793"/>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B610E53A-2B45-4F25-AFB8-B28130387BB7}"/>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21708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B1C3-637E-4257-B2BC-0BF3CE569350}"/>
              </a:ext>
            </a:extLst>
          </p:cNvPr>
          <p:cNvSpPr>
            <a:spLocks noGrp="1"/>
          </p:cNvSpPr>
          <p:nvPr>
            <p:ph type="title"/>
          </p:nvPr>
        </p:nvSpPr>
        <p:spPr>
          <a:xfrm>
            <a:off x="839788" y="365125"/>
            <a:ext cx="10515600" cy="1325563"/>
          </a:xfrm>
        </p:spPr>
        <p:txBody>
          <a:bodyPr/>
          <a:lstStyle>
            <a:lvl1pPr>
              <a:defRPr>
                <a:latin typeface="Futura Std Medium" panose="020B05020202040203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F52FB5-B11D-4014-8BD5-43D2B0D6D623}"/>
              </a:ext>
            </a:extLst>
          </p:cNvPr>
          <p:cNvSpPr>
            <a:spLocks noGrp="1"/>
          </p:cNvSpPr>
          <p:nvPr>
            <p:ph type="body" idx="1"/>
          </p:nvPr>
        </p:nvSpPr>
        <p:spPr>
          <a:xfrm>
            <a:off x="839788" y="1681163"/>
            <a:ext cx="5157787" cy="823912"/>
          </a:xfrm>
        </p:spPr>
        <p:txBody>
          <a:bodyPr anchor="b"/>
          <a:lstStyle>
            <a:lvl1pPr marL="0" indent="0">
              <a:buNone/>
              <a:defRPr sz="2400" b="1">
                <a:latin typeface="Futura Std Medium"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1437C9-A6A8-48CF-AAD0-04BD2E104B70}"/>
              </a:ext>
            </a:extLst>
          </p:cNvPr>
          <p:cNvSpPr>
            <a:spLocks noGrp="1"/>
          </p:cNvSpPr>
          <p:nvPr>
            <p:ph sz="half" idx="2"/>
          </p:nvPr>
        </p:nvSpPr>
        <p:spPr>
          <a:xfrm>
            <a:off x="839788" y="2505075"/>
            <a:ext cx="5157787" cy="3684588"/>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D51D108-6E51-47ED-9326-945B55FF371B}"/>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Medium"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A6321F-5B68-4ED0-B3E7-6E899E51B030}"/>
              </a:ext>
            </a:extLst>
          </p:cNvPr>
          <p:cNvSpPr>
            <a:spLocks noGrp="1"/>
          </p:cNvSpPr>
          <p:nvPr>
            <p:ph sz="quarter" idx="4"/>
          </p:nvPr>
        </p:nvSpPr>
        <p:spPr>
          <a:xfrm>
            <a:off x="6172200" y="2505075"/>
            <a:ext cx="5183188" cy="3684588"/>
          </a:xfrm>
        </p:spPr>
        <p:txBody>
          <a:bodyPr/>
          <a:lstStyle>
            <a:lvl1pPr>
              <a:defRPr>
                <a:latin typeface="Futura Std Medium" panose="020B0502020204020303" pitchFamily="34" charset="0"/>
              </a:defRPr>
            </a:lvl1pPr>
            <a:lvl2pPr>
              <a:defRPr>
                <a:latin typeface="Futura Std Medium" panose="020B0502020204020303" pitchFamily="34" charset="0"/>
              </a:defRPr>
            </a:lvl2pPr>
            <a:lvl3pPr>
              <a:defRPr>
                <a:latin typeface="Futura Std Medium" panose="020B0502020204020303" pitchFamily="34" charset="0"/>
              </a:defRPr>
            </a:lvl3pPr>
            <a:lvl4pPr>
              <a:defRPr>
                <a:latin typeface="Futura Std Medium" panose="020B0502020204020303" pitchFamily="34" charset="0"/>
              </a:defRPr>
            </a:lvl4pPr>
            <a:lvl5pPr>
              <a:defRPr>
                <a:latin typeface="Futura Std Medium"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08AC222C-FF55-441A-BF8F-1492B925828A}"/>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0004866-1FF3-48FE-9E3E-BA633760F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1" name="Date Placeholder 3">
            <a:extLst>
              <a:ext uri="{FF2B5EF4-FFF2-40B4-BE49-F238E27FC236}">
                <a16:creationId xmlns:a16="http://schemas.microsoft.com/office/drawing/2014/main" id="{FFEB10E6-7960-4A93-8DBA-F7550B4D13F6}"/>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12" name="Slide Number Placeholder 5">
            <a:extLst>
              <a:ext uri="{FF2B5EF4-FFF2-40B4-BE49-F238E27FC236}">
                <a16:creationId xmlns:a16="http://schemas.microsoft.com/office/drawing/2014/main" id="{B1CF1ADE-FB25-4EFB-AC66-645181C1546E}"/>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3" name="Rectangle 12">
            <a:extLst>
              <a:ext uri="{FF2B5EF4-FFF2-40B4-BE49-F238E27FC236}">
                <a16:creationId xmlns:a16="http://schemas.microsoft.com/office/drawing/2014/main" id="{3ED06AD8-6164-4086-AD59-E7810695A369}"/>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C97F9D-833E-46AD-A620-42EFC52C6E58}"/>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60001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71ADDC-BB63-428F-AC1F-2BEED1DABD41}"/>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3BB5EF-89FD-4EFA-9114-02A5181AC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7" name="Date Placeholder 3">
            <a:extLst>
              <a:ext uri="{FF2B5EF4-FFF2-40B4-BE49-F238E27FC236}">
                <a16:creationId xmlns:a16="http://schemas.microsoft.com/office/drawing/2014/main" id="{BB96DF25-FFC3-46F6-8E4B-CFC6E918C457}"/>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8" name="Slide Number Placeholder 5">
            <a:extLst>
              <a:ext uri="{FF2B5EF4-FFF2-40B4-BE49-F238E27FC236}">
                <a16:creationId xmlns:a16="http://schemas.microsoft.com/office/drawing/2014/main" id="{7274195C-470F-4E61-8614-9CC4E0381B44}"/>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9" name="Rectangle 8">
            <a:extLst>
              <a:ext uri="{FF2B5EF4-FFF2-40B4-BE49-F238E27FC236}">
                <a16:creationId xmlns:a16="http://schemas.microsoft.com/office/drawing/2014/main" id="{04555A0D-E537-49C5-8ABB-EE3A7280905A}"/>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D80B15-E147-479C-A13A-5DD55E452A28}"/>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59230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E6A4-9957-4EC7-A85E-5735D27B4DCD}"/>
              </a:ext>
            </a:extLst>
          </p:cNvPr>
          <p:cNvSpPr>
            <a:spLocks noGrp="1"/>
          </p:cNvSpPr>
          <p:nvPr>
            <p:ph type="title"/>
          </p:nvPr>
        </p:nvSpPr>
        <p:spPr>
          <a:xfrm>
            <a:off x="839788" y="457200"/>
            <a:ext cx="3932237" cy="1600200"/>
          </a:xfrm>
        </p:spPr>
        <p:txBody>
          <a:bodyPr anchor="b"/>
          <a:lstStyle>
            <a:lvl1pPr>
              <a:defRPr sz="3200">
                <a:latin typeface="Futura Std Medium" panose="020B05020202040203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D5D9FA-6151-4D66-B28A-88EBAD89D88B}"/>
              </a:ext>
            </a:extLst>
          </p:cNvPr>
          <p:cNvSpPr>
            <a:spLocks noGrp="1"/>
          </p:cNvSpPr>
          <p:nvPr>
            <p:ph idx="1"/>
          </p:nvPr>
        </p:nvSpPr>
        <p:spPr>
          <a:xfrm>
            <a:off x="5183188" y="987425"/>
            <a:ext cx="6172200" cy="4873625"/>
          </a:xfrm>
        </p:spPr>
        <p:txBody>
          <a:bodyPr/>
          <a:lstStyle>
            <a:lvl1pPr>
              <a:defRPr sz="3200">
                <a:latin typeface="Futura Std Medium" panose="020B0502020204020303" pitchFamily="34" charset="0"/>
              </a:defRPr>
            </a:lvl1pPr>
            <a:lvl2pPr>
              <a:defRPr sz="2800">
                <a:latin typeface="Futura Std Medium" panose="020B0502020204020303" pitchFamily="34" charset="0"/>
              </a:defRPr>
            </a:lvl2pPr>
            <a:lvl3pPr>
              <a:defRPr sz="2400">
                <a:latin typeface="Futura Std Medium" panose="020B0502020204020303" pitchFamily="34" charset="0"/>
              </a:defRPr>
            </a:lvl3pPr>
            <a:lvl4pPr>
              <a:defRPr sz="2000">
                <a:latin typeface="Futura Std Medium" panose="020B0502020204020303" pitchFamily="34" charset="0"/>
              </a:defRPr>
            </a:lvl4pPr>
            <a:lvl5pPr>
              <a:defRPr sz="2000">
                <a:latin typeface="Futura Std Medium" panose="020B05020202040203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DBAD27F-89B9-4F43-A620-562358049E84}"/>
              </a:ext>
            </a:extLst>
          </p:cNvPr>
          <p:cNvSpPr>
            <a:spLocks noGrp="1"/>
          </p:cNvSpPr>
          <p:nvPr>
            <p:ph type="body" sz="half" idx="2"/>
          </p:nvPr>
        </p:nvSpPr>
        <p:spPr>
          <a:xfrm>
            <a:off x="839788" y="2057400"/>
            <a:ext cx="3932237" cy="3811588"/>
          </a:xfrm>
        </p:spPr>
        <p:txBody>
          <a:bodyPr/>
          <a:lstStyle>
            <a:lvl1pPr marL="0" indent="0">
              <a:buNone/>
              <a:defRPr sz="1600">
                <a:latin typeface="Futura Std Medium" panose="020B05020202040203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2F6107E4-01FA-4038-A960-6B79CE40D7D4}"/>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F27C68A-F762-4AE6-8B86-4F4E24E87E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10" name="Date Placeholder 3">
            <a:extLst>
              <a:ext uri="{FF2B5EF4-FFF2-40B4-BE49-F238E27FC236}">
                <a16:creationId xmlns:a16="http://schemas.microsoft.com/office/drawing/2014/main" id="{D8A96BBC-2C6D-48DD-BC9F-21D471D6E09C}"/>
              </a:ext>
            </a:extLst>
          </p:cNvPr>
          <p:cNvSpPr>
            <a:spLocks noGrp="1"/>
          </p:cNvSpPr>
          <p:nvPr>
            <p:ph type="dt" sz="half" idx="10"/>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11" name="Slide Number Placeholder 5">
            <a:extLst>
              <a:ext uri="{FF2B5EF4-FFF2-40B4-BE49-F238E27FC236}">
                <a16:creationId xmlns:a16="http://schemas.microsoft.com/office/drawing/2014/main" id="{25BBF302-014A-4FB5-A2E5-D4A6A5AB5AFE}"/>
              </a:ext>
            </a:extLst>
          </p:cNvPr>
          <p:cNvSpPr>
            <a:spLocks noGrp="1"/>
          </p:cNvSpPr>
          <p:nvPr>
            <p:ph type="sldNum" sz="quarter" idx="12"/>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2" name="Rectangle 11">
            <a:extLst>
              <a:ext uri="{FF2B5EF4-FFF2-40B4-BE49-F238E27FC236}">
                <a16:creationId xmlns:a16="http://schemas.microsoft.com/office/drawing/2014/main" id="{3DCE6231-AED1-42AF-8C81-8A07644EB43E}"/>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BAC7EF-BD04-4AB0-BFFF-B6A78D7BA859}"/>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59190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60F03-6BE7-4094-A9A3-5C7B10D8A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45BBC1-4F59-4CF5-ACF7-4E66F29BE67A}"/>
              </a:ext>
            </a:extLst>
          </p:cNvPr>
          <p:cNvSpPr>
            <a:spLocks noGrp="1"/>
          </p:cNvSpPr>
          <p:nvPr>
            <p:ph type="body" idx="1"/>
          </p:nvPr>
        </p:nvSpPr>
        <p:spPr>
          <a:xfrm>
            <a:off x="838200" y="1825625"/>
            <a:ext cx="10515600" cy="40611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D113BF5-2456-43C4-A10F-CB1780D470E8}"/>
              </a:ext>
            </a:extLst>
          </p:cNvPr>
          <p:cNvSpPr/>
          <p:nvPr userDrawn="1"/>
        </p:nvSpPr>
        <p:spPr>
          <a:xfrm>
            <a:off x="0" y="6026046"/>
            <a:ext cx="12192000" cy="831954"/>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C8F74E2-52C2-4B7D-8CD3-DCF6761C4E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79131" y="5994747"/>
            <a:ext cx="5233737" cy="896016"/>
          </a:xfrm>
          <a:prstGeom prst="rect">
            <a:avLst/>
          </a:prstGeom>
        </p:spPr>
      </p:pic>
      <p:sp>
        <p:nvSpPr>
          <p:cNvPr id="9" name="Date Placeholder 3">
            <a:extLst>
              <a:ext uri="{FF2B5EF4-FFF2-40B4-BE49-F238E27FC236}">
                <a16:creationId xmlns:a16="http://schemas.microsoft.com/office/drawing/2014/main" id="{58D518E6-D89A-4B65-AB60-7C819AC56E53}"/>
              </a:ext>
            </a:extLst>
          </p:cNvPr>
          <p:cNvSpPr>
            <a:spLocks noGrp="1"/>
          </p:cNvSpPr>
          <p:nvPr>
            <p:ph type="dt" sz="half" idx="2"/>
          </p:nvPr>
        </p:nvSpPr>
        <p:spPr>
          <a:xfrm>
            <a:off x="838200" y="6269368"/>
            <a:ext cx="2743200" cy="365125"/>
          </a:xfrm>
          <a:prstGeom prst="rect">
            <a:avLst/>
          </a:prstGeom>
        </p:spPr>
        <p:txBody>
          <a:bodyPr/>
          <a:lstStyle>
            <a:lvl1pPr>
              <a:defRPr sz="1000">
                <a:latin typeface="Futura Std Book" panose="020B0502020204020303" pitchFamily="34" charset="0"/>
              </a:defRPr>
            </a:lvl1pPr>
          </a:lstStyle>
          <a:p>
            <a:fld id="{951C6032-E40F-490E-8B39-07B93EDEFCAA}" type="datetimeFigureOut">
              <a:rPr lang="en-US" smtClean="0"/>
              <a:pPr/>
              <a:t>1/23/2019</a:t>
            </a:fld>
            <a:endParaRPr lang="en-US" dirty="0"/>
          </a:p>
        </p:txBody>
      </p:sp>
      <p:sp>
        <p:nvSpPr>
          <p:cNvPr id="10" name="Slide Number Placeholder 5">
            <a:extLst>
              <a:ext uri="{FF2B5EF4-FFF2-40B4-BE49-F238E27FC236}">
                <a16:creationId xmlns:a16="http://schemas.microsoft.com/office/drawing/2014/main" id="{D1B528B9-45A3-49FF-8A99-607ED025779A}"/>
              </a:ext>
            </a:extLst>
          </p:cNvPr>
          <p:cNvSpPr>
            <a:spLocks noGrp="1"/>
          </p:cNvSpPr>
          <p:nvPr>
            <p:ph type="sldNum" sz="quarter" idx="4"/>
          </p:nvPr>
        </p:nvSpPr>
        <p:spPr>
          <a:xfrm>
            <a:off x="8610600" y="6272326"/>
            <a:ext cx="2743200" cy="365125"/>
          </a:xfrm>
          <a:prstGeom prst="rect">
            <a:avLst/>
          </a:prstGeom>
        </p:spPr>
        <p:txBody>
          <a:bodyPr/>
          <a:lstStyle>
            <a:lvl1pPr>
              <a:defRPr sz="1000">
                <a:latin typeface="Futura Std Book" panose="020B0502020204020303" pitchFamily="34" charset="0"/>
              </a:defRPr>
            </a:lvl1pPr>
          </a:lstStyle>
          <a:p>
            <a:fld id="{66745279-73D8-4D0A-83BA-49EF95B7FEF1}" type="slidenum">
              <a:rPr lang="en-US" smtClean="0"/>
              <a:pPr/>
              <a:t>‹#›</a:t>
            </a:fld>
            <a:endParaRPr lang="en-US" dirty="0"/>
          </a:p>
        </p:txBody>
      </p:sp>
      <p:sp>
        <p:nvSpPr>
          <p:cNvPr id="11" name="Rectangle 10">
            <a:extLst>
              <a:ext uri="{FF2B5EF4-FFF2-40B4-BE49-F238E27FC236}">
                <a16:creationId xmlns:a16="http://schemas.microsoft.com/office/drawing/2014/main" id="{E64269AE-926C-4083-9F09-6964938E8F5B}"/>
              </a:ext>
            </a:extLst>
          </p:cNvPr>
          <p:cNvSpPr/>
          <p:nvPr userDrawn="1"/>
        </p:nvSpPr>
        <p:spPr>
          <a:xfrm>
            <a:off x="0" y="6773780"/>
            <a:ext cx="12192000" cy="104036"/>
          </a:xfrm>
          <a:prstGeom prst="rect">
            <a:avLst/>
          </a:prstGeom>
          <a:solidFill>
            <a:srgbClr val="41A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4438F2-EE9C-4308-A604-998753C520B6}"/>
              </a:ext>
            </a:extLst>
          </p:cNvPr>
          <p:cNvSpPr/>
          <p:nvPr userDrawn="1"/>
        </p:nvSpPr>
        <p:spPr>
          <a:xfrm>
            <a:off x="0" y="0"/>
            <a:ext cx="12192000" cy="208517"/>
          </a:xfrm>
          <a:prstGeom prst="rect">
            <a:avLst/>
          </a:prstGeom>
          <a:solidFill>
            <a:srgbClr val="CAD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18687716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4" r:id="rId4"/>
    <p:sldLayoutId id="2147483650" r:id="rId5"/>
    <p:sldLayoutId id="2147483652" r:id="rId6"/>
    <p:sldLayoutId id="2147483653"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5DAA"/>
          </a:solidFill>
          <a:latin typeface="Futura Medium"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DAA"/>
          </a:solidFill>
          <a:latin typeface="Futura Std Medium" panose="020B05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DAA"/>
          </a:solidFill>
          <a:latin typeface="Futura Std Medium" panose="020B05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DAA"/>
          </a:solidFill>
          <a:latin typeface="Futura Std Medium" panose="020B05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DAA"/>
          </a:solidFill>
          <a:latin typeface="Futura Std Medium" panose="020B05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DAA"/>
          </a:solidFill>
          <a:latin typeface="Futura Std Medium" panose="020B05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mailto:taustin@asc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taustin@asce.or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50BD-481D-44E6-ACDA-8A80941A8972}"/>
              </a:ext>
            </a:extLst>
          </p:cNvPr>
          <p:cNvSpPr>
            <a:spLocks noGrp="1"/>
          </p:cNvSpPr>
          <p:nvPr>
            <p:ph type="ctrTitle"/>
          </p:nvPr>
        </p:nvSpPr>
        <p:spPr/>
        <p:txBody>
          <a:bodyPr/>
          <a:lstStyle/>
          <a:p>
            <a:r>
              <a:rPr lang="en-US" dirty="0"/>
              <a:t>Get Involved </a:t>
            </a:r>
          </a:p>
        </p:txBody>
      </p:sp>
      <p:sp>
        <p:nvSpPr>
          <p:cNvPr id="3" name="Subtitle 2">
            <a:extLst>
              <a:ext uri="{FF2B5EF4-FFF2-40B4-BE49-F238E27FC236}">
                <a16:creationId xmlns:a16="http://schemas.microsoft.com/office/drawing/2014/main" id="{0D227B19-D5FB-45C8-9D41-D6F50E95BFE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25431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0793-4C36-4E4B-8122-F9076C40CAB6}"/>
              </a:ext>
            </a:extLst>
          </p:cNvPr>
          <p:cNvSpPr>
            <a:spLocks noGrp="1"/>
          </p:cNvSpPr>
          <p:nvPr>
            <p:ph type="title"/>
          </p:nvPr>
        </p:nvSpPr>
        <p:spPr/>
        <p:txBody>
          <a:bodyPr/>
          <a:lstStyle/>
          <a:p>
            <a:r>
              <a:rPr lang="en-US" dirty="0"/>
              <a:t>Guide to Mentorship</a:t>
            </a:r>
          </a:p>
        </p:txBody>
      </p:sp>
      <p:sp>
        <p:nvSpPr>
          <p:cNvPr id="3" name="TextBox 2">
            <a:extLst>
              <a:ext uri="{FF2B5EF4-FFF2-40B4-BE49-F238E27FC236}">
                <a16:creationId xmlns:a16="http://schemas.microsoft.com/office/drawing/2014/main" id="{C38A00D7-CD52-4707-8B85-25395D1987E3}"/>
              </a:ext>
            </a:extLst>
          </p:cNvPr>
          <p:cNvSpPr txBox="1"/>
          <p:nvPr/>
        </p:nvSpPr>
        <p:spPr>
          <a:xfrm>
            <a:off x="1390650" y="1690688"/>
            <a:ext cx="5219700" cy="2585323"/>
          </a:xfrm>
          <a:prstGeom prst="rect">
            <a:avLst/>
          </a:prstGeom>
          <a:noFill/>
        </p:spPr>
        <p:txBody>
          <a:bodyPr wrap="square" rtlCol="0">
            <a:spAutoFit/>
          </a:bodyPr>
          <a:lstStyle/>
          <a:p>
            <a:r>
              <a:rPr lang="en-US" dirty="0">
                <a:solidFill>
                  <a:srgbClr val="005DAA"/>
                </a:solidFill>
              </a:rPr>
              <a:t>1. Enroll. Setup Your Mentee/Mentor Profile.</a:t>
            </a:r>
            <a:br>
              <a:rPr lang="en-US" dirty="0">
                <a:solidFill>
                  <a:srgbClr val="005DAA"/>
                </a:solidFill>
              </a:rPr>
            </a:br>
            <a:r>
              <a:rPr lang="en-US" dirty="0">
                <a:solidFill>
                  <a:srgbClr val="005DAA"/>
                </a:solidFill>
              </a:rPr>
              <a:t>2. Search Mentees/Mentors.</a:t>
            </a:r>
            <a:br>
              <a:rPr lang="en-US" dirty="0">
                <a:solidFill>
                  <a:srgbClr val="005DAA"/>
                </a:solidFill>
              </a:rPr>
            </a:br>
            <a:r>
              <a:rPr lang="en-US" dirty="0">
                <a:solidFill>
                  <a:srgbClr val="005DAA"/>
                </a:solidFill>
              </a:rPr>
              <a:t>3. Request a Discovery Call.</a:t>
            </a:r>
            <a:br>
              <a:rPr lang="en-US" dirty="0">
                <a:solidFill>
                  <a:srgbClr val="005DAA"/>
                </a:solidFill>
              </a:rPr>
            </a:br>
            <a:r>
              <a:rPr lang="en-US" dirty="0">
                <a:solidFill>
                  <a:srgbClr val="005DAA"/>
                </a:solidFill>
              </a:rPr>
              <a:t>4. Introduce Yourself.</a:t>
            </a:r>
          </a:p>
          <a:p>
            <a:r>
              <a:rPr lang="en-US" dirty="0">
                <a:solidFill>
                  <a:srgbClr val="005DAA"/>
                </a:solidFill>
              </a:rPr>
              <a:t>5. Agree on Terms of Mentorship. </a:t>
            </a:r>
            <a:br>
              <a:rPr lang="en-US" dirty="0">
                <a:solidFill>
                  <a:srgbClr val="005DAA"/>
                </a:solidFill>
              </a:rPr>
            </a:br>
            <a:r>
              <a:rPr lang="en-US" dirty="0">
                <a:solidFill>
                  <a:srgbClr val="005DAA"/>
                </a:solidFill>
              </a:rPr>
              <a:t>6. Meet as Agreed.</a:t>
            </a:r>
            <a:br>
              <a:rPr lang="en-US" dirty="0">
                <a:solidFill>
                  <a:srgbClr val="005DAA"/>
                </a:solidFill>
              </a:rPr>
            </a:br>
            <a:r>
              <a:rPr lang="en-US" dirty="0">
                <a:solidFill>
                  <a:srgbClr val="005DAA"/>
                </a:solidFill>
              </a:rPr>
              <a:t>7. Evaluate Mentorship.</a:t>
            </a:r>
          </a:p>
          <a:p>
            <a:r>
              <a:rPr lang="en-US" dirty="0">
                <a:solidFill>
                  <a:srgbClr val="005DAA"/>
                </a:solidFill>
              </a:rPr>
              <a:t>8. Renew agreement or start the cycle again.</a:t>
            </a:r>
          </a:p>
          <a:p>
            <a:endParaRPr lang="en-US" dirty="0"/>
          </a:p>
        </p:txBody>
      </p:sp>
      <p:pic>
        <p:nvPicPr>
          <p:cNvPr id="4" name="Picture 3">
            <a:extLst>
              <a:ext uri="{FF2B5EF4-FFF2-40B4-BE49-F238E27FC236}">
                <a16:creationId xmlns:a16="http://schemas.microsoft.com/office/drawing/2014/main" id="{85B10FC1-FA68-416B-9847-C32848F2C1E8}"/>
              </a:ext>
            </a:extLst>
          </p:cNvPr>
          <p:cNvPicPr>
            <a:picLocks noChangeAspect="1"/>
          </p:cNvPicPr>
          <p:nvPr/>
        </p:nvPicPr>
        <p:blipFill>
          <a:blip r:embed="rId2"/>
          <a:stretch>
            <a:fillRect/>
          </a:stretch>
        </p:blipFill>
        <p:spPr>
          <a:xfrm>
            <a:off x="6910387" y="1283412"/>
            <a:ext cx="4143375" cy="4143375"/>
          </a:xfrm>
          <a:prstGeom prst="rect">
            <a:avLst/>
          </a:prstGeom>
        </p:spPr>
      </p:pic>
    </p:spTree>
    <p:extLst>
      <p:ext uri="{BB962C8B-B14F-4D97-AF65-F5344CB8AC3E}">
        <p14:creationId xmlns:p14="http://schemas.microsoft.com/office/powerpoint/2010/main" val="267896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4671-3DDC-4063-88E1-7000C1464224}"/>
              </a:ext>
            </a:extLst>
          </p:cNvPr>
          <p:cNvSpPr>
            <a:spLocks noGrp="1"/>
          </p:cNvSpPr>
          <p:nvPr>
            <p:ph type="title"/>
          </p:nvPr>
        </p:nvSpPr>
        <p:spPr/>
        <p:txBody>
          <a:bodyPr/>
          <a:lstStyle/>
          <a:p>
            <a:r>
              <a:rPr lang="en-US" dirty="0"/>
              <a:t>Mentor/Mentee Status </a:t>
            </a:r>
          </a:p>
        </p:txBody>
      </p:sp>
      <p:pic>
        <p:nvPicPr>
          <p:cNvPr id="4" name="Picture 3">
            <a:extLst>
              <a:ext uri="{FF2B5EF4-FFF2-40B4-BE49-F238E27FC236}">
                <a16:creationId xmlns:a16="http://schemas.microsoft.com/office/drawing/2014/main" id="{F8109BF2-3811-448C-8BF7-D2A4943B41F2}"/>
              </a:ext>
            </a:extLst>
          </p:cNvPr>
          <p:cNvPicPr>
            <a:picLocks noChangeAspect="1"/>
          </p:cNvPicPr>
          <p:nvPr/>
        </p:nvPicPr>
        <p:blipFill>
          <a:blip r:embed="rId2"/>
          <a:stretch>
            <a:fillRect/>
          </a:stretch>
        </p:blipFill>
        <p:spPr>
          <a:xfrm>
            <a:off x="7019382" y="1500025"/>
            <a:ext cx="4731270" cy="4289461"/>
          </a:xfrm>
          <a:prstGeom prst="rect">
            <a:avLst/>
          </a:prstGeom>
          <a:ln>
            <a:solidFill>
              <a:schemeClr val="tx1"/>
            </a:solidFill>
          </a:ln>
        </p:spPr>
      </p:pic>
      <p:sp>
        <p:nvSpPr>
          <p:cNvPr id="5" name="TextBox 4">
            <a:extLst>
              <a:ext uri="{FF2B5EF4-FFF2-40B4-BE49-F238E27FC236}">
                <a16:creationId xmlns:a16="http://schemas.microsoft.com/office/drawing/2014/main" id="{CEEE223F-710D-45DD-822B-610FE7916E01}"/>
              </a:ext>
            </a:extLst>
          </p:cNvPr>
          <p:cNvSpPr txBox="1"/>
          <p:nvPr/>
        </p:nvSpPr>
        <p:spPr>
          <a:xfrm>
            <a:off x="933450" y="1690688"/>
            <a:ext cx="5286375" cy="3416320"/>
          </a:xfrm>
          <a:prstGeom prst="rect">
            <a:avLst/>
          </a:prstGeom>
          <a:noFill/>
        </p:spPr>
        <p:txBody>
          <a:bodyPr wrap="square" rtlCol="0">
            <a:spAutoFit/>
          </a:bodyPr>
          <a:lstStyle/>
          <a:p>
            <a:r>
              <a:rPr lang="en-US" dirty="0">
                <a:solidFill>
                  <a:srgbClr val="005DAA"/>
                </a:solidFill>
              </a:rPr>
              <a:t>Mentor and Mentee status is a required field. </a:t>
            </a:r>
          </a:p>
          <a:p>
            <a:endParaRPr lang="en-US" dirty="0">
              <a:solidFill>
                <a:srgbClr val="005DAA"/>
              </a:solidFill>
            </a:endParaRPr>
          </a:p>
          <a:p>
            <a:pPr marL="285750" indent="-285750">
              <a:buFont typeface="Arial" panose="020B0604020202020204" pitchFamily="34" charset="0"/>
              <a:buChar char="•"/>
            </a:pPr>
            <a:r>
              <a:rPr lang="en-US" dirty="0">
                <a:solidFill>
                  <a:srgbClr val="005DAA"/>
                </a:solidFill>
              </a:rPr>
              <a:t>The start and end date controls when you appear in the mentoring directory. </a:t>
            </a:r>
          </a:p>
          <a:p>
            <a:pPr marL="285750" indent="-285750">
              <a:buFont typeface="Arial" panose="020B0604020202020204" pitchFamily="34" charset="0"/>
              <a:buChar char="•"/>
            </a:pPr>
            <a:endParaRPr lang="en-US" dirty="0">
              <a:solidFill>
                <a:srgbClr val="005DAA"/>
              </a:solidFill>
            </a:endParaRPr>
          </a:p>
          <a:p>
            <a:pPr marL="285750" indent="-285750">
              <a:buFont typeface="Arial" panose="020B0604020202020204" pitchFamily="34" charset="0"/>
              <a:buChar char="•"/>
            </a:pPr>
            <a:r>
              <a:rPr lang="en-US" dirty="0">
                <a:solidFill>
                  <a:srgbClr val="005DAA"/>
                </a:solidFill>
              </a:rPr>
              <a:t>If you want to remove yourself from the directory for a certain time you toggle the “Inactive” button to “yes.” </a:t>
            </a:r>
          </a:p>
          <a:p>
            <a:pPr marL="285750" indent="-285750">
              <a:buFont typeface="Arial" panose="020B0604020202020204" pitchFamily="34" charset="0"/>
              <a:buChar char="•"/>
            </a:pPr>
            <a:endParaRPr lang="en-US" dirty="0">
              <a:solidFill>
                <a:srgbClr val="005DAA"/>
              </a:solidFill>
            </a:endParaRPr>
          </a:p>
          <a:p>
            <a:pPr marL="285750" indent="-285750">
              <a:buFont typeface="Arial" panose="020B0604020202020204" pitchFamily="34" charset="0"/>
              <a:buChar char="•"/>
            </a:pPr>
            <a:r>
              <a:rPr lang="en-US" dirty="0">
                <a:solidFill>
                  <a:srgbClr val="005DAA"/>
                </a:solidFill>
              </a:rPr>
              <a:t>Mentors need to decide on a maximum number of Mentees. Once this number is reached they will be removed from the directory. </a:t>
            </a:r>
          </a:p>
        </p:txBody>
      </p:sp>
      <p:sp>
        <p:nvSpPr>
          <p:cNvPr id="6" name="Oval 5">
            <a:extLst>
              <a:ext uri="{FF2B5EF4-FFF2-40B4-BE49-F238E27FC236}">
                <a16:creationId xmlns:a16="http://schemas.microsoft.com/office/drawing/2014/main" id="{B6086EE6-B1FE-4250-9CE0-3534E65097B5}"/>
              </a:ext>
            </a:extLst>
          </p:cNvPr>
          <p:cNvSpPr/>
          <p:nvPr/>
        </p:nvSpPr>
        <p:spPr>
          <a:xfrm>
            <a:off x="7467600" y="3248026"/>
            <a:ext cx="1714500" cy="666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28D2334-AC14-4856-81A9-CBD3559A6B91}"/>
              </a:ext>
            </a:extLst>
          </p:cNvPr>
          <p:cNvSpPr/>
          <p:nvPr/>
        </p:nvSpPr>
        <p:spPr>
          <a:xfrm>
            <a:off x="7467600" y="3714750"/>
            <a:ext cx="18669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116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E201-B156-40ED-B9AA-68C2B47D3641}"/>
              </a:ext>
            </a:extLst>
          </p:cNvPr>
          <p:cNvSpPr>
            <a:spLocks noGrp="1"/>
          </p:cNvSpPr>
          <p:nvPr>
            <p:ph type="title"/>
          </p:nvPr>
        </p:nvSpPr>
        <p:spPr/>
        <p:txBody>
          <a:bodyPr/>
          <a:lstStyle/>
          <a:p>
            <a:r>
              <a:rPr lang="en-US" dirty="0"/>
              <a:t>Committee Management </a:t>
            </a:r>
          </a:p>
        </p:txBody>
      </p:sp>
      <p:sp>
        <p:nvSpPr>
          <p:cNvPr id="3" name="Rectangle 2">
            <a:extLst>
              <a:ext uri="{FF2B5EF4-FFF2-40B4-BE49-F238E27FC236}">
                <a16:creationId xmlns:a16="http://schemas.microsoft.com/office/drawing/2014/main" id="{9ABB6C21-1966-46DA-A1B5-9A489449DB6D}"/>
              </a:ext>
            </a:extLst>
          </p:cNvPr>
          <p:cNvSpPr/>
          <p:nvPr/>
        </p:nvSpPr>
        <p:spPr>
          <a:xfrm>
            <a:off x="1143000" y="1401366"/>
            <a:ext cx="6096000" cy="3693319"/>
          </a:xfrm>
          <a:prstGeom prst="rect">
            <a:avLst/>
          </a:prstGeom>
        </p:spPr>
        <p:txBody>
          <a:bodyPr>
            <a:spAutoFit/>
          </a:bodyPr>
          <a:lstStyle/>
          <a:p>
            <a:r>
              <a:rPr lang="en-US" dirty="0">
                <a:solidFill>
                  <a:schemeClr val="accent1">
                    <a:lumMod val="75000"/>
                  </a:schemeClr>
                </a:solidFill>
              </a:rPr>
              <a:t>Each committee has its own ASCE Collaborate homepage with a space to start conversations, store documents, and view events. </a:t>
            </a:r>
          </a:p>
          <a:p>
            <a:endParaRPr lang="en-US" dirty="0">
              <a:solidFill>
                <a:schemeClr val="accent1">
                  <a:lumMod val="75000"/>
                </a:schemeClr>
              </a:solidFill>
            </a:endParaRPr>
          </a:p>
          <a:p>
            <a:r>
              <a:rPr lang="en-US" dirty="0">
                <a:solidFill>
                  <a:schemeClr val="accent1">
                    <a:lumMod val="75000"/>
                  </a:schemeClr>
                </a:solidFill>
              </a:rPr>
              <a:t>These spaces are often referred to as “Communities” in ASCE Collaborate.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view your committees by clicking Committees &gt; My Committees.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on the committee name to view the page, or you can directly view the library, discussions, or other members by clicking the green buttons in the same bar. </a:t>
            </a:r>
          </a:p>
        </p:txBody>
      </p:sp>
      <p:pic>
        <p:nvPicPr>
          <p:cNvPr id="4" name="Picture 3">
            <a:extLst>
              <a:ext uri="{FF2B5EF4-FFF2-40B4-BE49-F238E27FC236}">
                <a16:creationId xmlns:a16="http://schemas.microsoft.com/office/drawing/2014/main" id="{C2CA2462-173C-469D-B250-E0B48C2A0F23}"/>
              </a:ext>
            </a:extLst>
          </p:cNvPr>
          <p:cNvPicPr>
            <a:picLocks noChangeAspect="1"/>
          </p:cNvPicPr>
          <p:nvPr/>
        </p:nvPicPr>
        <p:blipFill>
          <a:blip r:embed="rId2"/>
          <a:stretch>
            <a:fillRect/>
          </a:stretch>
        </p:blipFill>
        <p:spPr>
          <a:xfrm>
            <a:off x="8131323" y="1201673"/>
            <a:ext cx="2330153" cy="2046352"/>
          </a:xfrm>
          <a:prstGeom prst="rect">
            <a:avLst/>
          </a:prstGeom>
          <a:ln>
            <a:solidFill>
              <a:schemeClr val="tx1"/>
            </a:solidFill>
          </a:ln>
        </p:spPr>
      </p:pic>
      <p:pic>
        <p:nvPicPr>
          <p:cNvPr id="5" name="Picture 4">
            <a:extLst>
              <a:ext uri="{FF2B5EF4-FFF2-40B4-BE49-F238E27FC236}">
                <a16:creationId xmlns:a16="http://schemas.microsoft.com/office/drawing/2014/main" id="{930C700D-91BD-4B68-80E0-CDF3BA5202BB}"/>
              </a:ext>
            </a:extLst>
          </p:cNvPr>
          <p:cNvPicPr>
            <a:picLocks noChangeAspect="1"/>
          </p:cNvPicPr>
          <p:nvPr/>
        </p:nvPicPr>
        <p:blipFill>
          <a:blip r:embed="rId3"/>
          <a:stretch>
            <a:fillRect/>
          </a:stretch>
        </p:blipFill>
        <p:spPr>
          <a:xfrm>
            <a:off x="7074487" y="4132293"/>
            <a:ext cx="4279313" cy="1324341"/>
          </a:xfrm>
          <a:prstGeom prst="rect">
            <a:avLst/>
          </a:prstGeom>
          <a:ln>
            <a:solidFill>
              <a:schemeClr val="tx1"/>
            </a:solidFill>
          </a:ln>
        </p:spPr>
      </p:pic>
      <p:sp>
        <p:nvSpPr>
          <p:cNvPr id="6" name="Oval 5">
            <a:extLst>
              <a:ext uri="{FF2B5EF4-FFF2-40B4-BE49-F238E27FC236}">
                <a16:creationId xmlns:a16="http://schemas.microsoft.com/office/drawing/2014/main" id="{079CD27F-05FB-4498-9179-D9FEF719FCBF}"/>
              </a:ext>
            </a:extLst>
          </p:cNvPr>
          <p:cNvSpPr/>
          <p:nvPr/>
        </p:nvSpPr>
        <p:spPr>
          <a:xfrm>
            <a:off x="6979237" y="4772025"/>
            <a:ext cx="4279312" cy="7798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E103F0-75B5-4A6D-BA63-E85EE9EE4608}"/>
              </a:ext>
            </a:extLst>
          </p:cNvPr>
          <p:cNvSpPr/>
          <p:nvPr/>
        </p:nvSpPr>
        <p:spPr>
          <a:xfrm>
            <a:off x="8661693" y="1539890"/>
            <a:ext cx="914400" cy="7175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10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2B7C-31E7-475F-A9AA-50BD5347DB64}"/>
              </a:ext>
            </a:extLst>
          </p:cNvPr>
          <p:cNvSpPr>
            <a:spLocks noGrp="1"/>
          </p:cNvSpPr>
          <p:nvPr>
            <p:ph type="title"/>
          </p:nvPr>
        </p:nvSpPr>
        <p:spPr/>
        <p:txBody>
          <a:bodyPr/>
          <a:lstStyle/>
          <a:p>
            <a:r>
              <a:rPr lang="en-US" dirty="0"/>
              <a:t>Send a group email</a:t>
            </a:r>
          </a:p>
        </p:txBody>
      </p:sp>
      <p:sp>
        <p:nvSpPr>
          <p:cNvPr id="3" name="Rectangle 2">
            <a:extLst>
              <a:ext uri="{FF2B5EF4-FFF2-40B4-BE49-F238E27FC236}">
                <a16:creationId xmlns:a16="http://schemas.microsoft.com/office/drawing/2014/main" id="{A4B0465B-547E-4659-870A-F55DD43AAD43}"/>
              </a:ext>
            </a:extLst>
          </p:cNvPr>
          <p:cNvSpPr/>
          <p:nvPr/>
        </p:nvSpPr>
        <p:spPr>
          <a:xfrm>
            <a:off x="1026253" y="1628886"/>
            <a:ext cx="6096000" cy="2308324"/>
          </a:xfrm>
          <a:prstGeom prst="rect">
            <a:avLst/>
          </a:prstGeom>
        </p:spPr>
        <p:txBody>
          <a:bodyPr>
            <a:spAutoFit/>
          </a:bodyPr>
          <a:lstStyle/>
          <a:p>
            <a:r>
              <a:rPr lang="en-US" dirty="0">
                <a:solidFill>
                  <a:schemeClr val="accent1">
                    <a:lumMod val="75000"/>
                  </a:schemeClr>
                </a:solidFill>
              </a:rPr>
              <a:t>You can email your entire committee through ASCE Collaborate.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Go to Settings &gt; Email Community Members. </a:t>
            </a:r>
          </a:p>
          <a:p>
            <a:pPr marL="285750" indent="-285750">
              <a:buFont typeface="Arial" panose="020B0604020202020204" pitchFamily="34" charset="0"/>
              <a:buChar char="•"/>
            </a:pPr>
            <a:r>
              <a:rPr lang="en-US" dirty="0">
                <a:solidFill>
                  <a:schemeClr val="accent1">
                    <a:lumMod val="75000"/>
                  </a:schemeClr>
                </a:solidFill>
              </a:rPr>
              <a:t>The email will look like an email sent from you personally, and you will receive replies in your inbox. </a:t>
            </a:r>
          </a:p>
          <a:p>
            <a:pPr marL="285750" indent="-285750">
              <a:buFont typeface="Arial" panose="020B0604020202020204" pitchFamily="34" charset="0"/>
              <a:buChar char="•"/>
            </a:pPr>
            <a:r>
              <a:rPr lang="en-US" dirty="0">
                <a:solidFill>
                  <a:schemeClr val="accent1">
                    <a:lumMod val="75000"/>
                  </a:schemeClr>
                </a:solidFill>
              </a:rPr>
              <a:t>You can attach a file to the email. </a:t>
            </a:r>
          </a:p>
          <a:p>
            <a:pPr marL="285750" indent="-285750">
              <a:buFont typeface="Arial" panose="020B0604020202020204" pitchFamily="34" charset="0"/>
              <a:buChar char="•"/>
            </a:pPr>
            <a:r>
              <a:rPr lang="en-US" dirty="0">
                <a:solidFill>
                  <a:schemeClr val="accent1">
                    <a:lumMod val="75000"/>
                  </a:schemeClr>
                </a:solidFill>
              </a:rPr>
              <a:t>Once a message is sent, it will be documented in the Community Member Emails Report that you can export. </a:t>
            </a:r>
          </a:p>
        </p:txBody>
      </p:sp>
      <p:pic>
        <p:nvPicPr>
          <p:cNvPr id="4" name="Picture 3">
            <a:extLst>
              <a:ext uri="{FF2B5EF4-FFF2-40B4-BE49-F238E27FC236}">
                <a16:creationId xmlns:a16="http://schemas.microsoft.com/office/drawing/2014/main" id="{1F866B65-D4E0-4E5A-883C-6FC930F7FA99}"/>
              </a:ext>
            </a:extLst>
          </p:cNvPr>
          <p:cNvPicPr>
            <a:picLocks noChangeAspect="1"/>
          </p:cNvPicPr>
          <p:nvPr/>
        </p:nvPicPr>
        <p:blipFill>
          <a:blip r:embed="rId2"/>
          <a:stretch>
            <a:fillRect/>
          </a:stretch>
        </p:blipFill>
        <p:spPr>
          <a:xfrm>
            <a:off x="7122253" y="1027906"/>
            <a:ext cx="4760849" cy="3393698"/>
          </a:xfrm>
          <a:prstGeom prst="rect">
            <a:avLst/>
          </a:prstGeom>
          <a:ln>
            <a:solidFill>
              <a:schemeClr val="tx1"/>
            </a:solidFill>
          </a:ln>
        </p:spPr>
      </p:pic>
      <p:pic>
        <p:nvPicPr>
          <p:cNvPr id="5" name="Picture 4">
            <a:extLst>
              <a:ext uri="{FF2B5EF4-FFF2-40B4-BE49-F238E27FC236}">
                <a16:creationId xmlns:a16="http://schemas.microsoft.com/office/drawing/2014/main" id="{3509D9B4-A330-48EB-AF18-0C919491EF06}"/>
              </a:ext>
            </a:extLst>
          </p:cNvPr>
          <p:cNvPicPr>
            <a:picLocks noChangeAspect="1"/>
          </p:cNvPicPr>
          <p:nvPr/>
        </p:nvPicPr>
        <p:blipFill>
          <a:blip r:embed="rId3"/>
          <a:stretch>
            <a:fillRect/>
          </a:stretch>
        </p:blipFill>
        <p:spPr>
          <a:xfrm>
            <a:off x="1994929" y="4117347"/>
            <a:ext cx="3970596" cy="1554572"/>
          </a:xfrm>
          <a:prstGeom prst="rect">
            <a:avLst/>
          </a:prstGeom>
          <a:ln>
            <a:solidFill>
              <a:schemeClr val="tx1"/>
            </a:solidFill>
          </a:ln>
        </p:spPr>
      </p:pic>
      <p:sp>
        <p:nvSpPr>
          <p:cNvPr id="6" name="Oval 5">
            <a:extLst>
              <a:ext uri="{FF2B5EF4-FFF2-40B4-BE49-F238E27FC236}">
                <a16:creationId xmlns:a16="http://schemas.microsoft.com/office/drawing/2014/main" id="{3DABBFD5-1509-4D3E-9978-54EF40E4B810}"/>
              </a:ext>
            </a:extLst>
          </p:cNvPr>
          <p:cNvSpPr/>
          <p:nvPr/>
        </p:nvSpPr>
        <p:spPr>
          <a:xfrm>
            <a:off x="2172748" y="5377344"/>
            <a:ext cx="1409351" cy="294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96CF623-21E0-4599-9A06-0519B2416D03}"/>
              </a:ext>
            </a:extLst>
          </p:cNvPr>
          <p:cNvSpPr/>
          <p:nvPr/>
        </p:nvSpPr>
        <p:spPr>
          <a:xfrm>
            <a:off x="7821781" y="3296874"/>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0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EF09-AB91-4377-9715-04A2FA99C981}"/>
              </a:ext>
            </a:extLst>
          </p:cNvPr>
          <p:cNvSpPr>
            <a:spLocks noGrp="1"/>
          </p:cNvSpPr>
          <p:nvPr>
            <p:ph type="title"/>
          </p:nvPr>
        </p:nvSpPr>
        <p:spPr/>
        <p:txBody>
          <a:bodyPr/>
          <a:lstStyle/>
          <a:p>
            <a:r>
              <a:rPr lang="en-US"/>
              <a:t>Group Communication</a:t>
            </a:r>
            <a:endParaRPr lang="en-US" dirty="0"/>
          </a:p>
        </p:txBody>
      </p:sp>
      <p:sp>
        <p:nvSpPr>
          <p:cNvPr id="3" name="Rectangle 2">
            <a:extLst>
              <a:ext uri="{FF2B5EF4-FFF2-40B4-BE49-F238E27FC236}">
                <a16:creationId xmlns:a16="http://schemas.microsoft.com/office/drawing/2014/main" id="{C1948B64-5B3B-4BC3-9539-E7A6AB66696A}"/>
              </a:ext>
            </a:extLst>
          </p:cNvPr>
          <p:cNvSpPr/>
          <p:nvPr/>
        </p:nvSpPr>
        <p:spPr>
          <a:xfrm>
            <a:off x="1143000" y="1439466"/>
            <a:ext cx="6096000" cy="3693319"/>
          </a:xfrm>
          <a:prstGeom prst="rect">
            <a:avLst/>
          </a:prstGeom>
        </p:spPr>
        <p:txBody>
          <a:bodyPr>
            <a:spAutoFit/>
          </a:bodyPr>
          <a:lstStyle/>
          <a:p>
            <a:r>
              <a:rPr lang="en-US" dirty="0">
                <a:solidFill>
                  <a:schemeClr val="accent1">
                    <a:lumMod val="75000"/>
                  </a:schemeClr>
                </a:solidFill>
              </a:rPr>
              <a:t>The discussion space allows you to start conversations about topics you may not have been able to discuss in a meeting. It allows you to discuss these topics at your own convenience in one centralized place. No one has to search through a messy email chain.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on the discussion tab to view the thread list.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the green “Post New Message” to start a new discussion.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Reply to a discussion by clicking the subject thread and click “Reply to Discussion” on the right. </a:t>
            </a:r>
          </a:p>
        </p:txBody>
      </p:sp>
      <p:pic>
        <p:nvPicPr>
          <p:cNvPr id="4" name="Picture 3">
            <a:extLst>
              <a:ext uri="{FF2B5EF4-FFF2-40B4-BE49-F238E27FC236}">
                <a16:creationId xmlns:a16="http://schemas.microsoft.com/office/drawing/2014/main" id="{15E21B7C-9D06-4E8B-AA38-259C79E1273D}"/>
              </a:ext>
            </a:extLst>
          </p:cNvPr>
          <p:cNvPicPr>
            <a:picLocks noChangeAspect="1"/>
          </p:cNvPicPr>
          <p:nvPr/>
        </p:nvPicPr>
        <p:blipFill>
          <a:blip r:embed="rId2"/>
          <a:stretch>
            <a:fillRect/>
          </a:stretch>
        </p:blipFill>
        <p:spPr>
          <a:xfrm>
            <a:off x="7239000" y="1557637"/>
            <a:ext cx="3938298" cy="1507522"/>
          </a:xfrm>
          <a:prstGeom prst="rect">
            <a:avLst/>
          </a:prstGeom>
          <a:ln>
            <a:solidFill>
              <a:schemeClr val="tx1"/>
            </a:solidFill>
          </a:ln>
        </p:spPr>
      </p:pic>
      <p:pic>
        <p:nvPicPr>
          <p:cNvPr id="5" name="Picture 4">
            <a:extLst>
              <a:ext uri="{FF2B5EF4-FFF2-40B4-BE49-F238E27FC236}">
                <a16:creationId xmlns:a16="http://schemas.microsoft.com/office/drawing/2014/main" id="{3FD59906-3819-4AC5-8D02-6801F5605FD3}"/>
              </a:ext>
            </a:extLst>
          </p:cNvPr>
          <p:cNvPicPr>
            <a:picLocks noChangeAspect="1"/>
          </p:cNvPicPr>
          <p:nvPr/>
        </p:nvPicPr>
        <p:blipFill>
          <a:blip r:embed="rId3"/>
          <a:stretch>
            <a:fillRect/>
          </a:stretch>
        </p:blipFill>
        <p:spPr>
          <a:xfrm>
            <a:off x="7929914" y="3589646"/>
            <a:ext cx="2319338" cy="1710717"/>
          </a:xfrm>
          <a:prstGeom prst="rect">
            <a:avLst/>
          </a:prstGeom>
          <a:ln>
            <a:solidFill>
              <a:schemeClr val="tx1"/>
            </a:solidFill>
          </a:ln>
        </p:spPr>
      </p:pic>
      <p:sp>
        <p:nvSpPr>
          <p:cNvPr id="6" name="Oval 5">
            <a:extLst>
              <a:ext uri="{FF2B5EF4-FFF2-40B4-BE49-F238E27FC236}">
                <a16:creationId xmlns:a16="http://schemas.microsoft.com/office/drawing/2014/main" id="{1F5272B9-B891-4547-A081-D0CCAF0FB05B}"/>
              </a:ext>
            </a:extLst>
          </p:cNvPr>
          <p:cNvSpPr/>
          <p:nvPr/>
        </p:nvSpPr>
        <p:spPr>
          <a:xfrm>
            <a:off x="10048875" y="1996923"/>
            <a:ext cx="873774" cy="7272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CCADE81-8539-49FB-8FE9-8483C199F481}"/>
              </a:ext>
            </a:extLst>
          </p:cNvPr>
          <p:cNvSpPr/>
          <p:nvPr/>
        </p:nvSpPr>
        <p:spPr>
          <a:xfrm>
            <a:off x="8608074" y="4257671"/>
            <a:ext cx="1200150" cy="6119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803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BFAA-CB20-49DB-93DA-E65621CC0F3D}"/>
              </a:ext>
            </a:extLst>
          </p:cNvPr>
          <p:cNvSpPr>
            <a:spLocks noGrp="1"/>
          </p:cNvSpPr>
          <p:nvPr>
            <p:ph type="title"/>
          </p:nvPr>
        </p:nvSpPr>
        <p:spPr/>
        <p:txBody>
          <a:bodyPr/>
          <a:lstStyle/>
          <a:p>
            <a:r>
              <a:rPr lang="en-US" dirty="0"/>
              <a:t>Set your Email Preferences </a:t>
            </a:r>
          </a:p>
        </p:txBody>
      </p:sp>
      <p:sp>
        <p:nvSpPr>
          <p:cNvPr id="3" name="Rectangle 2">
            <a:extLst>
              <a:ext uri="{FF2B5EF4-FFF2-40B4-BE49-F238E27FC236}">
                <a16:creationId xmlns:a16="http://schemas.microsoft.com/office/drawing/2014/main" id="{5683C7B4-1A82-422F-943C-FFAE45D94B7C}"/>
              </a:ext>
            </a:extLst>
          </p:cNvPr>
          <p:cNvSpPr/>
          <p:nvPr/>
        </p:nvSpPr>
        <p:spPr>
          <a:xfrm>
            <a:off x="1123950" y="1420416"/>
            <a:ext cx="6096000" cy="3693319"/>
          </a:xfrm>
          <a:prstGeom prst="rect">
            <a:avLst/>
          </a:prstGeom>
        </p:spPr>
        <p:txBody>
          <a:bodyPr>
            <a:spAutoFit/>
          </a:bodyPr>
          <a:lstStyle/>
          <a:p>
            <a:r>
              <a:rPr lang="en-US" dirty="0">
                <a:solidFill>
                  <a:schemeClr val="accent1">
                    <a:lumMod val="75000"/>
                  </a:schemeClr>
                </a:solidFill>
              </a:rPr>
              <a:t>Posting in a discussion will generate emails through ASCE Collaborate to other committee members. You can control how often you get notifications from the committee by clicking Get Started &gt; Email Preferences. </a:t>
            </a:r>
          </a:p>
          <a:p>
            <a:endParaRPr lang="en-US" dirty="0">
              <a:solidFill>
                <a:schemeClr val="accent1">
                  <a:lumMod val="75000"/>
                </a:schemeClr>
              </a:solidFill>
            </a:endParaRPr>
          </a:p>
          <a:p>
            <a:r>
              <a:rPr lang="en-US" dirty="0">
                <a:solidFill>
                  <a:schemeClr val="accent1">
                    <a:lumMod val="75000"/>
                  </a:schemeClr>
                </a:solidFill>
              </a:rPr>
              <a:t>We recommend committee members select “consolidated digests.” Notifications will be sent when there are any updates in the community/committee group (announcements, new calendar events or new documents are posted). You can receive these notifications on a daily or weekly basis. </a:t>
            </a:r>
          </a:p>
          <a:p>
            <a:endParaRPr lang="en-US" dirty="0">
              <a:solidFill>
                <a:schemeClr val="accent1">
                  <a:lumMod val="75000"/>
                </a:schemeClr>
              </a:solidFill>
            </a:endParaRPr>
          </a:p>
          <a:p>
            <a:r>
              <a:rPr lang="en-US" dirty="0">
                <a:solidFill>
                  <a:schemeClr val="accent1">
                    <a:lumMod val="75000"/>
                  </a:schemeClr>
                </a:solidFill>
              </a:rPr>
              <a:t>If you do not want to receive emails select the drop down Discussion Email &gt; No Email.</a:t>
            </a:r>
          </a:p>
        </p:txBody>
      </p:sp>
      <p:pic>
        <p:nvPicPr>
          <p:cNvPr id="4" name="Picture 3">
            <a:extLst>
              <a:ext uri="{FF2B5EF4-FFF2-40B4-BE49-F238E27FC236}">
                <a16:creationId xmlns:a16="http://schemas.microsoft.com/office/drawing/2014/main" id="{A30967CC-5EFF-463C-8C1F-6C1480491152}"/>
              </a:ext>
            </a:extLst>
          </p:cNvPr>
          <p:cNvPicPr>
            <a:picLocks noChangeAspect="1"/>
          </p:cNvPicPr>
          <p:nvPr/>
        </p:nvPicPr>
        <p:blipFill>
          <a:blip r:embed="rId2"/>
          <a:stretch>
            <a:fillRect/>
          </a:stretch>
        </p:blipFill>
        <p:spPr>
          <a:xfrm>
            <a:off x="7419975" y="2236793"/>
            <a:ext cx="4277734" cy="1698614"/>
          </a:xfrm>
          <a:prstGeom prst="rect">
            <a:avLst/>
          </a:prstGeom>
          <a:ln>
            <a:solidFill>
              <a:schemeClr val="tx1"/>
            </a:solidFill>
          </a:ln>
        </p:spPr>
      </p:pic>
      <p:pic>
        <p:nvPicPr>
          <p:cNvPr id="5" name="Picture 4">
            <a:extLst>
              <a:ext uri="{FF2B5EF4-FFF2-40B4-BE49-F238E27FC236}">
                <a16:creationId xmlns:a16="http://schemas.microsoft.com/office/drawing/2014/main" id="{2DD08F32-E785-467B-8B41-64EBE8878551}"/>
              </a:ext>
            </a:extLst>
          </p:cNvPr>
          <p:cNvPicPr>
            <a:picLocks noChangeAspect="1"/>
          </p:cNvPicPr>
          <p:nvPr/>
        </p:nvPicPr>
        <p:blipFill>
          <a:blip r:embed="rId3"/>
          <a:stretch>
            <a:fillRect/>
          </a:stretch>
        </p:blipFill>
        <p:spPr>
          <a:xfrm>
            <a:off x="6237557" y="4870701"/>
            <a:ext cx="5627191" cy="782158"/>
          </a:xfrm>
          <a:prstGeom prst="rect">
            <a:avLst/>
          </a:prstGeom>
          <a:ln>
            <a:solidFill>
              <a:schemeClr val="tx1"/>
            </a:solidFill>
          </a:ln>
        </p:spPr>
      </p:pic>
      <p:sp>
        <p:nvSpPr>
          <p:cNvPr id="6" name="Oval 5">
            <a:extLst>
              <a:ext uri="{FF2B5EF4-FFF2-40B4-BE49-F238E27FC236}">
                <a16:creationId xmlns:a16="http://schemas.microsoft.com/office/drawing/2014/main" id="{1D1575F7-5E5B-417E-8B0A-7F5910F6C42F}"/>
              </a:ext>
            </a:extLst>
          </p:cNvPr>
          <p:cNvSpPr/>
          <p:nvPr/>
        </p:nvSpPr>
        <p:spPr>
          <a:xfrm flipV="1">
            <a:off x="9458325" y="3429000"/>
            <a:ext cx="1066800"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B6B501A-69DF-4A84-A33C-1DA334DB122C}"/>
              </a:ext>
            </a:extLst>
          </p:cNvPr>
          <p:cNvSpPr/>
          <p:nvPr/>
        </p:nvSpPr>
        <p:spPr>
          <a:xfrm>
            <a:off x="10515600" y="4744381"/>
            <a:ext cx="1485900" cy="10347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35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19608-EBC8-46B2-8498-9F1C036D63E9}"/>
              </a:ext>
            </a:extLst>
          </p:cNvPr>
          <p:cNvSpPr>
            <a:spLocks noGrp="1"/>
          </p:cNvSpPr>
          <p:nvPr>
            <p:ph type="title"/>
          </p:nvPr>
        </p:nvSpPr>
        <p:spPr/>
        <p:txBody>
          <a:bodyPr/>
          <a:lstStyle/>
          <a:p>
            <a:r>
              <a:rPr lang="en-US" dirty="0"/>
              <a:t>View Documents </a:t>
            </a:r>
          </a:p>
        </p:txBody>
      </p:sp>
      <p:sp>
        <p:nvSpPr>
          <p:cNvPr id="3" name="Rectangle 2">
            <a:extLst>
              <a:ext uri="{FF2B5EF4-FFF2-40B4-BE49-F238E27FC236}">
                <a16:creationId xmlns:a16="http://schemas.microsoft.com/office/drawing/2014/main" id="{FEBE9539-B9E3-4338-B546-6FC4561B09F9}"/>
              </a:ext>
            </a:extLst>
          </p:cNvPr>
          <p:cNvSpPr/>
          <p:nvPr/>
        </p:nvSpPr>
        <p:spPr>
          <a:xfrm>
            <a:off x="1352550" y="1603283"/>
            <a:ext cx="3286125" cy="3139321"/>
          </a:xfrm>
          <a:prstGeom prst="rect">
            <a:avLst/>
          </a:prstGeom>
        </p:spPr>
        <p:txBody>
          <a:bodyPr wrap="square">
            <a:spAutoFit/>
          </a:bodyPr>
          <a:lstStyle/>
          <a:p>
            <a:r>
              <a:rPr lang="en-US" dirty="0">
                <a:solidFill>
                  <a:schemeClr val="accent1">
                    <a:lumMod val="75000"/>
                  </a:schemeClr>
                </a:solidFill>
              </a:rPr>
              <a:t>Every committee has a “Library” to archive and share documents. </a:t>
            </a:r>
          </a:p>
          <a:p>
            <a:endParaRPr lang="en-US" dirty="0">
              <a:solidFill>
                <a:schemeClr val="accent1">
                  <a:lumMod val="75000"/>
                </a:schemeClr>
              </a:solidFill>
            </a:endParaRPr>
          </a:p>
          <a:p>
            <a:r>
              <a:rPr lang="en-US" dirty="0">
                <a:solidFill>
                  <a:schemeClr val="accent1">
                    <a:lumMod val="75000"/>
                  </a:schemeClr>
                </a:solidFill>
              </a:rPr>
              <a:t>You are able to share the links from the files with your committee members, so they can download the documents. </a:t>
            </a:r>
          </a:p>
          <a:p>
            <a:endParaRPr lang="en-US" dirty="0">
              <a:solidFill>
                <a:schemeClr val="accent1">
                  <a:lumMod val="75000"/>
                </a:schemeClr>
              </a:solidFill>
            </a:endParaRPr>
          </a:p>
          <a:p>
            <a:r>
              <a:rPr lang="en-US" dirty="0">
                <a:solidFill>
                  <a:schemeClr val="accent1">
                    <a:lumMod val="75000"/>
                  </a:schemeClr>
                </a:solidFill>
              </a:rPr>
              <a:t>To view your committee’s folders click on the “Library” tab at the top of the “Home” page. </a:t>
            </a:r>
          </a:p>
        </p:txBody>
      </p:sp>
      <p:pic>
        <p:nvPicPr>
          <p:cNvPr id="4" name="Picture 3">
            <a:extLst>
              <a:ext uri="{FF2B5EF4-FFF2-40B4-BE49-F238E27FC236}">
                <a16:creationId xmlns:a16="http://schemas.microsoft.com/office/drawing/2014/main" id="{3DFE7AC5-614F-492F-B3D6-785CD1F2E89E}"/>
              </a:ext>
            </a:extLst>
          </p:cNvPr>
          <p:cNvPicPr>
            <a:picLocks noChangeAspect="1"/>
          </p:cNvPicPr>
          <p:nvPr/>
        </p:nvPicPr>
        <p:blipFill>
          <a:blip r:embed="rId2"/>
          <a:stretch>
            <a:fillRect/>
          </a:stretch>
        </p:blipFill>
        <p:spPr>
          <a:xfrm>
            <a:off x="4966231" y="1826366"/>
            <a:ext cx="6606644" cy="2903433"/>
          </a:xfrm>
          <a:prstGeom prst="rect">
            <a:avLst/>
          </a:prstGeom>
          <a:ln>
            <a:solidFill>
              <a:schemeClr val="tx1"/>
            </a:solidFill>
          </a:ln>
        </p:spPr>
      </p:pic>
      <p:sp>
        <p:nvSpPr>
          <p:cNvPr id="5" name="Oval 4">
            <a:extLst>
              <a:ext uri="{FF2B5EF4-FFF2-40B4-BE49-F238E27FC236}">
                <a16:creationId xmlns:a16="http://schemas.microsoft.com/office/drawing/2014/main" id="{6B4BEAC9-E4A4-4F64-BBEB-D4327CC7FBC3}"/>
              </a:ext>
            </a:extLst>
          </p:cNvPr>
          <p:cNvSpPr/>
          <p:nvPr/>
        </p:nvSpPr>
        <p:spPr>
          <a:xfrm>
            <a:off x="6267450" y="2639543"/>
            <a:ext cx="1095375"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52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C02D-CD82-46C2-82E4-CB89D6F02D15}"/>
              </a:ext>
            </a:extLst>
          </p:cNvPr>
          <p:cNvSpPr>
            <a:spLocks noGrp="1"/>
          </p:cNvSpPr>
          <p:nvPr>
            <p:ph type="title"/>
          </p:nvPr>
        </p:nvSpPr>
        <p:spPr/>
        <p:txBody>
          <a:bodyPr/>
          <a:lstStyle/>
          <a:p>
            <a:r>
              <a:rPr lang="en-US" dirty="0"/>
              <a:t>Finding Documents </a:t>
            </a:r>
          </a:p>
        </p:txBody>
      </p:sp>
      <p:sp>
        <p:nvSpPr>
          <p:cNvPr id="3" name="Rectangle 2">
            <a:extLst>
              <a:ext uri="{FF2B5EF4-FFF2-40B4-BE49-F238E27FC236}">
                <a16:creationId xmlns:a16="http://schemas.microsoft.com/office/drawing/2014/main" id="{3D3DE22F-97C8-4C6E-9BC6-2A76427E1E7C}"/>
              </a:ext>
            </a:extLst>
          </p:cNvPr>
          <p:cNvSpPr/>
          <p:nvPr/>
        </p:nvSpPr>
        <p:spPr>
          <a:xfrm>
            <a:off x="1019175" y="1381542"/>
            <a:ext cx="6096000" cy="4247317"/>
          </a:xfrm>
          <a:prstGeom prst="rect">
            <a:avLst/>
          </a:prstGeom>
        </p:spPr>
        <p:txBody>
          <a:bodyPr>
            <a:spAutoFit/>
          </a:bodyPr>
          <a:lstStyle/>
          <a:p>
            <a:r>
              <a:rPr lang="en-US" dirty="0">
                <a:solidFill>
                  <a:schemeClr val="accent1">
                    <a:lumMod val="75000"/>
                  </a:schemeClr>
                </a:solidFill>
              </a:rPr>
              <a:t>When you open the Library you will see the folder structure to keep your committee organized. Talk to your committee about how you collectively want to store documents, so they are easy to find.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There is a “Search” feature to easily access documents</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Talk with your committee about how the folder structure for your committee should be organized.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To switch between the list view and the folder view click the green square icon.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filter the list results by selecting the arrow next to most recent. </a:t>
            </a:r>
          </a:p>
        </p:txBody>
      </p:sp>
      <p:pic>
        <p:nvPicPr>
          <p:cNvPr id="4" name="Picture 3">
            <a:extLst>
              <a:ext uri="{FF2B5EF4-FFF2-40B4-BE49-F238E27FC236}">
                <a16:creationId xmlns:a16="http://schemas.microsoft.com/office/drawing/2014/main" id="{6F5F8CF9-CCC0-4A7A-89F9-3271CEFCADDF}"/>
              </a:ext>
            </a:extLst>
          </p:cNvPr>
          <p:cNvPicPr>
            <a:picLocks noChangeAspect="1"/>
          </p:cNvPicPr>
          <p:nvPr/>
        </p:nvPicPr>
        <p:blipFill>
          <a:blip r:embed="rId2"/>
          <a:stretch>
            <a:fillRect/>
          </a:stretch>
        </p:blipFill>
        <p:spPr>
          <a:xfrm>
            <a:off x="7205933" y="2303045"/>
            <a:ext cx="4808620" cy="1202155"/>
          </a:xfrm>
          <a:prstGeom prst="rect">
            <a:avLst/>
          </a:prstGeom>
          <a:ln>
            <a:solidFill>
              <a:schemeClr val="tx1"/>
            </a:solidFill>
          </a:ln>
        </p:spPr>
      </p:pic>
      <p:pic>
        <p:nvPicPr>
          <p:cNvPr id="5" name="Picture 4">
            <a:extLst>
              <a:ext uri="{FF2B5EF4-FFF2-40B4-BE49-F238E27FC236}">
                <a16:creationId xmlns:a16="http://schemas.microsoft.com/office/drawing/2014/main" id="{16F879AF-82DF-4291-BB38-BD62E54431CC}"/>
              </a:ext>
            </a:extLst>
          </p:cNvPr>
          <p:cNvPicPr>
            <a:picLocks noChangeAspect="1"/>
          </p:cNvPicPr>
          <p:nvPr/>
        </p:nvPicPr>
        <p:blipFill>
          <a:blip r:embed="rId3"/>
          <a:stretch>
            <a:fillRect/>
          </a:stretch>
        </p:blipFill>
        <p:spPr>
          <a:xfrm>
            <a:off x="6926868" y="4511017"/>
            <a:ext cx="5087685" cy="1194324"/>
          </a:xfrm>
          <a:prstGeom prst="rect">
            <a:avLst/>
          </a:prstGeom>
          <a:ln>
            <a:solidFill>
              <a:schemeClr val="tx1"/>
            </a:solidFill>
          </a:ln>
        </p:spPr>
      </p:pic>
      <p:sp>
        <p:nvSpPr>
          <p:cNvPr id="6" name="Oval 5">
            <a:extLst>
              <a:ext uri="{FF2B5EF4-FFF2-40B4-BE49-F238E27FC236}">
                <a16:creationId xmlns:a16="http://schemas.microsoft.com/office/drawing/2014/main" id="{FEE19679-3C4C-4464-87DA-24402FA80CA6}"/>
              </a:ext>
            </a:extLst>
          </p:cNvPr>
          <p:cNvSpPr/>
          <p:nvPr/>
        </p:nvSpPr>
        <p:spPr>
          <a:xfrm>
            <a:off x="7496174" y="2505075"/>
            <a:ext cx="4267201"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619987C-2372-49F7-8870-5E5C056602E9}"/>
              </a:ext>
            </a:extLst>
          </p:cNvPr>
          <p:cNvSpPr/>
          <p:nvPr/>
        </p:nvSpPr>
        <p:spPr>
          <a:xfrm>
            <a:off x="7296150" y="4762499"/>
            <a:ext cx="714375" cy="619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7F71C38-FFE5-4ADA-B4D7-7E264754EC16}"/>
              </a:ext>
            </a:extLst>
          </p:cNvPr>
          <p:cNvSpPr/>
          <p:nvPr/>
        </p:nvSpPr>
        <p:spPr>
          <a:xfrm>
            <a:off x="9629774" y="4762499"/>
            <a:ext cx="1838326" cy="609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03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5B62-CD6A-4E4D-8418-714D1E5516D9}"/>
              </a:ext>
            </a:extLst>
          </p:cNvPr>
          <p:cNvSpPr>
            <a:spLocks noGrp="1"/>
          </p:cNvSpPr>
          <p:nvPr>
            <p:ph type="title"/>
          </p:nvPr>
        </p:nvSpPr>
        <p:spPr/>
        <p:txBody>
          <a:bodyPr/>
          <a:lstStyle/>
          <a:p>
            <a:r>
              <a:rPr lang="en-US" dirty="0"/>
              <a:t>Download a Document </a:t>
            </a:r>
          </a:p>
        </p:txBody>
      </p:sp>
      <p:sp>
        <p:nvSpPr>
          <p:cNvPr id="3" name="Rectangle 2">
            <a:extLst>
              <a:ext uri="{FF2B5EF4-FFF2-40B4-BE49-F238E27FC236}">
                <a16:creationId xmlns:a16="http://schemas.microsoft.com/office/drawing/2014/main" id="{327E7C37-865A-49A9-8CAB-2F0A7AAFC15F}"/>
              </a:ext>
            </a:extLst>
          </p:cNvPr>
          <p:cNvSpPr/>
          <p:nvPr/>
        </p:nvSpPr>
        <p:spPr>
          <a:xfrm>
            <a:off x="1009650" y="1917264"/>
            <a:ext cx="6096000" cy="2585323"/>
          </a:xfrm>
          <a:prstGeom prst="rect">
            <a:avLst/>
          </a:prstGeom>
        </p:spPr>
        <p:txBody>
          <a:bodyPr>
            <a:spAutoFit/>
          </a:bodyPr>
          <a:lstStyle/>
          <a:p>
            <a:pPr marL="285750" indent="-285750">
              <a:buFont typeface="Arial" panose="020B0604020202020204" pitchFamily="34" charset="0"/>
              <a:buChar char="•"/>
            </a:pPr>
            <a:r>
              <a:rPr lang="en-US" dirty="0">
                <a:solidFill>
                  <a:schemeClr val="accent1">
                    <a:lumMod val="75000"/>
                  </a:schemeClr>
                </a:solidFill>
              </a:rPr>
              <a:t>Click the green “Download Now” button to download the document.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If there are multiple files in an  entry (within the folder) you will see a green “Download All” button. You can only select “Download Now” if the files are stored in the same entry.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on the name of the entry if you would like to select a specific document to download.  </a:t>
            </a:r>
          </a:p>
        </p:txBody>
      </p:sp>
      <p:pic>
        <p:nvPicPr>
          <p:cNvPr id="4" name="Picture 3">
            <a:extLst>
              <a:ext uri="{FF2B5EF4-FFF2-40B4-BE49-F238E27FC236}">
                <a16:creationId xmlns:a16="http://schemas.microsoft.com/office/drawing/2014/main" id="{50DD5E18-4A84-406E-85F6-6BD9659A9B3C}"/>
              </a:ext>
            </a:extLst>
          </p:cNvPr>
          <p:cNvPicPr>
            <a:picLocks noChangeAspect="1"/>
          </p:cNvPicPr>
          <p:nvPr/>
        </p:nvPicPr>
        <p:blipFill>
          <a:blip r:embed="rId2"/>
          <a:stretch>
            <a:fillRect/>
          </a:stretch>
        </p:blipFill>
        <p:spPr>
          <a:xfrm>
            <a:off x="5154530" y="4394000"/>
            <a:ext cx="6523120" cy="1133466"/>
          </a:xfrm>
          <a:prstGeom prst="rect">
            <a:avLst/>
          </a:prstGeom>
          <a:ln>
            <a:solidFill>
              <a:schemeClr val="tx1"/>
            </a:solidFill>
          </a:ln>
        </p:spPr>
      </p:pic>
      <p:pic>
        <p:nvPicPr>
          <p:cNvPr id="5" name="Picture 4">
            <a:extLst>
              <a:ext uri="{FF2B5EF4-FFF2-40B4-BE49-F238E27FC236}">
                <a16:creationId xmlns:a16="http://schemas.microsoft.com/office/drawing/2014/main" id="{6AE573E0-F6A5-4B5B-96F0-9DF9504D4C04}"/>
              </a:ext>
            </a:extLst>
          </p:cNvPr>
          <p:cNvPicPr>
            <a:picLocks noChangeAspect="1"/>
          </p:cNvPicPr>
          <p:nvPr/>
        </p:nvPicPr>
        <p:blipFill>
          <a:blip r:embed="rId3"/>
          <a:stretch>
            <a:fillRect/>
          </a:stretch>
        </p:blipFill>
        <p:spPr>
          <a:xfrm>
            <a:off x="7000875" y="1736455"/>
            <a:ext cx="4893804" cy="1016939"/>
          </a:xfrm>
          <a:prstGeom prst="rect">
            <a:avLst/>
          </a:prstGeom>
          <a:ln>
            <a:solidFill>
              <a:schemeClr val="tx1"/>
            </a:solidFill>
          </a:ln>
        </p:spPr>
      </p:pic>
      <p:sp>
        <p:nvSpPr>
          <p:cNvPr id="6" name="Oval 5">
            <a:extLst>
              <a:ext uri="{FF2B5EF4-FFF2-40B4-BE49-F238E27FC236}">
                <a16:creationId xmlns:a16="http://schemas.microsoft.com/office/drawing/2014/main" id="{42752969-276B-4EDE-8DDB-0476AFF93F28}"/>
              </a:ext>
            </a:extLst>
          </p:cNvPr>
          <p:cNvSpPr/>
          <p:nvPr/>
        </p:nvSpPr>
        <p:spPr>
          <a:xfrm>
            <a:off x="11106150" y="2138306"/>
            <a:ext cx="788529" cy="7453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01B3CA6-741D-4923-823B-6FCC7DE5C079}"/>
              </a:ext>
            </a:extLst>
          </p:cNvPr>
          <p:cNvSpPr/>
          <p:nvPr/>
        </p:nvSpPr>
        <p:spPr>
          <a:xfrm>
            <a:off x="10477500" y="5029200"/>
            <a:ext cx="1022914"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378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83DB-26CD-4206-AE25-CF2FFBDCB9D5}"/>
              </a:ext>
            </a:extLst>
          </p:cNvPr>
          <p:cNvSpPr>
            <a:spLocks noGrp="1"/>
          </p:cNvSpPr>
          <p:nvPr>
            <p:ph type="title"/>
          </p:nvPr>
        </p:nvSpPr>
        <p:spPr/>
        <p:txBody>
          <a:bodyPr/>
          <a:lstStyle/>
          <a:p>
            <a:r>
              <a:rPr lang="en-US" dirty="0"/>
              <a:t>Upload a Library Document </a:t>
            </a:r>
          </a:p>
        </p:txBody>
      </p:sp>
      <p:sp>
        <p:nvSpPr>
          <p:cNvPr id="3" name="Rectangle 2">
            <a:extLst>
              <a:ext uri="{FF2B5EF4-FFF2-40B4-BE49-F238E27FC236}">
                <a16:creationId xmlns:a16="http://schemas.microsoft.com/office/drawing/2014/main" id="{481F0EBC-552C-41C7-9C48-1679B116EAC8}"/>
              </a:ext>
            </a:extLst>
          </p:cNvPr>
          <p:cNvSpPr/>
          <p:nvPr/>
        </p:nvSpPr>
        <p:spPr>
          <a:xfrm>
            <a:off x="838200" y="1532662"/>
            <a:ext cx="2628900" cy="3416320"/>
          </a:xfrm>
          <a:prstGeom prst="rect">
            <a:avLst/>
          </a:prstGeom>
        </p:spPr>
        <p:txBody>
          <a:bodyPr wrap="square">
            <a:spAutoFit/>
          </a:bodyPr>
          <a:lstStyle/>
          <a:p>
            <a:r>
              <a:rPr lang="en-US" dirty="0">
                <a:solidFill>
                  <a:schemeClr val="accent1">
                    <a:lumMod val="75000"/>
                  </a:schemeClr>
                </a:solidFill>
              </a:rPr>
              <a:t>As you work with a committee, you will need to share documents such as award applications, agendas, minutes, policies and supporting documents. </a:t>
            </a:r>
          </a:p>
          <a:p>
            <a:endParaRPr lang="en-US" dirty="0">
              <a:solidFill>
                <a:schemeClr val="accent1">
                  <a:lumMod val="75000"/>
                </a:schemeClr>
              </a:solidFill>
            </a:endParaRPr>
          </a:p>
          <a:p>
            <a:r>
              <a:rPr lang="en-US" dirty="0">
                <a:solidFill>
                  <a:schemeClr val="accent1">
                    <a:lumMod val="75000"/>
                  </a:schemeClr>
                </a:solidFill>
              </a:rPr>
              <a:t>You can store them in one central place by uploading a document. This makes all records easier to find.</a:t>
            </a:r>
          </a:p>
        </p:txBody>
      </p:sp>
      <p:pic>
        <p:nvPicPr>
          <p:cNvPr id="4" name="Picture 3">
            <a:extLst>
              <a:ext uri="{FF2B5EF4-FFF2-40B4-BE49-F238E27FC236}">
                <a16:creationId xmlns:a16="http://schemas.microsoft.com/office/drawing/2014/main" id="{CAD4400B-723B-491A-8BE0-D03301A309D8}"/>
              </a:ext>
            </a:extLst>
          </p:cNvPr>
          <p:cNvPicPr>
            <a:picLocks noChangeAspect="1"/>
          </p:cNvPicPr>
          <p:nvPr/>
        </p:nvPicPr>
        <p:blipFill>
          <a:blip r:embed="rId2"/>
          <a:stretch>
            <a:fillRect/>
          </a:stretch>
        </p:blipFill>
        <p:spPr>
          <a:xfrm>
            <a:off x="3467100" y="3914775"/>
            <a:ext cx="3432367" cy="1715034"/>
          </a:xfrm>
          <a:prstGeom prst="rect">
            <a:avLst/>
          </a:prstGeom>
          <a:ln>
            <a:solidFill>
              <a:schemeClr val="tx1"/>
            </a:solidFill>
          </a:ln>
        </p:spPr>
      </p:pic>
      <p:pic>
        <p:nvPicPr>
          <p:cNvPr id="5" name="Picture 4">
            <a:extLst>
              <a:ext uri="{FF2B5EF4-FFF2-40B4-BE49-F238E27FC236}">
                <a16:creationId xmlns:a16="http://schemas.microsoft.com/office/drawing/2014/main" id="{906A0C69-96E5-403F-9D0A-859EE94AEBB9}"/>
              </a:ext>
            </a:extLst>
          </p:cNvPr>
          <p:cNvPicPr>
            <a:picLocks noChangeAspect="1"/>
          </p:cNvPicPr>
          <p:nvPr/>
        </p:nvPicPr>
        <p:blipFill>
          <a:blip r:embed="rId3"/>
          <a:stretch>
            <a:fillRect/>
          </a:stretch>
        </p:blipFill>
        <p:spPr>
          <a:xfrm>
            <a:off x="3467100" y="2454033"/>
            <a:ext cx="2970833" cy="697397"/>
          </a:xfrm>
          <a:prstGeom prst="rect">
            <a:avLst/>
          </a:prstGeom>
          <a:ln>
            <a:solidFill>
              <a:schemeClr val="tx1"/>
            </a:solidFill>
          </a:ln>
        </p:spPr>
      </p:pic>
      <p:sp>
        <p:nvSpPr>
          <p:cNvPr id="6" name="Rectangle 5">
            <a:extLst>
              <a:ext uri="{FF2B5EF4-FFF2-40B4-BE49-F238E27FC236}">
                <a16:creationId xmlns:a16="http://schemas.microsoft.com/office/drawing/2014/main" id="{5880FDED-6DA9-48AE-B73B-6C32B4D7FF3A}"/>
              </a:ext>
            </a:extLst>
          </p:cNvPr>
          <p:cNvSpPr/>
          <p:nvPr/>
        </p:nvSpPr>
        <p:spPr>
          <a:xfrm>
            <a:off x="6867525" y="1228191"/>
            <a:ext cx="4914900" cy="4801314"/>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1">
                    <a:lumMod val="75000"/>
                  </a:schemeClr>
                </a:solidFill>
              </a:rPr>
              <a:t>Click the green “Create New Library Entry” button.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Add the title of the document.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The committee library will already be selected.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Pick an existing folder within the library.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Select entry type. Most files will be a “Standard File Upload.”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Add your email address as the owner if you wish. You will be automatically added as the owner.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the green “Next” button. </a:t>
            </a:r>
          </a:p>
        </p:txBody>
      </p:sp>
      <p:sp>
        <p:nvSpPr>
          <p:cNvPr id="7" name="Oval 6">
            <a:extLst>
              <a:ext uri="{FF2B5EF4-FFF2-40B4-BE49-F238E27FC236}">
                <a16:creationId xmlns:a16="http://schemas.microsoft.com/office/drawing/2014/main" id="{AC71F004-509D-4DE9-91A7-55E1C46CDA8C}"/>
              </a:ext>
            </a:extLst>
          </p:cNvPr>
          <p:cNvSpPr/>
          <p:nvPr/>
        </p:nvSpPr>
        <p:spPr>
          <a:xfrm>
            <a:off x="4952515" y="2454033"/>
            <a:ext cx="1343509" cy="588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464993-C7A3-438A-8B16-0BAFDBAFB5DD}"/>
              </a:ext>
            </a:extLst>
          </p:cNvPr>
          <p:cNvSpPr/>
          <p:nvPr/>
        </p:nvSpPr>
        <p:spPr>
          <a:xfrm>
            <a:off x="3467100" y="5375517"/>
            <a:ext cx="333375" cy="3368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56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7531-5D95-4B1E-AFA5-7F55DDAEAB3B}"/>
              </a:ext>
            </a:extLst>
          </p:cNvPr>
          <p:cNvSpPr>
            <a:spLocks noGrp="1"/>
          </p:cNvSpPr>
          <p:nvPr>
            <p:ph type="title"/>
          </p:nvPr>
        </p:nvSpPr>
        <p:spPr/>
        <p:txBody>
          <a:bodyPr>
            <a:normAutofit/>
          </a:bodyPr>
          <a:lstStyle/>
          <a:p>
            <a:r>
              <a:rPr lang="en-US" sz="6600" dirty="0"/>
              <a:t>Different Functions </a:t>
            </a:r>
          </a:p>
        </p:txBody>
      </p:sp>
      <p:sp>
        <p:nvSpPr>
          <p:cNvPr id="3" name="TextBox 2">
            <a:extLst>
              <a:ext uri="{FF2B5EF4-FFF2-40B4-BE49-F238E27FC236}">
                <a16:creationId xmlns:a16="http://schemas.microsoft.com/office/drawing/2014/main" id="{FD6508CF-42F6-4223-9729-00A3A77FF819}"/>
              </a:ext>
            </a:extLst>
          </p:cNvPr>
          <p:cNvSpPr txBox="1"/>
          <p:nvPr/>
        </p:nvSpPr>
        <p:spPr>
          <a:xfrm>
            <a:off x="1109662" y="1997839"/>
            <a:ext cx="9839325"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005DAA"/>
                </a:solidFill>
              </a:rPr>
              <a:t>Discussion Forums </a:t>
            </a:r>
          </a:p>
          <a:p>
            <a:pPr marL="285750" indent="-285750">
              <a:buFont typeface="Arial" panose="020B0604020202020204" pitchFamily="34" charset="0"/>
              <a:buChar char="•"/>
            </a:pPr>
            <a:r>
              <a:rPr lang="en-US" sz="3600" dirty="0">
                <a:solidFill>
                  <a:srgbClr val="005DAA"/>
                </a:solidFill>
              </a:rPr>
              <a:t>Connection Platform for Young Professionals</a:t>
            </a:r>
          </a:p>
          <a:p>
            <a:pPr marL="285750" indent="-285750">
              <a:buFont typeface="Arial" panose="020B0604020202020204" pitchFamily="34" charset="0"/>
              <a:buChar char="•"/>
            </a:pPr>
            <a:r>
              <a:rPr lang="en-US" sz="3600" dirty="0">
                <a:solidFill>
                  <a:srgbClr val="005DAA"/>
                </a:solidFill>
              </a:rPr>
              <a:t> Mentoring</a:t>
            </a:r>
          </a:p>
          <a:p>
            <a:pPr marL="285750" indent="-285750">
              <a:buFont typeface="Arial" panose="020B0604020202020204" pitchFamily="34" charset="0"/>
              <a:buChar char="•"/>
            </a:pPr>
            <a:r>
              <a:rPr lang="en-US" sz="3600" dirty="0">
                <a:solidFill>
                  <a:srgbClr val="005DAA"/>
                </a:solidFill>
              </a:rPr>
              <a:t>Committee Management </a:t>
            </a:r>
          </a:p>
          <a:p>
            <a:endParaRPr lang="en-US" sz="3600" dirty="0">
              <a:solidFill>
                <a:srgbClr val="005DAA"/>
              </a:solidFill>
            </a:endParaRPr>
          </a:p>
        </p:txBody>
      </p:sp>
    </p:spTree>
    <p:extLst>
      <p:ext uri="{BB962C8B-B14F-4D97-AF65-F5344CB8AC3E}">
        <p14:creationId xmlns:p14="http://schemas.microsoft.com/office/powerpoint/2010/main" val="49068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65D4-A368-464A-82B0-6AB782721C8C}"/>
              </a:ext>
            </a:extLst>
          </p:cNvPr>
          <p:cNvSpPr>
            <a:spLocks noGrp="1"/>
          </p:cNvSpPr>
          <p:nvPr>
            <p:ph type="title"/>
          </p:nvPr>
        </p:nvSpPr>
        <p:spPr/>
        <p:txBody>
          <a:bodyPr/>
          <a:lstStyle/>
          <a:p>
            <a:r>
              <a:rPr lang="en-US" dirty="0"/>
              <a:t>Upload Multiple Files </a:t>
            </a:r>
          </a:p>
        </p:txBody>
      </p:sp>
      <p:sp>
        <p:nvSpPr>
          <p:cNvPr id="3" name="Rectangle 2">
            <a:extLst>
              <a:ext uri="{FF2B5EF4-FFF2-40B4-BE49-F238E27FC236}">
                <a16:creationId xmlns:a16="http://schemas.microsoft.com/office/drawing/2014/main" id="{CE65333B-E5CE-4D2A-8CA4-3693140ED494}"/>
              </a:ext>
            </a:extLst>
          </p:cNvPr>
          <p:cNvSpPr/>
          <p:nvPr/>
        </p:nvSpPr>
        <p:spPr>
          <a:xfrm>
            <a:off x="1162050" y="1367641"/>
            <a:ext cx="6096000" cy="3970318"/>
          </a:xfrm>
          <a:prstGeom prst="rect">
            <a:avLst/>
          </a:prstGeom>
        </p:spPr>
        <p:txBody>
          <a:bodyPr>
            <a:spAutoFit/>
          </a:bodyPr>
          <a:lstStyle/>
          <a:p>
            <a:r>
              <a:rPr lang="en-US" dirty="0">
                <a:solidFill>
                  <a:schemeClr val="accent1">
                    <a:lumMod val="75000"/>
                  </a:schemeClr>
                </a:solidFill>
              </a:rPr>
              <a:t>You are able to upload multiple files into the same entry. This is recommended if you are loading documents for the same meeting or project so others can download the files at the same time.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the green “Choose and Upload” button.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the blue “Choose Files” button.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Choose and drag the files you would like to upload in the gray box.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the blue “Upload” button to upload your documents once they have been added to the screen. </a:t>
            </a:r>
          </a:p>
        </p:txBody>
      </p:sp>
      <p:pic>
        <p:nvPicPr>
          <p:cNvPr id="4" name="Picture 3">
            <a:extLst>
              <a:ext uri="{FF2B5EF4-FFF2-40B4-BE49-F238E27FC236}">
                <a16:creationId xmlns:a16="http://schemas.microsoft.com/office/drawing/2014/main" id="{E198223C-7EEB-4C15-BCE3-DC2FE2C82729}"/>
              </a:ext>
            </a:extLst>
          </p:cNvPr>
          <p:cNvPicPr>
            <a:picLocks noChangeAspect="1"/>
          </p:cNvPicPr>
          <p:nvPr/>
        </p:nvPicPr>
        <p:blipFill>
          <a:blip r:embed="rId2"/>
          <a:stretch>
            <a:fillRect/>
          </a:stretch>
        </p:blipFill>
        <p:spPr>
          <a:xfrm>
            <a:off x="8371379" y="580369"/>
            <a:ext cx="3172589" cy="2003942"/>
          </a:xfrm>
          <a:prstGeom prst="rect">
            <a:avLst/>
          </a:prstGeom>
          <a:ln>
            <a:solidFill>
              <a:schemeClr val="tx1"/>
            </a:solidFill>
          </a:ln>
        </p:spPr>
      </p:pic>
      <p:pic>
        <p:nvPicPr>
          <p:cNvPr id="6" name="Picture 5">
            <a:extLst>
              <a:ext uri="{FF2B5EF4-FFF2-40B4-BE49-F238E27FC236}">
                <a16:creationId xmlns:a16="http://schemas.microsoft.com/office/drawing/2014/main" id="{A9F50E70-5B4E-4271-A53C-D4EC41F75AAB}"/>
              </a:ext>
            </a:extLst>
          </p:cNvPr>
          <p:cNvPicPr>
            <a:picLocks noChangeAspect="1"/>
          </p:cNvPicPr>
          <p:nvPr/>
        </p:nvPicPr>
        <p:blipFill>
          <a:blip r:embed="rId3"/>
          <a:stretch>
            <a:fillRect/>
          </a:stretch>
        </p:blipFill>
        <p:spPr>
          <a:xfrm>
            <a:off x="8747033" y="4589181"/>
            <a:ext cx="2438739" cy="1017487"/>
          </a:xfrm>
          <a:prstGeom prst="rect">
            <a:avLst/>
          </a:prstGeom>
          <a:ln>
            <a:solidFill>
              <a:schemeClr val="tx1"/>
            </a:solidFill>
          </a:ln>
        </p:spPr>
      </p:pic>
      <p:sp>
        <p:nvSpPr>
          <p:cNvPr id="7" name="Oval 6">
            <a:extLst>
              <a:ext uri="{FF2B5EF4-FFF2-40B4-BE49-F238E27FC236}">
                <a16:creationId xmlns:a16="http://schemas.microsoft.com/office/drawing/2014/main" id="{E3957340-C060-4C12-9867-28021C9BCB4C}"/>
              </a:ext>
            </a:extLst>
          </p:cNvPr>
          <p:cNvSpPr/>
          <p:nvPr/>
        </p:nvSpPr>
        <p:spPr>
          <a:xfrm>
            <a:off x="8677275" y="957272"/>
            <a:ext cx="1200150" cy="4103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BB531C4-356A-4408-9771-61AEF682FF2E}"/>
              </a:ext>
            </a:extLst>
          </p:cNvPr>
          <p:cNvSpPr/>
          <p:nvPr/>
        </p:nvSpPr>
        <p:spPr>
          <a:xfrm>
            <a:off x="9877425" y="4692268"/>
            <a:ext cx="1200150" cy="7905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121ACD-8AE5-4DAC-B6CD-F2235BE268E7}"/>
              </a:ext>
            </a:extLst>
          </p:cNvPr>
          <p:cNvPicPr>
            <a:picLocks noChangeAspect="1"/>
          </p:cNvPicPr>
          <p:nvPr/>
        </p:nvPicPr>
        <p:blipFill>
          <a:blip r:embed="rId4"/>
          <a:stretch>
            <a:fillRect/>
          </a:stretch>
        </p:blipFill>
        <p:spPr>
          <a:xfrm>
            <a:off x="7487191" y="2693204"/>
            <a:ext cx="1933167" cy="1743725"/>
          </a:xfrm>
          <a:prstGeom prst="rect">
            <a:avLst/>
          </a:prstGeom>
          <a:ln>
            <a:solidFill>
              <a:schemeClr val="tx1"/>
            </a:solidFill>
          </a:ln>
        </p:spPr>
      </p:pic>
      <p:sp>
        <p:nvSpPr>
          <p:cNvPr id="11" name="Oval 10">
            <a:extLst>
              <a:ext uri="{FF2B5EF4-FFF2-40B4-BE49-F238E27FC236}">
                <a16:creationId xmlns:a16="http://schemas.microsoft.com/office/drawing/2014/main" id="{3D5BD982-7D0F-4E26-975C-FE96E43C58F6}"/>
              </a:ext>
            </a:extLst>
          </p:cNvPr>
          <p:cNvSpPr/>
          <p:nvPr/>
        </p:nvSpPr>
        <p:spPr>
          <a:xfrm>
            <a:off x="8142779" y="3057123"/>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25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F723-2B7F-4032-A1FF-ACF4BAE9AF63}"/>
              </a:ext>
            </a:extLst>
          </p:cNvPr>
          <p:cNvSpPr>
            <a:spLocks noGrp="1"/>
          </p:cNvSpPr>
          <p:nvPr>
            <p:ph type="title"/>
          </p:nvPr>
        </p:nvSpPr>
        <p:spPr/>
        <p:txBody>
          <a:bodyPr/>
          <a:lstStyle/>
          <a:p>
            <a:r>
              <a:rPr lang="en-US" dirty="0"/>
              <a:t>Download an Event to Outlook</a:t>
            </a:r>
          </a:p>
        </p:txBody>
      </p:sp>
      <p:sp>
        <p:nvSpPr>
          <p:cNvPr id="3" name="Rectangle 2">
            <a:extLst>
              <a:ext uri="{FF2B5EF4-FFF2-40B4-BE49-F238E27FC236}">
                <a16:creationId xmlns:a16="http://schemas.microsoft.com/office/drawing/2014/main" id="{8CF80281-15E9-44F8-BE7D-73C0116CE302}"/>
              </a:ext>
            </a:extLst>
          </p:cNvPr>
          <p:cNvSpPr/>
          <p:nvPr/>
        </p:nvSpPr>
        <p:spPr>
          <a:xfrm>
            <a:off x="1181100" y="1492240"/>
            <a:ext cx="6096000" cy="3416320"/>
          </a:xfrm>
          <a:prstGeom prst="rect">
            <a:avLst/>
          </a:prstGeom>
        </p:spPr>
        <p:txBody>
          <a:bodyPr>
            <a:spAutoFit/>
          </a:bodyPr>
          <a:lstStyle/>
          <a:p>
            <a:r>
              <a:rPr lang="en-US" dirty="0">
                <a:solidFill>
                  <a:schemeClr val="accent1">
                    <a:lumMod val="75000"/>
                  </a:schemeClr>
                </a:solidFill>
              </a:rPr>
              <a:t>The event tab is a centralized place for your committee to record important dates for your committee tasks or dates of interest. </a:t>
            </a:r>
          </a:p>
          <a:p>
            <a:endParaRPr lang="en-US" dirty="0">
              <a:solidFill>
                <a:schemeClr val="accent1">
                  <a:lumMod val="75000"/>
                </a:schemeClr>
              </a:solidFill>
            </a:endParaRPr>
          </a:p>
          <a:p>
            <a:r>
              <a:rPr lang="en-US" dirty="0">
                <a:solidFill>
                  <a:schemeClr val="accent1">
                    <a:lumMod val="75000"/>
                  </a:schemeClr>
                </a:solidFill>
              </a:rPr>
              <a:t>Talk to your committee to see if storing events in Collaborate will help you stay organized.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the event tab to view your committees events.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Double click on an event to add it to your Outlook calendar.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the green “Download To Your Calendar” button. </a:t>
            </a:r>
          </a:p>
        </p:txBody>
      </p:sp>
      <p:pic>
        <p:nvPicPr>
          <p:cNvPr id="4" name="Picture 3">
            <a:extLst>
              <a:ext uri="{FF2B5EF4-FFF2-40B4-BE49-F238E27FC236}">
                <a16:creationId xmlns:a16="http://schemas.microsoft.com/office/drawing/2014/main" id="{D87B2A50-1BF7-42C5-AD23-A1D07203C06C}"/>
              </a:ext>
            </a:extLst>
          </p:cNvPr>
          <p:cNvPicPr>
            <a:picLocks noChangeAspect="1"/>
          </p:cNvPicPr>
          <p:nvPr/>
        </p:nvPicPr>
        <p:blipFill>
          <a:blip r:embed="rId2"/>
          <a:stretch>
            <a:fillRect/>
          </a:stretch>
        </p:blipFill>
        <p:spPr>
          <a:xfrm>
            <a:off x="7377734" y="3854363"/>
            <a:ext cx="4394544" cy="658862"/>
          </a:xfrm>
          <a:prstGeom prst="rect">
            <a:avLst/>
          </a:prstGeom>
          <a:ln>
            <a:solidFill>
              <a:schemeClr val="tx1"/>
            </a:solidFill>
          </a:ln>
        </p:spPr>
      </p:pic>
      <p:pic>
        <p:nvPicPr>
          <p:cNvPr id="5" name="Picture 4">
            <a:extLst>
              <a:ext uri="{FF2B5EF4-FFF2-40B4-BE49-F238E27FC236}">
                <a16:creationId xmlns:a16="http://schemas.microsoft.com/office/drawing/2014/main" id="{7C7B95C9-77A3-4552-8882-58056F29FDF0}"/>
              </a:ext>
            </a:extLst>
          </p:cNvPr>
          <p:cNvPicPr>
            <a:picLocks noChangeAspect="1"/>
          </p:cNvPicPr>
          <p:nvPr/>
        </p:nvPicPr>
        <p:blipFill>
          <a:blip r:embed="rId3"/>
          <a:stretch>
            <a:fillRect/>
          </a:stretch>
        </p:blipFill>
        <p:spPr>
          <a:xfrm>
            <a:off x="7153275" y="1902757"/>
            <a:ext cx="4719638" cy="1093934"/>
          </a:xfrm>
          <a:prstGeom prst="rect">
            <a:avLst/>
          </a:prstGeom>
          <a:solidFill>
            <a:schemeClr val="tx1"/>
          </a:solidFill>
          <a:ln>
            <a:solidFill>
              <a:schemeClr val="tx1"/>
            </a:solidFill>
          </a:ln>
        </p:spPr>
      </p:pic>
      <p:sp>
        <p:nvSpPr>
          <p:cNvPr id="6" name="Oval 5">
            <a:extLst>
              <a:ext uri="{FF2B5EF4-FFF2-40B4-BE49-F238E27FC236}">
                <a16:creationId xmlns:a16="http://schemas.microsoft.com/office/drawing/2014/main" id="{15072450-CEC6-48B8-AA06-B300E52557EA}"/>
              </a:ext>
            </a:extLst>
          </p:cNvPr>
          <p:cNvSpPr/>
          <p:nvPr/>
        </p:nvSpPr>
        <p:spPr>
          <a:xfrm>
            <a:off x="7122319" y="2457450"/>
            <a:ext cx="2390775" cy="3603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242E6FA-D299-4DD3-941A-AB27ACCFE0E3}"/>
              </a:ext>
            </a:extLst>
          </p:cNvPr>
          <p:cNvSpPr/>
          <p:nvPr/>
        </p:nvSpPr>
        <p:spPr>
          <a:xfrm>
            <a:off x="9086849" y="3726594"/>
            <a:ext cx="2409825"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1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498E-26F3-485E-821F-8BB7632BEC40}"/>
              </a:ext>
            </a:extLst>
          </p:cNvPr>
          <p:cNvSpPr>
            <a:spLocks noGrp="1"/>
          </p:cNvSpPr>
          <p:nvPr>
            <p:ph type="title"/>
          </p:nvPr>
        </p:nvSpPr>
        <p:spPr/>
        <p:txBody>
          <a:bodyPr/>
          <a:lstStyle/>
          <a:p>
            <a:r>
              <a:rPr lang="en-US" dirty="0"/>
              <a:t>Contact other committee members </a:t>
            </a:r>
          </a:p>
        </p:txBody>
      </p:sp>
      <p:sp>
        <p:nvSpPr>
          <p:cNvPr id="3" name="Rectangle 2">
            <a:extLst>
              <a:ext uri="{FF2B5EF4-FFF2-40B4-BE49-F238E27FC236}">
                <a16:creationId xmlns:a16="http://schemas.microsoft.com/office/drawing/2014/main" id="{7F5C10DD-2D89-46F2-978B-86F67706133A}"/>
              </a:ext>
            </a:extLst>
          </p:cNvPr>
          <p:cNvSpPr/>
          <p:nvPr/>
        </p:nvSpPr>
        <p:spPr>
          <a:xfrm>
            <a:off x="1085850" y="1582340"/>
            <a:ext cx="6096000" cy="3693319"/>
          </a:xfrm>
          <a:prstGeom prst="rect">
            <a:avLst/>
          </a:prstGeom>
        </p:spPr>
        <p:txBody>
          <a:bodyPr>
            <a:spAutoFit/>
          </a:bodyPr>
          <a:lstStyle/>
          <a:p>
            <a:r>
              <a:rPr lang="en-US" dirty="0">
                <a:solidFill>
                  <a:schemeClr val="accent1">
                    <a:lumMod val="75000"/>
                  </a:schemeClr>
                </a:solidFill>
              </a:rPr>
              <a:t>Data privacy is important at ASCE. We do not share committee members contact information with the committee. However, you are able to contact other committee members through ASCE Collaborate. Members can control what information they share with others by clicking Get Started &gt; Privacy Settings</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the members tab to view committee members.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the green “Send Message” button to send a message to that member through Collaborate.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also scroll to the bottom of the committee home page to see a full list of committee members. </a:t>
            </a:r>
          </a:p>
        </p:txBody>
      </p:sp>
      <p:pic>
        <p:nvPicPr>
          <p:cNvPr id="4" name="Picture 3">
            <a:extLst>
              <a:ext uri="{FF2B5EF4-FFF2-40B4-BE49-F238E27FC236}">
                <a16:creationId xmlns:a16="http://schemas.microsoft.com/office/drawing/2014/main" id="{87EEB317-AF4D-4479-9CEE-AB0DF1A3870A}"/>
              </a:ext>
            </a:extLst>
          </p:cNvPr>
          <p:cNvPicPr>
            <a:picLocks noChangeAspect="1"/>
          </p:cNvPicPr>
          <p:nvPr/>
        </p:nvPicPr>
        <p:blipFill>
          <a:blip r:embed="rId2"/>
          <a:stretch>
            <a:fillRect/>
          </a:stretch>
        </p:blipFill>
        <p:spPr>
          <a:xfrm>
            <a:off x="7287842" y="3943350"/>
            <a:ext cx="3959966" cy="1742267"/>
          </a:xfrm>
          <a:prstGeom prst="rect">
            <a:avLst/>
          </a:prstGeom>
          <a:ln>
            <a:solidFill>
              <a:schemeClr val="tx1"/>
            </a:solidFill>
          </a:ln>
        </p:spPr>
      </p:pic>
      <p:pic>
        <p:nvPicPr>
          <p:cNvPr id="5" name="Picture 4">
            <a:extLst>
              <a:ext uri="{FF2B5EF4-FFF2-40B4-BE49-F238E27FC236}">
                <a16:creationId xmlns:a16="http://schemas.microsoft.com/office/drawing/2014/main" id="{A05F5283-870B-4D22-A368-832A2DDDAA3E}"/>
              </a:ext>
            </a:extLst>
          </p:cNvPr>
          <p:cNvPicPr>
            <a:picLocks noChangeAspect="1"/>
          </p:cNvPicPr>
          <p:nvPr/>
        </p:nvPicPr>
        <p:blipFill>
          <a:blip r:embed="rId3"/>
          <a:stretch>
            <a:fillRect/>
          </a:stretch>
        </p:blipFill>
        <p:spPr>
          <a:xfrm>
            <a:off x="7719456" y="1738664"/>
            <a:ext cx="2804623" cy="1631644"/>
          </a:xfrm>
          <a:prstGeom prst="rect">
            <a:avLst/>
          </a:prstGeom>
          <a:ln>
            <a:solidFill>
              <a:schemeClr val="tx1"/>
            </a:solidFill>
          </a:ln>
        </p:spPr>
      </p:pic>
      <p:sp>
        <p:nvSpPr>
          <p:cNvPr id="6" name="Oval 5">
            <a:extLst>
              <a:ext uri="{FF2B5EF4-FFF2-40B4-BE49-F238E27FC236}">
                <a16:creationId xmlns:a16="http://schemas.microsoft.com/office/drawing/2014/main" id="{272EAB38-796B-4AC1-BB0C-342533BB9E2C}"/>
              </a:ext>
            </a:extLst>
          </p:cNvPr>
          <p:cNvSpPr/>
          <p:nvPr/>
        </p:nvSpPr>
        <p:spPr>
          <a:xfrm>
            <a:off x="8191499" y="2171700"/>
            <a:ext cx="1076325" cy="552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188465D-A3C0-4BC6-A23F-A3A46CACC881}"/>
              </a:ext>
            </a:extLst>
          </p:cNvPr>
          <p:cNvSpPr/>
          <p:nvPr/>
        </p:nvSpPr>
        <p:spPr>
          <a:xfrm>
            <a:off x="9001125" y="4143375"/>
            <a:ext cx="914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88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BD4E-8047-4313-B358-EE905BDF4B9F}"/>
              </a:ext>
            </a:extLst>
          </p:cNvPr>
          <p:cNvSpPr>
            <a:spLocks noGrp="1"/>
          </p:cNvSpPr>
          <p:nvPr>
            <p:ph type="title"/>
          </p:nvPr>
        </p:nvSpPr>
        <p:spPr/>
        <p:txBody>
          <a:bodyPr/>
          <a:lstStyle/>
          <a:p>
            <a:r>
              <a:rPr lang="en-US" dirty="0"/>
              <a:t>Workspace – Centralized Communication </a:t>
            </a:r>
          </a:p>
        </p:txBody>
      </p:sp>
      <p:sp>
        <p:nvSpPr>
          <p:cNvPr id="3" name="Rectangle 2">
            <a:extLst>
              <a:ext uri="{FF2B5EF4-FFF2-40B4-BE49-F238E27FC236}">
                <a16:creationId xmlns:a16="http://schemas.microsoft.com/office/drawing/2014/main" id="{7C956AF3-30F7-4EB5-804D-AA0F01C38A02}"/>
              </a:ext>
            </a:extLst>
          </p:cNvPr>
          <p:cNvSpPr/>
          <p:nvPr/>
        </p:nvSpPr>
        <p:spPr>
          <a:xfrm>
            <a:off x="1047750" y="1690688"/>
            <a:ext cx="6096000" cy="3139321"/>
          </a:xfrm>
          <a:prstGeom prst="rect">
            <a:avLst/>
          </a:prstGeom>
        </p:spPr>
        <p:txBody>
          <a:bodyPr>
            <a:spAutoFit/>
          </a:bodyPr>
          <a:lstStyle/>
          <a:p>
            <a:r>
              <a:rPr lang="en-US" dirty="0">
                <a:solidFill>
                  <a:schemeClr val="accent1">
                    <a:lumMod val="75000"/>
                  </a:schemeClr>
                </a:solidFill>
              </a:rPr>
              <a:t>Workspace is its own section of your committee page. Once you are in Workspace you can complete committee tasks in one centralized location – keeping committee work more organized then messy email chains. You can automate notifications to the working group through Workspace as well. </a:t>
            </a:r>
          </a:p>
          <a:p>
            <a:endParaRPr lang="en-US" dirty="0">
              <a:solidFill>
                <a:schemeClr val="accent1">
                  <a:lumMod val="75000"/>
                </a:schemeClr>
              </a:solidFill>
            </a:endParaRPr>
          </a:p>
          <a:p>
            <a:pPr marL="285750" indent="-285750">
              <a:buFontTx/>
              <a:buChar char="-"/>
            </a:pPr>
            <a:r>
              <a:rPr lang="en-US" dirty="0">
                <a:solidFill>
                  <a:schemeClr val="accent1">
                    <a:lumMod val="75000"/>
                  </a:schemeClr>
                </a:solidFill>
              </a:rPr>
              <a:t>Action Items</a:t>
            </a:r>
          </a:p>
          <a:p>
            <a:pPr marL="285750" indent="-285750">
              <a:buFontTx/>
              <a:buChar char="-"/>
            </a:pPr>
            <a:r>
              <a:rPr lang="en-US" dirty="0">
                <a:solidFill>
                  <a:schemeClr val="accent1">
                    <a:lumMod val="75000"/>
                  </a:schemeClr>
                </a:solidFill>
              </a:rPr>
              <a:t>Ballots</a:t>
            </a:r>
          </a:p>
          <a:p>
            <a:pPr marL="285750" indent="-285750">
              <a:buFontTx/>
              <a:buChar char="-"/>
            </a:pPr>
            <a:r>
              <a:rPr lang="en-US" dirty="0">
                <a:solidFill>
                  <a:schemeClr val="accent1">
                    <a:lumMod val="75000"/>
                  </a:schemeClr>
                </a:solidFill>
              </a:rPr>
              <a:t>Comments </a:t>
            </a:r>
          </a:p>
          <a:p>
            <a:pPr marL="285750" indent="-285750">
              <a:buFontTx/>
              <a:buChar char="-"/>
            </a:pPr>
            <a:r>
              <a:rPr lang="en-US" dirty="0">
                <a:solidFill>
                  <a:schemeClr val="accent1">
                    <a:lumMod val="75000"/>
                  </a:schemeClr>
                </a:solidFill>
              </a:rPr>
              <a:t>Sharing Documents</a:t>
            </a:r>
          </a:p>
          <a:p>
            <a:pPr marL="285750" indent="-285750">
              <a:buFontTx/>
              <a:buChar char="-"/>
            </a:pPr>
            <a:r>
              <a:rPr lang="en-US" dirty="0">
                <a:solidFill>
                  <a:schemeClr val="accent1">
                    <a:lumMod val="75000"/>
                  </a:schemeClr>
                </a:solidFill>
              </a:rPr>
              <a:t>Creating and Revising Documents </a:t>
            </a:r>
          </a:p>
        </p:txBody>
      </p:sp>
      <p:pic>
        <p:nvPicPr>
          <p:cNvPr id="4" name="Picture 3">
            <a:extLst>
              <a:ext uri="{FF2B5EF4-FFF2-40B4-BE49-F238E27FC236}">
                <a16:creationId xmlns:a16="http://schemas.microsoft.com/office/drawing/2014/main" id="{6BF3FB9E-B929-4D01-A20D-6DCCE14DE1E0}"/>
              </a:ext>
            </a:extLst>
          </p:cNvPr>
          <p:cNvPicPr>
            <a:picLocks noChangeAspect="1"/>
          </p:cNvPicPr>
          <p:nvPr/>
        </p:nvPicPr>
        <p:blipFill>
          <a:blip r:embed="rId2"/>
          <a:stretch>
            <a:fillRect/>
          </a:stretch>
        </p:blipFill>
        <p:spPr>
          <a:xfrm>
            <a:off x="4975750" y="3208932"/>
            <a:ext cx="6949550" cy="2481662"/>
          </a:xfrm>
          <a:prstGeom prst="rect">
            <a:avLst/>
          </a:prstGeom>
          <a:ln>
            <a:solidFill>
              <a:schemeClr val="tx1"/>
            </a:solidFill>
          </a:ln>
        </p:spPr>
      </p:pic>
      <p:sp>
        <p:nvSpPr>
          <p:cNvPr id="5" name="Oval 4">
            <a:extLst>
              <a:ext uri="{FF2B5EF4-FFF2-40B4-BE49-F238E27FC236}">
                <a16:creationId xmlns:a16="http://schemas.microsoft.com/office/drawing/2014/main" id="{2E5213DE-5FAE-4AAC-8980-2B6C6E91490A}"/>
              </a:ext>
            </a:extLst>
          </p:cNvPr>
          <p:cNvSpPr/>
          <p:nvPr/>
        </p:nvSpPr>
        <p:spPr>
          <a:xfrm>
            <a:off x="9144000" y="3590924"/>
            <a:ext cx="876300" cy="409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80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8E55-DCC6-43D0-897C-289C4906C9F6}"/>
              </a:ext>
            </a:extLst>
          </p:cNvPr>
          <p:cNvSpPr>
            <a:spLocks noGrp="1"/>
          </p:cNvSpPr>
          <p:nvPr>
            <p:ph type="title"/>
          </p:nvPr>
        </p:nvSpPr>
        <p:spPr/>
        <p:txBody>
          <a:bodyPr/>
          <a:lstStyle/>
          <a:p>
            <a:r>
              <a:rPr lang="en-US" dirty="0"/>
              <a:t>Action Items </a:t>
            </a:r>
          </a:p>
        </p:txBody>
      </p:sp>
      <p:sp>
        <p:nvSpPr>
          <p:cNvPr id="3" name="Rectangle 2">
            <a:extLst>
              <a:ext uri="{FF2B5EF4-FFF2-40B4-BE49-F238E27FC236}">
                <a16:creationId xmlns:a16="http://schemas.microsoft.com/office/drawing/2014/main" id="{5BFE26E5-62E6-4241-A368-48BFBE4835B7}"/>
              </a:ext>
            </a:extLst>
          </p:cNvPr>
          <p:cNvSpPr/>
          <p:nvPr/>
        </p:nvSpPr>
        <p:spPr>
          <a:xfrm>
            <a:off x="1200150" y="1443841"/>
            <a:ext cx="6096000" cy="3970318"/>
          </a:xfrm>
          <a:prstGeom prst="rect">
            <a:avLst/>
          </a:prstGeom>
        </p:spPr>
        <p:txBody>
          <a:bodyPr>
            <a:spAutoFit/>
          </a:bodyPr>
          <a:lstStyle/>
          <a:p>
            <a:r>
              <a:rPr lang="en-US" dirty="0">
                <a:solidFill>
                  <a:schemeClr val="accent1">
                    <a:lumMod val="75000"/>
                  </a:schemeClr>
                </a:solidFill>
              </a:rPr>
              <a:t>Action items appear on the home screen of Workspace as the framework for completing your committee tasks.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“Add an Action” to assign tasks to a single member of your team. </a:t>
            </a:r>
          </a:p>
          <a:p>
            <a:endParaRPr lang="en-US" dirty="0">
              <a:solidFill>
                <a:schemeClr val="accent1">
                  <a:lumMod val="75000"/>
                </a:schemeClr>
              </a:solidFill>
            </a:endParaRPr>
          </a:p>
          <a:p>
            <a:r>
              <a:rPr lang="en-US" dirty="0">
                <a:solidFill>
                  <a:schemeClr val="accent1">
                    <a:lumMod val="75000"/>
                  </a:schemeClr>
                </a:solidFill>
              </a:rPr>
              <a:t>You can add the following to each action item: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Subject</a:t>
            </a:r>
          </a:p>
          <a:p>
            <a:pPr marL="285750" indent="-285750">
              <a:buFont typeface="Arial" panose="020B0604020202020204" pitchFamily="34" charset="0"/>
              <a:buChar char="•"/>
            </a:pPr>
            <a:r>
              <a:rPr lang="en-US" dirty="0">
                <a:solidFill>
                  <a:schemeClr val="accent1">
                    <a:lumMod val="75000"/>
                  </a:schemeClr>
                </a:solidFill>
              </a:rPr>
              <a:t>Description </a:t>
            </a:r>
          </a:p>
          <a:p>
            <a:pPr marL="285750" indent="-285750">
              <a:buFont typeface="Arial" panose="020B0604020202020204" pitchFamily="34" charset="0"/>
              <a:buChar char="•"/>
            </a:pPr>
            <a:r>
              <a:rPr lang="en-US" dirty="0">
                <a:solidFill>
                  <a:schemeClr val="accent1">
                    <a:lumMod val="75000"/>
                  </a:schemeClr>
                </a:solidFill>
              </a:rPr>
              <a:t>Priority</a:t>
            </a:r>
          </a:p>
          <a:p>
            <a:pPr marL="285750" indent="-285750">
              <a:buFont typeface="Arial" panose="020B0604020202020204" pitchFamily="34" charset="0"/>
              <a:buChar char="•"/>
            </a:pPr>
            <a:r>
              <a:rPr lang="en-US" dirty="0">
                <a:solidFill>
                  <a:schemeClr val="accent1">
                    <a:lumMod val="75000"/>
                  </a:schemeClr>
                </a:solidFill>
              </a:rPr>
              <a:t>Date Due</a:t>
            </a:r>
          </a:p>
          <a:p>
            <a:pPr marL="285750" indent="-285750">
              <a:buFont typeface="Arial" panose="020B0604020202020204" pitchFamily="34" charset="0"/>
              <a:buChar char="•"/>
            </a:pPr>
            <a:r>
              <a:rPr lang="en-US" dirty="0">
                <a:solidFill>
                  <a:schemeClr val="accent1">
                    <a:lumMod val="75000"/>
                  </a:schemeClr>
                </a:solidFill>
              </a:rPr>
              <a:t>Reference Documents</a:t>
            </a:r>
          </a:p>
          <a:p>
            <a:pPr marL="285750" indent="-285750">
              <a:buFont typeface="Arial" panose="020B0604020202020204" pitchFamily="34" charset="0"/>
              <a:buChar char="•"/>
            </a:pPr>
            <a:r>
              <a:rPr lang="en-US" dirty="0">
                <a:solidFill>
                  <a:schemeClr val="accent1">
                    <a:lumMod val="75000"/>
                  </a:schemeClr>
                </a:solidFill>
              </a:rPr>
              <a:t>Notifications</a:t>
            </a:r>
          </a:p>
        </p:txBody>
      </p:sp>
      <p:pic>
        <p:nvPicPr>
          <p:cNvPr id="4" name="Picture 3">
            <a:extLst>
              <a:ext uri="{FF2B5EF4-FFF2-40B4-BE49-F238E27FC236}">
                <a16:creationId xmlns:a16="http://schemas.microsoft.com/office/drawing/2014/main" id="{CFB2DB2D-B11F-47AD-A4A5-D3313BA88D6C}"/>
              </a:ext>
            </a:extLst>
          </p:cNvPr>
          <p:cNvPicPr>
            <a:picLocks noChangeAspect="1"/>
          </p:cNvPicPr>
          <p:nvPr/>
        </p:nvPicPr>
        <p:blipFill>
          <a:blip r:embed="rId2"/>
          <a:stretch>
            <a:fillRect/>
          </a:stretch>
        </p:blipFill>
        <p:spPr>
          <a:xfrm>
            <a:off x="7296150" y="1443841"/>
            <a:ext cx="4613676" cy="1875858"/>
          </a:xfrm>
          <a:prstGeom prst="rect">
            <a:avLst/>
          </a:prstGeom>
          <a:ln>
            <a:solidFill>
              <a:schemeClr val="tx1"/>
            </a:solidFill>
          </a:ln>
        </p:spPr>
      </p:pic>
      <p:pic>
        <p:nvPicPr>
          <p:cNvPr id="5" name="Picture 4">
            <a:extLst>
              <a:ext uri="{FF2B5EF4-FFF2-40B4-BE49-F238E27FC236}">
                <a16:creationId xmlns:a16="http://schemas.microsoft.com/office/drawing/2014/main" id="{741376C4-34AA-4DDB-BBC0-3D60475A4B9A}"/>
              </a:ext>
            </a:extLst>
          </p:cNvPr>
          <p:cNvPicPr>
            <a:picLocks noChangeAspect="1"/>
          </p:cNvPicPr>
          <p:nvPr/>
        </p:nvPicPr>
        <p:blipFill>
          <a:blip r:embed="rId3"/>
          <a:stretch>
            <a:fillRect/>
          </a:stretch>
        </p:blipFill>
        <p:spPr>
          <a:xfrm>
            <a:off x="5515359" y="3718831"/>
            <a:ext cx="4285482" cy="2000250"/>
          </a:xfrm>
          <a:prstGeom prst="rect">
            <a:avLst/>
          </a:prstGeom>
          <a:ln>
            <a:solidFill>
              <a:schemeClr val="tx1"/>
            </a:solidFill>
          </a:ln>
        </p:spPr>
      </p:pic>
      <p:sp>
        <p:nvSpPr>
          <p:cNvPr id="6" name="Oval 5">
            <a:extLst>
              <a:ext uri="{FF2B5EF4-FFF2-40B4-BE49-F238E27FC236}">
                <a16:creationId xmlns:a16="http://schemas.microsoft.com/office/drawing/2014/main" id="{C0553F20-807C-45FF-BAB7-3716489A3AF6}"/>
              </a:ext>
            </a:extLst>
          </p:cNvPr>
          <p:cNvSpPr/>
          <p:nvPr/>
        </p:nvSpPr>
        <p:spPr>
          <a:xfrm>
            <a:off x="7800783" y="4261756"/>
            <a:ext cx="160991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368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67DD0-2AA8-4144-AB15-E2DCBE3BC461}"/>
              </a:ext>
            </a:extLst>
          </p:cNvPr>
          <p:cNvSpPr>
            <a:spLocks noGrp="1"/>
          </p:cNvSpPr>
          <p:nvPr>
            <p:ph type="title"/>
          </p:nvPr>
        </p:nvSpPr>
        <p:spPr/>
        <p:txBody>
          <a:bodyPr/>
          <a:lstStyle/>
          <a:p>
            <a:r>
              <a:rPr lang="en-US" dirty="0"/>
              <a:t>Keeping Track of Tasks</a:t>
            </a:r>
          </a:p>
        </p:txBody>
      </p:sp>
      <p:sp>
        <p:nvSpPr>
          <p:cNvPr id="3" name="Rectangle 2">
            <a:extLst>
              <a:ext uri="{FF2B5EF4-FFF2-40B4-BE49-F238E27FC236}">
                <a16:creationId xmlns:a16="http://schemas.microsoft.com/office/drawing/2014/main" id="{D4DF249F-84AD-4533-8581-EDF88BD9870D}"/>
              </a:ext>
            </a:extLst>
          </p:cNvPr>
          <p:cNvSpPr/>
          <p:nvPr/>
        </p:nvSpPr>
        <p:spPr>
          <a:xfrm>
            <a:off x="1181100" y="1831539"/>
            <a:ext cx="6096000" cy="2585323"/>
          </a:xfrm>
          <a:prstGeom prst="rect">
            <a:avLst/>
          </a:prstGeom>
        </p:spPr>
        <p:txBody>
          <a:bodyPr>
            <a:spAutoFit/>
          </a:bodyPr>
          <a:lstStyle/>
          <a:p>
            <a:r>
              <a:rPr lang="en-US" dirty="0">
                <a:solidFill>
                  <a:schemeClr val="accent1">
                    <a:lumMod val="75000"/>
                  </a:schemeClr>
                </a:solidFill>
              </a:rPr>
              <a:t>Keeping action items organized is a challenge. You are able to download a detailed list to keep everyone organized and on track.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Click the “Arrow” next to “Add an Action” &gt; “Download Spreadsheet dropdown.”</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This will export as an Excel spreadsheet with the following information. </a:t>
            </a:r>
          </a:p>
        </p:txBody>
      </p:sp>
      <p:pic>
        <p:nvPicPr>
          <p:cNvPr id="4" name="Picture 3">
            <a:extLst>
              <a:ext uri="{FF2B5EF4-FFF2-40B4-BE49-F238E27FC236}">
                <a16:creationId xmlns:a16="http://schemas.microsoft.com/office/drawing/2014/main" id="{C8CE2A33-541D-4F31-8082-4305EADF252A}"/>
              </a:ext>
            </a:extLst>
          </p:cNvPr>
          <p:cNvPicPr>
            <a:picLocks noChangeAspect="1"/>
          </p:cNvPicPr>
          <p:nvPr/>
        </p:nvPicPr>
        <p:blipFill>
          <a:blip r:embed="rId2"/>
          <a:stretch>
            <a:fillRect/>
          </a:stretch>
        </p:blipFill>
        <p:spPr>
          <a:xfrm>
            <a:off x="3319504" y="4208451"/>
            <a:ext cx="6285985" cy="1649412"/>
          </a:xfrm>
          <a:prstGeom prst="rect">
            <a:avLst/>
          </a:prstGeom>
          <a:ln>
            <a:solidFill>
              <a:schemeClr val="tx1"/>
            </a:solidFill>
          </a:ln>
        </p:spPr>
      </p:pic>
      <p:pic>
        <p:nvPicPr>
          <p:cNvPr id="5" name="Picture 4">
            <a:extLst>
              <a:ext uri="{FF2B5EF4-FFF2-40B4-BE49-F238E27FC236}">
                <a16:creationId xmlns:a16="http://schemas.microsoft.com/office/drawing/2014/main" id="{0EE8CD60-D69F-45A7-AFE8-1CA049A26B4B}"/>
              </a:ext>
            </a:extLst>
          </p:cNvPr>
          <p:cNvPicPr>
            <a:picLocks noChangeAspect="1"/>
          </p:cNvPicPr>
          <p:nvPr/>
        </p:nvPicPr>
        <p:blipFill>
          <a:blip r:embed="rId3"/>
          <a:stretch>
            <a:fillRect/>
          </a:stretch>
        </p:blipFill>
        <p:spPr>
          <a:xfrm>
            <a:off x="7426519" y="1875954"/>
            <a:ext cx="3995737" cy="1881590"/>
          </a:xfrm>
          <a:prstGeom prst="rect">
            <a:avLst/>
          </a:prstGeom>
          <a:ln>
            <a:solidFill>
              <a:schemeClr val="tx1"/>
            </a:solidFill>
          </a:ln>
        </p:spPr>
      </p:pic>
      <p:sp>
        <p:nvSpPr>
          <p:cNvPr id="6" name="Oval 5">
            <a:extLst>
              <a:ext uri="{FF2B5EF4-FFF2-40B4-BE49-F238E27FC236}">
                <a16:creationId xmlns:a16="http://schemas.microsoft.com/office/drawing/2014/main" id="{2726ED1F-7E3B-497E-9AD8-6D0227186F64}"/>
              </a:ext>
            </a:extLst>
          </p:cNvPr>
          <p:cNvSpPr/>
          <p:nvPr/>
        </p:nvSpPr>
        <p:spPr>
          <a:xfrm>
            <a:off x="9715500" y="2360618"/>
            <a:ext cx="590550" cy="5889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325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33F7-FA6A-48F7-AF7B-985E1534E43F}"/>
              </a:ext>
            </a:extLst>
          </p:cNvPr>
          <p:cNvSpPr>
            <a:spLocks noGrp="1"/>
          </p:cNvSpPr>
          <p:nvPr>
            <p:ph type="title"/>
          </p:nvPr>
        </p:nvSpPr>
        <p:spPr/>
        <p:txBody>
          <a:bodyPr/>
          <a:lstStyle/>
          <a:p>
            <a:r>
              <a:rPr lang="en-US" dirty="0"/>
              <a:t>Uploading a Document </a:t>
            </a:r>
          </a:p>
        </p:txBody>
      </p:sp>
      <p:sp>
        <p:nvSpPr>
          <p:cNvPr id="3" name="Rectangle 2">
            <a:extLst>
              <a:ext uri="{FF2B5EF4-FFF2-40B4-BE49-F238E27FC236}">
                <a16:creationId xmlns:a16="http://schemas.microsoft.com/office/drawing/2014/main" id="{CD955957-A7C2-42E7-AD96-C0CB8554BAD1}"/>
              </a:ext>
            </a:extLst>
          </p:cNvPr>
          <p:cNvSpPr/>
          <p:nvPr/>
        </p:nvSpPr>
        <p:spPr>
          <a:xfrm>
            <a:off x="1200150" y="1443841"/>
            <a:ext cx="6096000" cy="3970318"/>
          </a:xfrm>
          <a:prstGeom prst="rect">
            <a:avLst/>
          </a:prstGeom>
        </p:spPr>
        <p:txBody>
          <a:bodyPr>
            <a:spAutoFit/>
          </a:bodyPr>
          <a:lstStyle/>
          <a:p>
            <a:r>
              <a:rPr lang="en-US" dirty="0">
                <a:solidFill>
                  <a:schemeClr val="accent1">
                    <a:lumMod val="75000"/>
                  </a:schemeClr>
                </a:solidFill>
              </a:rPr>
              <a:t>In the documents tab, Click “Add” to upload a document. </a:t>
            </a:r>
          </a:p>
          <a:p>
            <a:endParaRPr lang="en-US" dirty="0">
              <a:solidFill>
                <a:schemeClr val="accent1">
                  <a:lumMod val="75000"/>
                </a:schemeClr>
              </a:solidFill>
            </a:endParaRPr>
          </a:p>
          <a:p>
            <a:r>
              <a:rPr lang="en-US" dirty="0">
                <a:solidFill>
                  <a:schemeClr val="accent1">
                    <a:lumMod val="75000"/>
                  </a:schemeClr>
                </a:solidFill>
              </a:rPr>
              <a:t>You will be able to add the following: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Display title</a:t>
            </a:r>
          </a:p>
          <a:p>
            <a:pPr marL="285750" indent="-285750">
              <a:buFont typeface="Arial" panose="020B0604020202020204" pitchFamily="34" charset="0"/>
              <a:buChar char="•"/>
            </a:pPr>
            <a:r>
              <a:rPr lang="en-US" dirty="0">
                <a:solidFill>
                  <a:schemeClr val="accent1">
                    <a:lumMod val="75000"/>
                  </a:schemeClr>
                </a:solidFill>
              </a:rPr>
              <a:t>Document revision number</a:t>
            </a:r>
          </a:p>
          <a:p>
            <a:pPr marL="285750" indent="-285750">
              <a:buFont typeface="Arial" panose="020B0604020202020204" pitchFamily="34" charset="0"/>
              <a:buChar char="•"/>
            </a:pPr>
            <a:r>
              <a:rPr lang="en-US" dirty="0">
                <a:solidFill>
                  <a:schemeClr val="accent1">
                    <a:lumMod val="75000"/>
                  </a:schemeClr>
                </a:solidFill>
              </a:rPr>
              <a:t>Download name</a:t>
            </a:r>
          </a:p>
          <a:p>
            <a:pPr marL="285750" indent="-285750">
              <a:buFont typeface="Arial" panose="020B0604020202020204" pitchFamily="34" charset="0"/>
              <a:buChar char="•"/>
            </a:pPr>
            <a:r>
              <a:rPr lang="en-US" dirty="0">
                <a:solidFill>
                  <a:schemeClr val="accent1">
                    <a:lumMod val="75000"/>
                  </a:schemeClr>
                </a:solidFill>
              </a:rPr>
              <a:t>Description</a:t>
            </a:r>
          </a:p>
          <a:p>
            <a:pPr marL="285750" indent="-285750">
              <a:buFont typeface="Arial" panose="020B0604020202020204" pitchFamily="34" charset="0"/>
              <a:buChar char="•"/>
            </a:pPr>
            <a:r>
              <a:rPr lang="en-US" dirty="0">
                <a:solidFill>
                  <a:schemeClr val="accent1">
                    <a:lumMod val="75000"/>
                  </a:schemeClr>
                </a:solidFill>
              </a:rPr>
              <a:t>Submitter</a:t>
            </a:r>
          </a:p>
          <a:p>
            <a:pPr marL="285750" indent="-285750">
              <a:buFont typeface="Arial" panose="020B0604020202020204" pitchFamily="34" charset="0"/>
              <a:buChar char="•"/>
            </a:pPr>
            <a:r>
              <a:rPr lang="en-US" dirty="0">
                <a:solidFill>
                  <a:schemeClr val="accent1">
                    <a:lumMod val="75000"/>
                  </a:schemeClr>
                </a:solidFill>
              </a:rPr>
              <a:t>Submission Date</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Choose folder, state, and comment permissions. </a:t>
            </a:r>
          </a:p>
          <a:p>
            <a:endParaRPr lang="en-US" dirty="0">
              <a:solidFill>
                <a:schemeClr val="accent1">
                  <a:lumMod val="75000"/>
                </a:schemeClr>
              </a:solidFill>
            </a:endParaRPr>
          </a:p>
          <a:p>
            <a:r>
              <a:rPr lang="en-US" dirty="0">
                <a:solidFill>
                  <a:schemeClr val="accent1">
                    <a:lumMod val="75000"/>
                  </a:schemeClr>
                </a:solidFill>
              </a:rPr>
              <a:t>The notifications section allows you to notify the group. </a:t>
            </a:r>
          </a:p>
        </p:txBody>
      </p:sp>
      <p:pic>
        <p:nvPicPr>
          <p:cNvPr id="4" name="Picture 3">
            <a:extLst>
              <a:ext uri="{FF2B5EF4-FFF2-40B4-BE49-F238E27FC236}">
                <a16:creationId xmlns:a16="http://schemas.microsoft.com/office/drawing/2014/main" id="{ED6A3E72-FA4F-4539-BD49-5717B184B28C}"/>
              </a:ext>
            </a:extLst>
          </p:cNvPr>
          <p:cNvPicPr>
            <a:picLocks noChangeAspect="1"/>
          </p:cNvPicPr>
          <p:nvPr/>
        </p:nvPicPr>
        <p:blipFill>
          <a:blip r:embed="rId2"/>
          <a:stretch>
            <a:fillRect/>
          </a:stretch>
        </p:blipFill>
        <p:spPr>
          <a:xfrm>
            <a:off x="6753527" y="1516456"/>
            <a:ext cx="4870535" cy="1891123"/>
          </a:xfrm>
          <a:prstGeom prst="rect">
            <a:avLst/>
          </a:prstGeom>
          <a:ln>
            <a:solidFill>
              <a:schemeClr val="tx1"/>
            </a:solidFill>
          </a:ln>
        </p:spPr>
      </p:pic>
      <p:pic>
        <p:nvPicPr>
          <p:cNvPr id="5" name="Picture 4">
            <a:extLst>
              <a:ext uri="{FF2B5EF4-FFF2-40B4-BE49-F238E27FC236}">
                <a16:creationId xmlns:a16="http://schemas.microsoft.com/office/drawing/2014/main" id="{41F6EC11-BE8F-423C-B6A7-9028AFDE4F21}"/>
              </a:ext>
            </a:extLst>
          </p:cNvPr>
          <p:cNvPicPr>
            <a:picLocks noChangeAspect="1"/>
          </p:cNvPicPr>
          <p:nvPr/>
        </p:nvPicPr>
        <p:blipFill>
          <a:blip r:embed="rId3"/>
          <a:stretch>
            <a:fillRect/>
          </a:stretch>
        </p:blipFill>
        <p:spPr>
          <a:xfrm>
            <a:off x="7296150" y="3691721"/>
            <a:ext cx="3516658" cy="2047011"/>
          </a:xfrm>
          <a:prstGeom prst="rect">
            <a:avLst/>
          </a:prstGeom>
          <a:ln>
            <a:solidFill>
              <a:schemeClr val="tx1">
                <a:lumMod val="50000"/>
              </a:schemeClr>
            </a:solidFill>
          </a:ln>
        </p:spPr>
      </p:pic>
      <p:sp>
        <p:nvSpPr>
          <p:cNvPr id="6" name="Oval 5">
            <a:extLst>
              <a:ext uri="{FF2B5EF4-FFF2-40B4-BE49-F238E27FC236}">
                <a16:creationId xmlns:a16="http://schemas.microsoft.com/office/drawing/2014/main" id="{7ABFB9BF-8F00-4E6A-835A-9EFD31B4CE79}"/>
              </a:ext>
            </a:extLst>
          </p:cNvPr>
          <p:cNvSpPr/>
          <p:nvPr/>
        </p:nvSpPr>
        <p:spPr>
          <a:xfrm>
            <a:off x="10766812" y="2159613"/>
            <a:ext cx="552450" cy="6048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C619CF4-899F-4B98-A6CE-893BAF1C270B}"/>
              </a:ext>
            </a:extLst>
          </p:cNvPr>
          <p:cNvSpPr/>
          <p:nvPr/>
        </p:nvSpPr>
        <p:spPr>
          <a:xfrm>
            <a:off x="7105650" y="2486025"/>
            <a:ext cx="771525" cy="171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ED52DCF-8E2E-46F2-B7AD-B8ECBDFFD975}"/>
              </a:ext>
            </a:extLst>
          </p:cNvPr>
          <p:cNvSpPr/>
          <p:nvPr/>
        </p:nvSpPr>
        <p:spPr>
          <a:xfrm>
            <a:off x="7415212" y="3682206"/>
            <a:ext cx="485775" cy="48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382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C84A-724F-4419-B37A-1AD2652DFB19}"/>
              </a:ext>
            </a:extLst>
          </p:cNvPr>
          <p:cNvSpPr>
            <a:spLocks noGrp="1"/>
          </p:cNvSpPr>
          <p:nvPr>
            <p:ph type="title"/>
          </p:nvPr>
        </p:nvSpPr>
        <p:spPr/>
        <p:txBody>
          <a:bodyPr/>
          <a:lstStyle/>
          <a:p>
            <a:r>
              <a:rPr lang="en-US" dirty="0"/>
              <a:t>Tracking Revisions </a:t>
            </a:r>
          </a:p>
        </p:txBody>
      </p:sp>
      <p:sp>
        <p:nvSpPr>
          <p:cNvPr id="3" name="Rectangle 2">
            <a:extLst>
              <a:ext uri="{FF2B5EF4-FFF2-40B4-BE49-F238E27FC236}">
                <a16:creationId xmlns:a16="http://schemas.microsoft.com/office/drawing/2014/main" id="{67684BA2-929C-4655-B5A4-FC65D12AA37A}"/>
              </a:ext>
            </a:extLst>
          </p:cNvPr>
          <p:cNvSpPr/>
          <p:nvPr/>
        </p:nvSpPr>
        <p:spPr>
          <a:xfrm>
            <a:off x="1133475" y="1690688"/>
            <a:ext cx="6096000" cy="2585323"/>
          </a:xfrm>
          <a:prstGeom prst="rect">
            <a:avLst/>
          </a:prstGeom>
        </p:spPr>
        <p:txBody>
          <a:bodyPr>
            <a:spAutoFit/>
          </a:bodyPr>
          <a:lstStyle/>
          <a:p>
            <a:r>
              <a:rPr lang="en-US" dirty="0">
                <a:solidFill>
                  <a:schemeClr val="accent1">
                    <a:lumMod val="75000"/>
                  </a:schemeClr>
                </a:solidFill>
              </a:rPr>
              <a:t>Every revision that is added as a document will be recorded as track changes to review later.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view them for each document by clicking Edit &gt; Show Diffs.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view and compare each revision.</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All track changes will be shown through color coding.  </a:t>
            </a:r>
          </a:p>
        </p:txBody>
      </p:sp>
      <p:pic>
        <p:nvPicPr>
          <p:cNvPr id="4" name="Picture 3">
            <a:extLst>
              <a:ext uri="{FF2B5EF4-FFF2-40B4-BE49-F238E27FC236}">
                <a16:creationId xmlns:a16="http://schemas.microsoft.com/office/drawing/2014/main" id="{D59978DF-EAB3-4A4F-B55B-824A40F7A222}"/>
              </a:ext>
            </a:extLst>
          </p:cNvPr>
          <p:cNvPicPr>
            <a:picLocks noChangeAspect="1"/>
          </p:cNvPicPr>
          <p:nvPr/>
        </p:nvPicPr>
        <p:blipFill>
          <a:blip r:embed="rId2"/>
          <a:stretch>
            <a:fillRect/>
          </a:stretch>
        </p:blipFill>
        <p:spPr>
          <a:xfrm>
            <a:off x="2415002" y="4438745"/>
            <a:ext cx="2823358" cy="1293867"/>
          </a:xfrm>
          <a:prstGeom prst="rect">
            <a:avLst/>
          </a:prstGeom>
          <a:ln>
            <a:solidFill>
              <a:schemeClr val="tx1"/>
            </a:solidFill>
          </a:ln>
        </p:spPr>
      </p:pic>
      <p:pic>
        <p:nvPicPr>
          <p:cNvPr id="5" name="Picture 4">
            <a:extLst>
              <a:ext uri="{FF2B5EF4-FFF2-40B4-BE49-F238E27FC236}">
                <a16:creationId xmlns:a16="http://schemas.microsoft.com/office/drawing/2014/main" id="{0619A376-2B05-4AB7-89B8-90F13781A55D}"/>
              </a:ext>
            </a:extLst>
          </p:cNvPr>
          <p:cNvPicPr>
            <a:picLocks noChangeAspect="1"/>
          </p:cNvPicPr>
          <p:nvPr/>
        </p:nvPicPr>
        <p:blipFill>
          <a:blip r:embed="rId3"/>
          <a:stretch>
            <a:fillRect/>
          </a:stretch>
        </p:blipFill>
        <p:spPr>
          <a:xfrm>
            <a:off x="6581774" y="3341180"/>
            <a:ext cx="5209595" cy="2512190"/>
          </a:xfrm>
          <a:prstGeom prst="rect">
            <a:avLst/>
          </a:prstGeom>
          <a:ln>
            <a:solidFill>
              <a:schemeClr val="tx1"/>
            </a:solidFill>
          </a:ln>
        </p:spPr>
      </p:pic>
      <p:pic>
        <p:nvPicPr>
          <p:cNvPr id="6" name="Picture 5">
            <a:extLst>
              <a:ext uri="{FF2B5EF4-FFF2-40B4-BE49-F238E27FC236}">
                <a16:creationId xmlns:a16="http://schemas.microsoft.com/office/drawing/2014/main" id="{2F6234F7-E71F-4F76-B5BB-BE238F427B3B}"/>
              </a:ext>
            </a:extLst>
          </p:cNvPr>
          <p:cNvPicPr>
            <a:picLocks noChangeAspect="1"/>
          </p:cNvPicPr>
          <p:nvPr/>
        </p:nvPicPr>
        <p:blipFill>
          <a:blip r:embed="rId4"/>
          <a:stretch>
            <a:fillRect/>
          </a:stretch>
        </p:blipFill>
        <p:spPr>
          <a:xfrm>
            <a:off x="7576846" y="910156"/>
            <a:ext cx="2853447" cy="1903964"/>
          </a:xfrm>
          <a:prstGeom prst="rect">
            <a:avLst/>
          </a:prstGeom>
          <a:ln>
            <a:solidFill>
              <a:schemeClr val="tx1"/>
            </a:solidFill>
          </a:ln>
        </p:spPr>
      </p:pic>
      <p:sp>
        <p:nvSpPr>
          <p:cNvPr id="7" name="Oval 6">
            <a:extLst>
              <a:ext uri="{FF2B5EF4-FFF2-40B4-BE49-F238E27FC236}">
                <a16:creationId xmlns:a16="http://schemas.microsoft.com/office/drawing/2014/main" id="{23CFE256-338D-4099-9EC4-A4C1F01B5B63}"/>
              </a:ext>
            </a:extLst>
          </p:cNvPr>
          <p:cNvSpPr/>
          <p:nvPr/>
        </p:nvSpPr>
        <p:spPr>
          <a:xfrm>
            <a:off x="8486775" y="1466850"/>
            <a:ext cx="1276350" cy="323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3A0AAE4-13DE-46B0-A8B2-78A1DD7A5D35}"/>
              </a:ext>
            </a:extLst>
          </p:cNvPr>
          <p:cNvSpPr/>
          <p:nvPr/>
        </p:nvSpPr>
        <p:spPr>
          <a:xfrm>
            <a:off x="7296149" y="3857626"/>
            <a:ext cx="1590675" cy="3143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047BD7-D8D2-4D0A-9E71-7FCC339B53BA}"/>
              </a:ext>
            </a:extLst>
          </p:cNvPr>
          <p:cNvSpPr/>
          <p:nvPr/>
        </p:nvSpPr>
        <p:spPr>
          <a:xfrm>
            <a:off x="9124950" y="3815120"/>
            <a:ext cx="1466850" cy="399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387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4AD3-1313-47B7-82D1-8570812AB4CC}"/>
              </a:ext>
            </a:extLst>
          </p:cNvPr>
          <p:cNvSpPr>
            <a:spLocks noGrp="1"/>
          </p:cNvSpPr>
          <p:nvPr>
            <p:ph type="title"/>
          </p:nvPr>
        </p:nvSpPr>
        <p:spPr/>
        <p:txBody>
          <a:bodyPr/>
          <a:lstStyle/>
          <a:p>
            <a:r>
              <a:rPr lang="en-US" dirty="0"/>
              <a:t>Keeping Documents Organized</a:t>
            </a:r>
          </a:p>
        </p:txBody>
      </p:sp>
      <p:sp>
        <p:nvSpPr>
          <p:cNvPr id="3" name="Rectangle 2">
            <a:extLst>
              <a:ext uri="{FF2B5EF4-FFF2-40B4-BE49-F238E27FC236}">
                <a16:creationId xmlns:a16="http://schemas.microsoft.com/office/drawing/2014/main" id="{35542FA2-72FF-43F4-AA83-C25319EB00B8}"/>
              </a:ext>
            </a:extLst>
          </p:cNvPr>
          <p:cNvSpPr/>
          <p:nvPr/>
        </p:nvSpPr>
        <p:spPr>
          <a:xfrm>
            <a:off x="1123950" y="1432263"/>
            <a:ext cx="4210050" cy="2862322"/>
          </a:xfrm>
          <a:prstGeom prst="rect">
            <a:avLst/>
          </a:prstGeom>
        </p:spPr>
        <p:txBody>
          <a:bodyPr wrap="square">
            <a:spAutoFit/>
          </a:bodyPr>
          <a:lstStyle/>
          <a:p>
            <a:r>
              <a:rPr lang="en-US" dirty="0">
                <a:solidFill>
                  <a:schemeClr val="accent1">
                    <a:lumMod val="75000"/>
                  </a:schemeClr>
                </a:solidFill>
              </a:rPr>
              <a:t>There are certain situations where you might want to download all the documents in a particular folder.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do that by clicking Add &gt; Download 30 of 30.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also download a list of all the documents in a folder by clicking Add &gt; Download Document list CSV. </a:t>
            </a:r>
          </a:p>
        </p:txBody>
      </p:sp>
      <p:pic>
        <p:nvPicPr>
          <p:cNvPr id="4" name="Picture 3">
            <a:extLst>
              <a:ext uri="{FF2B5EF4-FFF2-40B4-BE49-F238E27FC236}">
                <a16:creationId xmlns:a16="http://schemas.microsoft.com/office/drawing/2014/main" id="{09B800AD-E533-42DD-A555-8F0A95F84FF9}"/>
              </a:ext>
            </a:extLst>
          </p:cNvPr>
          <p:cNvPicPr>
            <a:picLocks noChangeAspect="1"/>
          </p:cNvPicPr>
          <p:nvPr/>
        </p:nvPicPr>
        <p:blipFill>
          <a:blip r:embed="rId2"/>
          <a:stretch>
            <a:fillRect/>
          </a:stretch>
        </p:blipFill>
        <p:spPr>
          <a:xfrm>
            <a:off x="4638675" y="4081423"/>
            <a:ext cx="6162675" cy="1803866"/>
          </a:xfrm>
          <a:prstGeom prst="rect">
            <a:avLst/>
          </a:prstGeom>
          <a:ln>
            <a:solidFill>
              <a:schemeClr val="tx1"/>
            </a:solidFill>
          </a:ln>
        </p:spPr>
      </p:pic>
      <p:pic>
        <p:nvPicPr>
          <p:cNvPr id="5" name="Picture 4">
            <a:extLst>
              <a:ext uri="{FF2B5EF4-FFF2-40B4-BE49-F238E27FC236}">
                <a16:creationId xmlns:a16="http://schemas.microsoft.com/office/drawing/2014/main" id="{33A8C7C8-9E1C-4068-9F36-BEBE055AE6F3}"/>
              </a:ext>
            </a:extLst>
          </p:cNvPr>
          <p:cNvPicPr>
            <a:picLocks noChangeAspect="1"/>
          </p:cNvPicPr>
          <p:nvPr/>
        </p:nvPicPr>
        <p:blipFill>
          <a:blip r:embed="rId3"/>
          <a:stretch>
            <a:fillRect/>
          </a:stretch>
        </p:blipFill>
        <p:spPr>
          <a:xfrm>
            <a:off x="7105650" y="1432263"/>
            <a:ext cx="2982816" cy="2515571"/>
          </a:xfrm>
          <a:prstGeom prst="rect">
            <a:avLst/>
          </a:prstGeom>
          <a:ln>
            <a:solidFill>
              <a:schemeClr val="tx1"/>
            </a:solidFill>
          </a:ln>
        </p:spPr>
      </p:pic>
      <p:sp>
        <p:nvSpPr>
          <p:cNvPr id="6" name="Oval 5">
            <a:extLst>
              <a:ext uri="{FF2B5EF4-FFF2-40B4-BE49-F238E27FC236}">
                <a16:creationId xmlns:a16="http://schemas.microsoft.com/office/drawing/2014/main" id="{C3A105F3-6129-497E-B7BE-DEBBFA2DC91F}"/>
              </a:ext>
            </a:extLst>
          </p:cNvPr>
          <p:cNvSpPr/>
          <p:nvPr/>
        </p:nvSpPr>
        <p:spPr>
          <a:xfrm>
            <a:off x="7686675" y="2371725"/>
            <a:ext cx="1609725" cy="180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578F803-9BD0-4A19-A9A4-6ED2EC98951C}"/>
              </a:ext>
            </a:extLst>
          </p:cNvPr>
          <p:cNvSpPr/>
          <p:nvPr/>
        </p:nvSpPr>
        <p:spPr>
          <a:xfrm>
            <a:off x="7686675" y="2524125"/>
            <a:ext cx="1609725" cy="1972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932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958D-7198-45C7-A1E7-22B3E3ED786A}"/>
              </a:ext>
            </a:extLst>
          </p:cNvPr>
          <p:cNvSpPr>
            <a:spLocks noGrp="1"/>
          </p:cNvSpPr>
          <p:nvPr>
            <p:ph type="title"/>
          </p:nvPr>
        </p:nvSpPr>
        <p:spPr/>
        <p:txBody>
          <a:bodyPr/>
          <a:lstStyle/>
          <a:p>
            <a:r>
              <a:rPr lang="en-US" dirty="0"/>
              <a:t>Document Changes </a:t>
            </a:r>
          </a:p>
        </p:txBody>
      </p:sp>
      <p:sp>
        <p:nvSpPr>
          <p:cNvPr id="3" name="Rectangle 2">
            <a:extLst>
              <a:ext uri="{FF2B5EF4-FFF2-40B4-BE49-F238E27FC236}">
                <a16:creationId xmlns:a16="http://schemas.microsoft.com/office/drawing/2014/main" id="{A96289CB-DB30-49EC-B28E-C593E0989617}"/>
              </a:ext>
            </a:extLst>
          </p:cNvPr>
          <p:cNvSpPr/>
          <p:nvPr/>
        </p:nvSpPr>
        <p:spPr>
          <a:xfrm>
            <a:off x="1076325" y="1611690"/>
            <a:ext cx="6096000" cy="3139321"/>
          </a:xfrm>
          <a:prstGeom prst="rect">
            <a:avLst/>
          </a:prstGeom>
        </p:spPr>
        <p:txBody>
          <a:bodyPr>
            <a:spAutoFit/>
          </a:bodyPr>
          <a:lstStyle/>
          <a:p>
            <a:r>
              <a:rPr lang="en-US" dirty="0">
                <a:solidFill>
                  <a:schemeClr val="accent1">
                    <a:lumMod val="75000"/>
                  </a:schemeClr>
                </a:solidFill>
              </a:rPr>
              <a:t>Comments allow you to communicate about changes to a document in one central place without searching through emails.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To add a comment, click the “Dropdown Arrow” next to “Connect” or “Download.” Click “Add a Comment.”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To view the list of comments, click on the document page then click on “Comments.” You will see a list of all the comments for the document and will be able to track the progress for each comment by clicking on the subject line. </a:t>
            </a:r>
          </a:p>
        </p:txBody>
      </p:sp>
      <p:pic>
        <p:nvPicPr>
          <p:cNvPr id="4" name="Picture 3">
            <a:extLst>
              <a:ext uri="{FF2B5EF4-FFF2-40B4-BE49-F238E27FC236}">
                <a16:creationId xmlns:a16="http://schemas.microsoft.com/office/drawing/2014/main" id="{FB03F06C-3179-4885-B931-1818D4F26BDA}"/>
              </a:ext>
            </a:extLst>
          </p:cNvPr>
          <p:cNvPicPr>
            <a:picLocks noChangeAspect="1"/>
          </p:cNvPicPr>
          <p:nvPr/>
        </p:nvPicPr>
        <p:blipFill>
          <a:blip r:embed="rId2"/>
          <a:stretch>
            <a:fillRect/>
          </a:stretch>
        </p:blipFill>
        <p:spPr>
          <a:xfrm>
            <a:off x="6936110" y="1216402"/>
            <a:ext cx="5046339" cy="1720851"/>
          </a:xfrm>
          <a:prstGeom prst="rect">
            <a:avLst/>
          </a:prstGeom>
          <a:ln>
            <a:solidFill>
              <a:schemeClr val="tx1"/>
            </a:solidFill>
          </a:ln>
        </p:spPr>
      </p:pic>
      <p:pic>
        <p:nvPicPr>
          <p:cNvPr id="5" name="Picture 4">
            <a:extLst>
              <a:ext uri="{FF2B5EF4-FFF2-40B4-BE49-F238E27FC236}">
                <a16:creationId xmlns:a16="http://schemas.microsoft.com/office/drawing/2014/main" id="{68C349B3-732F-4085-BC94-A749A7DA29EE}"/>
              </a:ext>
            </a:extLst>
          </p:cNvPr>
          <p:cNvPicPr>
            <a:picLocks noChangeAspect="1"/>
          </p:cNvPicPr>
          <p:nvPr/>
        </p:nvPicPr>
        <p:blipFill>
          <a:blip r:embed="rId3"/>
          <a:stretch>
            <a:fillRect/>
          </a:stretch>
        </p:blipFill>
        <p:spPr>
          <a:xfrm>
            <a:off x="7049152" y="3592247"/>
            <a:ext cx="4820253" cy="2049351"/>
          </a:xfrm>
          <a:prstGeom prst="rect">
            <a:avLst/>
          </a:prstGeom>
          <a:ln>
            <a:solidFill>
              <a:schemeClr val="tx1"/>
            </a:solidFill>
          </a:ln>
        </p:spPr>
      </p:pic>
      <p:sp>
        <p:nvSpPr>
          <p:cNvPr id="6" name="Oval 5">
            <a:extLst>
              <a:ext uri="{FF2B5EF4-FFF2-40B4-BE49-F238E27FC236}">
                <a16:creationId xmlns:a16="http://schemas.microsoft.com/office/drawing/2014/main" id="{35C07DB5-E96C-4848-B718-FD5FB21DDAAC}"/>
              </a:ext>
            </a:extLst>
          </p:cNvPr>
          <p:cNvSpPr/>
          <p:nvPr/>
        </p:nvSpPr>
        <p:spPr>
          <a:xfrm>
            <a:off x="10363200" y="1857375"/>
            <a:ext cx="990600" cy="180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2DD5F69-9D34-4C93-A3D2-79222450F038}"/>
              </a:ext>
            </a:extLst>
          </p:cNvPr>
          <p:cNvSpPr/>
          <p:nvPr/>
        </p:nvSpPr>
        <p:spPr>
          <a:xfrm>
            <a:off x="7410450" y="4105275"/>
            <a:ext cx="1133475"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47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5DFFA-2E20-455D-83D9-92AC651B8AB3}"/>
              </a:ext>
            </a:extLst>
          </p:cNvPr>
          <p:cNvSpPr>
            <a:spLocks noGrp="1"/>
          </p:cNvSpPr>
          <p:nvPr>
            <p:ph type="title"/>
          </p:nvPr>
        </p:nvSpPr>
        <p:spPr/>
        <p:txBody>
          <a:bodyPr/>
          <a:lstStyle/>
          <a:p>
            <a:r>
              <a:rPr lang="en-US" dirty="0"/>
              <a:t>Environmental, Coasts Oceans, and Water Forum</a:t>
            </a:r>
          </a:p>
        </p:txBody>
      </p:sp>
      <p:pic>
        <p:nvPicPr>
          <p:cNvPr id="3" name="Picture 2">
            <a:extLst>
              <a:ext uri="{FF2B5EF4-FFF2-40B4-BE49-F238E27FC236}">
                <a16:creationId xmlns:a16="http://schemas.microsoft.com/office/drawing/2014/main" id="{ACDEC05E-0188-425C-9C78-0D697830D52D}"/>
              </a:ext>
            </a:extLst>
          </p:cNvPr>
          <p:cNvPicPr>
            <a:picLocks noChangeAspect="1"/>
          </p:cNvPicPr>
          <p:nvPr/>
        </p:nvPicPr>
        <p:blipFill>
          <a:blip r:embed="rId2"/>
          <a:stretch>
            <a:fillRect/>
          </a:stretch>
        </p:blipFill>
        <p:spPr>
          <a:xfrm>
            <a:off x="5213967" y="1289024"/>
            <a:ext cx="6495148" cy="2892451"/>
          </a:xfrm>
          <a:prstGeom prst="rect">
            <a:avLst/>
          </a:prstGeom>
          <a:ln>
            <a:solidFill>
              <a:schemeClr val="tx1"/>
            </a:solidFill>
          </a:ln>
        </p:spPr>
      </p:pic>
      <p:sp>
        <p:nvSpPr>
          <p:cNvPr id="4" name="TextBox 3">
            <a:extLst>
              <a:ext uri="{FF2B5EF4-FFF2-40B4-BE49-F238E27FC236}">
                <a16:creationId xmlns:a16="http://schemas.microsoft.com/office/drawing/2014/main" id="{970A5598-DB66-401A-AFB9-3DB4257AD292}"/>
              </a:ext>
            </a:extLst>
          </p:cNvPr>
          <p:cNvSpPr txBox="1"/>
          <p:nvPr/>
        </p:nvSpPr>
        <p:spPr>
          <a:xfrm>
            <a:off x="838200" y="1914525"/>
            <a:ext cx="3924300" cy="3139321"/>
          </a:xfrm>
          <a:prstGeom prst="rect">
            <a:avLst/>
          </a:prstGeom>
          <a:noFill/>
        </p:spPr>
        <p:txBody>
          <a:bodyPr wrap="square" rtlCol="0">
            <a:spAutoFit/>
          </a:bodyPr>
          <a:lstStyle/>
          <a:p>
            <a:r>
              <a:rPr lang="en-US" dirty="0">
                <a:solidFill>
                  <a:srgbClr val="005DAA"/>
                </a:solidFill>
              </a:rPr>
              <a:t>All COPRI members are auto-subscribed to this technical forum. </a:t>
            </a:r>
          </a:p>
          <a:p>
            <a:endParaRPr lang="en-US" dirty="0">
              <a:solidFill>
                <a:srgbClr val="005DAA"/>
              </a:solidFill>
            </a:endParaRPr>
          </a:p>
          <a:p>
            <a:r>
              <a:rPr lang="en-US" dirty="0">
                <a:solidFill>
                  <a:srgbClr val="005DAA"/>
                </a:solidFill>
              </a:rPr>
              <a:t>Members can ask questions and share their research, best practices, and innovative ideas. </a:t>
            </a:r>
          </a:p>
          <a:p>
            <a:endParaRPr lang="en-US" dirty="0">
              <a:solidFill>
                <a:srgbClr val="005DAA"/>
              </a:solidFill>
            </a:endParaRPr>
          </a:p>
          <a:p>
            <a:r>
              <a:rPr lang="en-US" dirty="0">
                <a:solidFill>
                  <a:srgbClr val="005DAA"/>
                </a:solidFill>
              </a:rPr>
              <a:t>You can unsubscribe to specific discussion threads. </a:t>
            </a:r>
          </a:p>
          <a:p>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E2ED340B-23A6-4823-9FBF-6A998F0D9DA5}"/>
              </a:ext>
            </a:extLst>
          </p:cNvPr>
          <p:cNvPicPr>
            <a:picLocks noChangeAspect="1"/>
          </p:cNvPicPr>
          <p:nvPr/>
        </p:nvPicPr>
        <p:blipFill>
          <a:blip r:embed="rId3"/>
          <a:stretch>
            <a:fillRect/>
          </a:stretch>
        </p:blipFill>
        <p:spPr>
          <a:xfrm>
            <a:off x="3077037" y="4679211"/>
            <a:ext cx="4029075" cy="1170752"/>
          </a:xfrm>
          <a:prstGeom prst="rect">
            <a:avLst/>
          </a:prstGeom>
          <a:ln>
            <a:solidFill>
              <a:schemeClr val="tx1"/>
            </a:solidFill>
          </a:ln>
        </p:spPr>
      </p:pic>
      <p:sp>
        <p:nvSpPr>
          <p:cNvPr id="6" name="Oval 5">
            <a:extLst>
              <a:ext uri="{FF2B5EF4-FFF2-40B4-BE49-F238E27FC236}">
                <a16:creationId xmlns:a16="http://schemas.microsoft.com/office/drawing/2014/main" id="{558F533C-02F6-4158-90CB-AD1C3776DD64}"/>
              </a:ext>
            </a:extLst>
          </p:cNvPr>
          <p:cNvSpPr/>
          <p:nvPr/>
        </p:nvSpPr>
        <p:spPr>
          <a:xfrm>
            <a:off x="5479741" y="4943118"/>
            <a:ext cx="658151" cy="642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36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8E15-B235-424D-B79F-8BB226E54D1F}"/>
              </a:ext>
            </a:extLst>
          </p:cNvPr>
          <p:cNvSpPr>
            <a:spLocks noGrp="1"/>
          </p:cNvSpPr>
          <p:nvPr>
            <p:ph type="title"/>
          </p:nvPr>
        </p:nvSpPr>
        <p:spPr/>
        <p:txBody>
          <a:bodyPr/>
          <a:lstStyle/>
          <a:p>
            <a:r>
              <a:rPr lang="en-US" dirty="0"/>
              <a:t>Ballots </a:t>
            </a:r>
          </a:p>
        </p:txBody>
      </p:sp>
      <p:sp>
        <p:nvSpPr>
          <p:cNvPr id="3" name="Rectangle 2">
            <a:extLst>
              <a:ext uri="{FF2B5EF4-FFF2-40B4-BE49-F238E27FC236}">
                <a16:creationId xmlns:a16="http://schemas.microsoft.com/office/drawing/2014/main" id="{499D10B7-22E1-400D-8EF9-2D5E19470EE6}"/>
              </a:ext>
            </a:extLst>
          </p:cNvPr>
          <p:cNvSpPr/>
          <p:nvPr/>
        </p:nvSpPr>
        <p:spPr>
          <a:xfrm>
            <a:off x="1152525" y="1582340"/>
            <a:ext cx="6096000" cy="3693319"/>
          </a:xfrm>
          <a:prstGeom prst="rect">
            <a:avLst/>
          </a:prstGeom>
        </p:spPr>
        <p:txBody>
          <a:bodyPr>
            <a:spAutoFit/>
          </a:bodyPr>
          <a:lstStyle/>
          <a:p>
            <a:r>
              <a:rPr lang="en-US" dirty="0">
                <a:solidFill>
                  <a:schemeClr val="accent1">
                    <a:lumMod val="75000"/>
                  </a:schemeClr>
                </a:solidFill>
              </a:rPr>
              <a:t>Ballots allow document approval or polling for a general consensus. </a:t>
            </a:r>
          </a:p>
          <a:p>
            <a:endParaRPr lang="en-US" dirty="0">
              <a:solidFill>
                <a:schemeClr val="accent1">
                  <a:lumMod val="75000"/>
                </a:schemeClr>
              </a:solidFill>
            </a:endParaRPr>
          </a:p>
          <a:p>
            <a:r>
              <a:rPr lang="en-US" dirty="0">
                <a:solidFill>
                  <a:schemeClr val="accent1">
                    <a:lumMod val="75000"/>
                  </a:schemeClr>
                </a:solidFill>
              </a:rPr>
              <a:t>Click on the “Ballot” &gt; “Create a Ballot.”</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create a custom ballot or a simple yes, no ballot.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allow commenting if you choose.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chose what type of results your voters can view. </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select when email notifications about the ballot will be sent. </a:t>
            </a:r>
          </a:p>
        </p:txBody>
      </p:sp>
      <p:pic>
        <p:nvPicPr>
          <p:cNvPr id="4" name="Picture 3">
            <a:extLst>
              <a:ext uri="{FF2B5EF4-FFF2-40B4-BE49-F238E27FC236}">
                <a16:creationId xmlns:a16="http://schemas.microsoft.com/office/drawing/2014/main" id="{073B7760-0F07-49FB-B96C-4DADEA7D1156}"/>
              </a:ext>
            </a:extLst>
          </p:cNvPr>
          <p:cNvPicPr>
            <a:picLocks noChangeAspect="1"/>
          </p:cNvPicPr>
          <p:nvPr/>
        </p:nvPicPr>
        <p:blipFill>
          <a:blip r:embed="rId2"/>
          <a:stretch>
            <a:fillRect/>
          </a:stretch>
        </p:blipFill>
        <p:spPr>
          <a:xfrm>
            <a:off x="7374958" y="3997472"/>
            <a:ext cx="3852408" cy="1624158"/>
          </a:xfrm>
          <a:prstGeom prst="rect">
            <a:avLst/>
          </a:prstGeom>
          <a:ln>
            <a:solidFill>
              <a:schemeClr val="tx1"/>
            </a:solidFill>
          </a:ln>
        </p:spPr>
      </p:pic>
      <p:pic>
        <p:nvPicPr>
          <p:cNvPr id="5" name="Picture 4">
            <a:extLst>
              <a:ext uri="{FF2B5EF4-FFF2-40B4-BE49-F238E27FC236}">
                <a16:creationId xmlns:a16="http://schemas.microsoft.com/office/drawing/2014/main" id="{AD6FD3AD-02D2-4CE8-B43E-E0CCDC01FA66}"/>
              </a:ext>
            </a:extLst>
          </p:cNvPr>
          <p:cNvPicPr>
            <a:picLocks noChangeAspect="1"/>
          </p:cNvPicPr>
          <p:nvPr/>
        </p:nvPicPr>
        <p:blipFill>
          <a:blip r:embed="rId3"/>
          <a:stretch>
            <a:fillRect/>
          </a:stretch>
        </p:blipFill>
        <p:spPr>
          <a:xfrm>
            <a:off x="6602599" y="1049214"/>
            <a:ext cx="5065526" cy="1858689"/>
          </a:xfrm>
          <a:prstGeom prst="rect">
            <a:avLst/>
          </a:prstGeom>
          <a:ln>
            <a:solidFill>
              <a:schemeClr val="tx1"/>
            </a:solidFill>
          </a:ln>
        </p:spPr>
      </p:pic>
      <p:sp>
        <p:nvSpPr>
          <p:cNvPr id="6" name="Oval 5">
            <a:extLst>
              <a:ext uri="{FF2B5EF4-FFF2-40B4-BE49-F238E27FC236}">
                <a16:creationId xmlns:a16="http://schemas.microsoft.com/office/drawing/2014/main" id="{B6194985-3EFF-4715-BC13-44109638C002}"/>
              </a:ext>
            </a:extLst>
          </p:cNvPr>
          <p:cNvSpPr/>
          <p:nvPr/>
        </p:nvSpPr>
        <p:spPr>
          <a:xfrm>
            <a:off x="6738087" y="1437084"/>
            <a:ext cx="1057275" cy="290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D1CBF38-B6E4-4395-A465-16E4235DC6CA}"/>
              </a:ext>
            </a:extLst>
          </p:cNvPr>
          <p:cNvSpPr/>
          <p:nvPr/>
        </p:nvSpPr>
        <p:spPr>
          <a:xfrm>
            <a:off x="10484219" y="1125140"/>
            <a:ext cx="914400" cy="602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4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0EAA-F7DC-4CEE-90B7-A4426C76E861}"/>
              </a:ext>
            </a:extLst>
          </p:cNvPr>
          <p:cNvSpPr>
            <a:spLocks noGrp="1"/>
          </p:cNvSpPr>
          <p:nvPr>
            <p:ph type="title"/>
          </p:nvPr>
        </p:nvSpPr>
        <p:spPr/>
        <p:txBody>
          <a:bodyPr/>
          <a:lstStyle/>
          <a:p>
            <a:r>
              <a:rPr lang="en-US" dirty="0"/>
              <a:t>Ballot Records </a:t>
            </a:r>
          </a:p>
        </p:txBody>
      </p:sp>
      <p:sp>
        <p:nvSpPr>
          <p:cNvPr id="3" name="Rectangle 2">
            <a:extLst>
              <a:ext uri="{FF2B5EF4-FFF2-40B4-BE49-F238E27FC236}">
                <a16:creationId xmlns:a16="http://schemas.microsoft.com/office/drawing/2014/main" id="{7EB3C061-579B-498A-9629-C30543DE7268}"/>
              </a:ext>
            </a:extLst>
          </p:cNvPr>
          <p:cNvSpPr/>
          <p:nvPr/>
        </p:nvSpPr>
        <p:spPr>
          <a:xfrm>
            <a:off x="1200150" y="1460064"/>
            <a:ext cx="6096000" cy="2585323"/>
          </a:xfrm>
          <a:prstGeom prst="rect">
            <a:avLst/>
          </a:prstGeom>
        </p:spPr>
        <p:txBody>
          <a:bodyPr>
            <a:spAutoFit/>
          </a:bodyPr>
          <a:lstStyle/>
          <a:p>
            <a:r>
              <a:rPr lang="en-US" dirty="0">
                <a:solidFill>
                  <a:schemeClr val="accent1">
                    <a:lumMod val="75000"/>
                  </a:schemeClr>
                </a:solidFill>
              </a:rPr>
              <a:t>Instead of relying on multiple email chains to receive results you are able to record and refer to all ballot data in ASCE Collaborate.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view the ballot results by clicking on Actions &gt;  Download results. This will export as a Excel spreadsheet. </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You can view when automated notifications have been sent by clicking Actions &gt; View Email Archive.</a:t>
            </a:r>
          </a:p>
        </p:txBody>
      </p:sp>
      <p:pic>
        <p:nvPicPr>
          <p:cNvPr id="4" name="Picture 3">
            <a:extLst>
              <a:ext uri="{FF2B5EF4-FFF2-40B4-BE49-F238E27FC236}">
                <a16:creationId xmlns:a16="http://schemas.microsoft.com/office/drawing/2014/main" id="{762E68CD-A009-4105-9D25-B8E2E47C1CAC}"/>
              </a:ext>
            </a:extLst>
          </p:cNvPr>
          <p:cNvPicPr>
            <a:picLocks noChangeAspect="1"/>
          </p:cNvPicPr>
          <p:nvPr/>
        </p:nvPicPr>
        <p:blipFill>
          <a:blip r:embed="rId2"/>
          <a:stretch>
            <a:fillRect/>
          </a:stretch>
        </p:blipFill>
        <p:spPr>
          <a:xfrm>
            <a:off x="7658100" y="1460064"/>
            <a:ext cx="3014249" cy="3713103"/>
          </a:xfrm>
          <a:prstGeom prst="rect">
            <a:avLst/>
          </a:prstGeom>
        </p:spPr>
      </p:pic>
      <p:sp>
        <p:nvSpPr>
          <p:cNvPr id="5" name="Oval 4">
            <a:extLst>
              <a:ext uri="{FF2B5EF4-FFF2-40B4-BE49-F238E27FC236}">
                <a16:creationId xmlns:a16="http://schemas.microsoft.com/office/drawing/2014/main" id="{8E473293-C452-4909-A993-31F08AD16395}"/>
              </a:ext>
            </a:extLst>
          </p:cNvPr>
          <p:cNvSpPr/>
          <p:nvPr/>
        </p:nvSpPr>
        <p:spPr>
          <a:xfrm>
            <a:off x="8582025" y="3638549"/>
            <a:ext cx="1219200" cy="323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92D272-D2D4-47F5-A128-4DDD0CFC470A}"/>
              </a:ext>
            </a:extLst>
          </p:cNvPr>
          <p:cNvSpPr/>
          <p:nvPr/>
        </p:nvSpPr>
        <p:spPr>
          <a:xfrm>
            <a:off x="8582025" y="3962400"/>
            <a:ext cx="1362075" cy="2877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633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5337-7635-44DB-A32C-E0447DAFCFC3}"/>
              </a:ext>
            </a:extLst>
          </p:cNvPr>
          <p:cNvSpPr>
            <a:spLocks noGrp="1"/>
          </p:cNvSpPr>
          <p:nvPr>
            <p:ph type="title"/>
          </p:nvPr>
        </p:nvSpPr>
        <p:spPr/>
        <p:txBody>
          <a:bodyPr/>
          <a:lstStyle/>
          <a:p>
            <a:r>
              <a:rPr lang="en-US" dirty="0"/>
              <a:t>Thank you! </a:t>
            </a:r>
          </a:p>
        </p:txBody>
      </p:sp>
      <p:sp>
        <p:nvSpPr>
          <p:cNvPr id="3" name="Text Placeholder 2">
            <a:extLst>
              <a:ext uri="{FF2B5EF4-FFF2-40B4-BE49-F238E27FC236}">
                <a16:creationId xmlns:a16="http://schemas.microsoft.com/office/drawing/2014/main" id="{3C5E5876-9579-44A1-BC87-2296262F46E6}"/>
              </a:ext>
            </a:extLst>
          </p:cNvPr>
          <p:cNvSpPr>
            <a:spLocks noGrp="1"/>
          </p:cNvSpPr>
          <p:nvPr>
            <p:ph type="body" sz="quarter" idx="12"/>
          </p:nvPr>
        </p:nvSpPr>
        <p:spPr/>
        <p:txBody>
          <a:bodyPr/>
          <a:lstStyle/>
          <a:p>
            <a:r>
              <a:rPr lang="en-US" dirty="0"/>
              <a:t>Please contact </a:t>
            </a:r>
            <a:r>
              <a:rPr lang="en-US" dirty="0">
                <a:hlinkClick r:id="rId2"/>
              </a:rPr>
              <a:t>taustin@asce.org</a:t>
            </a:r>
            <a:r>
              <a:rPr lang="en-US" dirty="0"/>
              <a:t> with any additional questions. </a:t>
            </a:r>
          </a:p>
          <a:p>
            <a:endParaRPr lang="en-US" dirty="0"/>
          </a:p>
        </p:txBody>
      </p:sp>
    </p:spTree>
    <p:extLst>
      <p:ext uri="{BB962C8B-B14F-4D97-AF65-F5344CB8AC3E}">
        <p14:creationId xmlns:p14="http://schemas.microsoft.com/office/powerpoint/2010/main" val="216472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18D8-01FC-43E8-9167-48A8026821F7}"/>
              </a:ext>
            </a:extLst>
          </p:cNvPr>
          <p:cNvSpPr>
            <a:spLocks noGrp="1"/>
          </p:cNvSpPr>
          <p:nvPr>
            <p:ph type="title"/>
          </p:nvPr>
        </p:nvSpPr>
        <p:spPr/>
        <p:txBody>
          <a:bodyPr/>
          <a:lstStyle/>
          <a:p>
            <a:r>
              <a:rPr lang="en-US" dirty="0"/>
              <a:t>Professional and Career Topics </a:t>
            </a:r>
          </a:p>
        </p:txBody>
      </p:sp>
      <p:pic>
        <p:nvPicPr>
          <p:cNvPr id="3" name="Picture 2">
            <a:extLst>
              <a:ext uri="{FF2B5EF4-FFF2-40B4-BE49-F238E27FC236}">
                <a16:creationId xmlns:a16="http://schemas.microsoft.com/office/drawing/2014/main" id="{A81C7F5B-3754-49E1-B79A-2A30034A3BF6}"/>
              </a:ext>
            </a:extLst>
          </p:cNvPr>
          <p:cNvPicPr>
            <a:picLocks noChangeAspect="1"/>
          </p:cNvPicPr>
          <p:nvPr/>
        </p:nvPicPr>
        <p:blipFill>
          <a:blip r:embed="rId2"/>
          <a:stretch>
            <a:fillRect/>
          </a:stretch>
        </p:blipFill>
        <p:spPr>
          <a:xfrm>
            <a:off x="5260369" y="1431573"/>
            <a:ext cx="6906984" cy="2603207"/>
          </a:xfrm>
          <a:prstGeom prst="rect">
            <a:avLst/>
          </a:prstGeom>
          <a:ln>
            <a:solidFill>
              <a:schemeClr val="tx1"/>
            </a:solidFill>
          </a:ln>
        </p:spPr>
      </p:pic>
      <p:sp>
        <p:nvSpPr>
          <p:cNvPr id="4" name="TextBox 3">
            <a:extLst>
              <a:ext uri="{FF2B5EF4-FFF2-40B4-BE49-F238E27FC236}">
                <a16:creationId xmlns:a16="http://schemas.microsoft.com/office/drawing/2014/main" id="{E15FD75E-E25C-4FA1-9CF1-83C405EAA108}"/>
              </a:ext>
            </a:extLst>
          </p:cNvPr>
          <p:cNvSpPr txBox="1"/>
          <p:nvPr/>
        </p:nvSpPr>
        <p:spPr>
          <a:xfrm>
            <a:off x="666750" y="1600200"/>
            <a:ext cx="4029075" cy="2862322"/>
          </a:xfrm>
          <a:prstGeom prst="rect">
            <a:avLst/>
          </a:prstGeom>
          <a:noFill/>
        </p:spPr>
        <p:txBody>
          <a:bodyPr wrap="square" rtlCol="0">
            <a:spAutoFit/>
          </a:bodyPr>
          <a:lstStyle/>
          <a:p>
            <a:r>
              <a:rPr lang="en-US" dirty="0">
                <a:solidFill>
                  <a:srgbClr val="005DAA"/>
                </a:solidFill>
              </a:rPr>
              <a:t>Forum to discuss the “soft skills” engineers encounter throughout their career. Topics include licensure, ethics, education, client relations and career development.</a:t>
            </a:r>
          </a:p>
          <a:p>
            <a:endParaRPr lang="en-US" dirty="0">
              <a:solidFill>
                <a:srgbClr val="005DAA"/>
              </a:solidFill>
            </a:endParaRPr>
          </a:p>
          <a:p>
            <a:r>
              <a:rPr lang="en-US" dirty="0">
                <a:solidFill>
                  <a:srgbClr val="005DAA"/>
                </a:solidFill>
              </a:rPr>
              <a:t>All members are subscribed to the forum. </a:t>
            </a:r>
          </a:p>
          <a:p>
            <a:endParaRPr lang="en-US" dirty="0"/>
          </a:p>
          <a:p>
            <a:endParaRPr lang="en-US" dirty="0"/>
          </a:p>
        </p:txBody>
      </p:sp>
      <p:pic>
        <p:nvPicPr>
          <p:cNvPr id="5" name="Picture 4">
            <a:extLst>
              <a:ext uri="{FF2B5EF4-FFF2-40B4-BE49-F238E27FC236}">
                <a16:creationId xmlns:a16="http://schemas.microsoft.com/office/drawing/2014/main" id="{767E5599-AB81-4E98-9B44-43D0B56DFE97}"/>
              </a:ext>
            </a:extLst>
          </p:cNvPr>
          <p:cNvPicPr>
            <a:picLocks noChangeAspect="1"/>
          </p:cNvPicPr>
          <p:nvPr/>
        </p:nvPicPr>
        <p:blipFill>
          <a:blip r:embed="rId3"/>
          <a:stretch>
            <a:fillRect/>
          </a:stretch>
        </p:blipFill>
        <p:spPr>
          <a:xfrm>
            <a:off x="1544680" y="3715454"/>
            <a:ext cx="3433417" cy="1982143"/>
          </a:xfrm>
          <a:prstGeom prst="rect">
            <a:avLst/>
          </a:prstGeom>
          <a:ln>
            <a:solidFill>
              <a:schemeClr val="tx1"/>
            </a:solidFill>
          </a:ln>
        </p:spPr>
      </p:pic>
    </p:spTree>
    <p:extLst>
      <p:ext uri="{BB962C8B-B14F-4D97-AF65-F5344CB8AC3E}">
        <p14:creationId xmlns:p14="http://schemas.microsoft.com/office/powerpoint/2010/main" val="100250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8BF-2D5D-4581-86C9-E86415ACA81A}"/>
              </a:ext>
            </a:extLst>
          </p:cNvPr>
          <p:cNvSpPr>
            <a:spLocks noGrp="1"/>
          </p:cNvSpPr>
          <p:nvPr>
            <p:ph type="title"/>
          </p:nvPr>
        </p:nvSpPr>
        <p:spPr>
          <a:xfrm>
            <a:off x="352425" y="433088"/>
            <a:ext cx="10515600" cy="1325563"/>
          </a:xfrm>
        </p:spPr>
        <p:txBody>
          <a:bodyPr/>
          <a:lstStyle/>
          <a:p>
            <a:r>
              <a:rPr lang="en-US" dirty="0"/>
              <a:t>Change Subscriptions </a:t>
            </a:r>
          </a:p>
        </p:txBody>
      </p:sp>
      <p:pic>
        <p:nvPicPr>
          <p:cNvPr id="3" name="Picture 2">
            <a:extLst>
              <a:ext uri="{FF2B5EF4-FFF2-40B4-BE49-F238E27FC236}">
                <a16:creationId xmlns:a16="http://schemas.microsoft.com/office/drawing/2014/main" id="{1DFFF6D1-A300-4CBB-830B-72AB78BDBA9D}"/>
              </a:ext>
            </a:extLst>
          </p:cNvPr>
          <p:cNvPicPr>
            <a:picLocks noChangeAspect="1"/>
          </p:cNvPicPr>
          <p:nvPr/>
        </p:nvPicPr>
        <p:blipFill>
          <a:blip r:embed="rId2"/>
          <a:stretch>
            <a:fillRect/>
          </a:stretch>
        </p:blipFill>
        <p:spPr>
          <a:xfrm>
            <a:off x="7411306" y="519113"/>
            <a:ext cx="3142394" cy="2509043"/>
          </a:xfrm>
          <a:prstGeom prst="rect">
            <a:avLst/>
          </a:prstGeom>
          <a:ln>
            <a:solidFill>
              <a:schemeClr val="tx1"/>
            </a:solidFill>
          </a:ln>
        </p:spPr>
      </p:pic>
      <p:sp>
        <p:nvSpPr>
          <p:cNvPr id="4" name="TextBox 3">
            <a:extLst>
              <a:ext uri="{FF2B5EF4-FFF2-40B4-BE49-F238E27FC236}">
                <a16:creationId xmlns:a16="http://schemas.microsoft.com/office/drawing/2014/main" id="{2BA16065-D080-4D71-95BC-D63B231CB27B}"/>
              </a:ext>
            </a:extLst>
          </p:cNvPr>
          <p:cNvSpPr txBox="1"/>
          <p:nvPr/>
        </p:nvSpPr>
        <p:spPr>
          <a:xfrm>
            <a:off x="838200" y="1457325"/>
            <a:ext cx="5572125" cy="5078313"/>
          </a:xfrm>
          <a:prstGeom prst="rect">
            <a:avLst/>
          </a:prstGeom>
          <a:noFill/>
        </p:spPr>
        <p:txBody>
          <a:bodyPr wrap="square" rtlCol="0">
            <a:spAutoFit/>
          </a:bodyPr>
          <a:lstStyle/>
          <a:p>
            <a:r>
              <a:rPr lang="en-US" dirty="0">
                <a:solidFill>
                  <a:srgbClr val="005DAA"/>
                </a:solidFill>
              </a:rPr>
              <a:t>You can edit subscriptions to each group. We recommend committee members subscribe to consolidated digests for their committee groups</a:t>
            </a:r>
          </a:p>
          <a:p>
            <a:endParaRPr lang="en-US" dirty="0">
              <a:solidFill>
                <a:srgbClr val="005DAA"/>
              </a:solidFill>
            </a:endParaRPr>
          </a:p>
          <a:p>
            <a:r>
              <a:rPr lang="en-US" dirty="0">
                <a:solidFill>
                  <a:srgbClr val="005DAA"/>
                </a:solidFill>
              </a:rPr>
              <a:t>Get Started &gt; My Email Preferences </a:t>
            </a:r>
          </a:p>
          <a:p>
            <a:endParaRPr lang="en-US" dirty="0">
              <a:solidFill>
                <a:srgbClr val="005DAA"/>
              </a:solidFill>
            </a:endParaRPr>
          </a:p>
          <a:p>
            <a:r>
              <a:rPr lang="en-US" dirty="0">
                <a:solidFill>
                  <a:srgbClr val="005DAA"/>
                </a:solidFill>
              </a:rPr>
              <a:t>Options:  </a:t>
            </a:r>
          </a:p>
          <a:p>
            <a:endParaRPr lang="en-US" dirty="0">
              <a:solidFill>
                <a:srgbClr val="005DAA"/>
              </a:solidFill>
            </a:endParaRPr>
          </a:p>
          <a:p>
            <a:pPr marL="285750" indent="-285750">
              <a:buFont typeface="Arial" panose="020B0604020202020204" pitchFamily="34" charset="0"/>
              <a:buChar char="•"/>
            </a:pPr>
            <a:r>
              <a:rPr lang="en-US" dirty="0">
                <a:solidFill>
                  <a:srgbClr val="005DAA"/>
                </a:solidFill>
              </a:rPr>
              <a:t>Real Time </a:t>
            </a:r>
          </a:p>
          <a:p>
            <a:pPr marL="285750" indent="-285750">
              <a:buFont typeface="Arial" panose="020B0604020202020204" pitchFamily="34" charset="0"/>
              <a:buChar char="•"/>
            </a:pPr>
            <a:r>
              <a:rPr lang="en-US" dirty="0">
                <a:solidFill>
                  <a:srgbClr val="005DAA"/>
                </a:solidFill>
              </a:rPr>
              <a:t>Daily Digest</a:t>
            </a:r>
          </a:p>
          <a:p>
            <a:pPr marL="285750" indent="-285750">
              <a:buFont typeface="Arial" panose="020B0604020202020204" pitchFamily="34" charset="0"/>
              <a:buChar char="•"/>
            </a:pPr>
            <a:r>
              <a:rPr lang="en-US" dirty="0">
                <a:solidFill>
                  <a:srgbClr val="005DAA"/>
                </a:solidFill>
              </a:rPr>
              <a:t>No Email</a:t>
            </a:r>
          </a:p>
          <a:p>
            <a:pPr marL="285750" indent="-285750">
              <a:buFont typeface="Arial" panose="020B0604020202020204" pitchFamily="34" charset="0"/>
              <a:buChar char="•"/>
            </a:pPr>
            <a:r>
              <a:rPr lang="en-US" dirty="0">
                <a:solidFill>
                  <a:srgbClr val="005DAA"/>
                </a:solidFill>
              </a:rPr>
              <a:t>Daily Consolidated Digests </a:t>
            </a:r>
          </a:p>
          <a:p>
            <a:pPr marL="285750" indent="-285750">
              <a:buFont typeface="Arial" panose="020B0604020202020204" pitchFamily="34" charset="0"/>
              <a:buChar char="•"/>
            </a:pPr>
            <a:r>
              <a:rPr lang="en-US" dirty="0">
                <a:solidFill>
                  <a:srgbClr val="005DAA"/>
                </a:solidFill>
              </a:rPr>
              <a:t>Weekly Consolidated Digests</a:t>
            </a:r>
          </a:p>
          <a:p>
            <a:pPr marL="285750" indent="-285750">
              <a:buFont typeface="Arial" panose="020B0604020202020204" pitchFamily="34" charset="0"/>
              <a:buChar char="•"/>
            </a:pPr>
            <a:endParaRPr lang="en-US" dirty="0">
              <a:solidFill>
                <a:srgbClr val="005DAA"/>
              </a:solidFill>
            </a:endParaRPr>
          </a:p>
          <a:p>
            <a:r>
              <a:rPr lang="en-US" dirty="0">
                <a:solidFill>
                  <a:srgbClr val="005DAA"/>
                </a:solidFill>
              </a:rPr>
              <a:t>*** Note if you post on a discussion thread you are automatically subscribed to “Real Time” for that thread. </a:t>
            </a:r>
          </a:p>
          <a:p>
            <a:pPr marL="285750" indent="-285750">
              <a:buFont typeface="Arial" panose="020B0604020202020204" pitchFamily="34" charset="0"/>
              <a:buChar char="•"/>
            </a:pPr>
            <a:endParaRPr lang="en-US" dirty="0"/>
          </a:p>
          <a:p>
            <a:endParaRPr lang="en-US" dirty="0"/>
          </a:p>
        </p:txBody>
      </p:sp>
      <p:sp>
        <p:nvSpPr>
          <p:cNvPr id="5" name="Oval 4">
            <a:extLst>
              <a:ext uri="{FF2B5EF4-FFF2-40B4-BE49-F238E27FC236}">
                <a16:creationId xmlns:a16="http://schemas.microsoft.com/office/drawing/2014/main" id="{B22FE296-21CF-41B3-807D-CDFA380FB6A1}"/>
              </a:ext>
            </a:extLst>
          </p:cNvPr>
          <p:cNvSpPr/>
          <p:nvPr/>
        </p:nvSpPr>
        <p:spPr>
          <a:xfrm>
            <a:off x="8039100" y="1802209"/>
            <a:ext cx="1533525" cy="2742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7F3F61-9ABE-4CB3-918B-B43438BA8EFD}"/>
              </a:ext>
            </a:extLst>
          </p:cNvPr>
          <p:cNvPicPr>
            <a:picLocks noChangeAspect="1"/>
          </p:cNvPicPr>
          <p:nvPr/>
        </p:nvPicPr>
        <p:blipFill>
          <a:blip r:embed="rId3"/>
          <a:stretch>
            <a:fillRect/>
          </a:stretch>
        </p:blipFill>
        <p:spPr>
          <a:xfrm>
            <a:off x="6320265" y="3344544"/>
            <a:ext cx="5324475" cy="2484755"/>
          </a:xfrm>
          <a:prstGeom prst="rect">
            <a:avLst/>
          </a:prstGeom>
          <a:ln>
            <a:solidFill>
              <a:schemeClr val="tx1"/>
            </a:solidFill>
          </a:ln>
        </p:spPr>
      </p:pic>
      <p:sp>
        <p:nvSpPr>
          <p:cNvPr id="7" name="Oval 6">
            <a:extLst>
              <a:ext uri="{FF2B5EF4-FFF2-40B4-BE49-F238E27FC236}">
                <a16:creationId xmlns:a16="http://schemas.microsoft.com/office/drawing/2014/main" id="{BF963315-3D72-4250-874A-D0C60AE42524}"/>
              </a:ext>
            </a:extLst>
          </p:cNvPr>
          <p:cNvSpPr/>
          <p:nvPr/>
        </p:nvSpPr>
        <p:spPr>
          <a:xfrm>
            <a:off x="10410825" y="4586921"/>
            <a:ext cx="647700" cy="619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36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3D72-0F34-4A74-A319-03FE1B76A65D}"/>
              </a:ext>
            </a:extLst>
          </p:cNvPr>
          <p:cNvSpPr>
            <a:spLocks noGrp="1"/>
          </p:cNvSpPr>
          <p:nvPr>
            <p:ph type="title"/>
          </p:nvPr>
        </p:nvSpPr>
        <p:spPr>
          <a:xfrm>
            <a:off x="257175" y="222250"/>
            <a:ext cx="10515600" cy="1325563"/>
          </a:xfrm>
        </p:spPr>
        <p:txBody>
          <a:bodyPr/>
          <a:lstStyle/>
          <a:p>
            <a:r>
              <a:rPr lang="en-US" dirty="0"/>
              <a:t>Career By Design </a:t>
            </a:r>
          </a:p>
        </p:txBody>
      </p:sp>
      <p:sp>
        <p:nvSpPr>
          <p:cNvPr id="3" name="TextBox 2">
            <a:extLst>
              <a:ext uri="{FF2B5EF4-FFF2-40B4-BE49-F238E27FC236}">
                <a16:creationId xmlns:a16="http://schemas.microsoft.com/office/drawing/2014/main" id="{95AA08FD-9868-4A3C-B129-FBB87BAFC87F}"/>
              </a:ext>
            </a:extLst>
          </p:cNvPr>
          <p:cNvSpPr txBox="1"/>
          <p:nvPr/>
        </p:nvSpPr>
        <p:spPr>
          <a:xfrm>
            <a:off x="419100" y="1443841"/>
            <a:ext cx="4695825" cy="3970318"/>
          </a:xfrm>
          <a:prstGeom prst="rect">
            <a:avLst/>
          </a:prstGeom>
          <a:noFill/>
        </p:spPr>
        <p:txBody>
          <a:bodyPr wrap="square" rtlCol="0">
            <a:spAutoFit/>
          </a:bodyPr>
          <a:lstStyle/>
          <a:p>
            <a:r>
              <a:rPr lang="en-US" dirty="0">
                <a:solidFill>
                  <a:srgbClr val="005DAA"/>
                </a:solidFill>
              </a:rPr>
              <a:t>Plug in to ASCE’s new online community for young civil engineers. </a:t>
            </a:r>
          </a:p>
          <a:p>
            <a:endParaRPr lang="en-US" dirty="0">
              <a:solidFill>
                <a:srgbClr val="005DAA"/>
              </a:solidFill>
            </a:endParaRPr>
          </a:p>
          <a:p>
            <a:r>
              <a:rPr lang="en-US" dirty="0">
                <a:solidFill>
                  <a:srgbClr val="005DAA"/>
                </a:solidFill>
              </a:rPr>
              <a:t>Get the tools, tips, resources, and opportunities you need to advance your career and develop into the civil engineering leader you know you can be.</a:t>
            </a:r>
          </a:p>
          <a:p>
            <a:endParaRPr lang="en-US" dirty="0">
              <a:solidFill>
                <a:srgbClr val="005DAA"/>
              </a:solidFill>
            </a:endParaRPr>
          </a:p>
          <a:p>
            <a:r>
              <a:rPr lang="en-US" dirty="0">
                <a:solidFill>
                  <a:srgbClr val="005DAA"/>
                </a:solidFill>
              </a:rPr>
              <a:t>Connect and network with friends and colleagues to share your passion for changing the world through civil engineering. </a:t>
            </a:r>
          </a:p>
          <a:p>
            <a:endParaRPr lang="en-US" dirty="0">
              <a:solidFill>
                <a:srgbClr val="005DAA"/>
              </a:solidFill>
            </a:endParaRPr>
          </a:p>
          <a:p>
            <a:r>
              <a:rPr lang="en-US" dirty="0">
                <a:solidFill>
                  <a:srgbClr val="005DAA"/>
                </a:solidFill>
              </a:rPr>
              <a:t>https://collaborate.asce.org/careerbydesign/home</a:t>
            </a:r>
          </a:p>
        </p:txBody>
      </p:sp>
      <p:pic>
        <p:nvPicPr>
          <p:cNvPr id="4" name="Picture 3">
            <a:extLst>
              <a:ext uri="{FF2B5EF4-FFF2-40B4-BE49-F238E27FC236}">
                <a16:creationId xmlns:a16="http://schemas.microsoft.com/office/drawing/2014/main" id="{765BF94A-91AF-4826-A75A-7B7D38E35871}"/>
              </a:ext>
            </a:extLst>
          </p:cNvPr>
          <p:cNvPicPr>
            <a:picLocks noChangeAspect="1"/>
          </p:cNvPicPr>
          <p:nvPr/>
        </p:nvPicPr>
        <p:blipFill>
          <a:blip r:embed="rId2"/>
          <a:stretch>
            <a:fillRect/>
          </a:stretch>
        </p:blipFill>
        <p:spPr>
          <a:xfrm>
            <a:off x="5381625" y="1547813"/>
            <a:ext cx="6657975" cy="3113661"/>
          </a:xfrm>
          <a:prstGeom prst="rect">
            <a:avLst/>
          </a:prstGeom>
          <a:ln>
            <a:solidFill>
              <a:schemeClr val="tx1"/>
            </a:solidFill>
          </a:ln>
        </p:spPr>
      </p:pic>
    </p:spTree>
    <p:extLst>
      <p:ext uri="{BB962C8B-B14F-4D97-AF65-F5344CB8AC3E}">
        <p14:creationId xmlns:p14="http://schemas.microsoft.com/office/powerpoint/2010/main" val="148595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748E-2753-4382-B0BC-A51FFB8AA574}"/>
              </a:ext>
            </a:extLst>
          </p:cNvPr>
          <p:cNvSpPr>
            <a:spLocks noGrp="1"/>
          </p:cNvSpPr>
          <p:nvPr>
            <p:ph type="title"/>
          </p:nvPr>
        </p:nvSpPr>
        <p:spPr/>
        <p:txBody>
          <a:bodyPr/>
          <a:lstStyle/>
          <a:p>
            <a:r>
              <a:rPr lang="en-US" dirty="0"/>
              <a:t>Young Professional Leaders </a:t>
            </a:r>
          </a:p>
        </p:txBody>
      </p:sp>
      <p:sp>
        <p:nvSpPr>
          <p:cNvPr id="3" name="TextBox 2">
            <a:extLst>
              <a:ext uri="{FF2B5EF4-FFF2-40B4-BE49-F238E27FC236}">
                <a16:creationId xmlns:a16="http://schemas.microsoft.com/office/drawing/2014/main" id="{30465E28-73B4-415E-87C4-144EC417C49E}"/>
              </a:ext>
            </a:extLst>
          </p:cNvPr>
          <p:cNvSpPr txBox="1"/>
          <p:nvPr/>
        </p:nvSpPr>
        <p:spPr>
          <a:xfrm>
            <a:off x="1019175" y="1690689"/>
            <a:ext cx="3758308" cy="4247317"/>
          </a:xfrm>
          <a:prstGeom prst="rect">
            <a:avLst/>
          </a:prstGeom>
          <a:noFill/>
        </p:spPr>
        <p:txBody>
          <a:bodyPr wrap="square" rtlCol="0">
            <a:spAutoFit/>
          </a:bodyPr>
          <a:lstStyle/>
          <a:p>
            <a:r>
              <a:rPr lang="en-US" dirty="0">
                <a:solidFill>
                  <a:srgbClr val="005DAA"/>
                </a:solidFill>
              </a:rPr>
              <a:t>We need young, passionate engineers to lead and facilitate the discussions in this new group. </a:t>
            </a:r>
          </a:p>
          <a:p>
            <a:endParaRPr lang="en-US" dirty="0">
              <a:solidFill>
                <a:srgbClr val="005DAA"/>
              </a:solidFill>
            </a:endParaRPr>
          </a:p>
          <a:p>
            <a:r>
              <a:rPr lang="en-US" dirty="0">
                <a:solidFill>
                  <a:srgbClr val="005DAA"/>
                </a:solidFill>
              </a:rPr>
              <a:t>Opportunities: </a:t>
            </a:r>
          </a:p>
          <a:p>
            <a:pPr marL="285750" indent="-285750">
              <a:buFont typeface="Arial" panose="020B0604020202020204" pitchFamily="34" charset="0"/>
              <a:buChar char="•"/>
            </a:pPr>
            <a:endParaRPr lang="en-US" dirty="0">
              <a:solidFill>
                <a:srgbClr val="005DAA"/>
              </a:solidFill>
            </a:endParaRPr>
          </a:p>
          <a:p>
            <a:pPr marL="285750" indent="-285750">
              <a:buFont typeface="Arial" panose="020B0604020202020204" pitchFamily="34" charset="0"/>
              <a:buChar char="•"/>
            </a:pPr>
            <a:r>
              <a:rPr lang="en-US" dirty="0">
                <a:solidFill>
                  <a:srgbClr val="005DAA"/>
                </a:solidFill>
              </a:rPr>
              <a:t>Initial Testing and Starting Conversations</a:t>
            </a:r>
          </a:p>
          <a:p>
            <a:pPr marL="285750" indent="-285750">
              <a:buFont typeface="Arial" panose="020B0604020202020204" pitchFamily="34" charset="0"/>
              <a:buChar char="•"/>
            </a:pPr>
            <a:r>
              <a:rPr lang="en-US" dirty="0">
                <a:solidFill>
                  <a:srgbClr val="005DAA"/>
                </a:solidFill>
              </a:rPr>
              <a:t>Be a Topic Moderator </a:t>
            </a:r>
          </a:p>
          <a:p>
            <a:pPr marL="285750" indent="-285750">
              <a:buFont typeface="Arial" panose="020B0604020202020204" pitchFamily="34" charset="0"/>
              <a:buChar char="•"/>
            </a:pPr>
            <a:r>
              <a:rPr lang="en-US" dirty="0">
                <a:solidFill>
                  <a:srgbClr val="005DAA"/>
                </a:solidFill>
              </a:rPr>
              <a:t>Contribute to the “Member Voices” Column </a:t>
            </a:r>
          </a:p>
          <a:p>
            <a:pPr marL="285750" indent="-285750">
              <a:buFont typeface="Arial" panose="020B0604020202020204" pitchFamily="34" charset="0"/>
              <a:buChar char="•"/>
            </a:pPr>
            <a:endParaRPr lang="en-US" dirty="0">
              <a:solidFill>
                <a:srgbClr val="005DAA"/>
              </a:solidFill>
            </a:endParaRPr>
          </a:p>
          <a:p>
            <a:r>
              <a:rPr lang="en-US" dirty="0">
                <a:solidFill>
                  <a:srgbClr val="005DAA"/>
                </a:solidFill>
              </a:rPr>
              <a:t>Please let me know if this is something you would be interested in. </a:t>
            </a:r>
            <a:r>
              <a:rPr lang="en-US" dirty="0">
                <a:solidFill>
                  <a:srgbClr val="005DAA"/>
                </a:solidFill>
                <a:hlinkClick r:id="rId2">
                  <a:extLst>
                    <a:ext uri="{A12FA001-AC4F-418D-AE19-62706E023703}">
                      <ahyp:hlinkClr xmlns:ahyp="http://schemas.microsoft.com/office/drawing/2018/hyperlinkcolor" val="tx"/>
                    </a:ext>
                  </a:extLst>
                </a:hlinkClick>
              </a:rPr>
              <a:t>taustin@asce.org</a:t>
            </a:r>
            <a:r>
              <a:rPr lang="en-US" dirty="0">
                <a:solidFill>
                  <a:srgbClr val="005DAA"/>
                </a:solidFill>
              </a:rPr>
              <a:t> </a:t>
            </a:r>
          </a:p>
        </p:txBody>
      </p:sp>
      <p:pic>
        <p:nvPicPr>
          <p:cNvPr id="4" name="Picture 3">
            <a:extLst>
              <a:ext uri="{FF2B5EF4-FFF2-40B4-BE49-F238E27FC236}">
                <a16:creationId xmlns:a16="http://schemas.microsoft.com/office/drawing/2014/main" id="{16388ED7-941D-4346-9977-6E4C7375E828}"/>
              </a:ext>
            </a:extLst>
          </p:cNvPr>
          <p:cNvPicPr>
            <a:picLocks noChangeAspect="1"/>
          </p:cNvPicPr>
          <p:nvPr/>
        </p:nvPicPr>
        <p:blipFill>
          <a:blip r:embed="rId3"/>
          <a:stretch>
            <a:fillRect/>
          </a:stretch>
        </p:blipFill>
        <p:spPr>
          <a:xfrm>
            <a:off x="4777483" y="1501716"/>
            <a:ext cx="7315200" cy="3854567"/>
          </a:xfrm>
          <a:prstGeom prst="rect">
            <a:avLst/>
          </a:prstGeom>
          <a:ln>
            <a:solidFill>
              <a:schemeClr val="tx1"/>
            </a:solidFill>
          </a:ln>
        </p:spPr>
      </p:pic>
    </p:spTree>
    <p:extLst>
      <p:ext uri="{BB962C8B-B14F-4D97-AF65-F5344CB8AC3E}">
        <p14:creationId xmlns:p14="http://schemas.microsoft.com/office/powerpoint/2010/main" val="415755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C0AFE-AD22-469A-A7A7-73095F57C636}"/>
              </a:ext>
            </a:extLst>
          </p:cNvPr>
          <p:cNvSpPr>
            <a:spLocks noGrp="1"/>
          </p:cNvSpPr>
          <p:nvPr>
            <p:ph type="title"/>
          </p:nvPr>
        </p:nvSpPr>
        <p:spPr/>
        <p:txBody>
          <a:bodyPr/>
          <a:lstStyle/>
          <a:p>
            <a:r>
              <a:rPr lang="en-US" dirty="0"/>
              <a:t>Topic Moderators </a:t>
            </a:r>
          </a:p>
        </p:txBody>
      </p:sp>
      <p:sp>
        <p:nvSpPr>
          <p:cNvPr id="3" name="TextBox 2">
            <a:extLst>
              <a:ext uri="{FF2B5EF4-FFF2-40B4-BE49-F238E27FC236}">
                <a16:creationId xmlns:a16="http://schemas.microsoft.com/office/drawing/2014/main" id="{C3F83C53-ED73-4E76-B561-685802905096}"/>
              </a:ext>
            </a:extLst>
          </p:cNvPr>
          <p:cNvSpPr txBox="1"/>
          <p:nvPr/>
        </p:nvSpPr>
        <p:spPr>
          <a:xfrm>
            <a:off x="1238250" y="1557338"/>
            <a:ext cx="4391025" cy="3976687"/>
          </a:xfrm>
          <a:prstGeom prst="rect">
            <a:avLst/>
          </a:prstGeom>
          <a:noFill/>
        </p:spPr>
        <p:txBody>
          <a:bodyPr wrap="square" rtlCol="0">
            <a:spAutoFit/>
          </a:bodyPr>
          <a:lstStyle/>
          <a:p>
            <a:r>
              <a:rPr lang="en-US" dirty="0">
                <a:solidFill>
                  <a:srgbClr val="005DAA"/>
                </a:solidFill>
              </a:rPr>
              <a:t>Topic Moderators add value to the discussion, increase the body of knowledge, and nurture the ASCE Collaborate Community.</a:t>
            </a:r>
          </a:p>
          <a:p>
            <a:endParaRPr lang="en-US" dirty="0">
              <a:solidFill>
                <a:srgbClr val="005DAA"/>
              </a:solidFill>
            </a:endParaRPr>
          </a:p>
          <a:p>
            <a:pPr marL="285750" indent="-285750">
              <a:buFont typeface="Arial" panose="020B0604020202020204" pitchFamily="34" charset="0"/>
              <a:buChar char="•"/>
            </a:pPr>
            <a:r>
              <a:rPr lang="en-US" dirty="0">
                <a:solidFill>
                  <a:srgbClr val="005DAA"/>
                </a:solidFill>
              </a:rPr>
              <a:t>We ask that you post two to three times a week. </a:t>
            </a:r>
          </a:p>
          <a:p>
            <a:pPr marL="285750" indent="-285750">
              <a:buFont typeface="Arial" panose="020B0604020202020204" pitchFamily="34" charset="0"/>
              <a:buChar char="•"/>
            </a:pPr>
            <a:r>
              <a:rPr lang="en-US" dirty="0">
                <a:solidFill>
                  <a:srgbClr val="005DAA"/>
                </a:solidFill>
              </a:rPr>
              <a:t>You will receive email notifications on posts that are in your area of expertise. </a:t>
            </a:r>
          </a:p>
          <a:p>
            <a:pPr marL="285750" indent="-285750">
              <a:buFont typeface="Arial" panose="020B0604020202020204" pitchFamily="34" charset="0"/>
              <a:buChar char="•"/>
            </a:pPr>
            <a:r>
              <a:rPr lang="en-US" dirty="0">
                <a:solidFill>
                  <a:srgbClr val="005DAA"/>
                </a:solidFill>
              </a:rPr>
              <a:t>You will have a Topic Moderator Profile. </a:t>
            </a:r>
          </a:p>
          <a:p>
            <a:pPr marL="285750" indent="-285750">
              <a:buFont typeface="Arial" panose="020B0604020202020204" pitchFamily="34" charset="0"/>
              <a:buChar char="•"/>
            </a:pPr>
            <a:endParaRPr lang="en-US" dirty="0">
              <a:solidFill>
                <a:srgbClr val="005DAA"/>
              </a:solidFill>
            </a:endParaRPr>
          </a:p>
          <a:p>
            <a:r>
              <a:rPr lang="en-US" dirty="0">
                <a:solidFill>
                  <a:srgbClr val="005DAA"/>
                </a:solidFill>
              </a:rPr>
              <a:t>Please contact me if you are interested in serving. </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9808455-5CE9-4B66-BB7E-5347D584F07B}"/>
              </a:ext>
            </a:extLst>
          </p:cNvPr>
          <p:cNvPicPr>
            <a:picLocks noChangeAspect="1"/>
          </p:cNvPicPr>
          <p:nvPr/>
        </p:nvPicPr>
        <p:blipFill>
          <a:blip r:embed="rId2"/>
          <a:stretch>
            <a:fillRect/>
          </a:stretch>
        </p:blipFill>
        <p:spPr>
          <a:xfrm>
            <a:off x="7024687" y="1856581"/>
            <a:ext cx="2933700" cy="2524125"/>
          </a:xfrm>
          <a:prstGeom prst="rect">
            <a:avLst/>
          </a:prstGeom>
          <a:ln>
            <a:solidFill>
              <a:schemeClr val="tx1"/>
            </a:solidFill>
          </a:ln>
        </p:spPr>
      </p:pic>
    </p:spTree>
    <p:extLst>
      <p:ext uri="{BB962C8B-B14F-4D97-AF65-F5344CB8AC3E}">
        <p14:creationId xmlns:p14="http://schemas.microsoft.com/office/powerpoint/2010/main" val="362748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AC2E-BCE5-4735-8589-B4D5860C9FC7}"/>
              </a:ext>
            </a:extLst>
          </p:cNvPr>
          <p:cNvSpPr>
            <a:spLocks noGrp="1"/>
          </p:cNvSpPr>
          <p:nvPr>
            <p:ph type="title"/>
          </p:nvPr>
        </p:nvSpPr>
        <p:spPr/>
        <p:txBody>
          <a:bodyPr/>
          <a:lstStyle/>
          <a:p>
            <a:r>
              <a:rPr lang="en-US" dirty="0"/>
              <a:t>ASCE Mentor Match </a:t>
            </a:r>
          </a:p>
        </p:txBody>
      </p:sp>
      <p:sp>
        <p:nvSpPr>
          <p:cNvPr id="3" name="TextBox 2">
            <a:extLst>
              <a:ext uri="{FF2B5EF4-FFF2-40B4-BE49-F238E27FC236}">
                <a16:creationId xmlns:a16="http://schemas.microsoft.com/office/drawing/2014/main" id="{22657CAD-63DF-45E2-B4BE-80FF004A9A44}"/>
              </a:ext>
            </a:extLst>
          </p:cNvPr>
          <p:cNvSpPr txBox="1"/>
          <p:nvPr/>
        </p:nvSpPr>
        <p:spPr>
          <a:xfrm>
            <a:off x="962025" y="1619250"/>
            <a:ext cx="4895850" cy="3590925"/>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E2FEB0CC-E65B-46A3-B7C5-C6386A3C2A3E}"/>
              </a:ext>
            </a:extLst>
          </p:cNvPr>
          <p:cNvSpPr txBox="1"/>
          <p:nvPr/>
        </p:nvSpPr>
        <p:spPr>
          <a:xfrm>
            <a:off x="1200150" y="1514475"/>
            <a:ext cx="4895850" cy="3970318"/>
          </a:xfrm>
          <a:prstGeom prst="rect">
            <a:avLst/>
          </a:prstGeom>
          <a:noFill/>
        </p:spPr>
        <p:txBody>
          <a:bodyPr wrap="square" rtlCol="0">
            <a:spAutoFit/>
          </a:bodyPr>
          <a:lstStyle/>
          <a:p>
            <a:r>
              <a:rPr lang="en-US" dirty="0">
                <a:solidFill>
                  <a:srgbClr val="005DAA"/>
                </a:solidFill>
              </a:rPr>
              <a:t>Mentor Match connects ASCE members based on topics of interest and experience level. </a:t>
            </a:r>
          </a:p>
          <a:p>
            <a:endParaRPr lang="en-US" dirty="0">
              <a:solidFill>
                <a:srgbClr val="005DAA"/>
              </a:solidFill>
            </a:endParaRPr>
          </a:p>
          <a:p>
            <a:r>
              <a:rPr lang="en-US" dirty="0">
                <a:solidFill>
                  <a:srgbClr val="005DAA"/>
                </a:solidFill>
              </a:rPr>
              <a:t>Three types of relationships: </a:t>
            </a:r>
          </a:p>
          <a:p>
            <a:pPr marL="285750" indent="-285750">
              <a:buFont typeface="Arial" panose="020B0604020202020204" pitchFamily="34" charset="0"/>
              <a:buChar char="•"/>
            </a:pPr>
            <a:r>
              <a:rPr lang="en-US" dirty="0">
                <a:solidFill>
                  <a:srgbClr val="005DAA"/>
                </a:solidFill>
              </a:rPr>
              <a:t>Coach (3-6 months)</a:t>
            </a:r>
          </a:p>
          <a:p>
            <a:pPr marL="285750" indent="-285750">
              <a:buFont typeface="Arial" panose="020B0604020202020204" pitchFamily="34" charset="0"/>
              <a:buChar char="•"/>
            </a:pPr>
            <a:r>
              <a:rPr lang="en-US" dirty="0">
                <a:solidFill>
                  <a:srgbClr val="005DAA"/>
                </a:solidFill>
              </a:rPr>
              <a:t>Guide (6-9 months)</a:t>
            </a:r>
          </a:p>
          <a:p>
            <a:pPr marL="285750" indent="-285750">
              <a:buFont typeface="Arial" panose="020B0604020202020204" pitchFamily="34" charset="0"/>
              <a:buChar char="•"/>
            </a:pPr>
            <a:r>
              <a:rPr lang="en-US" dirty="0">
                <a:solidFill>
                  <a:srgbClr val="005DAA"/>
                </a:solidFill>
              </a:rPr>
              <a:t>Mentor (9 months to a year) </a:t>
            </a:r>
          </a:p>
          <a:p>
            <a:pPr marL="285750" indent="-285750">
              <a:buFont typeface="Arial" panose="020B0604020202020204" pitchFamily="34" charset="0"/>
              <a:buChar char="•"/>
            </a:pPr>
            <a:endParaRPr lang="en-US" dirty="0">
              <a:solidFill>
                <a:srgbClr val="005DAA"/>
              </a:solidFill>
            </a:endParaRPr>
          </a:p>
          <a:p>
            <a:r>
              <a:rPr lang="en-US" dirty="0">
                <a:solidFill>
                  <a:srgbClr val="005DAA"/>
                </a:solidFill>
              </a:rPr>
              <a:t>Choose from nine demographics that match members through a mentoring directory.  </a:t>
            </a:r>
          </a:p>
          <a:p>
            <a:pPr marL="285750" indent="-285750">
              <a:buFont typeface="Arial" panose="020B0604020202020204" pitchFamily="34" charset="0"/>
              <a:buChar char="•"/>
            </a:pPr>
            <a:endParaRPr lang="en-US" dirty="0">
              <a:solidFill>
                <a:srgbClr val="005DAA"/>
              </a:solidFill>
            </a:endParaRPr>
          </a:p>
          <a:p>
            <a:endParaRPr lang="en-US" dirty="0">
              <a:solidFill>
                <a:srgbClr val="005DAA"/>
              </a:solidFill>
            </a:endParaRPr>
          </a:p>
          <a:p>
            <a:endParaRPr lang="en-US" dirty="0">
              <a:solidFill>
                <a:srgbClr val="005DAA"/>
              </a:solidFill>
            </a:endParaRPr>
          </a:p>
          <a:p>
            <a:endParaRPr lang="en-US" dirty="0">
              <a:solidFill>
                <a:srgbClr val="005DAA"/>
              </a:solidFill>
            </a:endParaRPr>
          </a:p>
        </p:txBody>
      </p:sp>
      <p:pic>
        <p:nvPicPr>
          <p:cNvPr id="6" name="Picture 5">
            <a:extLst>
              <a:ext uri="{FF2B5EF4-FFF2-40B4-BE49-F238E27FC236}">
                <a16:creationId xmlns:a16="http://schemas.microsoft.com/office/drawing/2014/main" id="{39AD59DC-2959-482D-BF56-9D0A2CCF3FF1}"/>
              </a:ext>
            </a:extLst>
          </p:cNvPr>
          <p:cNvPicPr>
            <a:picLocks noChangeAspect="1"/>
          </p:cNvPicPr>
          <p:nvPr/>
        </p:nvPicPr>
        <p:blipFill>
          <a:blip r:embed="rId2"/>
          <a:stretch>
            <a:fillRect/>
          </a:stretch>
        </p:blipFill>
        <p:spPr>
          <a:xfrm>
            <a:off x="8473580" y="689492"/>
            <a:ext cx="1999522" cy="4957280"/>
          </a:xfrm>
          <a:prstGeom prst="rect">
            <a:avLst/>
          </a:prstGeom>
          <a:ln>
            <a:solidFill>
              <a:schemeClr val="tx1"/>
            </a:solidFill>
          </a:ln>
        </p:spPr>
      </p:pic>
    </p:spTree>
    <p:extLst>
      <p:ext uri="{BB962C8B-B14F-4D97-AF65-F5344CB8AC3E}">
        <p14:creationId xmlns:p14="http://schemas.microsoft.com/office/powerpoint/2010/main" val="730220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RI Draft " id="{A00C940F-CEED-49FD-ABC0-C10882BBE83E}" vid="{1B79D6F3-F5AF-4C4D-A80D-68B012B614A9}"/>
    </a:ext>
  </a:extLst>
</a:theme>
</file>

<file path=docProps/app.xml><?xml version="1.0" encoding="utf-8"?>
<Properties xmlns="http://schemas.openxmlformats.org/officeDocument/2006/extended-properties" xmlns:vt="http://schemas.openxmlformats.org/officeDocument/2006/docPropsVTypes">
  <Template>COPRI Draft_</Template>
  <TotalTime>3</TotalTime>
  <Words>2070</Words>
  <Application>Microsoft Office PowerPoint</Application>
  <PresentationFormat>Widescreen</PresentationFormat>
  <Paragraphs>257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Futura Medium</vt:lpstr>
      <vt:lpstr>Futura Std Book</vt:lpstr>
      <vt:lpstr>Futura Std Medium</vt:lpstr>
      <vt:lpstr>Office Theme</vt:lpstr>
      <vt:lpstr>Get Involved </vt:lpstr>
      <vt:lpstr>Different Functions </vt:lpstr>
      <vt:lpstr>Environmental, Coasts Oceans, and Water Forum</vt:lpstr>
      <vt:lpstr>Professional and Career Topics </vt:lpstr>
      <vt:lpstr>Change Subscriptions </vt:lpstr>
      <vt:lpstr>Career By Design </vt:lpstr>
      <vt:lpstr>Young Professional Leaders </vt:lpstr>
      <vt:lpstr>Topic Moderators </vt:lpstr>
      <vt:lpstr>ASCE Mentor Match </vt:lpstr>
      <vt:lpstr>Guide to Mentorship</vt:lpstr>
      <vt:lpstr>Mentor/Mentee Status </vt:lpstr>
      <vt:lpstr>Committee Management </vt:lpstr>
      <vt:lpstr>Send a group email</vt:lpstr>
      <vt:lpstr>Group Communication</vt:lpstr>
      <vt:lpstr>Set your Email Preferences </vt:lpstr>
      <vt:lpstr>View Documents </vt:lpstr>
      <vt:lpstr>Finding Documents </vt:lpstr>
      <vt:lpstr>Download a Document </vt:lpstr>
      <vt:lpstr>Upload a Library Document </vt:lpstr>
      <vt:lpstr>Upload Multiple Files </vt:lpstr>
      <vt:lpstr>Download an Event to Outlook</vt:lpstr>
      <vt:lpstr>Contact other committee members </vt:lpstr>
      <vt:lpstr>Workspace – Centralized Communication </vt:lpstr>
      <vt:lpstr>Action Items </vt:lpstr>
      <vt:lpstr>Keeping Track of Tasks</vt:lpstr>
      <vt:lpstr>Uploading a Document </vt:lpstr>
      <vt:lpstr>Tracking Revisions </vt:lpstr>
      <vt:lpstr>Keeping Documents Organized</vt:lpstr>
      <vt:lpstr>Document Changes </vt:lpstr>
      <vt:lpstr>Ballots </vt:lpstr>
      <vt:lpstr>Ballot Records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Involved </dc:title>
  <dc:creator>Austin, Tirza</dc:creator>
  <cp:lastModifiedBy>Austin, Tirza</cp:lastModifiedBy>
  <cp:revision>1</cp:revision>
  <dcterms:created xsi:type="dcterms:W3CDTF">2019-01-23T16:57:53Z</dcterms:created>
  <dcterms:modified xsi:type="dcterms:W3CDTF">2019-01-23T21:15:05Z</dcterms:modified>
</cp:coreProperties>
</file>