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22"/>
  </p:notesMasterIdLst>
  <p:sldIdLst>
    <p:sldId id="256" r:id="rId2"/>
    <p:sldId id="276" r:id="rId3"/>
    <p:sldId id="257" r:id="rId4"/>
    <p:sldId id="258" r:id="rId5"/>
    <p:sldId id="261" r:id="rId6"/>
    <p:sldId id="262" r:id="rId7"/>
    <p:sldId id="263" r:id="rId8"/>
    <p:sldId id="285" r:id="rId9"/>
    <p:sldId id="264" r:id="rId10"/>
    <p:sldId id="265" r:id="rId11"/>
    <p:sldId id="266" r:id="rId12"/>
    <p:sldId id="281" r:id="rId13"/>
    <p:sldId id="277" r:id="rId14"/>
    <p:sldId id="287" r:id="rId15"/>
    <p:sldId id="289" r:id="rId16"/>
    <p:sldId id="292" r:id="rId17"/>
    <p:sldId id="293" r:id="rId18"/>
    <p:sldId id="278" r:id="rId19"/>
    <p:sldId id="279" r:id="rId20"/>
    <p:sldId id="28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78846" autoAdjust="0"/>
  </p:normalViewPr>
  <p:slideViewPr>
    <p:cSldViewPr>
      <p:cViewPr varScale="1">
        <p:scale>
          <a:sx n="57" d="100"/>
          <a:sy n="57" d="100"/>
        </p:scale>
        <p:origin x="-151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E0B26-50E7-4039-BFA7-95C308E76115}" type="datetimeFigureOut">
              <a:rPr lang="en-US" smtClean="0"/>
              <a:t>10/25/2014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D2B84E-9505-42D4-97F5-7ECEF4D3BFE3}" type="slidenum">
              <a:rPr lang="en-US" smtClean="0"/>
              <a:t>‹#›</a:t>
            </a:fld>
            <a:endParaRPr lang="en-US"/>
          </a:p>
        </p:txBody>
      </p:sp>
    </p:spTree>
    <p:extLst>
      <p:ext uri="{BB962C8B-B14F-4D97-AF65-F5344CB8AC3E}">
        <p14:creationId xmlns:p14="http://schemas.microsoft.com/office/powerpoint/2010/main" val="2160796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Civil Engineering</a:t>
            </a:r>
            <a:r>
              <a:rPr lang="en-US" baseline="0" dirty="0" smtClean="0"/>
              <a:t> Overview</a:t>
            </a:r>
          </a:p>
          <a:p>
            <a:pPr marL="171450" indent="-171450">
              <a:buFontTx/>
              <a:buChar char="-"/>
            </a:pPr>
            <a:r>
              <a:rPr lang="en-US" baseline="0" dirty="0" smtClean="0"/>
              <a:t>What to expect from a Civil Engineering College Major</a:t>
            </a:r>
          </a:p>
          <a:p>
            <a:pPr marL="171450" indent="-171450">
              <a:buFontTx/>
              <a:buChar char="-"/>
            </a:pPr>
            <a:r>
              <a:rPr lang="en-US" dirty="0" smtClean="0"/>
              <a:t>Career opportunities</a:t>
            </a:r>
            <a:endParaRPr lang="en-US" dirty="0"/>
          </a:p>
        </p:txBody>
      </p:sp>
      <p:sp>
        <p:nvSpPr>
          <p:cNvPr id="4" name="Slide Number Placeholder 3"/>
          <p:cNvSpPr>
            <a:spLocks noGrp="1"/>
          </p:cNvSpPr>
          <p:nvPr>
            <p:ph type="sldNum" sz="quarter" idx="10"/>
          </p:nvPr>
        </p:nvSpPr>
        <p:spPr/>
        <p:txBody>
          <a:bodyPr/>
          <a:lstStyle/>
          <a:p>
            <a:fld id="{8ED2B84E-9505-42D4-97F5-7ECEF4D3BFE3}" type="slidenum">
              <a:rPr lang="en-US" smtClean="0"/>
              <a:t>1</a:t>
            </a:fld>
            <a:endParaRPr lang="en-US"/>
          </a:p>
        </p:txBody>
      </p:sp>
    </p:spTree>
    <p:extLst>
      <p:ext uri="{BB962C8B-B14F-4D97-AF65-F5344CB8AC3E}">
        <p14:creationId xmlns:p14="http://schemas.microsoft.com/office/powerpoint/2010/main" val="361482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Name a few public services</a:t>
            </a:r>
            <a:r>
              <a:rPr lang="en-US" baseline="0" dirty="0" smtClean="0"/>
              <a:t> you used this morning.</a:t>
            </a:r>
          </a:p>
          <a:p>
            <a:pPr marL="171450" indent="-171450">
              <a:buFontTx/>
              <a:buChar char="-"/>
            </a:pPr>
            <a:r>
              <a:rPr lang="en-US" baseline="0" dirty="0" smtClean="0"/>
              <a:t>What other public works or public facilities can you think of?</a:t>
            </a:r>
            <a:endParaRPr lang="en-US" dirty="0"/>
          </a:p>
        </p:txBody>
      </p:sp>
      <p:sp>
        <p:nvSpPr>
          <p:cNvPr id="4" name="Slide Number Placeholder 3"/>
          <p:cNvSpPr>
            <a:spLocks noGrp="1"/>
          </p:cNvSpPr>
          <p:nvPr>
            <p:ph type="sldNum" sz="quarter" idx="10"/>
          </p:nvPr>
        </p:nvSpPr>
        <p:spPr/>
        <p:txBody>
          <a:bodyPr/>
          <a:lstStyle/>
          <a:p>
            <a:fld id="{8ED2B84E-9505-42D4-97F5-7ECEF4D3BFE3}" type="slidenum">
              <a:rPr lang="en-US" smtClean="0"/>
              <a:t>3</a:t>
            </a:fld>
            <a:endParaRPr lang="en-US"/>
          </a:p>
        </p:txBody>
      </p:sp>
    </p:spTree>
    <p:extLst>
      <p:ext uri="{BB962C8B-B14F-4D97-AF65-F5344CB8AC3E}">
        <p14:creationId xmlns:p14="http://schemas.microsoft.com/office/powerpoint/2010/main" val="2171831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water resources engineer plans and manages facilities that address these tasks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ED2B84E-9505-42D4-97F5-7ECEF4D3BFE3}" type="slidenum">
              <a:rPr lang="en-US" smtClean="0"/>
              <a:t>6</a:t>
            </a:fld>
            <a:endParaRPr lang="en-US"/>
          </a:p>
        </p:txBody>
      </p:sp>
    </p:spTree>
    <p:extLst>
      <p:ext uri="{BB962C8B-B14F-4D97-AF65-F5344CB8AC3E}">
        <p14:creationId xmlns:p14="http://schemas.microsoft.com/office/powerpoint/2010/main" val="2160803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Planning</a:t>
            </a:r>
            <a:r>
              <a:rPr lang="en-US" dirty="0" smtClean="0"/>
              <a:t>, </a:t>
            </a:r>
            <a:r>
              <a:rPr lang="en-US" i="1" dirty="0" smtClean="0"/>
              <a:t>design</a:t>
            </a:r>
            <a:r>
              <a:rPr lang="en-US" dirty="0" smtClean="0"/>
              <a:t>, </a:t>
            </a:r>
            <a:r>
              <a:rPr lang="en-US" i="1" dirty="0" smtClean="0"/>
              <a:t>construction</a:t>
            </a:r>
            <a:r>
              <a:rPr lang="en-US" dirty="0" smtClean="0"/>
              <a:t>, </a:t>
            </a:r>
            <a:r>
              <a:rPr lang="en-US" i="1" dirty="0" smtClean="0"/>
              <a:t>operation</a:t>
            </a:r>
            <a:r>
              <a:rPr lang="en-US" dirty="0" smtClean="0"/>
              <a:t> and </a:t>
            </a:r>
            <a:r>
              <a:rPr lang="en-US" i="1" dirty="0" smtClean="0"/>
              <a:t>maintenance</a:t>
            </a:r>
            <a:r>
              <a:rPr lang="en-US" dirty="0" smtClean="0"/>
              <a:t> of infrastructure</a:t>
            </a:r>
          </a:p>
          <a:p>
            <a:endParaRPr lang="en-US" dirty="0"/>
          </a:p>
        </p:txBody>
      </p:sp>
      <p:sp>
        <p:nvSpPr>
          <p:cNvPr id="4" name="Slide Number Placeholder 3"/>
          <p:cNvSpPr>
            <a:spLocks noGrp="1"/>
          </p:cNvSpPr>
          <p:nvPr>
            <p:ph type="sldNum" sz="quarter" idx="10"/>
          </p:nvPr>
        </p:nvSpPr>
        <p:spPr/>
        <p:txBody>
          <a:bodyPr/>
          <a:lstStyle/>
          <a:p>
            <a:fld id="{8ED2B84E-9505-42D4-97F5-7ECEF4D3BFE3}" type="slidenum">
              <a:rPr lang="en-US" smtClean="0"/>
              <a:t>7</a:t>
            </a:fld>
            <a:endParaRPr lang="en-US"/>
          </a:p>
        </p:txBody>
      </p:sp>
    </p:spTree>
    <p:extLst>
      <p:ext uri="{BB962C8B-B14F-4D97-AF65-F5344CB8AC3E}">
        <p14:creationId xmlns:p14="http://schemas.microsoft.com/office/powerpoint/2010/main" val="3898670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Environmental engineers apply scientific theories and principles to minimize our impact on the environment. </a:t>
            </a:r>
            <a:endParaRPr lang="en-US" dirty="0"/>
          </a:p>
        </p:txBody>
      </p:sp>
      <p:sp>
        <p:nvSpPr>
          <p:cNvPr id="4" name="Slide Number Placeholder 3"/>
          <p:cNvSpPr>
            <a:spLocks noGrp="1"/>
          </p:cNvSpPr>
          <p:nvPr>
            <p:ph type="sldNum" sz="quarter" idx="10"/>
          </p:nvPr>
        </p:nvSpPr>
        <p:spPr/>
        <p:txBody>
          <a:bodyPr/>
          <a:lstStyle/>
          <a:p>
            <a:fld id="{8ED2B84E-9505-42D4-97F5-7ECEF4D3BFE3}" type="slidenum">
              <a:rPr lang="en-US" smtClean="0"/>
              <a:t>9</a:t>
            </a:fld>
            <a:endParaRPr lang="en-US"/>
          </a:p>
        </p:txBody>
      </p:sp>
    </p:spTree>
    <p:extLst>
      <p:ext uri="{BB962C8B-B14F-4D97-AF65-F5344CB8AC3E}">
        <p14:creationId xmlns:p14="http://schemas.microsoft.com/office/powerpoint/2010/main" val="1999837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ED2B84E-9505-42D4-97F5-7ECEF4D3BFE3}" type="slidenum">
              <a:rPr lang="en-US" smtClean="0"/>
              <a:t>10</a:t>
            </a:fld>
            <a:endParaRPr lang="en-US"/>
          </a:p>
        </p:txBody>
      </p:sp>
    </p:spTree>
    <p:extLst>
      <p:ext uri="{BB962C8B-B14F-4D97-AF65-F5344CB8AC3E}">
        <p14:creationId xmlns:p14="http://schemas.microsoft.com/office/powerpoint/2010/main" val="2553733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Influences all other disciplines</a:t>
            </a:r>
          </a:p>
          <a:p>
            <a:endParaRPr lang="en-US" dirty="0" smtClean="0"/>
          </a:p>
          <a:p>
            <a:r>
              <a:rPr lang="en-US" dirty="0" smtClean="0"/>
              <a:t>Landslides, soil erosion</a:t>
            </a:r>
            <a:r>
              <a:rPr lang="en-US" baseline="0" dirty="0" smtClean="0"/>
              <a:t> and earthquakes</a:t>
            </a:r>
            <a:endParaRPr lang="en-US" dirty="0"/>
          </a:p>
        </p:txBody>
      </p:sp>
      <p:sp>
        <p:nvSpPr>
          <p:cNvPr id="4" name="Slide Number Placeholder 3"/>
          <p:cNvSpPr>
            <a:spLocks noGrp="1"/>
          </p:cNvSpPr>
          <p:nvPr>
            <p:ph type="sldNum" sz="quarter" idx="10"/>
          </p:nvPr>
        </p:nvSpPr>
        <p:spPr/>
        <p:txBody>
          <a:bodyPr/>
          <a:lstStyle/>
          <a:p>
            <a:fld id="{8ED2B84E-9505-42D4-97F5-7ECEF4D3BFE3}" type="slidenum">
              <a:rPr lang="en-US" smtClean="0"/>
              <a:t>11</a:t>
            </a:fld>
            <a:endParaRPr lang="en-US"/>
          </a:p>
        </p:txBody>
      </p:sp>
    </p:spTree>
    <p:extLst>
      <p:ext uri="{BB962C8B-B14F-4D97-AF65-F5344CB8AC3E}">
        <p14:creationId xmlns:p14="http://schemas.microsoft.com/office/powerpoint/2010/main" val="6366863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0758385-504C-4959-9FFF-D2CD44F8527C}" type="datetimeFigureOut">
              <a:rPr lang="en-US" smtClean="0"/>
              <a:t>10/25/2014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F0AC17B-9E30-47CD-8AD7-685BEE0B18A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758385-504C-4959-9FFF-D2CD44F8527C}" type="datetimeFigureOut">
              <a:rPr lang="en-US" smtClean="0"/>
              <a:t>10/25/2014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F0AC17B-9E30-47CD-8AD7-685BEE0B18A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758385-504C-4959-9FFF-D2CD44F8527C}" type="datetimeFigureOut">
              <a:rPr lang="en-US" smtClean="0"/>
              <a:t>10/25/2014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F0AC17B-9E30-47CD-8AD7-685BEE0B18A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758385-504C-4959-9FFF-D2CD44F8527C}" type="datetimeFigureOut">
              <a:rPr lang="en-US" smtClean="0"/>
              <a:t>10/25/2014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F0AC17B-9E30-47CD-8AD7-685BEE0B18AA}"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0758385-504C-4959-9FFF-D2CD44F8527C}" type="datetimeFigureOut">
              <a:rPr lang="en-US" smtClean="0"/>
              <a:t>10/25/2014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F0AC17B-9E30-47CD-8AD7-685BEE0B18AA}"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0758385-504C-4959-9FFF-D2CD44F8527C}" type="datetimeFigureOut">
              <a:rPr lang="en-US" smtClean="0"/>
              <a:t>10/25/2014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F0AC17B-9E30-47CD-8AD7-685BEE0B18AA}"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0758385-504C-4959-9FFF-D2CD44F8527C}" type="datetimeFigureOut">
              <a:rPr lang="en-US" smtClean="0"/>
              <a:t>10/25/2014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F0AC17B-9E30-47CD-8AD7-685BEE0B18A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0758385-504C-4959-9FFF-D2CD44F8527C}" type="datetimeFigureOut">
              <a:rPr lang="en-US" smtClean="0"/>
              <a:t>10/25/2014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F0AC17B-9E30-47CD-8AD7-685BEE0B18AA}"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0758385-504C-4959-9FFF-D2CD44F8527C}" type="datetimeFigureOut">
              <a:rPr lang="en-US" smtClean="0"/>
              <a:t>10/25/2014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F0AC17B-9E30-47CD-8AD7-685BEE0B18A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0758385-504C-4959-9FFF-D2CD44F8527C}" type="datetimeFigureOut">
              <a:rPr lang="en-US" smtClean="0"/>
              <a:t>10/25/2014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F0AC17B-9E30-47CD-8AD7-685BEE0B18A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0758385-504C-4959-9FFF-D2CD44F8527C}" type="datetimeFigureOut">
              <a:rPr lang="en-US" smtClean="0"/>
              <a:t>10/25/2014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F0AC17B-9E30-47CD-8AD7-685BEE0B18AA}"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0758385-504C-4959-9FFF-D2CD44F8527C}" type="datetimeFigureOut">
              <a:rPr lang="en-US" smtClean="0"/>
              <a:t>10/25/2014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F0AC17B-9E30-47CD-8AD7-685BEE0B18AA}"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hyperlink" Target="https://www.youtube.com/watch?v=zXBeNV3oliU" TargetMode="External"/><Relationship Id="rId5" Type="http://schemas.openxmlformats.org/officeDocument/2006/relationships/image" Target="../media/image35.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dydR3JGg8K0" TargetMode="External"/><Relationship Id="rId2" Type="http://schemas.openxmlformats.org/officeDocument/2006/relationships/hyperlink" Target="https://www.youtube.com/watch?v=15DKyJvG3Qc" TargetMode="External"/><Relationship Id="rId1" Type="http://schemas.openxmlformats.org/officeDocument/2006/relationships/slideLayout" Target="../slideLayouts/slideLayout4.xml"/><Relationship Id="rId4" Type="http://schemas.openxmlformats.org/officeDocument/2006/relationships/hyperlink" Target="https://www.youtube.com/watch?v=_L-8z7v1VEc"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hyperlink" Target="http://www.google.com/url?sa=i&amp;rct=j&amp;q=&amp;esrc=s&amp;frm=1&amp;source=images&amp;cd=&amp;cad=rja&amp;uact=8&amp;docid=pWTREAp4sJXPmM&amp;tbnid=xga8FAU-7z6REM:&amp;ved=0CAUQjRw&amp;url=http://en.wikipedia.org/wiki/Hoover_Dam&amp;ei=EQqhU9zWA7S3sAS67IG4DA&amp;bvm=bv.69137298,d.b2U&amp;psig=AFQjCNH619uGhSjjxeXfdLXkUSMXUgNzLQ&amp;ust=1403149187225829" TargetMode="External"/><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hyperlink" Target="http://www.google.com/url?sa=i&amp;rct=j&amp;q=&amp;esrc=s&amp;frm=1&amp;source=images&amp;cd=&amp;cad=rja&amp;uact=8&amp;docid=tGmThdDE4qwUhM&amp;tbnid=ofFeIx4cCh3q0M:&amp;ved=0CAUQjRw&amp;url=http://www.hawkins1.com/exp_airports/eppley1.html&amp;ei=AQmhU--iEujJ8wHa5YHIBQ&amp;bvm=bv.69137298,d.b2U&amp;psig=AFQjCNHPXTrWTUNXCyMBPTgZRkh7akwtGg&amp;ust=1403148890814318" TargetMode="External"/><Relationship Id="rId1" Type="http://schemas.openxmlformats.org/officeDocument/2006/relationships/slideLayout" Target="../slideLayouts/slideLayout4.xml"/><Relationship Id="rId6" Type="http://schemas.openxmlformats.org/officeDocument/2006/relationships/hyperlink" Target="http://www.google.com/url?sa=i&amp;rct=j&amp;q=&amp;esrc=s&amp;frm=1&amp;source=images&amp;cd=&amp;cad=rja&amp;uact=8&amp;docid=twffzdGcRBb8QM&amp;tbnid=oSXsTpY65KU-9M:&amp;ved=0CAUQjRw&amp;url=http://www.economist.com/node/16636101&amp;ei=xgmhU--EMobM8wGXk4CYCg&amp;bvm=bv.69137298,d.b2U&amp;psig=AFQjCNHmFRdhu-Sd8GEKftvoBzOwDtGy4w&amp;ust=1403149114284132" TargetMode="External"/><Relationship Id="rId5" Type="http://schemas.openxmlformats.org/officeDocument/2006/relationships/image" Target="../media/image9.jpeg"/><Relationship Id="rId4" Type="http://schemas.openxmlformats.org/officeDocument/2006/relationships/hyperlink" Target="http://www.google.com/url?sa=i&amp;rct=j&amp;q=&amp;esrc=s&amp;frm=1&amp;source=images&amp;cd=&amp;cad=rja&amp;uact=8&amp;docid=tH2PNR1Qrn2JZM&amp;tbnid=OGO48hHpKO-4lM:&amp;ved=0CAUQjRw&amp;url=http://www.livemint.com/Companies/F33WV6IZkBfIzryixRqmVL/Adani-Ports-gets-closer-to-buying-Dhamra-port.html&amp;ei=UAmhU7P2NqLisASO94GoDA&amp;bvm=bv.69137298,d.b2U&amp;psig=AFQjCNHQszCmSFXMr8biY5mrXNJtbHz0Pg&amp;ust=1403148967132581" TargetMode="External"/><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www.google.com/imgres?imgurl=http://ww2.mpt.org/station_relation/Shattered%20Sky/1283847403_COAL_PLANT_DUKE.jpg&amp;imgrefurl=http://www.mpt.org/stationrelations/shatteredsky/&amp;docid=8kvAxuQkUVGG-M&amp;tbnid=hFpzcIIdd8wD-M:&amp;w=1920&amp;h=1080&amp;ei=JxihU9LMHuygsQTU04DwCQ&amp;ved=0CAIQxiAwAA&amp;iact=c" TargetMode="External"/><Relationship Id="rId7"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www.google.com/imgres?imgurl=http://www.houstonisd.org/cms/lib2/TX01001591/Centricity/Domain/21548/eagles%20nest%202.png&amp;imgrefurl=http://www.houstonisd.org/domain/21548&amp;docid=jqYnEpheNyAHyM&amp;tbnid=RFJ1K23sSTQUoM:&amp;w=275&amp;h=183&amp;ei=XRihU_-KEsjKsATOoYHgCA&amp;ved=0CAIQxiAwAA&amp;iact=c" TargetMode="External"/><Relationship Id="rId5" Type="http://schemas.openxmlformats.org/officeDocument/2006/relationships/hyperlink" Target="http://www.google.com/url?sa=i&amp;rct=j&amp;q=&amp;esrc=s&amp;frm=1&amp;source=images&amp;cd=&amp;cad=rja&amp;uact=8&amp;docid=jqYnEpheNyAHyM&amp;tbnid=RFJ1K23sSTQUoM:&amp;ved=0CAUQjRw&amp;url=http://www.houstonisd.org/domain/21548&amp;ei=XRihU4q6EqnhsATpVw&amp;bvm=bv.69137298,d.b2U&amp;psig=AFQjCNGv4k6aPpZsEY7LphZHcSbuqs0Y_A&amp;ust=1403152846002389" TargetMode="External"/><Relationship Id="rId10" Type="http://schemas.openxmlformats.org/officeDocument/2006/relationships/image" Target="../media/image27.png"/><Relationship Id="rId4" Type="http://schemas.openxmlformats.org/officeDocument/2006/relationships/image" Target="../media/image23.jpe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829761"/>
          </a:xfrm>
        </p:spPr>
        <p:txBody>
          <a:bodyPr/>
          <a:lstStyle/>
          <a:p>
            <a:r>
              <a:rPr lang="en-US" dirty="0" smtClean="0"/>
              <a:t>What is Civil Engineering?</a:t>
            </a:r>
            <a:endParaRPr lang="en-US" dirty="0"/>
          </a:p>
        </p:txBody>
      </p:sp>
      <p:sp>
        <p:nvSpPr>
          <p:cNvPr id="3" name="Subtitle 2"/>
          <p:cNvSpPr>
            <a:spLocks noGrp="1"/>
          </p:cNvSpPr>
          <p:nvPr>
            <p:ph type="subTitle" idx="1"/>
          </p:nvPr>
        </p:nvSpPr>
        <p:spPr>
          <a:xfrm>
            <a:off x="685800" y="3352800"/>
            <a:ext cx="7772400" cy="1447800"/>
          </a:xfrm>
        </p:spPr>
        <p:txBody>
          <a:bodyPr>
            <a:normAutofit/>
          </a:bodyPr>
          <a:lstStyle/>
          <a:p>
            <a:r>
              <a:rPr lang="en-US" dirty="0" smtClean="0"/>
              <a:t>John </a:t>
            </a:r>
            <a:r>
              <a:rPr lang="en-US" dirty="0" smtClean="0"/>
              <a:t>Smith</a:t>
            </a:r>
          </a:p>
          <a:p>
            <a:r>
              <a:rPr lang="en-US" dirty="0" smtClean="0"/>
              <a:t>PKI Open House</a:t>
            </a:r>
          </a:p>
          <a:p>
            <a:r>
              <a:rPr lang="en-US" dirty="0" smtClean="0"/>
              <a:t>October 26, 2014</a:t>
            </a:r>
            <a:endParaRPr lang="en-US" dirty="0"/>
          </a:p>
        </p:txBody>
      </p:sp>
      <p:pic>
        <p:nvPicPr>
          <p:cNvPr id="1026" name="Picture 2" descr="\\omtrsrv1\users\johsmith\2013 Trans Con\Logos\ASCE Logo NE Sec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791200"/>
            <a:ext cx="1905000" cy="877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007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a:lnSpc>
                <a:spcPct val="150000"/>
              </a:lnSpc>
            </a:pPr>
            <a:r>
              <a:rPr lang="en-US" dirty="0" smtClean="0"/>
              <a:t>Design of load-bearing structures</a:t>
            </a:r>
          </a:p>
          <a:p>
            <a:pPr lvl="1">
              <a:lnSpc>
                <a:spcPct val="150000"/>
              </a:lnSpc>
            </a:pPr>
            <a:r>
              <a:rPr lang="en-US" dirty="0" smtClean="0"/>
              <a:t>Bridges</a:t>
            </a:r>
          </a:p>
          <a:p>
            <a:pPr lvl="1">
              <a:lnSpc>
                <a:spcPct val="150000"/>
              </a:lnSpc>
            </a:pPr>
            <a:r>
              <a:rPr lang="en-US" dirty="0" smtClean="0"/>
              <a:t>Skyscrapers</a:t>
            </a:r>
          </a:p>
          <a:p>
            <a:pPr lvl="1">
              <a:lnSpc>
                <a:spcPct val="150000"/>
              </a:lnSpc>
            </a:pPr>
            <a:r>
              <a:rPr lang="en-US" dirty="0" smtClean="0"/>
              <a:t>Walls</a:t>
            </a:r>
          </a:p>
          <a:p>
            <a:pPr lvl="1">
              <a:lnSpc>
                <a:spcPct val="150000"/>
              </a:lnSpc>
            </a:pPr>
            <a:r>
              <a:rPr lang="en-US" dirty="0" smtClean="0"/>
              <a:t>Dams</a:t>
            </a:r>
          </a:p>
          <a:p>
            <a:pPr lvl="1">
              <a:lnSpc>
                <a:spcPct val="150000"/>
              </a:lnSpc>
            </a:pPr>
            <a:r>
              <a:rPr lang="en-US" dirty="0" smtClean="0"/>
              <a:t>Tunnels</a:t>
            </a:r>
            <a:endParaRPr lang="en-US" dirty="0"/>
          </a:p>
        </p:txBody>
      </p:sp>
      <p:sp>
        <p:nvSpPr>
          <p:cNvPr id="4" name="Title 3"/>
          <p:cNvSpPr>
            <a:spLocks noGrp="1"/>
          </p:cNvSpPr>
          <p:nvPr>
            <p:ph type="title"/>
          </p:nvPr>
        </p:nvSpPr>
        <p:spPr/>
        <p:txBody>
          <a:bodyPr/>
          <a:lstStyle/>
          <a:p>
            <a:r>
              <a:rPr lang="en-US" dirty="0" smtClean="0"/>
              <a:t>Structural</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94010"/>
            <a:ext cx="2819400" cy="1789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524000"/>
            <a:ext cx="175260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981325"/>
            <a:ext cx="2543273"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7357" y="4483100"/>
            <a:ext cx="2861143" cy="189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3347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1328"/>
            <a:ext cx="4495800" cy="4525963"/>
          </a:xfrm>
        </p:spPr>
        <p:txBody>
          <a:bodyPr/>
          <a:lstStyle/>
          <a:p>
            <a:r>
              <a:rPr lang="en-US" dirty="0" smtClean="0"/>
              <a:t>Earth Materials</a:t>
            </a:r>
          </a:p>
          <a:p>
            <a:pPr lvl="1"/>
            <a:r>
              <a:rPr lang="en-US" dirty="0" smtClean="0"/>
              <a:t>Soil</a:t>
            </a:r>
          </a:p>
          <a:p>
            <a:pPr lvl="1"/>
            <a:r>
              <a:rPr lang="en-US" dirty="0" smtClean="0"/>
              <a:t>Rock</a:t>
            </a:r>
          </a:p>
          <a:p>
            <a:pPr lvl="1"/>
            <a:r>
              <a:rPr lang="en-US" dirty="0" smtClean="0"/>
              <a:t>Groundwater</a:t>
            </a:r>
          </a:p>
          <a:p>
            <a:pPr lvl="1"/>
            <a:endParaRPr lang="en-US" dirty="0"/>
          </a:p>
          <a:p>
            <a:r>
              <a:rPr lang="en-US" dirty="0" smtClean="0"/>
              <a:t>Foundations</a:t>
            </a:r>
          </a:p>
          <a:p>
            <a:r>
              <a:rPr lang="en-US" dirty="0" smtClean="0"/>
              <a:t>Embankments (Dams)</a:t>
            </a:r>
          </a:p>
          <a:p>
            <a:r>
              <a:rPr lang="en-US" dirty="0" smtClean="0"/>
              <a:t>Retaining Walls</a:t>
            </a:r>
          </a:p>
        </p:txBody>
      </p:sp>
      <p:sp>
        <p:nvSpPr>
          <p:cNvPr id="4" name="Title 3"/>
          <p:cNvSpPr>
            <a:spLocks noGrp="1"/>
          </p:cNvSpPr>
          <p:nvPr>
            <p:ph type="title"/>
          </p:nvPr>
        </p:nvSpPr>
        <p:spPr/>
        <p:txBody>
          <a:bodyPr/>
          <a:lstStyle/>
          <a:p>
            <a:r>
              <a:rPr lang="en-US" dirty="0" smtClean="0"/>
              <a:t>Geotechnical</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606580"/>
            <a:ext cx="3409950"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4625" y="1828800"/>
            <a:ext cx="22860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3124200"/>
            <a:ext cx="2276475"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4129087"/>
            <a:ext cx="1295400" cy="1989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00043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Water Resources</a:t>
            </a:r>
          </a:p>
          <a:p>
            <a:r>
              <a:rPr lang="en-US" dirty="0" smtClean="0"/>
              <a:t>Transportation</a:t>
            </a:r>
          </a:p>
          <a:p>
            <a:r>
              <a:rPr lang="en-US" dirty="0" smtClean="0"/>
              <a:t>Environmental</a:t>
            </a:r>
          </a:p>
          <a:p>
            <a:r>
              <a:rPr lang="en-US" dirty="0" smtClean="0"/>
              <a:t>Structural</a:t>
            </a:r>
          </a:p>
          <a:p>
            <a:r>
              <a:rPr lang="en-US" dirty="0" smtClean="0"/>
              <a:t>Geotechnical</a:t>
            </a:r>
          </a:p>
          <a:p>
            <a:endParaRPr lang="en-US" dirty="0"/>
          </a:p>
        </p:txBody>
      </p:sp>
      <p:sp>
        <p:nvSpPr>
          <p:cNvPr id="4" name="Title 3"/>
          <p:cNvSpPr>
            <a:spLocks noGrp="1"/>
          </p:cNvSpPr>
          <p:nvPr>
            <p:ph type="title"/>
          </p:nvPr>
        </p:nvSpPr>
        <p:spPr/>
        <p:txBody>
          <a:bodyPr/>
          <a:lstStyle/>
          <a:p>
            <a:r>
              <a:rPr lang="en-US" dirty="0" smtClean="0"/>
              <a:t>Civil Engineering</a:t>
            </a:r>
            <a:endParaRPr lang="en-US"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609600"/>
            <a:ext cx="2571750"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09800"/>
            <a:ext cx="2286000" cy="1721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505200"/>
            <a:ext cx="2819400" cy="1789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4572000"/>
            <a:ext cx="1295400" cy="1989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524000" y="4888869"/>
            <a:ext cx="2133600" cy="646331"/>
          </a:xfrm>
          <a:prstGeom prst="rect">
            <a:avLst/>
          </a:prstGeom>
          <a:noFill/>
        </p:spPr>
        <p:txBody>
          <a:bodyPr wrap="square" rtlCol="0">
            <a:spAutoFit/>
          </a:bodyPr>
          <a:lstStyle/>
          <a:p>
            <a:r>
              <a:rPr lang="en-US" dirty="0" smtClean="0">
                <a:hlinkClick r:id="rId6"/>
              </a:rPr>
              <a:t>What Do Civil Engineers Do?</a:t>
            </a:r>
            <a:endParaRPr lang="en-US" dirty="0"/>
          </a:p>
        </p:txBody>
      </p:sp>
    </p:spTree>
    <p:extLst>
      <p:ext uri="{BB962C8B-B14F-4D97-AF65-F5344CB8AC3E}">
        <p14:creationId xmlns:p14="http://schemas.microsoft.com/office/powerpoint/2010/main" val="141038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04800" y="1447800"/>
            <a:ext cx="8382000" cy="4614672"/>
          </a:xfrm>
        </p:spPr>
        <p:txBody>
          <a:bodyPr>
            <a:normAutofit fontScale="92500" lnSpcReduction="20000"/>
          </a:bodyPr>
          <a:lstStyle/>
          <a:p>
            <a:r>
              <a:rPr lang="en-US" dirty="0" smtClean="0"/>
              <a:t>High School Classes</a:t>
            </a:r>
          </a:p>
          <a:p>
            <a:pPr lvl="1"/>
            <a:r>
              <a:rPr lang="en-US" dirty="0" smtClean="0"/>
              <a:t>Math (Algebra, Geometry, Calculus)</a:t>
            </a:r>
          </a:p>
          <a:p>
            <a:pPr lvl="1"/>
            <a:r>
              <a:rPr lang="en-US" dirty="0" smtClean="0"/>
              <a:t>Science (Physics, Chemistry, Biology)</a:t>
            </a:r>
          </a:p>
          <a:p>
            <a:pPr lvl="1"/>
            <a:r>
              <a:rPr lang="en-US" dirty="0" smtClean="0"/>
              <a:t>Computer Applications (MS Word, CADD, Programming)</a:t>
            </a:r>
          </a:p>
          <a:p>
            <a:pPr lvl="1"/>
            <a:r>
              <a:rPr lang="en-US" dirty="0" smtClean="0"/>
              <a:t>Speech</a:t>
            </a:r>
          </a:p>
          <a:p>
            <a:pPr marL="393192" lvl="1" indent="0">
              <a:buNone/>
            </a:pPr>
            <a:endParaRPr lang="en-US" dirty="0" smtClean="0"/>
          </a:p>
          <a:p>
            <a:r>
              <a:rPr lang="en-US" dirty="0" smtClean="0"/>
              <a:t>Other Activities</a:t>
            </a:r>
          </a:p>
          <a:p>
            <a:pPr lvl="1"/>
            <a:r>
              <a:rPr lang="en-US" dirty="0" smtClean="0"/>
              <a:t>Math or Science Clubs</a:t>
            </a:r>
          </a:p>
          <a:p>
            <a:pPr lvl="1"/>
            <a:r>
              <a:rPr lang="en-US" dirty="0" smtClean="0"/>
              <a:t>Documentaries</a:t>
            </a:r>
          </a:p>
          <a:p>
            <a:pPr lvl="1"/>
            <a:r>
              <a:rPr lang="en-US" dirty="0" smtClean="0"/>
              <a:t>Competitions (Truss </a:t>
            </a:r>
            <a:r>
              <a:rPr lang="en-US" dirty="0" err="1" smtClean="0"/>
              <a:t>Bustin</a:t>
            </a:r>
            <a:r>
              <a:rPr lang="en-US" dirty="0" smtClean="0"/>
              <a:t>’, Future Cities)</a:t>
            </a:r>
          </a:p>
          <a:p>
            <a:pPr lvl="1"/>
            <a:endParaRPr lang="en-US" dirty="0" smtClean="0"/>
          </a:p>
          <a:p>
            <a:pPr marL="393192" lvl="1" indent="0">
              <a:buNone/>
            </a:pPr>
            <a:endParaRPr lang="en-US" dirty="0" smtClean="0"/>
          </a:p>
          <a:p>
            <a:r>
              <a:rPr lang="en-US" dirty="0" smtClean="0"/>
              <a:t>4 Year College Degree</a:t>
            </a:r>
          </a:p>
          <a:p>
            <a:pPr lvl="1"/>
            <a:endParaRPr lang="en-US" dirty="0"/>
          </a:p>
        </p:txBody>
      </p:sp>
      <p:sp>
        <p:nvSpPr>
          <p:cNvPr id="4" name="Title 3"/>
          <p:cNvSpPr>
            <a:spLocks noGrp="1"/>
          </p:cNvSpPr>
          <p:nvPr>
            <p:ph type="title"/>
          </p:nvPr>
        </p:nvSpPr>
        <p:spPr/>
        <p:txBody>
          <a:bodyPr>
            <a:normAutofit fontScale="90000"/>
          </a:bodyPr>
          <a:lstStyle/>
          <a:p>
            <a:r>
              <a:rPr lang="en-US" dirty="0" smtClean="0"/>
              <a:t>How to Become a Civil Engineer?</a:t>
            </a:r>
            <a:endParaRPr lang="en-US" dirty="0"/>
          </a:p>
        </p:txBody>
      </p:sp>
      <p:sp>
        <p:nvSpPr>
          <p:cNvPr id="5" name="TextBox 4"/>
          <p:cNvSpPr txBox="1"/>
          <p:nvPr/>
        </p:nvSpPr>
        <p:spPr>
          <a:xfrm>
            <a:off x="6019800" y="5105400"/>
            <a:ext cx="2133600" cy="369332"/>
          </a:xfrm>
          <a:prstGeom prst="rect">
            <a:avLst/>
          </a:prstGeom>
          <a:noFill/>
        </p:spPr>
        <p:txBody>
          <a:bodyPr wrap="square" rtlCol="0">
            <a:spAutoFit/>
          </a:bodyPr>
          <a:lstStyle/>
          <a:p>
            <a:r>
              <a:rPr lang="en-US" dirty="0" smtClean="0">
                <a:hlinkClick r:id="rId2"/>
              </a:rPr>
              <a:t>Bonner Bridge</a:t>
            </a:r>
            <a:endParaRPr lang="en-US" dirty="0"/>
          </a:p>
        </p:txBody>
      </p:sp>
      <p:sp>
        <p:nvSpPr>
          <p:cNvPr id="6" name="TextBox 5"/>
          <p:cNvSpPr txBox="1"/>
          <p:nvPr/>
        </p:nvSpPr>
        <p:spPr>
          <a:xfrm>
            <a:off x="6019800" y="5489069"/>
            <a:ext cx="1905000" cy="369332"/>
          </a:xfrm>
          <a:prstGeom prst="rect">
            <a:avLst/>
          </a:prstGeom>
          <a:noFill/>
        </p:spPr>
        <p:txBody>
          <a:bodyPr wrap="square" rtlCol="0">
            <a:spAutoFit/>
          </a:bodyPr>
          <a:lstStyle/>
          <a:p>
            <a:r>
              <a:rPr lang="en-US" dirty="0" smtClean="0">
                <a:hlinkClick r:id="rId3"/>
              </a:rPr>
              <a:t>Road Widening</a:t>
            </a:r>
            <a:endParaRPr lang="en-US" dirty="0"/>
          </a:p>
        </p:txBody>
      </p:sp>
      <p:sp>
        <p:nvSpPr>
          <p:cNvPr id="7" name="TextBox 6"/>
          <p:cNvSpPr txBox="1"/>
          <p:nvPr/>
        </p:nvSpPr>
        <p:spPr>
          <a:xfrm>
            <a:off x="6019800" y="5858401"/>
            <a:ext cx="2819400" cy="369332"/>
          </a:xfrm>
          <a:prstGeom prst="rect">
            <a:avLst/>
          </a:prstGeom>
          <a:noFill/>
        </p:spPr>
        <p:txBody>
          <a:bodyPr wrap="square" rtlCol="0">
            <a:spAutoFit/>
          </a:bodyPr>
          <a:lstStyle/>
          <a:p>
            <a:r>
              <a:rPr lang="en-US" dirty="0" smtClean="0">
                <a:hlinkClick r:id="rId4"/>
              </a:rPr>
              <a:t>Diverging Diamond</a:t>
            </a:r>
            <a:endParaRPr lang="en-US" dirty="0"/>
          </a:p>
        </p:txBody>
      </p:sp>
    </p:spTree>
    <p:extLst>
      <p:ext uri="{BB962C8B-B14F-4D97-AF65-F5344CB8AC3E}">
        <p14:creationId xmlns:p14="http://schemas.microsoft.com/office/powerpoint/2010/main" val="320649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
                                            <p:txEl>
                                              <p:pRg st="3" end="3"/>
                                            </p:txEl>
                                          </p:spTgt>
                                        </p:tgtEl>
                                        <p:attrNameLst>
                                          <p:attrName>style.color</p:attrName>
                                        </p:attrNameLst>
                                      </p:cBhvr>
                                      <p:to>
                                        <a:schemeClr val="accent2"/>
                                      </p:to>
                                    </p:animClr>
                                    <p:animClr clrSpc="rgb" dir="cw">
                                      <p:cBhvr>
                                        <p:cTn id="7" dur="500" fill="hold"/>
                                        <p:tgtEl>
                                          <p:spTgt spid="2">
                                            <p:txEl>
                                              <p:pRg st="3" end="3"/>
                                            </p:txEl>
                                          </p:spTgt>
                                        </p:tgtEl>
                                        <p:attrNameLst>
                                          <p:attrName>fillcolor</p:attrName>
                                        </p:attrNameLst>
                                      </p:cBhvr>
                                      <p:to>
                                        <a:schemeClr val="accent2"/>
                                      </p:to>
                                    </p:animClr>
                                    <p:set>
                                      <p:cBhvr>
                                        <p:cTn id="8" dur="500" fill="hold"/>
                                        <p:tgtEl>
                                          <p:spTgt spid="2">
                                            <p:txEl>
                                              <p:pRg st="3" end="3"/>
                                            </p:txEl>
                                          </p:spTgt>
                                        </p:tgtEl>
                                        <p:attrNameLst>
                                          <p:attrName>fill.type</p:attrName>
                                        </p:attrNameLst>
                                      </p:cBhvr>
                                      <p:to>
                                        <p:strVal val="solid"/>
                                      </p:to>
                                    </p:set>
                                    <p:set>
                                      <p:cBhvr>
                                        <p:cTn id="9" dur="500" fill="hold"/>
                                        <p:tgtEl>
                                          <p:spTgt spid="2">
                                            <p:txEl>
                                              <p:pRg st="3" end="3"/>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lnSpcReduction="10000"/>
          </a:bodyPr>
          <a:lstStyle/>
          <a:p>
            <a:pPr>
              <a:lnSpc>
                <a:spcPct val="150000"/>
              </a:lnSpc>
            </a:pPr>
            <a:r>
              <a:rPr lang="en-US" dirty="0" smtClean="0"/>
              <a:t>145,000 + Members</a:t>
            </a:r>
          </a:p>
          <a:p>
            <a:pPr>
              <a:lnSpc>
                <a:spcPct val="150000"/>
              </a:lnSpc>
            </a:pPr>
            <a:r>
              <a:rPr lang="en-US" dirty="0"/>
              <a:t>26,000+ students</a:t>
            </a:r>
          </a:p>
          <a:p>
            <a:pPr>
              <a:lnSpc>
                <a:spcPct val="150000"/>
              </a:lnSpc>
            </a:pPr>
            <a:r>
              <a:rPr lang="en-US" dirty="0"/>
              <a:t>10% International</a:t>
            </a:r>
          </a:p>
          <a:p>
            <a:pPr>
              <a:lnSpc>
                <a:spcPct val="150000"/>
              </a:lnSpc>
            </a:pPr>
            <a:r>
              <a:rPr lang="en-US" dirty="0"/>
              <a:t>Largest producer of civil engineering publications</a:t>
            </a:r>
          </a:p>
          <a:p>
            <a:endParaRPr lang="en-US" dirty="0"/>
          </a:p>
        </p:txBody>
      </p:sp>
      <p:sp>
        <p:nvSpPr>
          <p:cNvPr id="3" name="Content Placeholder 2"/>
          <p:cNvSpPr>
            <a:spLocks noGrp="1"/>
          </p:cNvSpPr>
          <p:nvPr>
            <p:ph sz="half" idx="2"/>
          </p:nvPr>
        </p:nvSpPr>
        <p:spPr/>
        <p:txBody>
          <a:bodyPr>
            <a:normAutofit lnSpcReduction="10000"/>
          </a:bodyPr>
          <a:lstStyle/>
          <a:p>
            <a:pPr>
              <a:lnSpc>
                <a:spcPct val="160000"/>
              </a:lnSpc>
            </a:pPr>
            <a:r>
              <a:rPr lang="en-US" dirty="0"/>
              <a:t>300 local Sections and Branches plus local Younger Member groups</a:t>
            </a:r>
          </a:p>
          <a:p>
            <a:pPr>
              <a:lnSpc>
                <a:spcPct val="160000"/>
              </a:lnSpc>
            </a:pPr>
            <a:r>
              <a:rPr lang="en-US" dirty="0"/>
              <a:t>8 technical Institutes</a:t>
            </a:r>
          </a:p>
          <a:p>
            <a:endParaRPr lang="en-US" dirty="0"/>
          </a:p>
        </p:txBody>
      </p:sp>
      <p:sp>
        <p:nvSpPr>
          <p:cNvPr id="4" name="Title 3"/>
          <p:cNvSpPr>
            <a:spLocks noGrp="1"/>
          </p:cNvSpPr>
          <p:nvPr>
            <p:ph type="title"/>
          </p:nvPr>
        </p:nvSpPr>
        <p:spPr/>
        <p:txBody>
          <a:bodyPr>
            <a:normAutofit fontScale="90000"/>
          </a:bodyPr>
          <a:lstStyle/>
          <a:p>
            <a:r>
              <a:rPr lang="en-US" dirty="0" smtClean="0"/>
              <a:t>AMERICAN SOCIETY OF CIVIL ENGINEERS (ASCE)</a:t>
            </a:r>
            <a:endParaRPr lang="en-US" dirty="0"/>
          </a:p>
        </p:txBody>
      </p:sp>
      <p:pic>
        <p:nvPicPr>
          <p:cNvPr id="5" name="Picture 2" descr="\\omtrsrv1\users\johsmith\2013 Trans Con\Logos\ASCE Logo NE Sec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5638800"/>
            <a:ext cx="1905000" cy="877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350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National </a:t>
            </a:r>
            <a:r>
              <a:rPr lang="en-US" dirty="0"/>
              <a:t>Concrete Canoe Competition </a:t>
            </a:r>
            <a:r>
              <a:rPr lang="en-US" dirty="0" smtClean="0"/>
              <a:t>(NCCC)</a:t>
            </a:r>
          </a:p>
          <a:p>
            <a:endParaRPr lang="en-US" dirty="0"/>
          </a:p>
          <a:p>
            <a:r>
              <a:rPr lang="en-US" dirty="0" smtClean="0"/>
              <a:t>National Steel Bridge Competition</a:t>
            </a:r>
            <a:endParaRPr lang="en-US" dirty="0"/>
          </a:p>
        </p:txBody>
      </p:sp>
      <p:sp>
        <p:nvSpPr>
          <p:cNvPr id="4" name="Title 3"/>
          <p:cNvSpPr>
            <a:spLocks noGrp="1"/>
          </p:cNvSpPr>
          <p:nvPr>
            <p:ph type="title"/>
          </p:nvPr>
        </p:nvSpPr>
        <p:spPr/>
        <p:txBody>
          <a:bodyPr>
            <a:normAutofit/>
          </a:bodyPr>
          <a:lstStyle/>
          <a:p>
            <a:r>
              <a:rPr lang="en-US" dirty="0" smtClean="0"/>
              <a:t>ASCE Student Chapter</a:t>
            </a:r>
            <a:endParaRPr lang="en-US" dirty="0"/>
          </a:p>
        </p:txBody>
      </p:sp>
      <p:pic>
        <p:nvPicPr>
          <p:cNvPr id="5" name="Content Placeholder 1"/>
          <p:cNvPicPr>
            <a:picLocks noGrp="1" noChangeAspect="1"/>
          </p:cNvPicPr>
          <p:nvPr>
            <p:ph sz="half" idx="2"/>
          </p:nvPr>
        </p:nvPicPr>
        <p:blipFill>
          <a:blip r:embed="rId2"/>
          <a:stretch>
            <a:fillRect/>
          </a:stretch>
        </p:blipFill>
        <p:spPr>
          <a:xfrm>
            <a:off x="5562600" y="1676400"/>
            <a:ext cx="3049588" cy="2033588"/>
          </a:xfrm>
          <a:effectLst>
            <a:outerShdw blurRad="190500" algn="tl" rotWithShape="0">
              <a:srgbClr val="000000">
                <a:alpha val="70000"/>
              </a:srgbClr>
            </a:outerShdw>
          </a:effec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191000"/>
            <a:ext cx="2743200" cy="2054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7445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1328"/>
            <a:ext cx="4038600" cy="4995672"/>
          </a:xfrm>
        </p:spPr>
        <p:txBody>
          <a:bodyPr/>
          <a:lstStyle/>
          <a:p>
            <a:r>
              <a:rPr lang="en-US" dirty="0"/>
              <a:t>ASCE Experience</a:t>
            </a:r>
          </a:p>
          <a:p>
            <a:pPr lvl="1"/>
            <a:r>
              <a:rPr lang="en-US" sz="2800" dirty="0"/>
              <a:t>team building</a:t>
            </a:r>
          </a:p>
          <a:p>
            <a:pPr lvl="1"/>
            <a:r>
              <a:rPr lang="en-US" sz="2800" dirty="0"/>
              <a:t>consensus building</a:t>
            </a:r>
          </a:p>
          <a:p>
            <a:pPr lvl="1"/>
            <a:r>
              <a:rPr lang="en-US" sz="2800" dirty="0"/>
              <a:t>negotiating</a:t>
            </a:r>
          </a:p>
          <a:p>
            <a:pPr lvl="1"/>
            <a:r>
              <a:rPr lang="en-US" sz="2800" dirty="0"/>
              <a:t>presentation skills</a:t>
            </a:r>
          </a:p>
          <a:p>
            <a:pPr lvl="1"/>
            <a:r>
              <a:rPr lang="en-US" sz="2800" dirty="0"/>
              <a:t>fiscal responsibility</a:t>
            </a:r>
          </a:p>
          <a:p>
            <a:pPr lvl="1"/>
            <a:r>
              <a:rPr lang="en-US" sz="2800" dirty="0" smtClean="0"/>
              <a:t>fundraising/ membership</a:t>
            </a:r>
            <a:endParaRPr lang="en-US" sz="2800" dirty="0"/>
          </a:p>
        </p:txBody>
      </p:sp>
      <p:sp>
        <p:nvSpPr>
          <p:cNvPr id="3" name="Content Placeholder 2"/>
          <p:cNvSpPr>
            <a:spLocks noGrp="1"/>
          </p:cNvSpPr>
          <p:nvPr>
            <p:ph sz="half" idx="2"/>
          </p:nvPr>
        </p:nvSpPr>
        <p:spPr/>
        <p:txBody>
          <a:bodyPr/>
          <a:lstStyle/>
          <a:p>
            <a:r>
              <a:rPr lang="en-US" dirty="0"/>
              <a:t>Work Experience</a:t>
            </a:r>
          </a:p>
          <a:p>
            <a:pPr lvl="1"/>
            <a:r>
              <a:rPr lang="en-US" dirty="0"/>
              <a:t> </a:t>
            </a:r>
            <a:r>
              <a:rPr lang="en-US" sz="2800" dirty="0" smtClean="0"/>
              <a:t>staff </a:t>
            </a:r>
            <a:r>
              <a:rPr lang="en-US" sz="2800" dirty="0"/>
              <a:t>management</a:t>
            </a:r>
          </a:p>
          <a:p>
            <a:pPr lvl="1"/>
            <a:r>
              <a:rPr lang="en-US" sz="2800" dirty="0"/>
              <a:t> </a:t>
            </a:r>
            <a:r>
              <a:rPr lang="en-US" sz="2800" dirty="0" smtClean="0"/>
              <a:t>decision </a:t>
            </a:r>
            <a:r>
              <a:rPr lang="en-US" sz="2800" dirty="0"/>
              <a:t>making</a:t>
            </a:r>
          </a:p>
          <a:p>
            <a:pPr lvl="1"/>
            <a:r>
              <a:rPr lang="en-US" sz="2800" dirty="0"/>
              <a:t> negotiating</a:t>
            </a:r>
          </a:p>
          <a:p>
            <a:pPr lvl="1"/>
            <a:r>
              <a:rPr lang="en-US" sz="2800" dirty="0"/>
              <a:t> public speaking</a:t>
            </a:r>
          </a:p>
          <a:p>
            <a:pPr lvl="1"/>
            <a:r>
              <a:rPr lang="en-US" sz="2800" dirty="0"/>
              <a:t> setting priorities</a:t>
            </a:r>
          </a:p>
          <a:p>
            <a:pPr lvl="1"/>
            <a:r>
              <a:rPr lang="en-US" sz="2800" dirty="0"/>
              <a:t> sales/marketing</a:t>
            </a:r>
          </a:p>
          <a:p>
            <a:endParaRPr lang="en-US" dirty="0"/>
          </a:p>
        </p:txBody>
      </p:sp>
      <p:sp>
        <p:nvSpPr>
          <p:cNvPr id="4" name="Title 3"/>
          <p:cNvSpPr>
            <a:spLocks noGrp="1"/>
          </p:cNvSpPr>
          <p:nvPr>
            <p:ph type="title"/>
          </p:nvPr>
        </p:nvSpPr>
        <p:spPr/>
        <p:txBody>
          <a:bodyPr>
            <a:normAutofit/>
          </a:bodyPr>
          <a:lstStyle/>
          <a:p>
            <a:r>
              <a:rPr lang="en-US" dirty="0"/>
              <a:t>Transferable Leadership </a:t>
            </a:r>
            <a:r>
              <a:rPr lang="en-US" dirty="0" smtClean="0"/>
              <a:t>Skills</a:t>
            </a:r>
            <a:endParaRPr lang="en-US" dirty="0"/>
          </a:p>
        </p:txBody>
      </p:sp>
    </p:spTree>
    <p:extLst>
      <p:ext uri="{BB962C8B-B14F-4D97-AF65-F5344CB8AC3E}">
        <p14:creationId xmlns:p14="http://schemas.microsoft.com/office/powerpoint/2010/main" val="3482462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pic>
        <p:nvPicPr>
          <p:cNvPr id="5" name="Picture 5" descr="C:\Users\at3\AppData\Local\Microsoft\Windows\Temporary Internet Files\Content.IE5\WJ11FFLH\MC900078622[1].wmf"/>
          <p:cNvPicPr>
            <a:picLocks noChangeAspect="1" noChangeArrowheads="1"/>
          </p:cNvPicPr>
          <p:nvPr/>
        </p:nvPicPr>
        <p:blipFill>
          <a:blip r:embed="rId2" cstate="print"/>
          <a:srcRect/>
          <a:stretch>
            <a:fillRect/>
          </a:stretch>
        </p:blipFill>
        <p:spPr bwMode="auto">
          <a:xfrm>
            <a:off x="5181600" y="838200"/>
            <a:ext cx="1857375" cy="3995738"/>
          </a:xfrm>
          <a:prstGeom prst="rect">
            <a:avLst/>
          </a:prstGeom>
          <a:noFill/>
        </p:spPr>
      </p:pic>
    </p:spTree>
    <p:extLst>
      <p:ext uri="{BB962C8B-B14F-4D97-AF65-F5344CB8AC3E}">
        <p14:creationId xmlns:p14="http://schemas.microsoft.com/office/powerpoint/2010/main" val="644242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1329"/>
            <a:ext cx="7848600" cy="4386072"/>
          </a:xfrm>
        </p:spPr>
        <p:txBody>
          <a:bodyPr>
            <a:normAutofit fontScale="92500" lnSpcReduction="10000"/>
          </a:bodyPr>
          <a:lstStyle/>
          <a:p>
            <a:r>
              <a:rPr lang="en-US" dirty="0"/>
              <a:t>1 Sheet of paper and 5 paper clips are the only allowed materials</a:t>
            </a:r>
          </a:p>
          <a:p>
            <a:pPr lvl="1"/>
            <a:r>
              <a:rPr lang="en-US" dirty="0"/>
              <a:t>Materials are limited by cost and standard construction methods</a:t>
            </a:r>
          </a:p>
          <a:p>
            <a:r>
              <a:rPr lang="en-US" dirty="0"/>
              <a:t>The bridge must span 8 inches. No mid-span piers allowed – the only supports are the provided abutments</a:t>
            </a:r>
          </a:p>
          <a:p>
            <a:pPr lvl="1"/>
            <a:r>
              <a:rPr lang="en-US" dirty="0"/>
              <a:t>Bridge must provide enough clearance for water or other vehicles (boats, trains, cars, etc.)</a:t>
            </a:r>
          </a:p>
          <a:p>
            <a:r>
              <a:rPr lang="en-US" dirty="0"/>
              <a:t>Scissors and rulers can be used to construct the bridge, but may not be included as part of the bridge itself</a:t>
            </a:r>
          </a:p>
          <a:p>
            <a:endParaRPr lang="en-US" dirty="0"/>
          </a:p>
        </p:txBody>
      </p:sp>
      <p:sp>
        <p:nvSpPr>
          <p:cNvPr id="4" name="Title 3"/>
          <p:cNvSpPr>
            <a:spLocks noGrp="1"/>
          </p:cNvSpPr>
          <p:nvPr>
            <p:ph type="title"/>
          </p:nvPr>
        </p:nvSpPr>
        <p:spPr/>
        <p:txBody>
          <a:bodyPr/>
          <a:lstStyle/>
          <a:p>
            <a:r>
              <a:rPr lang="en-US" dirty="0" smtClean="0"/>
              <a:t>Paper Bridge - Construction</a:t>
            </a:r>
            <a:endParaRPr lang="en-US" dirty="0"/>
          </a:p>
        </p:txBody>
      </p:sp>
    </p:spTree>
    <p:extLst>
      <p:ext uri="{BB962C8B-B14F-4D97-AF65-F5344CB8AC3E}">
        <p14:creationId xmlns:p14="http://schemas.microsoft.com/office/powerpoint/2010/main" val="27984866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1328"/>
            <a:ext cx="8077200" cy="4525963"/>
          </a:xfrm>
        </p:spPr>
        <p:txBody>
          <a:bodyPr>
            <a:normAutofit/>
          </a:bodyPr>
          <a:lstStyle/>
          <a:p>
            <a:r>
              <a:rPr lang="en-US" dirty="0"/>
              <a:t>The bridge cannot be attached to the books or table</a:t>
            </a:r>
          </a:p>
          <a:p>
            <a:r>
              <a:rPr lang="en-US" dirty="0"/>
              <a:t>The bridge must be loaded with at least 5 pennies at a time</a:t>
            </a:r>
          </a:p>
          <a:p>
            <a:r>
              <a:rPr lang="en-US" dirty="0"/>
              <a:t>The bridge will be loaded by placing pennies on top of the bridge, between the supports. Pennies cannot be placed inside the bridge in any way. Pennies may not be placed over the supports.</a:t>
            </a:r>
          </a:p>
          <a:p>
            <a:r>
              <a:rPr lang="en-US" dirty="0"/>
              <a:t>Pennies cannot support the structure.</a:t>
            </a:r>
          </a:p>
          <a:p>
            <a:endParaRPr lang="en-US" dirty="0"/>
          </a:p>
        </p:txBody>
      </p:sp>
      <p:sp>
        <p:nvSpPr>
          <p:cNvPr id="4" name="Title 3"/>
          <p:cNvSpPr>
            <a:spLocks noGrp="1"/>
          </p:cNvSpPr>
          <p:nvPr>
            <p:ph type="title"/>
          </p:nvPr>
        </p:nvSpPr>
        <p:spPr/>
        <p:txBody>
          <a:bodyPr/>
          <a:lstStyle/>
          <a:p>
            <a:r>
              <a:rPr lang="en-US" dirty="0" smtClean="0"/>
              <a:t>Paper Bridge - Testing</a:t>
            </a:r>
            <a:endParaRPr lang="en-US" dirty="0"/>
          </a:p>
        </p:txBody>
      </p:sp>
    </p:spTree>
    <p:extLst>
      <p:ext uri="{BB962C8B-B14F-4D97-AF65-F5344CB8AC3E}">
        <p14:creationId xmlns:p14="http://schemas.microsoft.com/office/powerpoint/2010/main" val="3417191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8153400" cy="4525963"/>
          </a:xfrm>
        </p:spPr>
        <p:txBody>
          <a:bodyPr>
            <a:normAutofit lnSpcReduction="10000"/>
          </a:bodyPr>
          <a:lstStyle/>
          <a:p>
            <a:r>
              <a:rPr lang="en-US" dirty="0" smtClean="0"/>
              <a:t>A person who </a:t>
            </a:r>
            <a:r>
              <a:rPr lang="en-US" i="1" dirty="0" smtClean="0"/>
              <a:t>drives</a:t>
            </a:r>
            <a:r>
              <a:rPr lang="en-US" dirty="0" smtClean="0"/>
              <a:t> </a:t>
            </a:r>
            <a:r>
              <a:rPr lang="en-US" dirty="0"/>
              <a:t>a</a:t>
            </a:r>
            <a:r>
              <a:rPr lang="en-US" dirty="0" smtClean="0"/>
              <a:t> </a:t>
            </a:r>
            <a:r>
              <a:rPr lang="en-US" i="1" dirty="0" smtClean="0"/>
              <a:t>train</a:t>
            </a:r>
            <a:r>
              <a:rPr lang="en-US" dirty="0" smtClean="0"/>
              <a:t> </a:t>
            </a:r>
          </a:p>
          <a:p>
            <a:endParaRPr lang="en-US" dirty="0" smtClean="0"/>
          </a:p>
          <a:p>
            <a:r>
              <a:rPr lang="en-US" dirty="0" smtClean="0"/>
              <a:t>A person who </a:t>
            </a:r>
            <a:r>
              <a:rPr lang="en-US" i="1" dirty="0"/>
              <a:t>designs</a:t>
            </a:r>
            <a:r>
              <a:rPr lang="en-US" dirty="0" smtClean="0"/>
              <a:t>, </a:t>
            </a:r>
            <a:r>
              <a:rPr lang="en-US" i="1" dirty="0"/>
              <a:t>builds</a:t>
            </a:r>
            <a:r>
              <a:rPr lang="en-US" dirty="0" smtClean="0"/>
              <a:t>, or </a:t>
            </a:r>
            <a:r>
              <a:rPr lang="en-US" i="1" dirty="0" smtClean="0"/>
              <a:t>maintains</a:t>
            </a:r>
            <a:r>
              <a:rPr lang="en-US" dirty="0" smtClean="0"/>
              <a:t> </a:t>
            </a:r>
            <a:r>
              <a:rPr lang="en-US" i="1" dirty="0"/>
              <a:t>engines</a:t>
            </a:r>
            <a:r>
              <a:rPr lang="en-US" dirty="0" smtClean="0"/>
              <a:t>, </a:t>
            </a:r>
            <a:r>
              <a:rPr lang="en-US" i="1" dirty="0"/>
              <a:t>machines</a:t>
            </a:r>
            <a:r>
              <a:rPr lang="en-US" dirty="0" smtClean="0"/>
              <a:t>, or </a:t>
            </a:r>
            <a:r>
              <a:rPr lang="en-US" i="1" dirty="0"/>
              <a:t>public works </a:t>
            </a:r>
          </a:p>
          <a:p>
            <a:endParaRPr lang="en-US" dirty="0" smtClean="0"/>
          </a:p>
          <a:p>
            <a:r>
              <a:rPr lang="en-US" dirty="0" smtClean="0"/>
              <a:t>Men and women who </a:t>
            </a:r>
            <a:r>
              <a:rPr lang="en-US" i="1" dirty="0"/>
              <a:t>work</a:t>
            </a:r>
            <a:r>
              <a:rPr lang="en-US" dirty="0" smtClean="0"/>
              <a:t> in aerospace, biomedical, chemicals, construction, computers, energy, manufacturing and other fields that require people to </a:t>
            </a:r>
            <a:r>
              <a:rPr lang="en-US" dirty="0"/>
              <a:t>create </a:t>
            </a:r>
            <a:r>
              <a:rPr lang="en-US" i="1" dirty="0"/>
              <a:t>products</a:t>
            </a:r>
            <a:r>
              <a:rPr lang="en-US" dirty="0" smtClean="0"/>
              <a:t>, </a:t>
            </a:r>
            <a:r>
              <a:rPr lang="en-US" i="1" dirty="0"/>
              <a:t>facilities</a:t>
            </a:r>
            <a:r>
              <a:rPr lang="en-US" dirty="0" smtClean="0"/>
              <a:t> and </a:t>
            </a:r>
            <a:r>
              <a:rPr lang="en-US" i="1" dirty="0"/>
              <a:t>structures</a:t>
            </a:r>
          </a:p>
        </p:txBody>
      </p:sp>
      <p:sp>
        <p:nvSpPr>
          <p:cNvPr id="2" name="Title 1"/>
          <p:cNvSpPr>
            <a:spLocks noGrp="1"/>
          </p:cNvSpPr>
          <p:nvPr>
            <p:ph type="title"/>
          </p:nvPr>
        </p:nvSpPr>
        <p:spPr/>
        <p:txBody>
          <a:bodyPr/>
          <a:lstStyle/>
          <a:p>
            <a:r>
              <a:rPr lang="en-US" dirty="0" smtClean="0"/>
              <a:t>Who is an engineer?</a:t>
            </a:r>
            <a:endParaRPr lang="en-US" dirty="0"/>
          </a:p>
        </p:txBody>
      </p:sp>
    </p:spTree>
    <p:extLst>
      <p:ext uri="{BB962C8B-B14F-4D97-AF65-F5344CB8AC3E}">
        <p14:creationId xmlns:p14="http://schemas.microsoft.com/office/powerpoint/2010/main" val="57556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1328"/>
            <a:ext cx="8153400" cy="4525963"/>
          </a:xfrm>
        </p:spPr>
        <p:txBody>
          <a:bodyPr>
            <a:normAutofit lnSpcReduction="10000"/>
          </a:bodyPr>
          <a:lstStyle/>
          <a:p>
            <a:r>
              <a:rPr lang="en-US" dirty="0"/>
              <a:t>A participant’s score is the total number of pennies held before failure.</a:t>
            </a:r>
          </a:p>
          <a:p>
            <a:r>
              <a:rPr lang="en-US" dirty="0"/>
              <a:t>Testing will be ended if pennies fall off of the bridge during loading. Only those penning remaining on the bridge will be counted.</a:t>
            </a:r>
          </a:p>
          <a:p>
            <a:pPr lvl="1"/>
            <a:r>
              <a:rPr lang="en-US" dirty="0"/>
              <a:t>The cars have to be able to stay on the road!</a:t>
            </a:r>
          </a:p>
          <a:p>
            <a:r>
              <a:rPr lang="en-US" dirty="0"/>
              <a:t>When the bridge fails, the number of pennies already resting on the bridge will be counted. Pennies placed on the bridge during failure will not count.</a:t>
            </a:r>
          </a:p>
          <a:p>
            <a:endParaRPr lang="en-US" dirty="0"/>
          </a:p>
        </p:txBody>
      </p:sp>
      <p:sp>
        <p:nvSpPr>
          <p:cNvPr id="4" name="Title 3"/>
          <p:cNvSpPr>
            <a:spLocks noGrp="1"/>
          </p:cNvSpPr>
          <p:nvPr>
            <p:ph type="title"/>
          </p:nvPr>
        </p:nvSpPr>
        <p:spPr/>
        <p:txBody>
          <a:bodyPr/>
          <a:lstStyle/>
          <a:p>
            <a:r>
              <a:rPr lang="en-US" dirty="0" smtClean="0"/>
              <a:t>Paper Bridge - Scoring</a:t>
            </a:r>
            <a:endParaRPr lang="en-US" dirty="0"/>
          </a:p>
        </p:txBody>
      </p:sp>
    </p:spTree>
    <p:extLst>
      <p:ext uri="{BB962C8B-B14F-4D97-AF65-F5344CB8AC3E}">
        <p14:creationId xmlns:p14="http://schemas.microsoft.com/office/powerpoint/2010/main" val="3519254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7924800" cy="2404871"/>
          </a:xfrm>
        </p:spPr>
        <p:txBody>
          <a:bodyPr>
            <a:normAutofit/>
          </a:bodyPr>
          <a:lstStyle/>
          <a:p>
            <a:pPr>
              <a:lnSpc>
                <a:spcPct val="150000"/>
              </a:lnSpc>
            </a:pPr>
            <a:r>
              <a:rPr lang="en-US" dirty="0" smtClean="0"/>
              <a:t>The </a:t>
            </a:r>
            <a:r>
              <a:rPr lang="en-US" i="1" dirty="0" smtClean="0"/>
              <a:t>design</a:t>
            </a:r>
            <a:r>
              <a:rPr lang="en-US" dirty="0" smtClean="0"/>
              <a:t> </a:t>
            </a:r>
            <a:r>
              <a:rPr lang="en-US" dirty="0"/>
              <a:t>and maintenance of </a:t>
            </a:r>
            <a:r>
              <a:rPr lang="en-US" i="1" dirty="0"/>
              <a:t>public works</a:t>
            </a:r>
            <a:r>
              <a:rPr lang="en-US" dirty="0"/>
              <a:t> such as roads, bridges, water and energy </a:t>
            </a:r>
            <a:r>
              <a:rPr lang="en-US" dirty="0" smtClean="0"/>
              <a:t>systems</a:t>
            </a:r>
          </a:p>
        </p:txBody>
      </p:sp>
      <p:sp>
        <p:nvSpPr>
          <p:cNvPr id="2" name="Title 1"/>
          <p:cNvSpPr>
            <a:spLocks noGrp="1"/>
          </p:cNvSpPr>
          <p:nvPr>
            <p:ph type="title"/>
          </p:nvPr>
        </p:nvSpPr>
        <p:spPr/>
        <p:txBody>
          <a:bodyPr/>
          <a:lstStyle/>
          <a:p>
            <a:r>
              <a:rPr lang="en-US" dirty="0" smtClean="0"/>
              <a:t>What is Civil Engineering?</a:t>
            </a:r>
            <a:endParaRPr lang="en-US" dirty="0"/>
          </a:p>
        </p:txBody>
      </p:sp>
      <p:pic>
        <p:nvPicPr>
          <p:cNvPr id="2052" name="Picture 4" descr="West System Interchan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5605499"/>
            <a:ext cx="3352800" cy="83820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data:image/jpeg;base64,/9j/4AAQSkZJRgABAQAAAQABAAD/2wCEAAkGBxQTEhUUExQWFhUXGRoaGBgYGR0aFxwYHRwcHBgYHRwYHSggHB0mGxwaITEhJyorLi4vGCIzODMsNygtLiwBCgoKDg0OGhAQGywkICQsLCwsLCwsLCwsNCw0LCwsLCwsLCwsLCwsLCwsLCwsLCwsLCwsLCwsLCwsLCwsLCwsLP/AABEIALcBEwMBIgACEQEDEQH/xAAbAAACAgMBAAAAAAAAAAAAAAAEBQMGAAECB//EAEIQAAECBAQDBgQDBwIGAgMAAAECEQADITEEEkFRBWFxBhMigZGhMrHB8ELR4QcUI1JikvFyshUWJDOCotLiNENz/8QAGgEAAwEBAQEAAAAAAAAAAAAAAQIDAAQFBv/EACwRAAICAgIBBAEDAwUAAAAAAAABAhEDIRIxQQQTUWEicYGxBTLwFCNCYpH/2gAMAwEAAhEDEQA/APJ5FXFYMw00hmOtjUbQzl4dKmNDz52dxAWIwBRc5kg3Gmz8ucLpjk2DTWhCVbEP5VjvDnKQFIDuDmH0eIZam+KjaivnS8M1pzpFQrYixbQ7HlAoawqeELRRaQoDw0ynVgz1FYgnYwuAUhwPiTR2erbOPnAxkLBbLQ6aesbBUmlbUdxTYaQvENgE7Duu5LqFBZjf6RwMOSzhgzE9PnT5Q0mS0gOnMVUpeOVlWYDIejM1KvzinJi0hjwDiwSRnlJUU/iqFAiygXY10bziwzOPYcglaApRoUlALjdzSKriEZAwSTmudB9msE4EKSkOhwbEsW19OcZ/JuKFHGsYlassrCCSVKfMFlQbQBIZCeja6Q9wUnIgJHn1gnA8LmTVApkmaAQTRhq4KnYU5w049gEysuVLElQNSbM17Xj0PRZY8uL7Z5/rML42uhUDG45Ebj1TymdRt45jcEU3GRqMjAJsAuUmagzgsozJHha5IYqzH4N49D43gFYmUuUF907OoeJwCGTQi9j9Y80mJBBBqCGMej8HWZeHlJXNUtWRJKlIU5cOLM4agN6B3MeR/UoU4yPX/p07TiVv/kZSR/8AkO+0ovt/NCbG9jZ0sDIBND2Q+bzSRvs8XzE40hhnDnfMA23KBV8YMvOvL3gSl8qC5YPWgoHIrzJjy7aPTs85kSFKUbpIooHQi7jTpEvd1ZHiUbn7t+kbwxKwSS2YuojUk1b31iSbiAgZU05/fzgNDgndJlqzLKS1cpFH/D+b8rRJjsX3rZkJQC9ga+ZvGpeDVMIUUqIFRSh5vYwzOBVl8SkgG422LWgVZmxVPkJKMtX30pp0hStJsa1rFgn8OUkOkFSd0gv6HSE81DFlA2BYuH/SF2OqB0S6GrU844INIJQPFRJOjXMTJwcxnIYGxNA+1dY3INAJcChL7Riljqawarh5przFv1gmVgwhRILktcW1hXI1WJkTQXYsdXcRLNQEAKqpwC6QCH1HxabwxmYRLVCa6ZRzgZa2oPvaDGa+APG35IpeLwxFVr83f2EajDiuhjItyh8Efbn8nEuWEhwDQ1YW9OcTk/hJHImxBtX89oiw61M+5Nr2F9LtBQSCxAA/pcW84pxETNS5SfhAH+n6UuKvEKpapSiMtF1ylwOoP1g3DJDX8LuxNabbCJpvEySwoBZr+pc+pjUHs4wqphoUEJ0NyPMXHPpBqsEhaQCoJUG2NQdg+nSBETipTFRbbn9BaCw5BKUEEaA3IgUEkTw+UCCgX0ci76dQ0RrkEOTZPqx1DbExdeC9nJQQlU11ratSAHqQANIZTOGyE1CEgFJrqw1rtC2rD0jz3g3C+/SoBXgSMxWoGmrAXe9OUWXCcATRgAkgAKUGL6KP8oJ0HKD8UmXKDyqoKfEARlNGSX0oNPpHAxJXVKiQCwSa08h7tzhrF2NcJjkDwlJTMRQpFnF2a41HIwl7YylTUhUqiUh1pYZlbVvStIIxMwJQZiQpASHNMzgX+BzSE+G7YYYq8CZqxqWAbm6iIfCpKacVZLK4uDUnRW0x00cG5a0bePo0eC0dtGRxG4IKO3jHjh428YBt46xnHsZLSMuIIlpYAMnwgUAcpt5xw8biWXDHJGmPjySxu0QI7b4ofFMlTP8AUA/R0tHoHZvALmyFzJiZctc1BAyHMyVC5ozu1K/DePJON8HLmZLDvdIGtqAfKPWewmBXIw0iSuhCCqYTRisqX3f/AI5svJo8T1OH29Hs+myc1aZUcLNSlRlkJyupltmNDRxoKbesEyMMlRCkMXqohs1dnAN20hx2j7JFS5k3DEF3zS91XUU8y75fzaFGEwplJZQUmaouUKSfCBYn161jk9xx6O324y8hE/DjxAKYHK2dRBYX+Ji71o3nEKsGsrCgoEOHCCGI1AcsPTnE+JlLICcyMtwVAKL6ZQbEaPy6QF+6ISCTmUoNUlurANWKe6q2/wCGT9rel/KMTJnJuskm9FB/7V0jJc5SAQsIX/8A0RmPzjJSBZAU/JSn+bxjrIoSQaaL/wBwIiLkm9fwVUXW/wCQabN/lEtLM2VJHuFQNiSoVzBwaeEk+6oLxuEWB4Qkm7Zcp5UBY+0Lpa1rUXAKU3ABCgdQ5LOata4rSD7cmrVA5xTp2bVnLHMC9ag/nA2InqQHWKWBSQQOoYH3hiqpfT7oOUQ4qRnSwbMKp57gwuNrlUkq/QbJF8bi3/6DSpyVy16q8OQihv4gQeX+d1UxRifDJ8awzFhTnWOp2u/LVorlxqL0Tw5HJbAgI3BCJyQGKHPX9IyJFr+guXg0h8qwPk+hc/KOJOFKS1DTV/I/O8cJwZUAkeJg5N+nzaNfuykGoITvdOlKWtDXLonUbs3LK6/ZjckKegs1+ZaJE41CfhS7UJ/QW6ViaVPSS4vo/wArVvBuQfxIcPLUXUxoSCRUB3Gm52h5gMOUzEBZIS6VFgT/AKgetoHwaislINAk0ZqgghvRXrBmIkqWElCC4FMt2Id6dDB5SoFK6LnMniYE93MTUhyDo4fnBvG8fJSEy1rAJChlIoygwo3tFA4YsgnNUsogFjUMxY+kczpipqhnNQn4jfLQAHlT5wcbTexMkGlod4uaorly1kCX4XZwWFNfCbbXjuQGLS1B3uC5bao+npEGFmrYVTMcWWlwz3rq3OHMrh6JjFKkg2JSrxJe2jKIpQiGj3SA7StiKb2wSkqCJZmrFM5OWXmFLkPp+EQnkYSZiZizKlBySpSUUSH2zHU2EMeNdme6QqYiaJgD0A2UyrHQvpRoZfs3FJ5SWPgHxNTxaR6UPbxY3kx7Z581PJNRn0VFQIJBoQSCNiLiMeDe0KAnEzMtASFXeqgCqp/qeF+aPRhPlFP5OKcKbRI8Y8R5o13ghrF4kzxjxElbkAVJoALk6CNrJSSFBiKEGhB2I0jWDgyR4fK7PNghie8qa5G0zN8vE8VtS49SwyRMwKU1cyUpT4gBWWBV7Vjk9VnePjXydHp8Cnd/B5oFbEg6EEgjmCLHnF24L2pkqTknrQiYaeJwkjRiolz5kxRgYixWHExOVum7w3qcCzR+0LgyyxS+j19WISnKAoEV8J5vZvLyhRx/AmasGWxUgAKGYAgEOLlmp5+UQ9meHTxLQiesJITVX420FerOYJxEtSVKyy2BIDg1IZhmIqT+bR89OPg9yEq2JJvC8StwEFQ0ZaKHoVcvaOsFwfEggrkZ0jQqQCByLl76gwzmYlQSz0Nw5Zv/AC84hmcTU5GdYIuQqo3paJ1RVycvBPO7LZkFQmKlpAcpWElv7C3tAsjsSiY575iG/D5irwRhu1ctCVIPerWzOAKEEl/Eq7RqR2ikiqZg0CkmhGj2ZxSLLI0tMh7e9oSY3h0zBKR3ygvDrLEiyf6wD8Ch8VLgEVhRxSQZeJKVMCUsWsSmvm4F/wCqPQeMplYvDrlpWhRI8LKBZQ+Gx8vOPO8ViQuXIKge+lEy1gg1SKIU9icrpP8ApDxWNSVv9BHcXS/UxXSIULAU5IEdkvd0li1K+msAT8AtQBKgkbqLH0EcyjR1SnekaXiEKmOD4xqGY7AvQ/dYExYVnKsvhtuCX+JwLWoYnGDli60qa9CecFyZqEChATzSoQ/J1RJpXYoSlR//AGJHJz+YjIZLxMp7pjUa/oxGnBggZApLFiR4Q2opfy2jiUZjOVFmcPreg3iSVispASTQqJLVAYgA9YlGLDHMAofhYX8R0Nb5fWIW0X0wGUpRqpII5hn2UPb0gmSEG6DUsctud6uIY8bnJBlSwCAEAPatWe/VogVLyFKFJcqqDq7sQPM+3SHUwcEEcOWlLMFsHoocjTXSJBiCFLqGc+Y+TNE+CIC1JUQSmWb0ZVG5aNfeIcUjwoUG8SbOBuH2It6QVkbQvBKQZMxAUnu3yuLsevTyg3B4cy0kBRUlZGdJcDkKaQk4VjQlkTWyuGNfD11OhfpDDE41kZ0p3JOa72LWGtBuIejWFzZiQ7OGDgCo0bytEVDYqzAgOCMxuFC1q7ekLhxE5mJUHY5aEt0ERniARNSg5lKKj4QAS1yakBh9iNjjJyo2WUVFssk3H90hRmE5ZbqVmJHhIqfJxblzgfstxAfu8+ZJQUoKwQVBIASQA/iq1ywL6APEKFif3hC05KJmEoz+FRAPhNG0BNCQQIt/BcEiRL8IUStiSqqi3wg6UBNAwraOmTUYuJxxTk0xBjeAnGKExEqYhRuonLLI0osZx1AI6ww4T2JRLzmaULdCkgMVEEt4gosHA/pBreLLnrTT7MbmKeE/1OTjxT0P7MbtoVYTsnhhdL82SPdoYo4FhwwCa01PnakTd4ALxIC3p+cSeST7Y6hFdI4Rw2SCDksxHiNxXeI1cCkTCVKSpyoktMWPYKaJggCrc4klTLQqk/kLihRiex2HU7BQOlEK/wB6Sb843i+CTAEd0tKpiXcqGXMkGifCCE329IdZw4tHOrvaGc5PsXgl0eVcT7LzZSiVhSEu5URmQH/rlv8A+yUwXg8OiSypZTMVTxOFNf4WDDzcxfOKcclykkBSVzCGyu9rkto/rFJl4TvSqYgJC1U7tIZRq+ZIAYaPZmi+T1eScONiY/TQjNSo7/eO9JMwk0G9gXqSW1tE6cwYy1ZRQhjvYt7wmyrQAFJLgkVyi1wUkkhmrEyZxLBiEuWbMkEtrvSnKPN5zPS4Q8BWKl5wXUSrUk6DnAvCHCgVFyXdy7kF+tQ8Sy54AUKpZ9wG1haJ+VNNyzXrufu8PGXaElHokxElHeJI+JyVBqNcjZ/aApkhXeKYKLuXyuN/iMTysWgHNcjnTn7QRhMeFkqAACbknfSzjeNV6A3WxcvBqHhoDdg1vK0F4HApAe9QXJYAUcDYXgLFImJ8QYjnZvPnygnDcU70GrEAAsA1AzsDq2133hoxSdsScm1ohxcuShVspIpVRu9eUBSMCFEqqa0ct5mCkSyokrIIam8B4UKUoICmCqPS/nFKV3ZO9VRBNmIQydb8/KIADloFBxYl9feJv+GplzCha/GNcpL+QtB8gJBoFTP/AESB0NTC9Bbsrw4erb2jIsg4urSWkcs4HtGQNm5C3CYFYozO5qPif339OcGcL4cCcy6JANqcx9HfeIZqyj4ipjY6H3gvCrDfEDXXbobxLa7L1YwWJK0hyDUf1MQxAp9m0ShAVNEwDMQ4TmASC5JPPV7QNLWwzO227WjczEglFSSCVCrHWzdR6QU/AOPk1xmUVpuEqJagqTUEFXIDbWF+LmrSwZqcrFqDz9IOnYh2uSV3Aeh6WIBPmY2MKqcvMlSGDOkkA8g5OpBBgmFmBlEtQklVejjXygiclSsybVAOwrSw2hnjcDNlzQEywQpOYBDkJ0ZwTqCak+5gCYHlqKQXVTw01FXe/wCcUT2K+r+AqXKKGoFLULDY2NNYhn4Za8QJCfAtQJWpVAEs+UkPctbcbNDXDShJlu1WqNzuTc9LQhU6lqVYqlzCGFiGIp5e0dWGNN/oc2abaX2XbB9nEpUnKtKkkBKhloUglQCa0qdXFy0WRaA/PTdoo3Z7jC5aXW5y0B3A5DoB5GCuP8WzlE2XmlrSFBBd3Cgk1FiPCQU1tE5fYYltC21jSFFqQHhcWJiUrBooA/fQ0ghK2MTYxOJmkbc06RCDenSJM9r6wAk2ekdJVQff3SBwrSO0LtGMGS1NFX43xw5jLQWRY6Zr63AfnVjpDbiWM7uUpb2FOpoPeKRLTQG7jn0ELOfHopjgpdhAkJGmUMwU7ltA5rEkqXlazDQjzvpHCV3SUgijDXrsCK+scAMQ6hlNjvsG3gyuSUjR/FuIV/xA/CKpJcpPiQ/NKnBrHWNIVKKkhKSgEqQ+VJTqpFaEapeulmgRYCTQUNj9DHcogqCS3iIDkEpAND7Qik1KmM0mrQo4rLCUpKVO9WueX0gHEzaMSRpT294tGN4dkWZJYzEgFJLtlNiHvt1Biv47CZKk62BpSrvrCSjUh4ztAWKw7BgWfXrBuBxAIOWiUWGp/qPOOVYZawx+BLEu1P1v6xFhp4ejBrfVvqYaEtbBNEeOQVKEsUKlOfzPOsL5mCVLIKCc1zpR2HWGTJMwLJsHYsPJ9f0jpOLOUlCVE1ASBm2aw1rDW/AmvJ1wtXeJIcJUDUks51P6wamUiX8WUrFlJBB+QB8oV8L4DjGb93PiL5lslv74s+E4GLTFBSns6lN1IB+kOoy+CE5R+RPi+JSXGeXmYsFF/kPrEqsSVpBShhsUpAbzrBvH8HNwweXh5ZRrNIJAOgYDMPRucVubiMbMAIKuYlysqf752U+gh1imxHlh0OM8wUzAcgKfMRkVdfCcUSSVTPPFV9pZEZDe3/2F5/RqaoEHOopSahIDqtdzo9i5taDZKEqp3aWYXUt33ooA+kQSFOgJKAVCygdNXFX+kEy0nf0tziE+6OyLbVkqJITKIzOwNcoLAlizm4pWIJOUUZSqO5LD0H5/OCM5ysBRle7sfUe8QS0JFCWppUH01gTTSRsbTslE4OwQBoCKdab3r1iVWUpJBIZ2DUFW+TwLPmaJ/wAxIpRapZ76ff8AiI8vktxCZUzwomLJzSw0uzM5UB69Y74TxZpGUnMoTwQFF1BGQ5aHm4flAWHDpCColiQ/M69Gb0iLugklTBR2Pn9Gpyjox5adMlPHatFjmLM2WSKG5BrQ6te9bQpl0UmooFinNE38vaJeEYrvB4FklIbJRJA6gORz5C0RKP8AGQGSl1BNC5CjmBBtXxbAVjtxL8mcOV/igtJKkgpVlYhy1CxFfSnSkc4pFWChlSBlA0D0rrpWGfDcKpElSVKSsgBwxry3NjSsJ8Vg5onKyKBSG8KiaDQNfQtb8+eSOiDXgedlsUULVLU7K8SeShf1HyiziYBv6GPLpXEJkuYC3w1GxZzcCx5x6LhsUFpSsWUAR0IeFaaQW7YwTOH+Y7E4ffSAZS61tr5fpBSF0IP390hQEgni9YzvRblsYiE36/WI0TKgdB7PGMLu2GIHchOqlWtQAv8AT1iuSVBnGzc6frB3bGf/ABJQdqL5fy6whXNWnLlDuPwjNWxs5uCX6QHGykHSHstRdJBcUDEmpa9ObxBMxZLuAoa6g1ibg3D8TMAPcr1opJSLn+Zqaw1wvZCeR/EmIQS/9RHkNYOOLV2LklHWxWJgSAmhejbtp6CBwNACCCL0+6xcsN2LlUK1rUeQCR7wzTwTDS6lCBuZin5C9LRRwtE1lSPNxhsk3OgOpVSwqVG9rvUwfN4DPmAlMlSiblXhHKptV/WLpiO0OEkpJ7xLC/dpdqgfhG5EK+KduJctJUJS1AKCHJapSVDf8IeElBOnJmjkktRXYll9hcQoeKahANSCSou/JtIY4f8AZ7JH/cmTFObJAQnSlekL8J2+nTpvdololgkBx4j9ID4txHErlS1HETE58xORgnLmZNmNI3+2laQW8rdNlu/5awUqqpculXmKzefipAOP7QYKT4DNFA+WUCCzUogWtWPPpOGJTiSpSl/w0gKUSS6lAan7eBu0y0ox04EOAZYYPYISGHpDqdK0ifC5U2Xv/m+WsoEmStWdRAUpgPCHJLuWiqTe1+KnKT/06JaSSC+ZbU3UcvtDPg5lFKVozDu0zixZqpe96ACFQxRlhKQgqOVJLggVD3erfnCyyPwwxxryh9JxUzu3Uta84ZP4coawCQGZ78oAXMKAStZZ6P8ALr+UIMbxlQUQkkka/h6AX19oDkcSE1QExLEOyh9RteIyk3stHHQ3ncSWScsotpWMiJCS1FOOsZE+cvgbgvkVTMQqUl1KP9KaP5k2jU7iywzAFNaG+1a60gaWTNSpLOSal7G4gVSFJPiYmx5bW3DEGLoDDV8QmKSySBVmIc+8TYMzTRs3S/tAqElQtQ+Vb33hzg5awlpcxhqCge53jNmRBhsV48qgxsHs+x5/lE00rJJ/DVr6axDjMOQPE1DQ711jJC1J+FRbr9iB7drQ3uUFolEpsef35RyEkpNDrX7843Ixxbc2+wIlm4itQw1Z9vasJwodTsixGFXKacCygbcjvyifiiXSmcgEUSoEVDkgpc6FJcem0GFQVhlACgQp/wC0+lXjvhOIzyUImDODmTWxSCyaj+lh5co7IZXwU34dfscs8a5uC8q/3DsPOQQmYhZSJgcVsdQ5o4UCD9mBuK4tRmLJ1AalHAAcbVDsIA4PiTLmTMMXLnOgXrr6j3SYbzOzGJmnNKSaaKdPO5+6wM0ZOVro2GUYxp9ldmJ8Tkt+UWvs1i80iXydP9pIb+0D1jpH7O58z/uTZcsHZ1EcgzCLJwDsJKw6WzzJrnMXZIez08tYHG0BzQBnewKjsKn7aDpEpaiDlOruGPVjzEWISZcofgQBuR/iBJ3HZCPxlRNggX87e8DivIvuACOFzjdID7kaisFSuC1crfYJSTpA83tQn8CB1U6ttuo9YWTuP4mbMEtKso/FlFQOWxdr72gqKFc2O53ZfDLIXMl5yAwzqo3QUiT9+weH8IXJQdEoAKt6AVs8VTiWD7uUJuNxE7K4GVLlSiQ4FKJtumEJ7VS0KyYXDolv+NQzzDzrQe8F6MlKR6Ge0aVf9qTOmcyMifVZEBT+PYgkhsLIoWKpmdTsWcJADOz1ijY/ET1OFLXNcBRS1BU0ZgNrRHJnJZyfESHYUbZ/Sv5QjyMqsF9stuIxU5YdeOlga5EqSPYvAAwEuYFBWKlzMwDOspIIUlVzXRvPnCqbiAh9zqksG5ExGjMbDOskqYC1h5WFYEMkpGl6eMd2xzP7NqUCUEKBeiCCG1sYG45JV3C2lkEzkkjVu6ZyC2riu0L8aichpmTKKZylfiDkOQAKVOhMNpXHJqU1aaCzJVWn+q9RrWC6fZkpLp2IOzbjFoDjK9rGgJ87P5xP2gx4ErDAUKpWYAWYqU33yhpglYabMMyUO6nILFKvgU4bwm20Ie1OGUj93CviRh0JVs7rBr90ifGkPzTn/n2c8ALysQT+KZhk33m/rEHGsGqdjp4Toti4cWb5CDOzMnNJI3xOG9ETErb2Ih7LTKPfmYrKFTlhwWLhdGPWDP8AtQI/3sH4VgJcrDLStdSlSaFgAoMfaFc/ClSg5elGPhDHnyhvjMVLSAKqdyAA760eggBOHKU+JtVEbPYPvz5RzTdqi0VTsXTMEg3YGml6/lrAyeGyakKrt1tDVkLDFwef2KQLNwTKcEbef+Ig+XgtoXJ4WdF06xkMDheT9BGoa5g/ERYJfdqmhISoVodANfRoFnzXm52DEOQ9rDS1BHcwAKU7Am56dYEUmoKXWbZUgq6WjqjtkJaRMlNco11blRtoKw3ESDR6gBhuB97RJwrgGMmEZcOtt1Mkf+0WXhnYSYarmS0Vrl8ZHLSsW4N+CfuRW7KxNmFQGbMVE+g1ET4dWVO72b9YvUrsLKdlGZMIq+YISfQP76Q8wnA8PKQ6JUtCh+IjN7rhliYjzpHnGA4epf8A25Sjr4EE/IRYMF2Smu6kpR/rWP8AaHiyzeOyEeBU1DjZTq9EWgLF9rZaAFIlHxChYJerO5cw3FLtg9yT6RqT2QTlWFzFELTlPdpoByK6ebQxw/ZrCykhKEJWmtZhUs1LmiaXJig4j9pOImT0y5KZaUlQTmIK1EfiIensYsOKxMwywtc1bFaRdhZWgpVhDNKEaEXKcr/Yt07F4fDy3XMkyf7ZZ9SYjHauQhJKQqYwckE5WcB3WRuI8m7XSmkhxUTAxd6MqH/Zhl8OWS9JagqtXTlt5AGC74WjcalTHPGv2izkJJlYdKaOCqv+2j+ekR9luPYnGZlzZvhSpsqPCPhdi1dRrFMweOzEpYJABqXOZrO3LkYsn7O2aclL3Cht4gofNLRODfkpkgktDftGlXdOyfiSxYFQcpeulAoRB2fn96AFIUAnKyj8JJCwQNaAB/8AUII4nh0rCcylEBQLDUjMyRq5KtNucC8d4zL4fLE2bVbZZUhFAKfiNtKmwagJikl0QTCsFg/B3iyZcrc/EaABhcW6wDN7QBQMuQDKTVOZv4hO72HztHlHHe0mKxUwrmTVJFky0KKZaU6JCQfc1MWjsxxJ8OFmpAyLf+ZLZT1IYwHBrZlVHoOIXLn4cSykjOnxmhCVBVWrdKg7bARQMZwxeHn5JhS4b4TQghwf0O0Wfgk95iUhjLW6gCPhVlFjuQmvQwB204WQsYhIKkKZK3ei0gJSTyIZuaecNJD4pU6OJHEysJC3/lFXZ/lSNTMOhSSMp8NaE0Z6gE3HOE+Fn5UuWGzvtDTD8RKQlaRmuBs7Ud2p98o42nZ3JqiLC8PSySSogkUfKb2LDprFgTggGylspcpB1uHrXQdBCbBYzvFhKgRyA8NCSw8mg+aSSyXA1IJt5wOTXYKTaSJpmIUUKFFApWH1qKeTvC/CzScrsxAIbZiW+sNZMsJQQTYA1p7wowU10ChaybCxLG3T0hsbbEmkmcolgJOUVJzVtXTpEn/Ewv8AhTgZklqLHxy9CUk3A2/xEOMIIyghyQOYHMXaBsYvuEJUllFSho4Zqu8GUqFqx1wzhypCkpDKl98FhY/lCT8QNQrMLc4RYhfiBmB05lFuZUVfM16Q2HabvJJzJAnJZj+FTlgGep1hJxCY6FB6mgA3NB7OYllndJGxQabbCsNjgolSXFAkZ9hyGn6w3QpRI1bV2qOsV9YSlLFyU0DChHPnaN4TFsoH4muHvyjmb3Z01oe4kgKLhOpo3lo9oDKnLaG31gU8Rbc8jflURxOxnRwPe8MnYrVE4xWWmV25D843CtGLW3xkcqxkU4i2WiZwOSmYCqUFObrdnJoAk8xDAY6VIDKVKlAGrZRTodI8+7QcaVNlEd+rM4qFGzh7UZvlFbTw8GqlPzUXPvaPQ5RXR56hKXZ63iO3OCQDlWudlDnJYB2uOcI8b+0nMf4MjKP6lX9IqfB8EkTFJKvDMQpNA+jvHP8Aw4aA/P2gOaHjifkfp7Y4uYpKe8yAkBkhiASNS8CccxMzvpiVrWsBZAzKJ8L+G/JoWJllKgSDQhjXS0N+08n/AKlRAooIP/okH3BhbsZRqQPhZjMSUu9GPsYbdsZ3/SYdSfxpb2CtOYbzMJJKXIDdT84suKSlWCk5g6UqKW65iPPwisaDSew5E9UUDhI/iorru2hj1SWhRwR3Sp6m9U6t/VFPm9k5U0ZpM5gfwrD16p/KLFwrgsxOBxMlU4Aq8SVJKyEABB/FW8slhvFpuMumIritryV/tRPV3aJZSzKcHUhiKgdYe/s5GfC4mX/MFi/80sj6CE8vgcgEFc6ZOWdGZy7M5c77RauxSk51oQhKU0YC5zAgkk1JteA5x4qCNKMtyKDjEqlqszClXp9K6Rd/2cJWMyy2VZSEklnCSXYbB77mEeBwneTyVhpaQ6ifZIe71/SkWnifEkYOWmatI74jLh5OiQzFRAtS58hcvNLyPkl/xD8XjU4dCVEZp6gooBFEhqnldty/p5r27mqXlUsl1Lcvf4IvHEsYmckLSh1sMpJDFKspUbvzjz7trMOaWDcmYT1BSPqYpCnJUR4tIryC0WbsxjJQX3SSrNNFQQyc6XIbmQ/oIrKAHDuz1a7atE4moSUqQFJUkhSSVPUFw/hFKcotKNon1JM9GwiVEFLqzPmSrNVzdstR/wDeL1g5HeIDpzS5ifE+oazbvWKBh8TmMubLRmz5S4NQlTPq1Lno0WvFYvu0/HkT1yivtHO50iqhbKFjOFKM6ZJRXIsoBUWFVEJubwViOGrwzIm5QqgOUuaau3L3jtOP/wCrKhYqAPQMPnrF07W4UT8EJgBK0MSRfw0U/JqwvZbk00VnhZTmrMSzUtmIOhfW3ODsfjEy8uTxvYBtIRyWlpuBrUsdfvyg7ApChmUAbtp6C2mwteISaZeNmpxnK8SzlBDBI05ueXKO+HDKkgNX0a/rGsWSkZh4kt59Ge0bw5BRUFzcGlIZJeBG35CJcsOwDqzAuT8ztyhNjUK7xSWdyxa4tRJqCIfyg1bPZ/06RvGhIABqwcejj1gSjYqluhXM4WESQbKUQS4Yhql2vrCwy0KmoQogA5lkuGZNEh+avnBeGnrXMZ3SA6s1U8hyL/WAcDKSSVEgZiqhuAdK3BYEe0RlErFnE6/1do4KzcseoY+ojMYK+GzU2gGbiFWOpaIUy9oIkpzAnOE6Ma+/OBZiiF5SzXca8oMmTBkASoOLin0hX8TnerNyhoryB/A0l4hLfGRyAf6xkKBMULAaxkNsSkJ8POYsr5w5wkyWzkA+cQ4jCpUBkSDZ9CPaAjJqQpw3T7eO27OWhzJxhExJCQBZzVntel2hlPxKlKKlsNywanSntFTC3SUh6Vru49IIlTZgSlqgtzhGikaLdhkoWCL0qx+hr6RPipCTLSVLBWhOU0IcAkg9WNuUVVairxILKYG5HzHtEScZMPxlRG7n3gK0jNJux8pCaEFutnhmHOBmIIZSFgtycBxv8ZiuInZ02BPPX9YLwOPUE5aVFQahgQa+YEZTrsMoXQTLnhAQMzqPk2w5xZ+C1ROQVDxJUAHr8Cqj1ipS8MXH8yCAauwNQa0ZiKw44HiHxCElswmG9BkUGNX0B9jyh1KmJOP4ijulKVlBylxV9CHHzix9myUYoKbwLASr+leYWrYh+h8oX/u6ZQylitIDkOQSAxykUZwfWJuF4sBaM2igQehFd71iSnUtlJw5R0M5CkSzMmzH7uUsgDVcwE0A5abVNGiocQxkzELM6aKlwm+VI0A+9zFs7bKkTUJXKVVBJyaZlFypt715xV8PNRkLuxILPuQ49PlFZZE9IjjxtbY1TjUS8JKVmNFFCqB3CsyQXNiktTaKr2rn51obTO/UkP0rDQyh3a5ZJqoKHIh8pr1hBxuWUrSDcpc9SSGr0jowJE8q2BFqVrrT70jRRGwI2mOuiVFr7D4mYUqlpvLLjcIW7gf+Tw/4kVqBGckjQuD1pQ6bR5nOBcKSSFJsRQjodI6l8UnCYFKmE1GYli41BarVtrHLkwvlaKKWqLdw/DZpqho9daa13eLnN4upOFUUqOU5gQ/IjatWDbPFW4Kj+GCCDnqOn67cohxOJKvCaAPS4c3iLVsovslnkEVB+etqac4Iw81GW2Vyz5hcCmsKP3pSWKrEOGq3Q1/SC8Mc4Cyw20f+kixo7RNxVFuQ3ws5yxILUNagc2MEYqbmKQg+Jn3frS7UhBhJQlnMM2YkOC1Q+jw4715liCWZ721Y84TpAa2Gd8cqXDM4I1pc10eOcXiXckufk/20B4bFJXlYpUUuFMaO+j2ERKnZgdFC4pDRdiNbOcROAkzFC9YWrBMtJLhgLULC9q1aMxSgRkV/qPQac3LeTxmNLy6fdIWSKI5WsLsElVDXwn1Li3OA8Ucy8r1oz0/zHM2YlISpKgasTqD97xynF5yAWt67efOOeixrEBYYHm1NfsRwcMpCgCdN3d32iQ4kJLHxCt62tEamIYZUkvvZxTU0jUayRKVbn0jI5lpU10ev6RkbizWAypZoAVEVBr+cSqlk+E1pc35VZ4CTmGobVoKlTgwvHSzlB5nD1hiGNGIdjW1TekcJUUujoeno4hzImBRIJ+oJ094WzGUQB+EuSNtY3L5CkQyVm5YtytsYIRPepY+5fTyiKb4SNUlnOlfpVolm5WzJoDbyZx1g1Yy0doWk1PKnMezQVLUAXKQfn7QAiqmIbbm9xHYxJbauv6/dIWhrG8rEOQXIDFJ3b9No2iflVmSX+6wuTOG7nlflf6RqarKWfSh1+/zg14DdbHOIxKlKBBD66U/No6RiMygzBjVg7+YH28JJMzQvyZm9/lB8me3jcuKaFhqft4k0x00MMOhOXxEutSc1Gor432YU6DeFs6X3F3KcxBKbDVx97sYMxM3xOCGJ+zGpOJUEnxBzuNremmsUit2ickAoxDAsAoF3A2NiNg/pAnHlFSEmroOWv8penUH5wznyAoBTJSshiU0sbtrRgefvHMwxWgoJDKGUH+q6S3UN5vHRjdNEZq0VlJjeaIagkGhFCNjqI3mj0CBMTEU0CMzRpRjGGHA+KGW0smjkpPM/hMPpuKzEqVrtfZopMw7aVh1hsSFS3jlnFJlIscTJJ+JI8J/CdD5G8T8PmlLkMUsWCnbe28K++IbxHKQKF72q8TYTGEAoJo9t6N5tSOdlRkJysgBIY2LBTlzdnD8uUNMO4UTmBoBQuAwr0LsGaEvcpenxX0o1b/qYJ75aAfE9ahTMQ1xEXtj+CNIMsl8wNuQHI3vHH7yAp3tdq82FBHM2dmNaDpC+ctLGvnCXXRVR+Q+aCoqL3IpyDfUmOZqix2H5QHJmlNQXbTT1jYx2bwrYA7fV4otk2qAJqSbO1q1glK0ZNH1Y+INYitj+UCTV5VFjT73jFzwwox+z8oVxsNnMyaoFwDdh1q3y9oJQgZCpSvFs9aaNA0qcxGrG36RJPmhTqSAHoXNaVNoDRrO0zCRp/aD84yIkGl/c/wDxjIWmG0R5jkZWvr7RrC4damDg8i9NbxkZFW6RFKzqSpVasXIYUFIKRnLEpASKhucajIMjIGGYggDwqLNt7xImUSMljfpvGoyBY3k5XLmJNTStfSMz5ksRUlvNjtGRkCxgZK2I2c+0NZS0qAf8IPnanvGRkNIETUnpyiZBYM5qW9RSNRkBrYU9EiVGwUW6RrvNyx3bamkZGRmYzvyfACSWcE8ql7QTNm+B1fE4zHqWBpfxN6mMjIeJOZWOIn+IrnX2gd43GR6EXo52Y8aeMjINgOVCMwSyFBOhPvG4yJZBkWlMtKvgBoWLlw+pYh4hmYYpNGbaMjI5WXQXgcWEpIapNOWjjk0R4ucR4g6gwHRXncRuMhH0FPZBMx4LBINd9h7xDMXSqa+3k0ZGROiqZwJZbaIlPZquKvuRGRkKnsL6MmgpVvrHJZQ8Sbiheo+9o1GQ8hI7OzhGANvhfnaA2KtGazc/0jIyAmFo4SVGxpGRkZFB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QTEhQUEhQUFBUVFxQUFBQUFBQUFBUVFBUXFxcUFBQYHCggGBwlHBQVITEhJSksLi4uFx8zODMsNygtLiwBCgoKDg0OGhAQGy8kHCQsLCwsLCwsLCwsLCwsLCwsLCwsLCwsLCwsLCwsLCwsLCwsLCwsLCwsLCwsLCwsLCwsLP/AABEIALkBEQMBIgACEQEDEQH/xAAbAAACAwEBAQAAAAAAAAAAAAACAwEEBQAGB//EAD8QAAIBAgMECAIHBwMFAAAAAAECAAMRBBIhBTFBcQYiMlFhgZGhE7EUM0JScsHRByNigpLw8SRDshU0NWOD/8QAGAEBAQEBAQAAAAAAAAAAAAAAAAECAwT/xAAoEQEBAAIBBAIBAwUBAAAAAAAAAQIRIQMSMUETUTIiobFhccHh8IH/2gAMAwEAAhEDEQA/APrZeCXldq0U1eZFo1IDVYhAW5d8elIDx5wBDEyQPP5Rlp0CDIAkVWCi7EADiTYCYW0ul+Hpbj8TxFlT+trA+V5ZKbbvw/GSwAFzp4nSfMdr/tPtcUyq/gGdv62Fh6GeWxfSnF1yciOQdCz5mFvPqj0jUnmrqvsWK6SYZP8AcDnupg1Ne666DzMxMf08ppfJTv41KioPRQx+U+R4qrWP1tdE8M+Y+iXlP4NM/bq1D/AmUerE/KOF0+g7T/aRUNwtWmg/9VPMf6nJHtPN4rprVY61a7f/AEKj+lbCYq4a26kOdR7+wsI2kav2TRXwCp+kurfSd+OPs9+kRbfnPNiYpscH7/G5Jmo+xzXoahPpFi1MKuRmCDMymwsbrcjj1Z5Sk1pnsn03OpbPLYwtVkZcrdrXTh4WM+l9CkR8zE5muRc/MCfNtmVVY081hkJBvx0JH5Ceu6D44JXKX6rtYd3ED5+07dPGWuHUzsj7D0cp2Q3tvvL21aWai696meW6I4k/SHUkm6tY6nssNB3cZ6+u4Cm54GTLjIx8PmWCFqhX8X5H9ZoESuULVcyjQMcxPyHfLLR1PJh4DCkTrzi6JWHFiFeAc6BeRmkUTRbGczxTPA4mLZpDNFs0oZmkh4oGSGlQ3NIgZ50qNykzOeqPPhNCjhQN+p9o5EAFgLCGBIItJmPt3pRhsIP31QZvuL1nPkN3nPnm1/2kYmvdcJTFNdxqNYkeZ0Euh9Q2htGlRXNVdUH8R+QnhttftRpLdMMpqNuBtceQnzLG4oM2bEVnrv8AdUnLyLH8hITFVLfu1WgneNCebHUx/Y4jd2pt7G19arrQX+M9byQaj0Ew3q0cwLtVxLDh2UPhxJHpJobOLdYhnHF3OSnfmd8uUsJbstfwpLZfOo2+dfhyvOXE/rw53r4zjHn+yolSoPq6dKgO8i59WubwKqFtalV38BcD3m1hdjZt5CDwu7ep0noNn7Aw41ZTUPe5JHoNIk6c97ZuXUy/p+7wtDDi9kp5jyLn0E28J0YxdX/bKjvYhB6b59Dwaogsiqo/hAHyl0VZe+T8Z/k7Lfytv7PCYf8AZ9U+3VReQZ/naZ+E2aKGItVGcU6iX0uuQML3Ub7z6U1WUMYAysNLkEX8SJL1cvdX4sfUZW0FU4lKuHAIUqRuF1vfv7tJ4jbHRRqeepdhTzHU02AFybC50M9v0XdFqVFuQGpkqBfVgQcpI7N9RfwhdIqeehi6JNz8EVkGYP8AUuG7Q3mxmcuVxuny2jQGtmJtqdLaes9h0WwSvVSk5I0zBl0Zg3Anu3zyGA7fgwI9RPVdH6uWpQbu6p8v8y9O/qa6uP6a+v8AReii1qi5btYEMbk8PKekxqE02A32M8zslv8AUqwPaX1/vSescixvu43jLymOtPm+A7Tg99/eW2EnEOnxKmU5gTe41HK/HhFtUmM/LWPhxg3kF5GaYbFeTeLzSc0gMmCTIzQSZFcximaSximMDi0UzSGaKZpQ3PCDSsGhBo2iznnSvmnS7R6/be3sPhEz16gXuXe7fhXeZ8w27+0TE4m64Vfo9LcajEZyPxfZ5DXxnjcdi8zl6ztiax3liSgPd48hpFPTd7Gq2UcFHd3Ko3TclvEZ3PbqlZMxPWr1CdWa+S/fbe3nDqo72+M+UDcgt6BRoJKG3VprYnTQXc+fCauE6PNbPXb4Y+6NXPMzp8cx5zv/AJ7Z77l+P+mTRUXARbeJGZvITVw+zm3tYHvqddvJNw85pUwiC1JMo+8dWPnOCzN6+vwmv5Pi3+XP8EjDrvN3I4ub25LuEfljFSNVJwyyt5rpMZPCcObTVw9SZqrH0zaWZFjapVpZWtMmk8sq5l7k0uPVi88VDUSWtSMrA2oY/Dkm1J2ZGzHqr8RWAJJ0sG9Lx9PEU/pbHOrU2FRGIOfq1KbKQAtyRcjd3S8yA7wDzAMXTwearqWykdnOwGnCwM18uox8fL5qmw6wcXAX8RC6A9xm3hsEUsC66MWGS7nysLe8+g4PYFNSMtJbA37IOu/jPZYNBl3D0EmOd8xrKfdeGw+zNoVKS1EOQj6sHKjEWHW3H3Mp0xX+O613Z/hdU5nd1zW4Zp9PRrzw+20C1qgHE5jzYXM1c8vtmYxWNUxZqwS8WWnPbehmtINeKLQS0irHx5AxErEyIFv6RO+kSnIMbFs14DVpUYwC0irRqQC0q5zI+JKLIMMNKnxTO+NKLeaTKnxfCdKmnzmkqoOrv+8d/wDKJqYDYr1es3UXvOrn9JqYTZNKh1nOd/HcD4CMrYgt4DunfLrScdPj+XCdPfOYqBp0RloqL8XOpPnEuSxuSSfGEqRy0557XbRSU45acYqRgWTalhIwJCtDVZBCJLNOnOprLNNYHU6ceqwqaRypKFBZNo3LIKwpd5AchkI+9byP+ITCW9ilfjKHtla6tfuO4+GoEmhuYB+q2trWMUmKZiAjWD6afMSljCQSqm66i/Em+n5+kvdGKVzdhqAQPzPym8fpnKNvZyutIfGIzAEsRoANT8p4ja2KWpVZ0PVaxHIgT13SZGeg9KmwR6qsgJ00I1A8Tu854JVsAO4AegtGVSCLQC04wTMtOLQC04wDALNOzQZBMAi0gtAkGARaATOMEyLEEwTJMAyiSZF5BMi8qCvOg3kRpGZv1MYlOElOWESZ2ugJTjlWSFhgQICwrTpF4Ew0EhKct0aMG3Uqct06c6nTlmnTmkcqxyrCRIwLClFIDCPaKYSCu4jtlkCsl917eotFuIlxp+kCwuMBdgoOtRjr3AlR+vnPT7DBDtcdUqluZuT8x6TyGzkAf19gAJq9Ltp1aCoKYyhhbPxBAGg7jNy+2a3W2zRrPVoAZjTUlmt1QR3HvBniSI/oHRtSxlU3uFCA8wWPzEUZKQBEExhEi0y0UVglY7LBIlQorBKx1oJgJyyCsdaCYUkiQRGkTrSCuRAIlgrAKyhBEgiPyQSkBNp0ZknSoqqsYIAhiYUV5N4IjUpxpAqJYpUY2jRl2lRmtGyKdGWUpSxToSwlGUIp0o9UjVpxgSQLVZJEbaLYyhLRTmOYRZEypLCKcaR7CRRoF2CLvY2HnAt4LDqrAkW1UH0BMrdI8YKiOOAsRzHEepisXiWsEOhBKtzQ5T8r+cqbWp2oX4tf0E1vhNNLotSKbPrsd1R+ry0X8jKREnYOM/0dSmb/AF2ngpAb53nERUgbSLQ7TrSKAiARGGCRKFkQSIZEi0gCQYUgiAJEEiMtBMADBtDtItAAiCwjCIJEqgkQ8s6EUYarCRJYp0pAunTlyjRh0qMuUqMqBo0pcpUYVKlLKrCoSnGBISrGCEAEkGEzQDCoMErDMEyBTCKeOaKaFJaWdjPavTPcwldpZ2Q4FZbrmuQvK5FiP74yycpbwq9I6inE1Mm45TzY6E+dhM/baE4dbcGP5S3tg5q7sARYG54dVrD5zqpHwDfgdPMRZyKmyayjDhADmLlmPgqhQvzMfM/YDB6RdWuA7JbiCFUn5zRMW8kmkSDJkSCCJBhGCZQJgRhg2kAWnEQ4JlAQTDMEiAInEQrSGgAYJh2gmRQSZM6VBUqEt0qMdToy1TpQhVKjLKJCVI1VhXIsaokKJN5Qd4JMi8i8ImReQTIvIqYJnEyDIAaLMa0UxhS2lzYaXrKeCdc8hv8An7SmZb2MCaqgfaup5HfLj5Zy8MzG17PWC7mZ9++2aIq1bUgO9vkJOKp/vqovfKzD0Ywzh8yEfd63lxkVOEVPgUiihS2ZntuJBy3tyWSRE7OW1NVPAt7sT+ceYvNJ4DBMIyIEGQYU60oC060OCYAGAYwwDAAyJJkmKBMAyWkXkVEEwjOlQM6FadA31pxgWEFhqsqIVYYWEqyYA2gmEYJEgiROYyFBbcJZNm0yINSg94/CYS7DNrL2psq4nEdwPoZ6N9nDLoJdoYMZAPCXsh3PEsefpEF+c9VTwCktMPH4YBiJLgTJnNXEmljcpDDeNR6SHw94P0ce8mmts2hiLk31LG5v3kmbFFbLUPDLaYVNLOe4MfnPRYnD3otlPAEjlrMyFZ9I2AE4uINbAvTCq3asC3Mi/wCcrVabCWwWryZnC8MVSI0bXwJxlenVJhlzxjRsd4N4PxJwaBxgmHIMALQSYbRLGRYi8gyZEo60ICcohgSxlGWdJv8A3eTKPShYQWGFnWkAmRCywSYHGLJhTssBy4caX5y7h7BraWImTQxt7gjs39oeHxyltGFxvB0I9Z1kc9r2MPWkYftCLqvfXvnXnO+W/T1VOqCPKGh0nmUxZAmrgcVdJqWVOQUW6zczPP7Y7RmrSrdZucxtrakyZXhZ5ZJqXMO8OjTE6oJzjVYOIU/FYD709tgqFxTT75W/Ian5TxtBb1CeOaexStlII+yjEc9BLj5MvCtt9wazEbtPYTCxT2l+tVzG5mVjWmclxU6mInJiJVqQqImY038CwtrHvSBlbB7pZLTe2dKtSkJVJ1jcc9plrV1vEyLi1adzGNTI3iVcHVIIM0sRihxE6cVjmKFQxV5qU6a1B4yhiaGQ2mbispUkCQBGKJFEokmTAczSIvOgZp0L2vYhZMO0EyIW0URHlZwSApUh5YzLOIged+kZXNtOsQeR7peNRHYqyi9u0ALkeJ4zNxqWqczcetjLFE9c24CemTjbzW6ul1bAWR7fwta3lf8AWScTUXtKCPvAke2o94jGvcgW9pn4muaOqseV5OzbXdptjHLbW49/+N5fwOOWxAdb92YX9J5BNqMdbK3Nbe++XcJtWm+j0yD4EH2YGZvSanUj0mHbUyhtDfM749L7NQJzDr7q1pUq1K32aqP/ADi/nmW8zcOPLfcugSGlA4ysN9K/K36xT7VNtaTDmDb2Bmfjv/Ve+K+z2/eD8RntDT0zjUKpzDwM+f4XEhagJB3301nrNn9IKVqtydUKqLHU+UY9PKekyzxqjXfUzMxJ1jauMXx9DKdbEr3+x/SYvTzvpuZ4T2Swj8OsQHB4+PlH0ay9/sZPjz+qvfj9tjDjSTVe0rUsegFs2p8DF1cYpG/2P6S/Hlrwnfj9hx7aTOQbo3E1b6C55Bv0h4bCuxFqdQ8lGvqZfiz+k+TH7WsOvtFYipc6S62ErINaLrfi5VR7mU6tJb9appxC2BB8r39Z0nSvtzvUi3gjYgk25wsRXL3OU2H2u+ThK6hTkQkLxbebjTfvkHGFgRp/ibuMmNSZ21XQRgnKskzzx2QYio0Y5lSs8Wmk5p0rZ50m41p9HMicYM0wmdIkGAV5xMGQYHncZrVW+gu4/ODhLfENmtwPhyljE9ofiMqJ9b5fnPTh4eXPy0dpjrDle8z8TiQik5FLkgZmsQq33Be+aeO7KzG2r2ZqF45aOHoh6d7KCe4WB8CBpY+2+U6eFyVLcbceGpsPHSaezewOUTV+sPKajPnTze0a3XMzMRXfeouePKW9p9tucpYTtrzmc2saq0tsOLWZlPdeaWD2vWZlVmJBNtQDMfavalzZn1ifiEz2ytbsa4xORyDpY27xz1nrsOVOFepU/lygaAd+mp8J4nbH1hnrsH/4tuTfKcpjI6XKvH1NoFmP+n6o1vpoO82FoP0tT9m3vBH/AG45iUUnTGbZyrSALdgqPA2vJGGq8WUc7TOTfGNu9Zr9UupU4s3prDaCUha4duNhoOR4ypiulDrZaS6m28A+1t8x6u/++6M2N9fT5xr7Tfpr/wDVsWDdqppeAZUPyPyh1dsOTepXqaaWDOx056ekwcZ9bU/GYw9o+f8AxMS8B+K2g79l3I17R4eEnBnizb951JlSj2I/DdjzlnlnLiV6zAArTZXIBBvbebD/ADBw1iLjiZaxvYP83zMqbP7A85z6uXDfSnKwJxM4wH3TzvSTWaUKzy5iJn15i1rReb+7zoE6O1X/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0" name="Picture 12" descr="http://www.exberliner.com/downloads/9093/download/TapWater%20featur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2166" y="4044315"/>
            <a:ext cx="1447800" cy="980768"/>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4" descr="data:image/jpeg;base64,/9j/4AAQSkZJRgABAQAAAQABAAD/2wCEAAkGBw8QEBAQDxAQERAQEBAPDxEQDxAQDw8SFBQWFhQVFxQYHCggGBolGxQUITEhJSkrLi4uFx8zODMsNygtLiwBCgoKDg0OFA8QFCscFBwsLC0rKywsKywsKywsNzcsLCwrKywsLDc3KywrKysrNys3Kys3KysrKysrKysrKysrK//AABEIANsAoAMBIgACEQEDEQH/xAAbAAEAAgMBAQAAAAAAAAAAAAAAAwUCBAYHAf/EADoQAAIBAgMGAggEBAcAAAAAAAABAgMRBBIhBQYxQVFxIpETMlJhgaGxwXKS4fAjM2KCB0NTg6LR8f/EABYBAQEBAAAAAAAAAAAAAAAAAAABAv/EABcRAQEBAQAAAAAAAAAAAAAAAAABESH/2gAMAwEAAhEDEQA/APcQAAAAAAAAAAAAAAAAAAAAAAAAAAAAAAAAAAAAAAAAAAAAAAAAAAAAAAAAAABHVqpac3yMVOXRATAizS/aNPH7SVLT1pvhBce7fJAWJFUxNOPrTgu8kjm69WtV/mTcY+xDwr9SBYSC5AdXTxEJerOMu0kyU4yeFh0sbGGx1alwlnj7M3fyfIDqwaOBx6rK8dGvWi+KNnNL9oCUELqtcSSnNSV1wAyAAAAAAAAAAFdis0auZ+q4pJ9HrdGzTrX5GrvDSzYap7kpeTRwG2N4KeBUZVViFGyeeFKrOl+aKaT72FHouPxypwcrXlwiurKOFGSeed3Oerb5mvhazqxpzkpJZIzUZcU5JPXV2drEkISzynKTldZYrlFEVK2YNmTMJAYSMGzKTI2VH2lOcJekhe8ePTs/cW1Tb6SWj1X71OexsqkoqEJuMXK8rcWU+9ezo1qcKjXipS84y4rzSKLnaW9cVdZoR/uUpfCKOl3Xu8NCo236X+Ik1ZxT5fI8hwuGhF6RS+B7Tselkw9GPSlBf8UBuAAgAAAAAAAAgx1PNSqR6wkvkctg9YJcufY7A5DDRyucPZco+V0BNRWl+upkz5DgGRXxmEjJmEgI5EciSRFIqI5EVannhUj1hL6EshR4vs/oVHIYGlnlGPtSUfN2PaIqysuWh5VurQz4qguk1L8uv2PViKAAAAAAAAAAAcvjI5cRUXVqXmjqDntvwtWhL2o2+MX+oEEeAYPrRGkbMZErRg0EQsjkieSI5IIgkYTnlp1J9ISt3tZEs0aO3amSjCHOrK/9sf1aKMtwaF8Q5exTk/OyPQzjv8PaP8+f4IL5t/Y7EAAAAAAAAAAABT7x0/BCXszt5r9EXBFiqEakXCXB+a94HOJ6JmViWvgalPSzmuThFt/Fcj5TpTvbK72vZ+G//RKrDKYuJNiYVYqDdJKLjepKNTN6N9LW1XvIM1yDGUTCUSVau1tTPE0Kqg5RoOTUnFJVE21yla3yA0cl2l1djnduYpVKzy+pD+HDsuL87l9WdSUZehhKc7OKypuzel30Idlbm1ZNOu/Rx5xTTm/sjURfblUMmFT51Jyn8OC+hfkdClGEYwirRikkuiRIAAAAAAAAAAAAwnOxmaWNrKEouTspJrs1/wCgSSm2aO0drYfDJOvUjC/CPGT7RWptJp8GcdvTu1XqVZV6S9JntmjwlGytp1RlW7U39wK9VVpdqdl8z5HfvDP/ACa/5UcVPZlWD8dKce8Jr7Gzh3GPG/5WXE67SnvfhpcaNdf7af0NyhvBhJ6Z3Bv/AFYSh82rFDs3amHStKM2+GlKT+iLSFFVdYQkl/VTcPlJEVeZVa6ej1TTMqddp2lqupo0lGjC0pRild+JqKXYqMfvRQi8tFqrUbUYqL8Cb0V5cCwdeCHBwlGnCM3eSilJrhfnYmKgAAAAAAAAAABXbRipSSausv3LE1cbSbWZcVxXVAUlXASWtKrOnZWy6Sh+V/axgqmPhw9DU7OVN+TuiwzpmDmTGlRids42HGk4+9OMkVWI3oxS9ld6cWWm0al21fRHN7RXE1IzWGJ3xxnKuo/hoop8XvXipetisQ/wqMCPFQRU1aaGIkrYypUespP3zk5y+enyLLZkHmjJu9mmuit7jRw1By9WLfZHY7q7uzrVI51aEWpT7dPiMI9Rg7pPqkzIAigAAAAAAAAAAAACvxuBb8VPjzjyfYqKsmtJJp9GtTpyt2zFNRulfXuFc7XpplJtLCp82X9a3Ly5lVjkjUZrn3s9PjfzJ6OzaS4xRlXrRjzSXVmewsfGeIoxtePpIp5ud306FRc7H2POq1khlhzm1aPw6ncYLCQowUILRcXzk+rJ0j6ZtaAAQAAAAAAAAAAAAAAqNsz8VukfqW5z+1p3lPy8kCKPEz1NHGVHJW+ZsV2aFaRqIocVg7u7bfc+bNfo6sX7M4vyZY1yut4wPcEDXwFTNSpy9qnB+aRsGVAAAAAAAAAAAAAAAADmcbK+Z9W35nRYieWEpdIt/I5jEy8PwCqTEM0KkjcxDK6pI0ygrMr2/EbVaZozlqQewbsVc2EovpHL5NotTndxK+fCJezUnF/X7nREUAAAAAAAAAAAAAAABjVgpJxfBpp/E5faGArx0UJTXKUFmv8ADidUAPNcVCUX4oyj+KMo/VFTiaiV9T2AwdKL4xj5Iuo8PrVW+Cb7amWF2VjK8kqOHrS/qdOUILvOVke3xglwSXZJGRFU+6uyHhMPGnJp1G3Oo1wzPkvckki4AAAAAAAAAAAAAAAAAAAAAAAAAAAAAAAAAAAAD//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4" name="Picture 16" descr="http://www.epa.gov/WaterSense/images/water-efficient-toile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2117" y="5036468"/>
            <a:ext cx="1066800" cy="1461517"/>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s://encrypted-tbn2.gstatic.com/images?q=tbn:ANd9GcQAuFsghV7avJVOfMyIxU9SZPVAwyhESfBEIklfPWe3DDlo8PzuP_nnhrG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92843" y="3803765"/>
            <a:ext cx="734755" cy="125164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3724338"/>
            <a:ext cx="1749019" cy="1410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250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2052"/>
                                        </p:tgtEl>
                                        <p:attrNameLst>
                                          <p:attrName>style.visibility</p:attrName>
                                        </p:attrNameLst>
                                      </p:cBhvr>
                                      <p:to>
                                        <p:strVal val="visible"/>
                                      </p:to>
                                    </p:set>
                                    <p:animEffect transition="in" filter="barn(inVertical)">
                                      <p:cBhvr>
                                        <p:cTn id="16" dur="500"/>
                                        <p:tgtEl>
                                          <p:spTgt spid="205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60"/>
                                        </p:tgtEl>
                                        <p:attrNameLst>
                                          <p:attrName>style.visibility</p:attrName>
                                        </p:attrNameLst>
                                      </p:cBhvr>
                                      <p:to>
                                        <p:strVal val="visible"/>
                                      </p:to>
                                    </p:set>
                                    <p:animEffect transition="in" filter="fade">
                                      <p:cBhvr>
                                        <p:cTn id="21" dur="500"/>
                                        <p:tgtEl>
                                          <p:spTgt spid="206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064"/>
                                        </p:tgtEl>
                                        <p:attrNameLst>
                                          <p:attrName>style.visibility</p:attrName>
                                        </p:attrNameLst>
                                      </p:cBhvr>
                                      <p:to>
                                        <p:strVal val="visible"/>
                                      </p:to>
                                    </p:set>
                                    <p:animEffect transition="in" filter="wipe(down)">
                                      <p:cBhvr>
                                        <p:cTn id="26" dur="500"/>
                                        <p:tgtEl>
                                          <p:spTgt spid="206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66"/>
                                        </p:tgtEl>
                                        <p:attrNameLst>
                                          <p:attrName>style.visibility</p:attrName>
                                        </p:attrNameLst>
                                      </p:cBhvr>
                                      <p:to>
                                        <p:strVal val="visible"/>
                                      </p:to>
                                    </p:set>
                                    <p:animEffect transition="in" filter="fade">
                                      <p:cBhvr>
                                        <p:cTn id="31" dur="500"/>
                                        <p:tgtEl>
                                          <p:spTgt spid="2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1329"/>
            <a:ext cx="8153400" cy="2938272"/>
          </a:xfrm>
        </p:spPr>
        <p:txBody>
          <a:bodyPr/>
          <a:lstStyle/>
          <a:p>
            <a:pPr>
              <a:lnSpc>
                <a:spcPct val="150000"/>
              </a:lnSpc>
            </a:pPr>
            <a:r>
              <a:rPr lang="en-US" dirty="0"/>
              <a:t>The </a:t>
            </a:r>
            <a:r>
              <a:rPr lang="en-US" i="1" dirty="0"/>
              <a:t>design</a:t>
            </a:r>
            <a:r>
              <a:rPr lang="en-US" dirty="0"/>
              <a:t> and maintenance of </a:t>
            </a:r>
            <a:r>
              <a:rPr lang="en-US" i="1" dirty="0"/>
              <a:t>public </a:t>
            </a:r>
            <a:r>
              <a:rPr lang="en-US" i="1" dirty="0" smtClean="0"/>
              <a:t>facilities </a:t>
            </a:r>
            <a:r>
              <a:rPr lang="en-US" dirty="0" smtClean="0"/>
              <a:t>like ports, railways and airports.</a:t>
            </a:r>
            <a:endParaRPr lang="en-US" dirty="0"/>
          </a:p>
          <a:p>
            <a:endParaRPr lang="en-US" dirty="0"/>
          </a:p>
        </p:txBody>
      </p:sp>
      <p:sp>
        <p:nvSpPr>
          <p:cNvPr id="4" name="Title 3"/>
          <p:cNvSpPr>
            <a:spLocks noGrp="1"/>
          </p:cNvSpPr>
          <p:nvPr>
            <p:ph type="title"/>
          </p:nvPr>
        </p:nvSpPr>
        <p:spPr/>
        <p:txBody>
          <a:bodyPr/>
          <a:lstStyle/>
          <a:p>
            <a:r>
              <a:rPr lang="en-US" dirty="0"/>
              <a:t>What is Civil Engineering?</a:t>
            </a:r>
          </a:p>
        </p:txBody>
      </p:sp>
      <p:sp>
        <p:nvSpPr>
          <p:cNvPr id="5" name="AutoShape 2" descr="data:image/jpeg;base64,/9j/4AAQSkZJRgABAQAAAQABAAD/2wCEAAkGBxQSEhUUExQWFhQXGBcbGBgYGBcYGhgcGBUXFxUYHRgaHCggHBolHBcXIjEhJSkrLi4uFx8zODMsNygtLisBCgoKDg0OGhAQGywlHyQsLCwsLCwsLCwsLCwsLCwsLCwsLCwsLCwsLCwsLCwsLCwsLCwsLCwsLCwsLCwsLCwsN//AABEIAJMBVwMBIgACEQEDEQH/xAAcAAAABwEBAAAAAAAAAAAAAAAAAQIDBAUGBwj/xABQEAACAAMEBgUHBwgHBwUAAAABAgADEQQSITEFBkFRYXETIjKBkQdCUqGxwdEUI1NiktLwM3KCk7PC0+EVFhckQ3SiCFRjc4Oy8SU0ZMPi/8QAGAEAAwEBAAAAAAAAAAAAAAAAAAECAwT/xAArEQACAgEDAwIGAgMAAAAAAAAAAQIRIRIxUQNB8CKxMmFxkaHhE/EjgcH/2gAMAwEAAhEDEQA/ANzrprfOsdoWVLWWVMpX66sTUu6nJxh1R64pE8o9oPmyPsv/ABIZ8qlqK21AFU1s6Ylan8pOjKybdM2UHJVHujsh04uKbRzyk7NunlCn+hK+y/34fTXq0n/Dl/YmffjISrXO3nHlEhTNJBvN9qHo6fAtUuTVLrtafo5f2Jn34fk622pspKfZf78ZZZHVAOONcSa+2Jck0UCuA2Y/GJa6fAapcmmGsNs+il/Zf78LXT9r+jlfZb78ZkAcYdSm6J9HAapcmjGnrX9HK8G+/BDWG1VxlJ3K334oAwiRMAAU0Arzg9PAXLkv207aKVEpfA/ehk6yT9koV/Nb70UYbhCg3CFUOA1SLg6y2j6NfsP96DGs070F+y/xirLnZBmY34MP0cBqlyW6awTiMRLH6LfehI1km7ei8G+9FS007z4mI02VeNSWrzgShwLVLk0I1im/8L/V7Kw1N1omL5qeB+9GfNkG8+r4QlrH9Y+qKS6Ya5F9/Wyb6Mvwb70JOt070Zfg33ooTZD6XqhIs3EHx+MVXTFqnyX/APW+b6Mvwb70H/W6b6Mvwb70UXRL6PrPxhibZj5p7qwaelwPVPk0f9b5voy/BvvQltcZvoyvBvvRlXlONh7iDDXW3N4RX8fTFrlyaw66zvQl+DfehDa8TfQl+DfejJsrcfCGlRmNMBz2Qfx9PgeqR0rVTWF7U8xXCC6ARdBGZIxqTugJp+ZuTwP3opfJtLKzZ9adhMvzmgZGOTqpKVI6enlZNCdLzCOoEJ2gg48utnwiIdYpvoy/BvvRDkzuEOzpAmYrg+70j7m9sZF0jMae190jZjUy7KUJIU3Jvgfnc4qB5Wrd9HZf1c3+NGptlmDqVYAjaGGHI7o55rHq00gl0q0rftXg3DjA09yGuC8HlYt1OxZf1c3+NB/2sW36Oy/q5v8AFjCVIgK0RbJtm6PlZt30dl/Vzf40F/azbvQsv6ub/GjC3d0ChMO2Fs3n9rFu+js36ub/ABoI+Vm3D/DstP8Alzf40YRYDGC2M348q9t9Czfq5v8AFhud5WLeMksv6ub/ABowQNIMnbWCws239rtv+jsv6ub/ABoQ/lft+yXZP1U3+PGJmcsYamoBtr7oaYjuPkt1ztGkWtItCyl6ISSvRq616Tpb1bzt9GKUpmYEUHkE7du/Ns3ttEHFFLYl+U6SptiE1/Ip+0mxU2eyrdqMKkDZ4/yi/wDKLZL1qVgVHzKgk0FOvMOda9wEZKaXTKYAcAKE41zrUVAG7bG8NsmUty2eQy7O+hHiIIowFSKDeajlDGj3msR84hBwDOySlFMS3Wx7xjFnNsTt+SmdK2JN0MJYP/NbBjnkDBVCREKkCtKCCV4t7Do2Y4+cDo9cWqHBG+lItJOgEobzFjXA0C07sYlumVobM3IIJozBRvNaDuAjRW7+72eXLVqlyWLCoqM+e6K3TFmSWypLS8xxJNdpoBhCtO6TYzLtEonVFVU5Z4nGlYTlYtrESbSxI6xzG3jF9rJOKhaekwyGxRGdsFrrMli5LNWXzRvjQa0TLqKaA1ds64YDcRAPsUnypuH2V+EH8pP1fAQxLtIIPUXCnpfGALQvoL4t8YLI/wBlxouejXldVOFQaY4dr1Y90NynRZlyaou1peBIpuYY4jKINntQVgwl4qajrEd0WGkZKXA4UsKCnWp1TlXA1oer3CBNDQek7JKlEjpGLYYXcwdtcor6g7cOIi0s5S1y7hqJkodXEMzLuxpWKZbpwDNhvQ+4mAUlwOhCcqHkcfA4w23hCTLoaXlb82ppzJFB3mJBSZSlwvyF/wACuXiYdMVEe9Bsr+iYnCwNhfIlk+aQWY7iEWsQ585ZeUtmO+bUDuQe8wx6SOZhGeEErk5Cph5ps6bQu1FOReir3AxZStHi6OsHp6Bur/pOMLUNQbKqbIZRUjuhMvoqVdpn6IGHiYk2iyq2FTSuRN6lMs9kQbVZGWpFCKZkjvjSgqhi3TkYESmJoaAlbtOdM4q5xOQIJO+orwGHtiQLQMiq1OVCVywJzxzgv6RWUDeAJ8T8IpSawhGs8mCkPOqR2UwFTTE7YeaXSI3kxtnSTrRQUAVNlPOaLO02W6t7AY4qDUA/V4cIw6luTN+m8EIGkOSptIO7BXKRmaEmYnSCuT7zkeDe5vGKqfZ61V67ip9hETpcym2JLETBQ4EZHOnA719kFtCo5hrHqyZVZkupl7VzK8RvX2RlnWhjtE2WQSrLjy9fERkNYdUq1mSBTaZf3a+yIe5LhjBheMOgLmD3H8YiFTbKymhB41GXMbIadYRAuYaio/H43wwYXSADwgAST+MIL2QojhBo1NkFjG6wlxWH2puhBWHYHTPIKOvbuVm9togQ75Clo1t5Wf22iBFIaLLyhW4JalVlVh0Kmha6cXm7ajdGcsc6Rg0yUwIPmFGNTXs1xiZ5WSPlyf5dP2s6MejiNUzOTybyVYrLMowDqRj87LU8a9qhMS10skqoaejAYABSDhUY0Bp3GMAkzClcN0OLMpuhSdiU6NdP1oc9lkUfmt74hzdIzX7U6vC9dHhhGfEysOy6k0FeAGPgImgbbNJoRD0nSEi7LBc0YHIYZHfSIT2tj5xJJxxr7Ytf6M+TWR2mGjTLgovaArWhrtO2KiTKkEYznU7jKJ9YaAGifoScTPlDDFh5q886RoNbWpKTCvX219HhFHoGTL+VSgkwviT2Cvmne0X+tlld5SBFLG/koJ2GKGlhmWlTBu9ZhwkcfUfhEyyatzyMbq8K1PLDCvfEO2STJco4AYbAb59yj1xNNk6WLQVwFT3fAxo9GyWWUVelMaAGpoR1h6gYz9lsE6aKrLN30phoo8aL6jEuROk2dg8yeZrrkkrFRhShY4dwh4Q0qJUyzpIIZJvzuwdSuI3Eges8oftur8xgjIwJYVczKChONaL1d+wxItswrKd5dFYKGVyoLXDTAEiozij0Rpwq5Sc7NLmZ3utQnbjs3w26dIeNiWNFAGhWZOYbT81KHecT3RaWfRzhaFhLX0JQuDvc9YxXTNNPJm9FOVaAijrhhsamREWFs0YtpQi+wBzoe8UPGBNMaSJxKoFCkY1C1bE5k0JOORMZS36WnK2M+U6giqgAnnQgj2RNs+qIUgmYxIrQ1IpyocM4i6Q1ZRAWvuRtG7c1BQGn1o0joTy/wNpssLHrHLcYhjwKCnjWkUusGlkY9HKRFJ+qt6vsTvxMUku1TS3QmZLFCesareXYQAMu/MHbDlp0PMEtqBK1JN2q4VWgqYtwjuS5NqiHaNKNLIUEs/Pq0OeBzOGZhEhZ02rVoNmzfjhmcd0M2GxVm0mbMbp2muAod3vi8L0yilsZNkCzaLukFmB3jHHvrhElpCDG6MoWXjP6ftTioOC7KAkd8ALJ0DyZW5Jk6eqeaiE0wzZsPVFjMnY1UXa9oYFT3buBjMeRe909pvVrcl7CPOeNLMlENdIoTiKmgO6hjDqfEdEF6RMylagU4D+eXKEwuVLJBpmM1pjTfx5QUtL2ANGPZyoeHOM6LsRchaE14wajbQmnaQ17yDn8IWqqBiC0tj2qdZDx+GRg0hY8FEwXT3UxI3kcN4itnSWQ9YYekMVI31+MWgmmoBIDjsTRkw2An39xiQr3q9WjDtJv3svHhCpodpmSt+hpM/tLjsYYHx2jhGbt2psxamWVcbj1W+BjpD2Rc8q5EYV7thiO9hOxgeY94iXl5ClRyG1aNmS635Tg0NDdqAd+RBHCIc1VOFKR2VrO27wNfbEOdo9G7UpTzQH3QtK5FTOSmRTzvVCDZzHUJ+gbMc5Cc6EQz/Vqy/Rf6m+MKKtWNxo5vLs+w5wtJQBNTSOjrq9Zh/hL6z74lSNFSl7MlRyT4iBqlYRQz5FFobXTdI9s+BGv1Ss9zpOrTsbAK9uCi1sJ7mA8rrf35P8ALp+1nRjlYnZHQvKdIkfK0adNYHoEAlol5iOkmmtSQoGJHdGVW3yV/I2YE+lOYufsCixepIzayQrHZnmGiKzHcqk+wRptG6EkICbW/RHYt5bxHIVI8IpZ+mJ7i600qvopRF8FAhNg0bNm/k5bN9alB9o4ROvgkv7Y9gUVlyJ0z615lT7VYe0drVKlAqtlVAfOR+uONWBrBWHVSYBWbOCIM7pvDvY0QeuFNOsNnNRSc3AX/bRB3VgyPIJdjS2NVJ86v/GUlR+mpoIOXqwa1aehUZlLx/1NRR3mGZ+sUyb1ZUoDdUdI3cvZXuWFpoO0zaNaGKp9arN+jLUZ+EFoNN9i51ekWdZwWW1ZlCb1b9BTHcgP2ottKmd0Q+T3i5cgmgOG/HARD1WsUtJvzcmdkQZ00FRlkq8YPWKTMNjXorzEuxa5XK8d2Yh3gqsEXRckyp6PaLQrTK0EsNfOO+mCxfad0zKsxXpJd4nKgUnDeTHO9D2KZ00vqODfU9lt9d0bHX7RjsiTFBYrUGgJNIkSeCi0lpeVPNXmWkjYtJdBwABpEK7Zjk08c1ln96KlwRsI8YSJtIDNs6Fou2y5ksKrO7SxjfUKSmRGGBFO+M7pawJLe6XbEVHUrgcsbwruiv0VpHoZqPuOI3g4EeEarT9kvoadqWL68ZbYkd3uh7x+g90MWESrVKWSzkzEHVcrRgN2fWA24xKsc0BPk8q03Z61FSt2tDgKMDWMdJtJluHQ0YGo+B4Rc6asJnp8rlZEAsMbylcCRypApWhphT9OWqTMMudMcYZ0XDc64UPLbD8u12w4melwUJdlAQilcGKY8oGirStvlGROIM1BVHyO6p9VYqHsvR1kzZyi6TSomdRtvm0unb4wDS7ka3yZb1uUrWpRaih2mWWxNRmv/kA6YmTCsoVVsiwYBaA4VV1zw37YYtFkIYgkVHB/cvrgxLBF2awpsbrXl/04jh4RUepW5JYW+xTJi3rp6Xa15SHoSBhSoOOH8orbTNmS2ArUYVDABuNDW61OBrlDyWd5FXFpleabvXYMCCB1ruGG+JCaWlkBZ1w3gSKFWBxABwxUihwPdGyliymkyBJt6vkcdxwOBplDdtW+KcIa0jo2WKmU52mud3I4ttUVHEV8K+326ZZ7qzVBWgpMr1WrliMDFpmbjRuPIzZWlz7VU1BSVQ0xreauO3ZGvmIKAMb0o9lxmh3Ee0Rk/IzpATZlo2MFStMu01Me6NgKdZkWq/4kr94cPZGHU+I2hsQ5soggMaP5kzYw2VPv8YSyX64UmDtLle3kceG2JLKAu15LHA+dLPx9RhidLIorEf8ADmbCNlTu9YiShtXvUxow7LH2N8fGHVBqboo3nJsYbaD3d4hqZVjRsJm363/69RgK4IAY0I7L7RwPDjmIYDmF0ntSjmPOQn8Z5GAcKBzh5k0Vw3A/io5QA5LVGE0ZjY49leG2CRwASq1Q9tD5vEcOPjABJSZeN1hR9oyD7iNzcdsNs1zbhXPjuO4w00wAAMay/NfanA/DwiSk4N1XpeIFG81xsqfYYTQWIvVhEKaygebhxpVeB+MELMu71mIosKkKAMH0Kjf9pvjCbo3n7RhAKqYK6YTcG8/aMEZa/gn4wAXGglpf/R/eg4RoBR16D0f3oOKJZlte9X0tNqVjNeW4koOzVKB5pGO+pOFd0Z+zalLeF6eSu27LofEmJflS05OkWtUlkAGQh7IJBMyaCR3ARg20lOLXzNe8MjeNRyAhEujotps1gsQUlWqfOZTMy9I5DPZCrVpBZygWafKDnIOa14KDke4xl9Ga6TUos5RNTbXqtTmMD3iNzoyZInyXayXBNu9W8qgo2wMo9uUMaMhbtA2p+taJihR5zzOqOQA9giMPkkqlS9oYbvm09fWPqir0tPnGYRPZi6mhB2EbAMh3RDZhtrE4uiaNK2sU66egWXIQbJdLx5kmpiEmsto+nmfaMUomDeYVei6QrZ0XUDSc6dOcTJjutw9pqgGvtix1jts2y2SWZT3CXIYgAmmJoK5ZxTeS8VaYeB/c+MWXlBWllTdfp6jD7D7Gfk612sEHp2w9IA17qZRuNLaeYWEWiWaM10DCtDUhs+KmOU38I3Whh0uipieiX9RDj2mJRVFL/Wq1HOe32U+EAaxWmuL15oh/djMs5AhcmZ+PZEWRqNKNZJwyK1/5afdi4semXtEszSoE2QbzAYX5bYOQN+FacBvjFM5ph+KxM0FpQyZyPWq5ON6nBsPX3Q4y0sTbLjTs9pczAJ0cwXpZ6NMQdmWz4Q/ofWZ1ZVm3TLyrdC3dgywpvwhWkLCXWZZszLHS2c+kjVLIOWXhGNM0jCsVJaWOzcawaTezTQ0uXIowqDcF7iKjGHHtaW6Vel1E9B+TDla0NTz4GKjRU4W2zmzufnpYrLY7QMKE94HKh2RmpU+ZImArVZiHbsIzB98S2PVRuNC2tqhJomrcFKFjvqHO00yOOGGysT9KSQgLOb8rAmp6yUyZSccNo7+EUVoswtii1WYqkxfyqkgUYDtA8vERY6G0qJilJjS6UAorAhSSAFoD2CaU3ZboaZYxLkAsRJnAk40vhkIoMDuw279kQLbMMuZddJqiteq6Fb1MDRVqFMX9v0ZdYNLlLMGAaWxZQMcGUjaNo2xRaSsxQGljSWtCWmS3mELSnaUrTad2AMaPOwq5M3pOyrMZmky5ssgFirMoVt9woaBszjStdkVtk0o10FWvpTBW6wIOzHEHiMo1VtMpFNZdpcDEtLS8t04jCnW5qTFRpezSXlS5kiVPBING6M0KrUXXSgIIpgRXOH6mKUV2ZofIyv8AerY2NGSVgaVHWfaAAecbw9chlNJuasMA4Gz87hGP8j9jdJk9mWgaXLKmoNcWOznF7Z5t2pNbp2ZE/WG4j1xEpXlhFYJ64lmQdb/FlHI7yB+KQy0tQtRVpLZjzpZ38/b7XpkwMA4NHGKuPPpsbc0N9OSQ8tSHODrSqMNuA3wWURZ9mu0DYyz2Jg2Y5Hhw2Q20pr1xsJmzc4579x2xYJJmVYLKPRt5rnAHeDhSGXsTBQrzJYAyqakcMMacIdiIi0IuvUUwB2odx+r7IduENj1ZgyNcHHxO/bDrSkJqzs5yqF95glEv0Gbm3whOSW40r2GAQAWWgBwdDkeI4eyGZdtW8ZOIzK1zocf5GLA2kAG5LSoFaULsaDIcYTbdCtakWZ+TcCqVW6w2hSN3xiJPUsMqPpeUO2UzGFLt4jAMMcNzbxDlrkmWt5hRduOX8oqbHaWxlvVXGGB/FYmaRkSJcvpXmABVqcCThwJziYTbw9ypQSytiO2kpewk8gT7oaOkfRRjzovvh5RZjQi0KajIKTxyG2FzZEuhuuSdnVp6yYt0t2QneyIgtU0+ai8ySfAQDMf0vsqB7axkdabdbLOahh0RyYKKj6rVrjxyMZK06atD1vTnI3BqeyFcRNtHdtVK1m1JPYzP50CMV5DmJe2kkk0s+ZJ22jfAhpiuys8sv/v0/wAtL/az4xKtwjX+WubTSCD/AONL/bT4w0tzthNCJoaJuidJzJEwTJZoy+B3gjaDFVfh1SYnIZOnLJs+l5d4UlWlR1t3MjNl45iMbpfQc+zsVdG4EAlTyIips1peWwZHKsMipIMXya721B+VB/OVSYq0wKf5HM9BvA/CFiyzPQf7J+EXA1/tv0i/YEKTX+2An5xccewIZNI2Hk40bMSWzOhWu8UzI38APGJWv1kmPZRcRmo9TQVIFDjQRjpWvtrIxmr3qtfZCm1+tYBpNSuzqrF9iqwUdwnYfAx1DUewkWJwwI6RmoDuuXa0jCf2gW3a6H9BdmMH/aDbfpE+wsRsGoqrXLKsy7akboU8gBRRwx2gUwx4w22kzMZndUJOJN3bvzziJLepPI+oV90Joh0WrWd1WrKw402HjDAqNh8DEQWpqXbzXd1TTOuUSJVvmJgjuoOwMw76VziXQUbLR1umzLIHl3+ksjC8BUX5WZU76AHwG+KvWbRvWE+UpMiaL4IBop84Hdjj38If1C020u0NLmOSs8Uqxr1gMMTvFR4RtdGWboQ8gHqVLS64gXsxyB2cY0tONcFKNnKZFqaU6zEPWU5+7lGg1js62iUtqlZ0pMXdTAnu28KGBbtPShMeXabFLvqSCyUGOw0pjvzi40Bpixv8zJVULV6jLdvGlDwOHGJXAUY3QOmGs00OKlTg6+kPiMxGu0roPpCtpsd2rCt00CuGGOHHIiGNJ6jy1q/SGUm29Rgu/Goiz1WMmWnQpaVnGpIxUUrsArWm2FsVGPZlhot5nR0mihFAKkMRvUkZ0OR2ilcawLVZlfEl1O9GZCRuJU4jgYz2t9otFmmLOV2Mo4MlaDlUb9h2EQ5oXWdeqk6Z1XPzU5qANjjLemCzFrTcRjDTKtItE0eFFJcybLXHqy5jKuJqaLkMawRkzADS0T++YT7os5CuSbxlU2ETFx9cLeSd6/bT4xVsMA1Ts5WZMLO7kqoq5qaVOGQpFFZreJtSpqQSDjkRsrtjUaAf5yYtRUBa0IOeWIwjg2h9PzLNMJ7SE9Zd+Pt4wm+4m0jr9htLoSVu8jiDuPOLA6SmHzqcgBFBojSKT0DyzUH1bwRsMWNYmUrxHf2Gl3exIZy2ZJ5kmCqBDatWDgxCPmR5kxRNcoNcKYDlCAYIuIIxr1S39gbvCJb21qUUqnICK+1yHcPSfMDstA1RROIUUBhd6sHhuiozk8pYE4RWGU83QDKL8l2a0YFixNJpA3ZKcNkV2nrHaZgs7T5TSJbTUWZeKtWjC6TdJopOw841MuaVPVYg8DCbRR+2A+3rY4jEHGsJvN1558jSE9PD+pOmaPI2yx+kBEGfKIOw8jWE9KTs9XxgBjC1V3+/iI0/L7eMYtMkMpVgCpFCDiCI5zrPq0ZFZkuplHPenA7xxjpzrXERGfEEEAg7xDpsTSKfyGjrWzlZ/baIOND5PtCpZ5lpaXgszoersUr0taHcb2WyBDSokwHluP8A6in+VlftrRGCV43XlxJ/pFN3yWVj/wBa0RgA0AiSJnGHEmRDR4fWZAwJKNT+cK6WGQRALUiQHQ0KDmGL3CAZkMRYaOPzgrjg3/aYZv8ACBotvnP0W/7TDF7E41/G+G9hEkmFqlTjlt+ERg8PSnqaRMfiSELmTK4DAcIVZB1qfVb/ALGiNWH7E3zi/jMUiXJsNwr9Ic6SuynKIpeHJc4HbSEBJluQQwNCpBB3EGo9kdl0LpBbTZ5c4doijDcRgw8Y4srxsPJrpa7Nezseq+K/nDPxz7jDiy44ZP8AKTomqraUGIos391vd3xgVtLLQqxBBqOB5x3G1WYOpR1qrgqwO47Y4zpzQU2zTGR0YqD1WoaMNmO+G8BJHTdXdKS9I2UpMAvAXZi92fL8bI5hpnRkyyWgpUgqao2RIrgREnUnSj2e1rQEq/VYUO3snuPqJjpGuOgBbJNVwmqKyz7j7P8AxD3K3RT6D0xL0lZzZ5+E0DMb/Nde/Z3bYxlskNZZryLQpaW1A1No82alcmFcO9TECR09knK9xldDiCCK7weBjqNs0fK0jZ5buCrUqrUoy1GR4ZYcIBbmLkPZrGiS2Et1cXulRGW+hY9oXDVlOFK1FKQm0T9FHsrSuFbjV9nqpEK32E2djZbVXoiapMAJuMcpi7x6S7c8829D6nPaGeX08qXNTEoQzXkPZmIwwZDXMRWuXIsnQ/JPNsxmz1syqoCITdUrWrNTq0pXDOOPvmeZ9sdm8l+qj2GbPZ5qTL6oAFUgi6zHGvOONTUxPM+2E3YOyfoXS72Z7yHDzlJwYbue4x1TQ+lEtCB0NQcxtB3HjHGIsdC6Um2eZelnOl5Tkw3c9xhJ0JM7NWDx3xVaL01LngXWF4gG6cGHCm+LSsOMc6pb+3nc1k+yDpDZrspC4SREr/Jnt7/r3H8H19hwGI1qkK9Klu4kDvh4mGp00IpZslBJwJwGJwGMVJtvTH78fsSSSt+foj2YSb7BCpmJgwrVlwGFK1GyJZYxzrWtpblbbZpwBJCsAbr3hkwGeQFRyMTtFa8joiJ2E0ZNdJVsMC1MQd9I1l0KinG/zZK6lvNG2vGBGX0JrjKmqemZJTg0oWwYbwT74u5WlZD9mdKPKYp9VYhxknXn/B4fYm1pCroYYd8MLMByNeWMGK5iIceUVfzL/VYYzP0P3oEFqs9ek/Q/eg4pEPc5r5Y7B0lvQoymZ8mljo71GI6WeQVBwbGuANcI5tNlFSQylSMwRQjmDG98toP9JJT/AHWVUZ/41o2bYyErTF4BJyiYoyD1qOUwddfEjhC1Eldd7+UAGLU2GVMxlTLh9GYQByWaOqeTXTEW2WKZKNJqFTsJFK8RsYcQYMARRMh1TDdzdj+N0HWFJgLJgg8IgVhJklxYpBMqqrMJYkEohegGzDKsR7RZWQjqzAD6csoT3GF2S1kS2FWFzrC67LUE0NaZw38vY5zJnDrMad5MaSLoVJkuxoFYngpJiRPsUyS4WYpVqVoaV3dx4QizaXmyzelzHVsq1rzzqIO0Wx5jl5jlzTEkCpoKUwHCJisoVC7dZVRQwmo5JxVc1qCceUMWOZR1O4j2xBDb4Wr0EZt5wSSDthrKEq8KLQrChSzqRJsltMuYkxa1RgwoaZbOUQTBynpnBY0d9sGlVnypc1cmUHDliDxGUM6b0qZMlpgl9LdFStaEjaccMI5fqjrE8p1kg/Ns5qtASCwpUHnsjoM12IIvUqDjSufA7I1VyRpaM1M8o8uoIspBB2FO8ZboA8qi7bO/21+EYG3yWlO0t6BlJBphyPI598V7vGdslyZ05/KhKOdmc96H2w/YvKVZmIV0mSwfON0gc6bI5MXhsvDsNTPQdusEi2SgswB1zRgcRXKhilsmqiyWlkTJlZTEymPaUEG9KqM0OdDGG1G1xNnYSZp+ZPZP0Z7/ADY0OuEjppDWmyWjsVv3JnVIGJBoaA7YopNPJ1HQDVZ+Q9secpi9Y8zHT/Idpt55npMJYy0QhycSGZsGG0gg9bcabI5nOUqxrvOXOE3gl5GxLpiD/OFcdohKueHsPOCLV4QhEuTPoQa0YGqsMwR746HqtrKLQtxz88O4ON447xHMCu/vhyzzmVgVJBGIOWXvhNJ47FRk0zt4MERGZ1V1oFoAlzMJvgH4jjwjSlsDQVMaOV4j/XnYaXdhMeNIzmkdY2ZjLscsznyL0+bU88j40i+n2lEHXZVr6RA7oKUyKAqrdXYAABFxqCwrE7k8ujHWfUl3PSWmaLzGrKij25eAiBrRqn0K9JIvNLA66nEr9biPZG+eYB/Mw1aLaEUszBVAxMadPqdRO3v+PoiZqLVIx2q2krLNHRPZ06dRXCWDfHpDjvEaKTomzzCb9kReJRRX3xlJtgebaBOsckygDUM5uhjtIQ4gHdtrF7ZZtrOLdAeFXUjeMjjGvUWbTIiy2laJs0sgoiqwyulh6gYlNNG2vcKRBkOxHXVVNfNYkZcQINm3GOdwT3NVJmu1PmhuloKUufvwIj6ik1nVH0f/ANkCExHLfLwSNJy6f7pK/b2iMCtrPnC8N+3xja/7QZH9Jyqmn90l/t7RHOVtA9JT3isS42FFzKIOKNQ7jh3RPs2lZkoXMl2qQGQ/oMCvhQ8Yy5tig5xLk6ToKXlI3GkQ4tE5Ro71nm5q0pvSldZeZlMbwHBWPKC/oaYwJllZ6jPozVhzlkBx4RSS7fJOZCngQR4RIScMCrK1MiCKjljUd0LVQWGVzFCD7IJhvqO6LAaxE9WcUmDdNF5hymAiYPEw486yzvPeUe6cnioEwd6mHaY8EexMAsw9rqgUIw7QziNQVzHKh+EWMjR0wBjK6O0Jt6NhMyxxQEOO8RWM6gkEhTtB2cKZiK1KikPKAcBieBhy4wVhTH3Cn84Zss03gFatSMKjGLa1KoYioFMsRXvi4JMTRUNTAivE8d0ILRNmyxWppSmwhTz3HviHaGVcCDTYagjnGcoNBQQeDDxEe0IDS+viIHylPSXxEZkk7pISWiGLUvpL4iD+Ur6S+IhBY+ZxUgg0IxHMRoNI2+Y6pOWbPCzBQhCSFde0O1hXOMi1qX0l8RFzq5pANes/SECZipVgGDjEUx25RohjFsmMTUlzsq9a++IrNEm02iWwIvz2bGgahAPiYgCcpPaUEcREsAFoMEQ18pUV6y15iB8oQ+cviIQqHllVix1a1gewzr1L0thSYmFHXkcLw2d42xSm0Aecp7xCZs5GHaHiIpFI795LNBy5NotE+zkGzT5UoywD2SHcsvLEU7xsjlxOJ2ipw3Yxrv8AZztjFrXKvVRVlsBmAWZw1OdBGDaat49YZmuPGCawhpkuZLBxhCSgMMvjDMu0L6Q8YdE5Tmw8YjJVJj6SqiEvLplAWYuwindhDcyclc1wyxEIBShgQVajDEU3jbzi0bTM9/ysyYw2gMEH+gVipE9TkRzqIUZor2opSaCiXNVXBzU7yzNXgd3OLrVvWm5STPPVyR/RphdbhxjOdMNpAEMzJq71pzhqYM61MGRwphSG5jAYUjC6ua2rJpLmuDJyDHzOH5vsjdEqwBqCDiDXClMO6N4yshrgItXKAJIrX8GAKCHL9IsQhpcIEqJF+u2Gn/GMIDT6lqKzf+n+/AgtSjjN/wCn+/AiXuM04gQIEIAQIECEAIECBDAOCgQIABAgQIABAgQIABAgQIABAgQIADgoOBCAKBAgQACBAgQ2AIOBAhAFAgQIYAMCBAgAEHAgQAFAgQIADgQIEIAoECBAADAECBDAECBAgAEAQIEAAgQIEAH/2Q==">
            <a:hlinkClick r:id="rId2"/>
          </p:cNvPr>
          <p:cNvSpPr>
            <a:spLocks noChangeAspect="1" noChangeArrowheads="1"/>
          </p:cNvSpPr>
          <p:nvPr/>
        </p:nvSpPr>
        <p:spPr bwMode="auto">
          <a:xfrm>
            <a:off x="106363" y="-914400"/>
            <a:ext cx="4429125"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http://www.hawkins1.com/exp_airports/eppley_runway-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341" y="5334000"/>
            <a:ext cx="3011805" cy="12954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encrypted-tbn0.gstatic.com/images?q=tbn:ANd9GcT6yahILSBlbvADjsy0ASXwig09nB2YChwgDbOx-xgLcFWmoEw5wQ">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7425" y="4953000"/>
            <a:ext cx="2667000" cy="1778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encrypted-tbn0.gstatic.com/images?q=tbn:ANd9GcQzri6gYI46hYrUXQxN0hZ1aVdNgAc1wm4P96kk5jKeKA4lvmGV">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3357562"/>
            <a:ext cx="2833688" cy="159543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encrypted-tbn0.gstatic.com/images?q=tbn:ANd9GcQkyAZ3G8xjKbVwFLavaL2n0VN8gEcrQgP4mkrxOXlWMi57gMAv6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5090" y="3200400"/>
            <a:ext cx="3735924"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839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Water Resources</a:t>
            </a:r>
          </a:p>
          <a:p>
            <a:r>
              <a:rPr lang="en-US" dirty="0" smtClean="0"/>
              <a:t>Transportation</a:t>
            </a:r>
          </a:p>
          <a:p>
            <a:r>
              <a:rPr lang="en-US" dirty="0" smtClean="0"/>
              <a:t>Environmental</a:t>
            </a:r>
          </a:p>
          <a:p>
            <a:r>
              <a:rPr lang="en-US" dirty="0" smtClean="0"/>
              <a:t>Structural</a:t>
            </a:r>
          </a:p>
          <a:p>
            <a:r>
              <a:rPr lang="en-US" dirty="0" smtClean="0"/>
              <a:t>Geotechnical</a:t>
            </a:r>
          </a:p>
          <a:p>
            <a:endParaRPr lang="en-US" dirty="0"/>
          </a:p>
          <a:p>
            <a:r>
              <a:rPr lang="en-US" dirty="0" smtClean="0"/>
              <a:t>Lots of Overlap!</a:t>
            </a:r>
            <a:endParaRPr lang="en-US" dirty="0"/>
          </a:p>
        </p:txBody>
      </p:sp>
      <p:sp>
        <p:nvSpPr>
          <p:cNvPr id="4" name="Title 3"/>
          <p:cNvSpPr>
            <a:spLocks noGrp="1"/>
          </p:cNvSpPr>
          <p:nvPr>
            <p:ph type="title"/>
          </p:nvPr>
        </p:nvSpPr>
        <p:spPr/>
        <p:txBody>
          <a:bodyPr/>
          <a:lstStyle/>
          <a:p>
            <a:r>
              <a:rPr lang="en-US" dirty="0" smtClean="0"/>
              <a:t>Disciplines</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0772" y="5105400"/>
            <a:ext cx="263594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4800600" y="3886200"/>
            <a:ext cx="2057400" cy="1371600"/>
          </a:xfrm>
        </p:spPr>
      </p:pic>
    </p:spTree>
    <p:extLst>
      <p:ext uri="{BB962C8B-B14F-4D97-AF65-F5344CB8AC3E}">
        <p14:creationId xmlns:p14="http://schemas.microsoft.com/office/powerpoint/2010/main" val="323297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 calcmode="lin" valueType="num">
                                      <p:cBhvr additive="base">
                                        <p:cTn id="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1328"/>
            <a:ext cx="8382000" cy="4525963"/>
          </a:xfrm>
        </p:spPr>
        <p:txBody>
          <a:bodyPr>
            <a:normAutofit/>
          </a:bodyPr>
          <a:lstStyle/>
          <a:p>
            <a:r>
              <a:rPr lang="en-US" dirty="0" smtClean="0"/>
              <a:t>Supplying water for human use</a:t>
            </a:r>
          </a:p>
          <a:p>
            <a:endParaRPr lang="en-US" dirty="0"/>
          </a:p>
          <a:p>
            <a:r>
              <a:rPr lang="en-US" dirty="0" smtClean="0"/>
              <a:t>Removing water after use</a:t>
            </a:r>
          </a:p>
          <a:p>
            <a:pPr marL="109728" indent="0">
              <a:buNone/>
            </a:pPr>
            <a:endParaRPr lang="en-US" dirty="0" smtClean="0"/>
          </a:p>
          <a:p>
            <a:r>
              <a:rPr lang="en-US" dirty="0" smtClean="0"/>
              <a:t>Avoiding damage from excess water</a:t>
            </a:r>
          </a:p>
          <a:p>
            <a:endParaRPr lang="en-US" dirty="0" smtClean="0"/>
          </a:p>
        </p:txBody>
      </p:sp>
      <p:sp>
        <p:nvSpPr>
          <p:cNvPr id="4" name="Title 3"/>
          <p:cNvSpPr>
            <a:spLocks noGrp="1"/>
          </p:cNvSpPr>
          <p:nvPr>
            <p:ph type="title"/>
          </p:nvPr>
        </p:nvSpPr>
        <p:spPr/>
        <p:txBody>
          <a:bodyPr/>
          <a:lstStyle/>
          <a:p>
            <a:r>
              <a:rPr lang="en-US" dirty="0" smtClean="0"/>
              <a:t>Water Resources</a:t>
            </a:r>
            <a:endParaRPr lang="en-US" dirty="0"/>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236832"/>
            <a:ext cx="2571750"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5410200"/>
            <a:ext cx="2492759"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4497493"/>
            <a:ext cx="2209800" cy="152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28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01"/>
                                        </p:tgtEl>
                                        <p:attrNameLst>
                                          <p:attrName>style.visibility</p:attrName>
                                        </p:attrNameLst>
                                      </p:cBhvr>
                                      <p:to>
                                        <p:strVal val="visible"/>
                                      </p:to>
                                    </p:set>
                                    <p:animEffect transition="in" filter="fade">
                                      <p:cBhvr>
                                        <p:cTn id="22" dur="500"/>
                                        <p:tgtEl>
                                          <p:spTgt spid="410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099"/>
                                        </p:tgtEl>
                                        <p:attrNameLst>
                                          <p:attrName>style.visibility</p:attrName>
                                        </p:attrNameLst>
                                      </p:cBhvr>
                                      <p:to>
                                        <p:strVal val="visible"/>
                                      </p:to>
                                    </p:set>
                                    <p:animEffect transition="in" filter="fade">
                                      <p:cBhvr>
                                        <p:cTn id="31"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1328"/>
            <a:ext cx="8305800" cy="4525963"/>
          </a:xfrm>
        </p:spPr>
        <p:txBody>
          <a:bodyPr/>
          <a:lstStyle/>
          <a:p>
            <a:pPr>
              <a:lnSpc>
                <a:spcPct val="150000"/>
              </a:lnSpc>
            </a:pPr>
            <a:r>
              <a:rPr lang="en-US" dirty="0" smtClean="0"/>
              <a:t>Provides </a:t>
            </a:r>
            <a:r>
              <a:rPr lang="en-US" i="1" dirty="0" smtClean="0"/>
              <a:t>safe, economic </a:t>
            </a:r>
            <a:r>
              <a:rPr lang="en-US" dirty="0" smtClean="0"/>
              <a:t>and </a:t>
            </a:r>
            <a:r>
              <a:rPr lang="en-US" i="1" dirty="0" smtClean="0"/>
              <a:t>efficient </a:t>
            </a:r>
            <a:r>
              <a:rPr lang="en-US" dirty="0" smtClean="0"/>
              <a:t>ways to get around</a:t>
            </a:r>
          </a:p>
          <a:p>
            <a:endParaRPr lang="en-US" dirty="0"/>
          </a:p>
          <a:p>
            <a:pPr>
              <a:lnSpc>
                <a:spcPct val="150000"/>
              </a:lnSpc>
            </a:pPr>
            <a:r>
              <a:rPr lang="en-US" dirty="0" smtClean="0"/>
              <a:t>Be it by </a:t>
            </a:r>
            <a:r>
              <a:rPr lang="en-US" i="1" dirty="0" smtClean="0"/>
              <a:t>bus, bike, foot, car, boat, train, </a:t>
            </a:r>
            <a:r>
              <a:rPr lang="en-US" dirty="0" smtClean="0"/>
              <a:t>or </a:t>
            </a:r>
            <a:r>
              <a:rPr lang="en-US" i="1" dirty="0" smtClean="0"/>
              <a:t>airplane, </a:t>
            </a:r>
            <a:r>
              <a:rPr lang="en-US" dirty="0" smtClean="0"/>
              <a:t>you literally can’t leave home without it</a:t>
            </a:r>
            <a:endParaRPr lang="en-US" dirty="0"/>
          </a:p>
        </p:txBody>
      </p:sp>
      <p:sp>
        <p:nvSpPr>
          <p:cNvPr id="4" name="Title 3"/>
          <p:cNvSpPr>
            <a:spLocks noGrp="1"/>
          </p:cNvSpPr>
          <p:nvPr>
            <p:ph type="title"/>
          </p:nvPr>
        </p:nvSpPr>
        <p:spPr/>
        <p:txBody>
          <a:bodyPr/>
          <a:lstStyle/>
          <a:p>
            <a:r>
              <a:rPr lang="en-US" dirty="0" smtClean="0"/>
              <a:t>Transportation</a:t>
            </a:r>
            <a:endParaRPr lang="en-US" dirty="0"/>
          </a:p>
        </p:txBody>
      </p:sp>
    </p:spTree>
    <p:extLst>
      <p:ext uri="{BB962C8B-B14F-4D97-AF65-F5344CB8AC3E}">
        <p14:creationId xmlns:p14="http://schemas.microsoft.com/office/powerpoint/2010/main" val="179205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Not Just Roads!</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295400"/>
            <a:ext cx="4276776" cy="1867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8114" y="304800"/>
            <a:ext cx="1893372" cy="1237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USACEEllsworth.JPG"/>
          <p:cNvPicPr>
            <a:picLocks noChangeAspect="1"/>
          </p:cNvPicPr>
          <p:nvPr/>
        </p:nvPicPr>
        <p:blipFill>
          <a:blip r:embed="rId4" cstate="print"/>
          <a:srcRect l="13263" r="7944"/>
          <a:stretch>
            <a:fillRect/>
          </a:stretch>
        </p:blipFill>
        <p:spPr>
          <a:xfrm>
            <a:off x="6095999" y="3048000"/>
            <a:ext cx="2614739" cy="1866653"/>
          </a:xfrm>
          <a:prstGeom prst="rect">
            <a:avLst/>
          </a:prstGeom>
          <a:effectLst>
            <a:outerShdw blurRad="50800" dist="38100" dir="2700000" algn="tl" rotWithShape="0">
              <a:prstClr val="black">
                <a:alpha val="40000"/>
              </a:prstClr>
            </a:outerShdw>
          </a:effectLst>
        </p:spPr>
      </p:pic>
      <p:pic>
        <p:nvPicPr>
          <p:cNvPr id="9" name="Picture 2" descr="C:\Documents and Settings\johsmith\My Documents\My Pictures\Liberty.jpg"/>
          <p:cNvPicPr>
            <a:picLocks noChangeAspect="1" noChangeArrowheads="1"/>
          </p:cNvPicPr>
          <p:nvPr/>
        </p:nvPicPr>
        <p:blipFill>
          <a:blip r:embed="rId5" cstate="print"/>
          <a:srcRect/>
          <a:stretch>
            <a:fillRect/>
          </a:stretch>
        </p:blipFill>
        <p:spPr bwMode="auto">
          <a:xfrm>
            <a:off x="4191000" y="4648200"/>
            <a:ext cx="3107281" cy="1410258"/>
          </a:xfrm>
          <a:prstGeom prst="rect">
            <a:avLst/>
          </a:prstGeom>
          <a:noFill/>
        </p:spPr>
      </p:pic>
      <p:pic>
        <p:nvPicPr>
          <p:cNvPr id="7" name="Content Placeholder 4" descr="MRMC.jpg"/>
          <p:cNvPicPr>
            <a:picLocks noGrp="1" noChangeAspect="1"/>
          </p:cNvPicPr>
          <p:nvPr>
            <p:ph idx="1"/>
          </p:nvPr>
        </p:nvPicPr>
        <p:blipFill>
          <a:blip r:embed="rId6" cstate="print"/>
          <a:srcRect l="5841" r="5023"/>
          <a:stretch>
            <a:fillRect/>
          </a:stretch>
        </p:blipFill>
        <p:spPr>
          <a:xfrm>
            <a:off x="1758728" y="3676929"/>
            <a:ext cx="2807516" cy="1676400"/>
          </a:xfrm>
          <a:effectLst>
            <a:outerShdw blurRad="50800" dist="38100" dir="2700000" algn="tl" rotWithShape="0">
              <a:prstClr val="black">
                <a:alpha val="40000"/>
              </a:prstClr>
            </a:outerShdw>
          </a:effectLst>
        </p:spPr>
      </p:pic>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1905000"/>
            <a:ext cx="2899369"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2195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1328"/>
            <a:ext cx="5105400" cy="4525963"/>
          </a:xfrm>
        </p:spPr>
        <p:txBody>
          <a:bodyPr/>
          <a:lstStyle/>
          <a:p>
            <a:pPr>
              <a:lnSpc>
                <a:spcPct val="150000"/>
              </a:lnSpc>
            </a:pPr>
            <a:r>
              <a:rPr lang="en-US" dirty="0" smtClean="0"/>
              <a:t>Safe Water</a:t>
            </a:r>
          </a:p>
          <a:p>
            <a:pPr>
              <a:lnSpc>
                <a:spcPct val="150000"/>
              </a:lnSpc>
            </a:pPr>
            <a:r>
              <a:rPr lang="en-US" dirty="0" smtClean="0"/>
              <a:t>Habitat Protection</a:t>
            </a:r>
          </a:p>
          <a:p>
            <a:pPr>
              <a:lnSpc>
                <a:spcPct val="150000"/>
              </a:lnSpc>
            </a:pPr>
            <a:r>
              <a:rPr lang="en-US" dirty="0" smtClean="0"/>
              <a:t>Waste Management</a:t>
            </a:r>
          </a:p>
          <a:p>
            <a:pPr>
              <a:lnSpc>
                <a:spcPct val="150000"/>
              </a:lnSpc>
            </a:pPr>
            <a:r>
              <a:rPr lang="en-US" dirty="0" smtClean="0"/>
              <a:t>Sustainable Development</a:t>
            </a:r>
            <a:endParaRPr lang="en-US" dirty="0"/>
          </a:p>
        </p:txBody>
      </p:sp>
      <p:sp>
        <p:nvSpPr>
          <p:cNvPr id="4" name="Title 3"/>
          <p:cNvSpPr>
            <a:spLocks noGrp="1"/>
          </p:cNvSpPr>
          <p:nvPr>
            <p:ph type="title"/>
          </p:nvPr>
        </p:nvSpPr>
        <p:spPr/>
        <p:txBody>
          <a:bodyPr/>
          <a:lstStyle/>
          <a:p>
            <a:r>
              <a:rPr lang="en-US" dirty="0" smtClean="0"/>
              <a:t>Environmental</a:t>
            </a:r>
            <a:endParaRPr lang="en-US" dirty="0"/>
          </a:p>
        </p:txBody>
      </p:sp>
      <p:pic>
        <p:nvPicPr>
          <p:cNvPr id="1026" name="Picture 2" descr="https://encrypted-tbn3.gstatic.com/images?q=tbn:ANd9GcR-uAMij9DT3fXWK3pfRj7yvB21c6ZnwE-lV7WA3YaaP99Kfhvx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685800"/>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data:image/jpeg;base64,/9j/4AAQSkZJRgABAQAAAQABAAD/2wCEAAkGBxQTEhQUExQVFhUXGB4bGBgYGRwgHxwaGh8YHRofHR8aHCkgHBwoHxocJDEhJSorLy4wHR8zODcsNygtLiwBCgoKDg0OGxAQGywkICQsLCwtLCwsLCwuLCwsLCwsLCwsLCwsLCwsLDcsLCwtLCwsLCwsLCwsLCwsLCwsLCwsLP/AABEIAJIA3AMBIgACEQEDEQH/xAAbAAACAwEBAQAAAAAAAAAAAAAEBQIDBgABB//EAD8QAAIBAgQFAgMGBQIGAQUAAAECEQMhAAQSMQUiQVFhE3EygZEGI0KhsfAzUmLB0RTxB3KCksLhshUWQ4Oi/8QAGgEAAgMBAQAAAAAAAAAAAAAAAQIAAwQFBv/EACwRAAICAgICAAQFBQEAAAAAAAABAhEDIRIxBEEyUXGBEyJhsfAzkaHR4QX/2gAMAwEAAhEDEQA/APOJt6cBZ5dz0Ef7m/jCY1AHEidJlgO3UeCe3tgunxIBaiHVJ/k3g3mSRG2/tjuD5SjUJULVQATMq1upYKvL7yeuOD42Phjk5L7mxu3ouqZ16zeqEIULA0zA1Rudp3EdIxfmeHQoOtCetxb27nBtDMU6cKHHphJ1MIhyT02mIP8AvhfXrU2BKrqiLhwJG2xXb2xRjnbUcekhmq7AKa8zewHzv/kYf8JzxSJghzCkgGCIkX72+mEVNwNWpJJJIIqRboCDTP1x2Sz9gtRFMXUgmzeBFz7m+NuXE5w4laezS5nilXR92h0knSFQEbkCR56HFSqwblCx+PVGk9GkiyjvEm23b2hm2ppSRmCMBAAEXEAiBuRG3nrgd80ai1gAEbbRUIUkNZhBiCpEid9Rxz/H8eacoxivqWuSPMrwvLrGmozmSAkgrK3ABAH83XCqq3MZtfbtiA4fVDcyOsAm4I5REnsdxtgqlwupqIZTTjcuCAAdvf5Y6eLG4SfKd/oVtkcqgFRCY0mxJ6fy/qfqMa1swynWy2AgKw5rXkXtjPZdmMDKAswPNWYQnsvvEb/MYprZ6tTU03+ImdTbwdz5/tOMvmYY5ZJRf5l/hfMZOhtms8M1l3bWy0iLFLqR/UI1EeQcI8tkHqpSanDhV0MLA7neIkMOuPMrxorVKusqVI3Au14J2kfy+RthvwymAQUAMT6kyDHQDsb3IkWHfCrFkxW49N6/7/sjaYto0WouGJaEkMFBM/IWaCNu04X09dTMo7H7suNRWfxgwPF+h7YeZviSyQXdyD8I5iOwMWHzjCLO5bU6FEYQZZiQre3KTJn5Y1rCpfmemButGlPBjDMrhwQWBFzYCxvN8K6utKtOyjrFQxPbl+I3A+hwDms8aas3MiAWRXYST7fK2JcFz7AuSkPICL+Es3xGbydK/CJI8zizDjk4Vkd/4Fk66PeJ5sDUss4klgQwRSOZtQiGtNpiwF8LM0xeqXJKoi6bnqxDNIAiP30wy4nIVKLafUruWqAH8B5jeDY7bdfGFudy+us1EEaFhqzTMk3UGfaYnbGhQSVIW/mLcrWB112nfkAWTp+EW1QpPn6nAjI5AqKYZ3Ki9rkAAW2F/fDZ39WqyhgEUB1AB5oAAvNtz9TgZ8uS4GrlBIST3IDQeoGD0LQvbibVaqmFkDQAqAWB/EAIJ7n/ABhrlMkwII3AgdBEz13J7+cdwDL+tUdjchjP+ZIvvEf8xxpKtECJ64k3qyR0JuIIYkEfdBXIP4m5vMaVgT3kXwuLtpepKhmqqU5YLGeTSQdok6fOG2bpsutkbcIxCkamBLBEiCYJCm/eIvgDJ/dtLBW9JdAmI1kKWAiJN1He5wI9DNb2CegXJYmCCQRYAaSQFKja3nfAnpsJuRJmCv77YlmJ1VG0gyCYUkgGDMiN/wBL98STiDhVU1GWBAHNtfs8Yd7K3pm8pUaKVA7S2k8wJEAg2Jttv17Yq4TxZUYoF002nrJaJ06idx4gYEy3EWVp+IOdLKB8QtEeSDg3O5WllvUZWY1PhVSfgkXkje0gTGx3xxa5R4ZLbl0ab+Rbk+ODpTHqA8qjqAAWHuAR74V1c0jMxpj7vUSJ6bGPG+BeGylRqiMAZ/PY/pguoCSzkfERqtFzMH9R8xi7BgjjldCSnaKjJIE798ajI0Mqmn0xrqQQHJ6mwJAsB2t0wnpcKqQh02YTJsBB6k2G+HfD+EoZHqKTFzIt5gmTH0wnmyjLHalS/caC30Lc7wo6KqlfVqpcQTdWjUBIMk2Ekb4DfhUT6tRVUCRqJJg9kkwbbYP45RqqwFKp6jFYK0t5/CTNgpPbpOBcxwADU7EsBAJq8t+tmNvfFnjeQuC5PsjTLK32jVaa0svSmnAH3nw9pjbvsMV5j16qI7rrRZGgEkT/AFaT8MmAMA1NI2hzOwkL823/AO0H5YM4LQ1SGYsjlg1MMQFAA02HxTJF+2Lsr/Chy/n9wLYLmuMsrBaZ/hgwgFiWY2MWFuhxPN8TNVaQiCgMnckyLxtcC/vi3iuTpoyinYaRK3se4vtgCq4QqCCWadI2nveIHvgYMWF1ligbsMoUV0aI5Y27+/nzi0M2gU3g3kk3LROmRECAem5GJUBa8A+NvlO+PXOL+TQyRbRsIFh0A2xJknFC1MWCvhKHsDz0ipTWBphnZj0CXkwZAAk/u4Wd4Yy0EOk+s5immzBmkhVM2NxJ2kHvhi+VFd4b4AkGxP8AFYWPuE/+Xyhxt3dmq3X0oVAQCXqGCUEGI1NBna2L49FL7LqmUWmzEPJQh6lWFEjmA7gAye8AecIFzAp0qrBzD1GgQCNJnchRcgCwiBFrThtnsyyip6jipoiV+FJYN0gtqUDcsepgYSvVpA6KlkIGkAEkhoJC80gnpe0/PDCg2SyJKyFHMCZ7TEXi1/bElpMB6jEaTZbWEA/h/wCXSZ8Ya5lXRfSLEqAsm/UMSJA6R43GBcrk/VcJ6mpSVIW9tjIB8byOw6Ylqgex/wDZ+mPTkCATbyBYdB+/fEuJLJ9OYDAlyfw0xYyfNx9e2HFCmBYAADoNh2A/xgAVEZGqKwYO0EqCRpDaAJsNjMT+LGdZ1fEu4IV0cv6zVqig6ARoIgkvFmJiAAJMD+bCM5Uei9bV8R1kFZJYmCoaQCFA3NiThzVy50ojhQgzBB5oVipkgqBBE8p6frgLNZZmq1KVNanpo2vQLGSARtYKNxbv2tamKxJmKYBK3ELqawBlzY/0iI+vTDXhVJRTE9TO2FvEKzkvTYiwnSCDzEAyG6zpXaf74bKlhvAAA9gLYaXQkexr9nMlWVjVBinqhmOkAbiQT1g/K2GnFcmroxpBaoVC0x94XG0AWYG8gR0PbAmVzBbS9QsVBJAOwJMiOkx9LdxixOKha8gFaYF273vaLdMcXL+NDMpR7r7fT6lypor4Jw2gyL8VgNTo8ywPNylZG972wwXL5dddMiq7t+AR+EyDYf3PywppZ2QVoggMTqY7kn9P+UYJyrFdRuWYBdRN4H5THXDZoZW20/sCLS0Mc0wrlKQ5UB5rkGOgBIIIPfx5wauQaijrTRQBBLap1d7mLAd/ljzMZlnKghTSVNoJ5h5/LCXjPFlmDddP4T+K8R36WxzcMsmRqCWvf6FjrsdZbiVMOoDRYGTax/8AUwcCZv7QQmqFLPsQIsNpxleF5F6ociNQEhJ6CZAneMVpjoYv/Oxym3J7XaE5ui+rU1EmAJ6D/wB/pirIZgq9YjrCz2gdPzx7WkKT2E49o0WKK+kwxvF+beMdeUYceMuivfonUqNp1G+lbAmPYf7YjkVYCXbU5FzEQOgA6AY7TqeCCBTJAJ/E1pPsIiRi0nBoNhSNgvg/D2zNUU1YLaSxE6QOsf7YXo2HX2fdyDSp6eYkmQTMCQPy3xTklKKuKt/IeK5duh/l+G8JSEfMLUqbfxQDb+lTb54lm/sdlnB/09ZlboGIZfF/iHvJwHwnhQLayo1D+W0fqZ8g40WXTSeW3e2/540QXJbVFT09M+eU6hogMVcsAxKwI1kW1SQJRLRvJMDAFcqmlahOmlzVDpuau2kHdjJMn2HXD77V1wc0KCwrH7x2GnlAgrvMEt4vHXGe4gztUWktZitPmfWoiSNyY38eLbHA9hvQEAz04qDW2YYFhsFVfi//AJgDuSMdXoUWrho+HmI7BbwAPJG19xgzIs9R6j1Ahaj92NAhejFpMmSQI9jvhdQy066xWANIpqxgFhIEAb3P0v2gil1TUSyqOdFLOSQNipYWHbTBMxzYccFyYPqPpBk79p6C+8EW6DCHIIyOw1FtenmNydUghh1EopnoB5s4pVUG3qLqtykQV6EgiD3+eM3lTajS/iHgt2XVqj6npCoYdZBIB0i4aTa+0d79sWsxWloWSJC+ysyj6YHo1Qys4Ec0TvOna4+f1xGlU1MogE6pm3LoVmm/Tb6dcJg4yVxLL0RzlX7skQxpV3dxImzHTMLI5SD02wMaofMq66kpV29OxILMATMgyoN4E9pwLxCBkw5PPUu0EzqJsLm4tsQbWx7mc5ApMAA1KorDsIB1de3f+2NcVRTJgVTKRmq6AEhSi3P4Qs9zI6fQYagYBydUtXrFV0hgo09dlvcnt3+k4crl7YE3Q0FoLObNMMq0ndmqEi2pQCZXTAgSDNyflGAvQZnmsACxMgdOpnsbC3vh3w3JLRf7hntCy06XCib2Gm/aYki+J11pqG1NTB30tMhuvut/M45KzQm+MPQaa7A3XSEVqWgkcpEjVG9jbruPO+CqOWFP7ypAAExuT+eK6OYR6grtVZWVTGraO09vOPeI1leVpqzlqZIKw0yVErHQXGBmlP4UtP2SkA57ijKVYDUrAckxbebbWxHh3C1ouK1VQwe4BuVmSsgDsMe8Jyy1w7ligPKmxACxqNzvNvpjs3k6lJmIJIYaQxPqMR3CoCQfGJGC3ixOn79X9wr5sC4vxNRV1UVhBsyTqBO5Ybke30PSiDZo5WurRY+x6/2xQlQhhTX+Iw1KNB1ggxsegALRHUHDfMOqlzR11TyzqbXISf8A8STAneRaOmOpixRxpRXr37EbsHGWWoRSepo1XNgYUXMmQFkbT3+upSktNWp0uRXgBqh2Y9R+7RjO8MyWWzeYD5ivXp0kXShpgooaT6nqMwOlTA7e4wx/4hJTy/8Ap6eX1FkhlZnLabiGMnmJAbfvjN5eBzSal16/YMZfoV18jlaSIh9dHuJ0hgxBgmLHfr1wBUpqNqiC0jWGJI7lVjQJ6sTtivOcWhw5VxYCL6ZBuRN9zjOZ/iepmIgyeaB9Pl/nF+BPiuTCzQDitJEhkpsxXca7bXWWk/p4w3+xnF6Qas9QquilO/NE8xE3JgdB19p+YZqTJWx8e35YFpOA3KXWxkg3ki8g2jGiKVlblo+n/av/AIkPRqCllVpjlliRME6SAADEAbk72jDfhX/ErK1qIeoy0qpDH0ybcphRqiJIj2x8O1EGDvGm57YkWXp7x+uLRD69leOJmWzGYpKxJRC4KmUAVgJ+cnt9MLKChEZqkPVqwQGuNRnTIAFlB1ERAg7TjG/Z7jFXL1Q1FyjnlkR17yQInuRGNvkPtTRcxnadNKn4K9MCADE67kRYbMQe4tilp3ZYmqAKy6KoVGf045iApYlt5Om06dp6GIjAmWz5EroSVkNr0LcyAEttF5m0juMPM9lTRdtKsdgwBJRliRcXDDz9Ywsy1F/TYQ0gEBXUqWB2F1En6T8sRMDQTkMstR2ZVMGfUQGCOWAVLGdJIMzcQemLalNmUqhaRAZlEqNMeppYiBAIhebYk2GPKP3YY01mo0KtixBlRJ6gLvviVZ3plVRH0cpLKoLdYY6RoJI1fpeRGLPF5J9fQtjSQbmFplEpZenHIWYBidIUrbvN5wq/1MLpQGSwBeJsfjCkysBRvFz1gQbajMqqA/PLbshvfQPiAAEkzPi84VJlHibqEcCmsHUw5dXSIjcsbnbw3j4ZY00xW7IZ2pyekE2GlFLaZYQZJYCIDKL2uSe+L/tBk6iilTL02BGuxUww5IZhFh7ST7WqNMeprKuqRo50IIaxJA3jyf8AJA61j6rODrLyNJMlljmbpEjuLb9p1iPYZwvLRmW3gCb3vpX+5P0xrEpiMZL7PNFWtO5III6rcAjxtjWLVtijL2X4qoYJnIEugTUdjHziDgLPKaaKqlStRoRWgkxBgX2sLHC1M16iJoUj0xOggkljNiYk8oJMXmMC/wCsZqweGWTP3ZZoKxaDAJIGxUd9hjjeL4rjNy67JJ2hhQ4nTQtriDygFg2rrEdOY9QSBO+DnBpA16Tqzst0aAsE3YaY0CeptYYAr0OZKjssqJCKLEnY6hF977W98EvSpk8y6yxB1H8AIvA2HTzv4xbObbUlav73X10KLODp9xUZzYagXpsysyvJLaSCDcwNtsE0OF0VpT99AUXW6wZghUYWBmTG1pESRKGdNJWJamFDaWUq2oIZ0kMmxI6mdjvtgStnSzgl8y1PoSqaCoj8QVDN7AAzBtG/Tw45ptv2K2qLKlSj6+tqjNNMUlRkcQouZ0idbWI+HY9rNKADqHFRgn4dFKImZ01Kh3gmAo7zhLTrUnAINQq50yWAAMGZ1sxUwbTZisDFXCOKOrklKr6hpQU1koggKwUpHMZIIF8PlUnH8nYFRpqRrU6PpqoWm2wPM2n/AKZFouT5OIZ7K0nAKzI6sVhh0IA2joAIxeUplATX07gaxEixIGk/oB17HE6xUGZBn8IBkx2ESR2Nvc4wPDJS5Pt/IezH8ZpFZD9RYjYg+R7fLGZzLKJi94IjtIH9/wBjH0HiXEaQR9NNWAgkNqJAYxJWVABkdfbAeWzGVc8jVGcnSoVKIhj70yHa/Q9JNsbMEGkLIx/D8pVqNFNC0bk2Ud9TMQq/MjBVfg6vP3+VVl3io35wlx59+2H1XLpUKh61evKyUMhF1QDIp0wJI2IbpacS4eKSAmhTK0wRqZSUNp+I1qnNv8JDC3vjVaK6ZkP/ALaqn+G9Cr/LprIGO8QrkEkxsJOCV4H6QjNMaTdVLKpj/qVmI3uqkecOc7xgNYBhTeQb05MEbFRZTMbR2OLshxYPCaHIUgaaxpEAsQqopVQU1SR1H0weV7AoibJ5qjTJp0awBcDVUdNW0mA1tImNheBODqlf8C1azVYBVVpIQ0/9Wr2gHfDBuFZQpqSqtJDqumkE7bIyEtANueQN53MshmKVMacsHWVYes8EmIkavhpxMlSJ2mcBjFtfNjJ0wHWpmq7GyBT6dOZ0ghZDPbrItYWnCtc7WFZRmeQ1lOhpI0ybEXgDUIJMC3bDbKUzXn0jpfRpeoGEGmon1G9ObrzC+mSQDOADn0rCk2vTVoAxrYQw1fFNoIgiNo7HcJ6Ixa2ZdGYVTX1TYa0AkQYeBOkqbFYmbY84bVWqYapF7AlSQe/3tUAD69O+GGdymZDBayhnmyGFMTYq0i5BMENvPQxgdMpTEpRRAJuTDB4OwJWCq+3QkzuGIRbLUwFIYQDJDChNiIslWdG4NrA+cErkXgvUHpakLJo1xNoBI1gSf5ukYz9LNOSPuuU2K35fmxJTfacE16xpzpVVg6QVZx9Tr5v+gfqMCicgnVWCroqMCFvrJ0kiTysyjftEzbzj3LM1dTSbTRLyNWkqHgksJ2PWQDfrMCKqmTA56tRiPwvTdQCfxQxDnULWgR13wCaFBmOlauo3Leqh5rm80wL27mffE0B6NHkz6D6TSdnUAEsrL2M6dyD7j5b4c0CWUEtVaf5IA+mm3eD3xlOEAinq1uNTwUsxsoPaNiJBEC/bB2c4sobmLgm8JcCbwYU374zZcU5vToZSo0PDOKNTXQrU51vzMCAgJEMx1dZJ02MRi+nmkTLOV1N6kUpdC3NDXIADgCNgbRMTjOUXakwRacgAlmZOUkj8BJAU3+MEe04Py3G2y2XCJSZmE6Lq+mZJLlLGBHv88Ys/iUk4bbe0OphnFaOl1Vp1Ko1KfhLdwD0noYwBWJBbZlebMAYJAHUEWPTtgPK8ZerTKOps0qxm0na+/wAsM8uQBz3YwQq3MHv0HzxSoZIafolpgVMFWkBmVp1KZO+/KCRp9r9ojFOaUqzVGYSJKmRIUaSdoXpcRFjO8Yd1cuYOoKB0BLqPmDY+YxVnaxCglURAto1KTsLANIUx137HG3DlbexTO5lnp02LAUiYU0yGLDVJDSbCew6AYbcOLkoi1bTEHSrBrCBHNp6jl74y2azCkyWEAWBViOzE6YjYXBxpuFAl9Y0iFEkC86YAn5i2NGaTUbAhtRdmNuQXPYkbk6iS03JicCs9h94ikAyGhyxO8kgr02IB84JyrAMJIM9/NjjMcWWUc6lJibEza20X3/LGPDkc2M9FvHXdxDGqJNpiLzAJSZFifGq28Bdw5Gp6Tf1C0rAb0wRsSV+JrWUTF+0YFTMVFj0nd7Asokm8EgmIHuRhjR4wusVFLE8xqXUOIgcukAERN9JO/nHSSpCdjehnQQKeks8SysdRFxqUFRLxGwJI6zEEIkHQqVEoNqIOoKdQJJAEXW1oI6ecKuNtoTLmm5KDU3qKIaSQFZhHRQtvfF2YyxrEOhPqVF1hgBeAQwJMAGSb98RRrZLIZpwWINREYACEomZNwCIgXiIiZ62waubpoumpUYmnUpl+UW3gGTsGFz05fbCykFSZqMXpyqtoYGG2gd1MwZO/gTNMmlFG1swDLGlqbCR0ieoMH4bm04ekKEVhl6LGiHdSRdWZaqKd9kQaWEkbtB9sX0c9SWm01Wqg300lIvESSpRgTI3PffAWa4Ymp3eorgy0A6QN5DFgADP4ZnftimnUIIavk6ZpC8Q4B8a6biD1mRttiEpGw9ZMpk6ZQ+g2bXUznS7tSkQvwIKaySbAi9zthBmKOWRQxWsoLEBYIJ72KzpWb7zYdDNXEeK1M09FQAWprop8+lNwLSAOg69MFVuNDLmn6Olqmkoa5Ad2ZYAiRCKLQoE3Ek2wGFDTM8SrZfLS/KHqGiqatQVUHMaYgAEzvMdIGM1mszSSdGtp+FdVjfo2kSfAW1/mPxvimYZwuadnZJhHBsWiYAj+Xp4wJlmDKVsttSEknSQRqHfta23nESJZoKudTN8pASppEAMWNS1p6uw/7rDfCXN0/TIFZGMiVZGBUjupuT5U37gYEr0SWOkfDNwREdMOcjnfUUpXA5zfTuxix3/iD6NcHpiaBZ1HMZZOUmuKsBdEqVYbgNymSJjpFr4so5dFB5XD1PhViphQfjuBEmyzqi5vbFNPKemxNUg6RqDruygbgxIBNjNwSBiSZlmIcMxqsdTkCAARAUTfaQAPJ9w9DvbC3zs6guikgsagu2kkTBJjc+QTPY4W1CQSKWop0K3B7mSOae/XHf6lnkItPSv80G/SATMi95IwJXcajNSox7qBH6YArDkqMhX03qnXCyumSRPeTufHzw6yuRdVWIZr6w+qJkNBYHVr6AhhscL8k3xVOSQQFgANLzJsdtM3jGp4JQpLGjUAbMHvfpDACdz0xlz5+CQUgXLhgCfVCwBA1OwHdhqVntGxJBnpGKDxPVd6tceFULP/AHNre3UCL9JwdxXhwUnRMG4/f9sDJkFhndV25jsDGw9idxHfFUM0ZfENRfls0pEU1OqAQajauaNQ5QAoN+s9cA18xqYAmYuSbyd/pgHK5RkLN6jVC8aoU8vk+ReO2GddqclSLmxZYBgHY9+nnzhZuMXoAry/D1rPyBbyVDAQWnYg2gx/Y74cJl2WlzSXZiWtcGe3SI6fzeMXZTJrykHbuP3bDzMGUDEKffb9++M8/KctDKIgyNKKisTyrc/vp88Y/iOYsAolhAgAyW6gWNr7DG04lW0gqL6iBImPAgd5GM3mnqAFsvBcGOXTq0wdRA3me0xjZ4sUhWwT/wChuqhq9alSpEtC6mZjEEg6BEiQDextiqnUylMzTFaow/kGkfPXqJ+UYF9QQFFN2kmFNSNO29gQptuRtvM4acM4VWrnS9RUSCWjlKItyVFi3W5/OcdBvQlF/F80lOnl0BZZDEIAtl2AgqZlixM7jA2RzIrUnVdYamfUUXOpRGsR7FSB4bFvE1V6jNSemhAGhSCAFFoU3/QH64hwrgTuwHqlTrU6kDDSAHk6mCjYn6ecBdBZ1GhXzDchIkw7OoULN5OoiwAm3YdwMdqpoX9CKrgczvLOREsad9On2v1PbHnGc0pIV8wq0knQlJWZjeQzzyl/MkYkvEcv6jVVyomYLM5C6juQiRc7xJ6+2DQOQBw7MVmcmlUqIZ2uxe3bZiI2N74NzeXqkqa7CmCPhPxkD+lYg2/FEecLjxmpB9P7vUY5BEbSBFx8t58YjRpOai/GWPXeJBk+/jBYDTZ4BcjlczQXVpBp1AbySSwJ73kWIuRgHiXEVXL5WoAVJZwACOQ0zThjbVMBYBJnSTiP2dzj0svUy9blFWCgiSHmLggxqG3se+EnGadRS1NgfSWqxDQJ/luQOw2OAl6C2Rz2aNWsalUgM9zAsOkgCYAjYecSy8q0hQdJkibERzCZ2YWkYsakIQgDloze8k6gvtvgeigAYg6QBYxJ5puQN4Ig+4wWBBlep6dZoOqk4BkiTYCZjaCYMEfpgvKojmNFQu4hSHAvey8kNMdcV5jOvyIqoylF1BhIMSD2kWFxfa/THmU4hpIYKqFTNixAtFg5YrvuD9cJJaHiw3OcQiiEZVqhoYAlpVZhdRQgqxME9DAJE3wvzPEAQoACMJ1aRytsJgk3jrv/AGjxenNQiNBDMrMzHm0xczubnbvijVTHQ1TsASVX6LzEX7jEQHphFKqxjSLKPiASI6yQLj88eHOUrat4/CBB8818E8L4RUzBmqStMXCiwIn8A20jaR3G+Nfk8klNAqqPmAST5JwG0iKNinLZArpEQblpAMzAHtAH540eVoiINvIn/OPKdAQN9v7nBFOjqhQLn5fsY4ObI5O2WJEM5UVKanUpgGzCdut5/YwmzObDcxYMTvYGOwg++GfoiqatEEMxHIw/mWTb+kxhJxXhP+n0AkPVYSwPwqOnW584sjxk0r2/Qd0Q9Sx0wLG8ADfv1m+3bBThSFPXTLabzHWMKgDq1atTE/L9+Rg8koaVRZ5V+HoRJBHtjR+HYqYxytZQCbwMH8OrCtTdCY0wV6SQbCTa8x8x3xmM9mVBZaclASQI6TA8wLC+J8DzjUKvqVliiV/E0EnUCNIuZtvEXudsLh8Zc7fQXIGzHFQxd0I1KzAxaYJ07/Iz+hGA0ya1RZGpPqG3wmQxgajy+JMW3GKcqKdS7VGDBm1KE5eb4iwnaAAI7dd8aLJ0gLJVZza7SBse5842ZJRxLQkVYrSi7K3IaxVRuLrMga27GNm7eMW1hTy6VaHr03zFTT6zu7KmkSTTRlXeTefAtGNP/DyrUxyCoTqanvETBLTbGQzXDKaWX1KZMyTBEWvMA3viYs6fbI1QDnVzCQGX0knkNLmB9nv3mWM3vjzKJV0vocLBQ/eMGvzAxAJ6jHpavljcmC0/zK1+91Ye2CMxVpVEVytTLlmgBHbQ03YgEkqBba2wAGNSkn0JRVmK6VEmroaBJdCwYHZRMXvvvtinM1sswAarVIidIpwJE7Hfqd8dmuBvUJKVKDAbBakQPapB/XA+a4BmUXny9SIMFQGH1UnDaAHCjTpolWkmqpVn0w/4VWBqI6knYfPFdGrVDKWLmDLAWHnaPGGOep6q2nl5FVVCmwUAbHtffDKnlZUi57E/vbGLN5HF0OomTrpUp1aiaiSryJvMHUYJFpF/rgzj9CslZqtKTTr8wtMzGrUt9ieo8Yaccy+qoGtELIDLNheBM4SZ6pzCK8RI0pqP0gaYnzjTjychWqJVaRVKRgkaaYeP5QG6QOrfpfAdJzGk03GwMSffoYt74YtnSqUyr1QCL6YuBab9bi3jFlapU5D6lQyhIOqDcn5Tbr2wXL5hRTnshUdEKU2coiSVQmAwJPTdSB0tOKMrQra110qpWYchGnS1j03G/m2Ds0zjao8tSRliZmeYwO47T1wvOfqsW01ahneWj2/2xLCeZylVtSqFmK1CB/VMKSO/wL9RgvIZeirN6qAtp5ZaLwdRZZmPMR2HeDoCrAkgkalM/IidzBv58YOywFeHrctLmDKpg6kUGW6xzMdosJ3jEQa9h2VcNKjWr0AI0tOsCIaQIllIBOykJ0OGVHMOoAZGbs1MAhgdjcjSfGFCZ0AKzrL0zz7kryposBenBIYb8y76bNKfEAoEq8G6wAbHoY2IMiPGI0FMeNVuACFE7+Bi6txWnp0NqMkKDN4O58Wwhpl3I6r7xfa3WMEnh9ViCVAvAmBt1Pgd8edeFWuTLkzQ0svTppNLl2YtEm21z+mFvEsstWmzsi6pB1qea/Q9GE2xGpmiw0K2pepAiQP7Yma8KVP7/cYzRjOD5P8AuRtdCelkwBtf97YD4lmkQIGYsb27Tt4w5zFYAeMJMyErLUAAHpL6igiSYHMJPgD9jHQ8Scpy2I6QsTNM7MFUUhYNVcCVA3Ck3NvwpvE40X2N9I8Qy60qRKBXY1KgJZ3AgGW+FQDZfmfGJfOValO7sSDDCeh7HsdMdx7Rhz9jXdc2jCUWmockdEBUtOqbEAAnf8sdqKSZSwbNsozFVFvqdtrExI67bG3XBvDOIKaw1WAgQARsPPnCrMotSvTdV+GpzAXYFuaSJ7hr7GRE4FytF2NQi0sWU9d/h+mKsuJNB5bPo9B5+E27G4xdX4VScQQAek7flcfLCbgNc2BxoqptjhOU4zouT0Z6twjSvKs3+ElSpPnUY/LCHO8NSoSTSpoeUT64S0G2iWH0jrhr9oakLM7G37+WMxmax9IkKH5xINxcEWggiTFwRBgdTjseLJspkDcXyYRuSbEggXIKki8ct7fDbEcpxKrQCPrqDVq2YgiDH+bHFeZp02YlHZG/qlgZ2hhzeNsdVpmohWZqISBP4gQSYn8QI26jvGN1FZulz1TW1PMrTrDTPqaYeB/UL9dj9DhxToyo9IyRuCR/c/kcY6vmQmbL1GK02Wmm+zOtySRNoJPafODMnmjSLU3PMpiD47Ebi8/PGHycfssjIv4nk3mYgCZJtHnufljJ5+mzVASBAPxKoWb/AIoH5+MfQF++SZEA2vfz47fTzgd+HKPi/LCY8v4aC1ZnqOXEKLCE2CmN/PTr88FZ1IWjYSAT7HU0j9P2cEZgQ8xA2F9h0Ht0wHnsyhTQWJAJjSLidwZ32GApucg+hbxfSKVFlswLgRM2KkSZ3GqBF7YrdmZNx65G4u1hJED8enY+CCZjBzMpo0yFcgVGHMVUS4SL/LxHzweOBuTTZcvSl7kNUclWAEagBymCLi07nfG+CpCMymWPwkGw7dJsbbkdfme2G9RYJnUoqWO8N0RxY2IJBnqPOCqPDa61A/pCmXAVZZQDCsxJIJIJCnmI3+eLsvwTOFtekepolSSACYDaOYggxa1hO8xMXY0tItWstTT6UMVEsNV2VhzD4rtIkNMSN74FOSqC9JC9NuZdL6QJ6Q23/vBq/Z9qxYmm9Gool2VlkC53DaWsDMEMI2N8RzFPN5djTSjUqKNnlRq6ExDdQb2neLyY0/QEx1X5XhbX6WxdmXMm5+H/AMWx2OxwZ/Gi6IGGIcwY5FxGi1sdjsPn+EBPNm2M3XYh2i33T7ewx2OxPB7FkAZRRD2/AP8AxwfRYiqsGJ0A+RIse+2Ox2Ok/jKingvx/wD6h+VQAYqyX+MdjsWZAo1HDunvjQP8OOx2OJP+oy1dGK+0p+7X3P6phD9m7hwbg03kHwJH547HY7Pjf0yp9hDC1I9Ya/WxthPxMco9/wDxGOx2NEBGOftiPvU8hp+oH6AYv4h/GoeaKE+8C/vjsdhMvwBXZr/s9t+/ODqwkN4NseY7HKLTL8R3P/LhPxYxWqRbbb2x5jsaMJCii5NNpJPMD8wrRieWqt6tbmN8uSb9eUz7zjsdjooQ8p5h2qDUzH7wC5JtpcR7RbE8vmnmlzteZ5jeFi/e2Ox2FXQ0+zVcJYiokGJVSfJauA31Fj3x9A+zVVvSa5/iv1/qOPMdgvoED//Z">
            <a:hlinkClick r:id="rId5"/>
          </p:cNvPr>
          <p:cNvSpPr>
            <a:spLocks noChangeAspect="1" noChangeArrowheads="1"/>
          </p:cNvSpPr>
          <p:nvPr/>
        </p:nvSpPr>
        <p:spPr bwMode="auto">
          <a:xfrm>
            <a:off x="106363" y="-8302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jpeg;base64,/9j/4AAQSkZJRgABAQAAAQABAAD/2wCEAAkGBxQTEhQUExQVFhUXGB4bGBgYGRwgHxwaGh8YHRofHR8aHCkgHBwoHxocJDEhJSorLy4wHR8zODcsNygtLiwBCgoKDg0OGxAQGywkICQsLCwtLCwsLCwuLCwsLCwsLCwsLCwsLCwsLDcsLCwtLCwsLCwsLCwsLCwsLCwsLCwsLP/AABEIAJIA3AMBIgACEQEDEQH/xAAbAAACAwEBAQAAAAAAAAAAAAAEBQIDBgABB//EAD8QAAIBAgQFAgMGBQIGAQUAAAECEQMhAAQSMQUiQVFhE3EygZEGI0KhsfAzUmLB0RTxB3KCksLhshUWQ4Oi/8QAGgEAAgMBAQAAAAAAAAAAAAAAAQIAAwQFBv/EACwRAAICAgICAAQFBQEAAAAAAAABAhEDIRIxBEEyUXGBEyJhsfAzkaHR4QX/2gAMAwEAAhEDEQA/APOJt6cBZ5dz0Ef7m/jCY1AHEidJlgO3UeCe3tgunxIBaiHVJ/k3g3mSRG2/tjuD5SjUJULVQATMq1upYKvL7yeuOD42Phjk5L7mxu3ouqZ16zeqEIULA0zA1Rudp3EdIxfmeHQoOtCetxb27nBtDMU6cKHHphJ1MIhyT02mIP8AvhfXrU2BKrqiLhwJG2xXb2xRjnbUcekhmq7AKa8zewHzv/kYf8JzxSJghzCkgGCIkX72+mEVNwNWpJJJIIqRboCDTP1x2Sz9gtRFMXUgmzeBFz7m+NuXE5w4laezS5nilXR92h0knSFQEbkCR56HFSqwblCx+PVGk9GkiyjvEm23b2hm2ppSRmCMBAAEXEAiBuRG3nrgd80ai1gAEbbRUIUkNZhBiCpEid9Rxz/H8eacoxivqWuSPMrwvLrGmozmSAkgrK3ABAH83XCqq3MZtfbtiA4fVDcyOsAm4I5REnsdxtgqlwupqIZTTjcuCAAdvf5Y6eLG4SfKd/oVtkcqgFRCY0mxJ6fy/qfqMa1swynWy2AgKw5rXkXtjPZdmMDKAswPNWYQnsvvEb/MYprZ6tTU03+ImdTbwdz5/tOMvmYY5ZJRf5l/hfMZOhtms8M1l3bWy0iLFLqR/UI1EeQcI8tkHqpSanDhV0MLA7neIkMOuPMrxorVKusqVI3Au14J2kfy+RthvwymAQUAMT6kyDHQDsb3IkWHfCrFkxW49N6/7/sjaYto0WouGJaEkMFBM/IWaCNu04X09dTMo7H7suNRWfxgwPF+h7YeZviSyQXdyD8I5iOwMWHzjCLO5bU6FEYQZZiQre3KTJn5Y1rCpfmemButGlPBjDMrhwQWBFzYCxvN8K6utKtOyjrFQxPbl+I3A+hwDms8aas3MiAWRXYST7fK2JcFz7AuSkPICL+Es3xGbydK/CJI8zizDjk4Vkd/4Fk66PeJ5sDUss4klgQwRSOZtQiGtNpiwF8LM0xeqXJKoi6bnqxDNIAiP30wy4nIVKLafUruWqAH8B5jeDY7bdfGFudy+us1EEaFhqzTMk3UGfaYnbGhQSVIW/mLcrWB112nfkAWTp+EW1QpPn6nAjI5AqKYZ3Ki9rkAAW2F/fDZ39WqyhgEUB1AB5oAAvNtz9TgZ8uS4GrlBIST3IDQeoGD0LQvbibVaqmFkDQAqAWB/EAIJ7n/ABhrlMkwII3AgdBEz13J7+cdwDL+tUdjchjP+ZIvvEf8xxpKtECJ64k3qyR0JuIIYkEfdBXIP4m5vMaVgT3kXwuLtpepKhmqqU5YLGeTSQdok6fOG2bpsutkbcIxCkamBLBEiCYJCm/eIvgDJ/dtLBW9JdAmI1kKWAiJN1He5wI9DNb2CegXJYmCCQRYAaSQFKja3nfAnpsJuRJmCv77YlmJ1VG0gyCYUkgGDMiN/wBL98STiDhVU1GWBAHNtfs8Yd7K3pm8pUaKVA7S2k8wJEAg2Jttv17Yq4TxZUYoF002nrJaJ06idx4gYEy3EWVp+IOdLKB8QtEeSDg3O5WllvUZWY1PhVSfgkXkje0gTGx3xxa5R4ZLbl0ab+Rbk+ODpTHqA8qjqAAWHuAR74V1c0jMxpj7vUSJ6bGPG+BeGylRqiMAZ/PY/pguoCSzkfERqtFzMH9R8xi7BgjjldCSnaKjJIE798ajI0Mqmn0xrqQQHJ6mwJAsB2t0wnpcKqQh02YTJsBB6k2G+HfD+EoZHqKTFzIt5gmTH0wnmyjLHalS/caC30Lc7wo6KqlfVqpcQTdWjUBIMk2Ekb4DfhUT6tRVUCRqJJg9kkwbbYP45RqqwFKp6jFYK0t5/CTNgpPbpOBcxwADU7EsBAJq8t+tmNvfFnjeQuC5PsjTLK32jVaa0svSmnAH3nw9pjbvsMV5j16qI7rrRZGgEkT/AFaT8MmAMA1NI2hzOwkL823/AO0H5YM4LQ1SGYsjlg1MMQFAA02HxTJF+2Lsr/Chy/n9wLYLmuMsrBaZ/hgwgFiWY2MWFuhxPN8TNVaQiCgMnckyLxtcC/vi3iuTpoyinYaRK3se4vtgCq4QqCCWadI2nveIHvgYMWF1ligbsMoUV0aI5Y27+/nzi0M2gU3g3kk3LROmRECAem5GJUBa8A+NvlO+PXOL+TQyRbRsIFh0A2xJknFC1MWCvhKHsDz0ipTWBphnZj0CXkwZAAk/u4Wd4Yy0EOk+s5immzBmkhVM2NxJ2kHvhi+VFd4b4AkGxP8AFYWPuE/+Xyhxt3dmq3X0oVAQCXqGCUEGI1NBna2L49FL7LqmUWmzEPJQh6lWFEjmA7gAye8AecIFzAp0qrBzD1GgQCNJnchRcgCwiBFrThtnsyyip6jipoiV+FJYN0gtqUDcsepgYSvVpA6KlkIGkAEkhoJC80gnpe0/PDCg2SyJKyFHMCZ7TEXi1/bElpMB6jEaTZbWEA/h/wCXSZ8Ya5lXRfSLEqAsm/UMSJA6R43GBcrk/VcJ6mpSVIW9tjIB8byOw6Ylqgex/wDZ+mPTkCATbyBYdB+/fEuJLJ9OYDAlyfw0xYyfNx9e2HFCmBYAADoNh2A/xgAVEZGqKwYO0EqCRpDaAJsNjMT+LGdZ1fEu4IV0cv6zVqig6ARoIgkvFmJiAAJMD+bCM5Uei9bV8R1kFZJYmCoaQCFA3NiThzVy50ojhQgzBB5oVipkgqBBE8p6frgLNZZmq1KVNanpo2vQLGSARtYKNxbv2tamKxJmKYBK3ELqawBlzY/0iI+vTDXhVJRTE9TO2FvEKzkvTYiwnSCDzEAyG6zpXaf74bKlhvAAA9gLYaXQkexr9nMlWVjVBinqhmOkAbiQT1g/K2GnFcmroxpBaoVC0x94XG0AWYG8gR0PbAmVzBbS9QsVBJAOwJMiOkx9LdxixOKha8gFaYF273vaLdMcXL+NDMpR7r7fT6lypor4Jw2gyL8VgNTo8ywPNylZG972wwXL5dddMiq7t+AR+EyDYf3PywppZ2QVoggMTqY7kn9P+UYJyrFdRuWYBdRN4H5THXDZoZW20/sCLS0Mc0wrlKQ5UB5rkGOgBIIIPfx5wauQaijrTRQBBLap1d7mLAd/ljzMZlnKghTSVNoJ5h5/LCXjPFlmDddP4T+K8R36WxzcMsmRqCWvf6FjrsdZbiVMOoDRYGTax/8AUwcCZv7QQmqFLPsQIsNpxleF5F6ociNQEhJ6CZAneMVpjoYv/Oxym3J7XaE5ui+rU1EmAJ6D/wB/pirIZgq9YjrCz2gdPzx7WkKT2E49o0WKK+kwxvF+beMdeUYceMuivfonUqNp1G+lbAmPYf7YjkVYCXbU5FzEQOgA6AY7TqeCCBTJAJ/E1pPsIiRi0nBoNhSNgvg/D2zNUU1YLaSxE6QOsf7YXo2HX2fdyDSp6eYkmQTMCQPy3xTklKKuKt/IeK5duh/l+G8JSEfMLUqbfxQDb+lTb54lm/sdlnB/09ZlboGIZfF/iHvJwHwnhQLayo1D+W0fqZ8g40WXTSeW3e2/540QXJbVFT09M+eU6hogMVcsAxKwI1kW1SQJRLRvJMDAFcqmlahOmlzVDpuau2kHdjJMn2HXD77V1wc0KCwrH7x2GnlAgrvMEt4vHXGe4gztUWktZitPmfWoiSNyY38eLbHA9hvQEAz04qDW2YYFhsFVfi//AJgDuSMdXoUWrho+HmI7BbwAPJG19xgzIs9R6j1Ahaj92NAhejFpMmSQI9jvhdQy066xWANIpqxgFhIEAb3P0v2gil1TUSyqOdFLOSQNipYWHbTBMxzYccFyYPqPpBk79p6C+8EW6DCHIIyOw1FtenmNydUghh1EopnoB5s4pVUG3qLqtykQV6EgiD3+eM3lTajS/iHgt2XVqj6npCoYdZBIB0i4aTa+0d79sWsxWloWSJC+ysyj6YHo1Qys4Ec0TvOna4+f1xGlU1MogE6pm3LoVmm/Tb6dcJg4yVxLL0RzlX7skQxpV3dxImzHTMLI5SD02wMaofMq66kpV29OxILMATMgyoN4E9pwLxCBkw5PPUu0EzqJsLm4tsQbWx7mc5ApMAA1KorDsIB1de3f+2NcVRTJgVTKRmq6AEhSi3P4Qs9zI6fQYagYBydUtXrFV0hgo09dlvcnt3+k4crl7YE3Q0FoLObNMMq0ndmqEi2pQCZXTAgSDNyflGAvQZnmsACxMgdOpnsbC3vh3w3JLRf7hntCy06XCib2Gm/aYki+J11pqG1NTB30tMhuvut/M45KzQm+MPQaa7A3XSEVqWgkcpEjVG9jbruPO+CqOWFP7ypAAExuT+eK6OYR6grtVZWVTGraO09vOPeI1leVpqzlqZIKw0yVErHQXGBmlP4UtP2SkA57ijKVYDUrAckxbebbWxHh3C1ouK1VQwe4BuVmSsgDsMe8Jyy1w7ligPKmxACxqNzvNvpjs3k6lJmIJIYaQxPqMR3CoCQfGJGC3ixOn79X9wr5sC4vxNRV1UVhBsyTqBO5Ybke30PSiDZo5WurRY+x6/2xQlQhhTX+Iw1KNB1ggxsegALRHUHDfMOqlzR11TyzqbXISf8A8STAneRaOmOpixRxpRXr37EbsHGWWoRSepo1XNgYUXMmQFkbT3+upSktNWp0uRXgBqh2Y9R+7RjO8MyWWzeYD5ivXp0kXShpgooaT6nqMwOlTA7e4wx/4hJTy/8Ap6eX1FkhlZnLabiGMnmJAbfvjN5eBzSal16/YMZfoV18jlaSIh9dHuJ0hgxBgmLHfr1wBUpqNqiC0jWGJI7lVjQJ6sTtivOcWhw5VxYCL6ZBuRN9zjOZ/iepmIgyeaB9Pl/nF+BPiuTCzQDitJEhkpsxXca7bXWWk/p4w3+xnF6Qas9QquilO/NE8xE3JgdB19p+YZqTJWx8e35YFpOA3KXWxkg3ki8g2jGiKVlblo+n/av/AIkPRqCllVpjlliRME6SAADEAbk72jDfhX/ErK1qIeoy0qpDH0ybcphRqiJIj2x8O1EGDvGm57YkWXp7x+uLRD69leOJmWzGYpKxJRC4KmUAVgJ+cnt9MLKChEZqkPVqwQGuNRnTIAFlB1ERAg7TjG/Z7jFXL1Q1FyjnlkR17yQInuRGNvkPtTRcxnadNKn4K9MCADE67kRYbMQe4tilp3ZYmqAKy6KoVGf045iApYlt5Om06dp6GIjAmWz5EroSVkNr0LcyAEttF5m0juMPM9lTRdtKsdgwBJRliRcXDDz9Ywsy1F/TYQ0gEBXUqWB2F1En6T8sRMDQTkMstR2ZVMGfUQGCOWAVLGdJIMzcQemLalNmUqhaRAZlEqNMeppYiBAIhebYk2GPKP3YY01mo0KtixBlRJ6gLvviVZ3plVRH0cpLKoLdYY6RoJI1fpeRGLPF5J9fQtjSQbmFplEpZenHIWYBidIUrbvN5wq/1MLpQGSwBeJsfjCkysBRvFz1gQbajMqqA/PLbshvfQPiAAEkzPi84VJlHibqEcCmsHUw5dXSIjcsbnbw3j4ZY00xW7IZ2pyekE2GlFLaZYQZJYCIDKL2uSe+L/tBk6iilTL02BGuxUww5IZhFh7ST7WqNMeprKuqRo50IIaxJA3jyf8AJA61j6rODrLyNJMlljmbpEjuLb9p1iPYZwvLRmW3gCb3vpX+5P0xrEpiMZL7PNFWtO5III6rcAjxtjWLVtijL2X4qoYJnIEugTUdjHziDgLPKaaKqlStRoRWgkxBgX2sLHC1M16iJoUj0xOggkljNiYk8oJMXmMC/wCsZqweGWTP3ZZoKxaDAJIGxUd9hjjeL4rjNy67JJ2hhQ4nTQtriDygFg2rrEdOY9QSBO+DnBpA16Tqzst0aAsE3YaY0CeptYYAr0OZKjssqJCKLEnY6hF977W98EvSpk8y6yxB1H8AIvA2HTzv4xbObbUlav73X10KLODp9xUZzYagXpsysyvJLaSCDcwNtsE0OF0VpT99AUXW6wZghUYWBmTG1pESRKGdNJWJamFDaWUq2oIZ0kMmxI6mdjvtgStnSzgl8y1PoSqaCoj8QVDN7AAzBtG/Tw45ptv2K2qLKlSj6+tqjNNMUlRkcQouZ0idbWI+HY9rNKADqHFRgn4dFKImZ01Kh3gmAo7zhLTrUnAINQq50yWAAMGZ1sxUwbTZisDFXCOKOrklKr6hpQU1koggKwUpHMZIIF8PlUnH8nYFRpqRrU6PpqoWm2wPM2n/AKZFouT5OIZ7K0nAKzI6sVhh0IA2joAIxeUplATX07gaxEixIGk/oB17HE6xUGZBn8IBkx2ESR2Nvc4wPDJS5Pt/IezH8ZpFZD9RYjYg+R7fLGZzLKJi94IjtIH9/wBjH0HiXEaQR9NNWAgkNqJAYxJWVABkdfbAeWzGVc8jVGcnSoVKIhj70yHa/Q9JNsbMEGkLIx/D8pVqNFNC0bk2Ud9TMQq/MjBVfg6vP3+VVl3io35wlx59+2H1XLpUKh61evKyUMhF1QDIp0wJI2IbpacS4eKSAmhTK0wRqZSUNp+I1qnNv8JDC3vjVaK6ZkP/ALaqn+G9Cr/LprIGO8QrkEkxsJOCV4H6QjNMaTdVLKpj/qVmI3uqkecOc7xgNYBhTeQb05MEbFRZTMbR2OLshxYPCaHIUgaaxpEAsQqopVQU1SR1H0weV7AoibJ5qjTJp0awBcDVUdNW0mA1tImNheBODqlf8C1azVYBVVpIQ0/9Wr2gHfDBuFZQpqSqtJDqumkE7bIyEtANueQN53MshmKVMacsHWVYes8EmIkavhpxMlSJ2mcBjFtfNjJ0wHWpmq7GyBT6dOZ0ghZDPbrItYWnCtc7WFZRmeQ1lOhpI0ybEXgDUIJMC3bDbKUzXn0jpfRpeoGEGmon1G9ObrzC+mSQDOADn0rCk2vTVoAxrYQw1fFNoIgiNo7HcJ6Ixa2ZdGYVTX1TYa0AkQYeBOkqbFYmbY84bVWqYapF7AlSQe/3tUAD69O+GGdymZDBayhnmyGFMTYq0i5BMENvPQxgdMpTEpRRAJuTDB4OwJWCq+3QkzuGIRbLUwFIYQDJDChNiIslWdG4NrA+cErkXgvUHpakLJo1xNoBI1gSf5ukYz9LNOSPuuU2K35fmxJTfacE16xpzpVVg6QVZx9Tr5v+gfqMCicgnVWCroqMCFvrJ0kiTysyjftEzbzj3LM1dTSbTRLyNWkqHgksJ2PWQDfrMCKqmTA56tRiPwvTdQCfxQxDnULWgR13wCaFBmOlauo3Leqh5rm80wL27mffE0B6NHkz6D6TSdnUAEsrL2M6dyD7j5b4c0CWUEtVaf5IA+mm3eD3xlOEAinq1uNTwUsxsoPaNiJBEC/bB2c4sobmLgm8JcCbwYU374zZcU5vToZSo0PDOKNTXQrU51vzMCAgJEMx1dZJ02MRi+nmkTLOV1N6kUpdC3NDXIADgCNgbRMTjOUXakwRacgAlmZOUkj8BJAU3+MEe04Py3G2y2XCJSZmE6Lq+mZJLlLGBHv88Ys/iUk4bbe0OphnFaOl1Vp1Ko1KfhLdwD0noYwBWJBbZlebMAYJAHUEWPTtgPK8ZerTKOps0qxm0na+/wAsM8uQBz3YwQq3MHv0HzxSoZIafolpgVMFWkBmVp1KZO+/KCRp9r9ojFOaUqzVGYSJKmRIUaSdoXpcRFjO8Yd1cuYOoKB0BLqPmDY+YxVnaxCglURAto1KTsLANIUx137HG3DlbexTO5lnp02LAUiYU0yGLDVJDSbCew6AYbcOLkoi1bTEHSrBrCBHNp6jl74y2azCkyWEAWBViOzE6YjYXBxpuFAl9Y0iFEkC86YAn5i2NGaTUbAhtRdmNuQXPYkbk6iS03JicCs9h94ikAyGhyxO8kgr02IB84JyrAMJIM9/NjjMcWWUc6lJibEza20X3/LGPDkc2M9FvHXdxDGqJNpiLzAJSZFifGq28Bdw5Gp6Tf1C0rAb0wRsSV+JrWUTF+0YFTMVFj0nd7Asokm8EgmIHuRhjR4wusVFLE8xqXUOIgcukAERN9JO/nHSSpCdjehnQQKeks8SysdRFxqUFRLxGwJI6zEEIkHQqVEoNqIOoKdQJJAEXW1oI6ecKuNtoTLmm5KDU3qKIaSQFZhHRQtvfF2YyxrEOhPqVF1hgBeAQwJMAGSb98RRrZLIZpwWINREYACEomZNwCIgXiIiZ62waubpoumpUYmnUpl+UW3gGTsGFz05fbCykFSZqMXpyqtoYGG2gd1MwZO/gTNMmlFG1swDLGlqbCR0ieoMH4bm04ekKEVhl6LGiHdSRdWZaqKd9kQaWEkbtB9sX0c9SWm01Wqg300lIvESSpRgTI3PffAWa4Ymp3eorgy0A6QN5DFgADP4ZnftimnUIIavk6ZpC8Q4B8a6biD1mRttiEpGw9ZMpk6ZQ+g2bXUznS7tSkQvwIKaySbAi9zthBmKOWRQxWsoLEBYIJ72KzpWb7zYdDNXEeK1M09FQAWprop8+lNwLSAOg69MFVuNDLmn6Olqmkoa5Ad2ZYAiRCKLQoE3Ek2wGFDTM8SrZfLS/KHqGiqatQVUHMaYgAEzvMdIGM1mszSSdGtp+FdVjfo2kSfAW1/mPxvimYZwuadnZJhHBsWiYAj+Xp4wJlmDKVsttSEknSQRqHfta23nESJZoKudTN8pASppEAMWNS1p6uw/7rDfCXN0/TIFZGMiVZGBUjupuT5U37gYEr0SWOkfDNwREdMOcjnfUUpXA5zfTuxix3/iD6NcHpiaBZ1HMZZOUmuKsBdEqVYbgNymSJjpFr4so5dFB5XD1PhViphQfjuBEmyzqi5vbFNPKemxNUg6RqDruygbgxIBNjNwSBiSZlmIcMxqsdTkCAARAUTfaQAPJ9w9DvbC3zs6guikgsagu2kkTBJjc+QTPY4W1CQSKWop0K3B7mSOae/XHf6lnkItPSv80G/SATMi95IwJXcajNSox7qBH6YArDkqMhX03qnXCyumSRPeTufHzw6yuRdVWIZr6w+qJkNBYHVr6AhhscL8k3xVOSQQFgANLzJsdtM3jGp4JQpLGjUAbMHvfpDACdz0xlz5+CQUgXLhgCfVCwBA1OwHdhqVntGxJBnpGKDxPVd6tceFULP/AHNre3UCL9JwdxXhwUnRMG4/f9sDJkFhndV25jsDGw9idxHfFUM0ZfENRfls0pEU1OqAQajauaNQ5QAoN+s9cA18xqYAmYuSbyd/pgHK5RkLN6jVC8aoU8vk+ReO2GddqclSLmxZYBgHY9+nnzhZuMXoAry/D1rPyBbyVDAQWnYg2gx/Y74cJl2WlzSXZiWtcGe3SI6fzeMXZTJrykHbuP3bDzMGUDEKffb9++M8/KctDKIgyNKKisTyrc/vp88Y/iOYsAolhAgAyW6gWNr7DG04lW0gqL6iBImPAgd5GM3mnqAFsvBcGOXTq0wdRA3me0xjZ4sUhWwT/wChuqhq9alSpEtC6mZjEEg6BEiQDextiqnUylMzTFaow/kGkfPXqJ+UYF9QQFFN2kmFNSNO29gQptuRtvM4acM4VWrnS9RUSCWjlKItyVFi3W5/OcdBvQlF/F80lOnl0BZZDEIAtl2AgqZlixM7jA2RzIrUnVdYamfUUXOpRGsR7FSB4bFvE1V6jNSemhAGhSCAFFoU3/QH64hwrgTuwHqlTrU6kDDSAHk6mCjYn6ecBdBZ1GhXzDchIkw7OoULN5OoiwAm3YdwMdqpoX9CKrgczvLOREsad9On2v1PbHnGc0pIV8wq0knQlJWZjeQzzyl/MkYkvEcv6jVVyomYLM5C6juQiRc7xJ6+2DQOQBw7MVmcmlUqIZ2uxe3bZiI2N74NzeXqkqa7CmCPhPxkD+lYg2/FEecLjxmpB9P7vUY5BEbSBFx8t58YjRpOai/GWPXeJBk+/jBYDTZ4BcjlczQXVpBp1AbySSwJ73kWIuRgHiXEVXL5WoAVJZwACOQ0zThjbVMBYBJnSTiP2dzj0svUy9blFWCgiSHmLggxqG3se+EnGadRS1NgfSWqxDQJ/luQOw2OAl6C2Rz2aNWsalUgM9zAsOkgCYAjYecSy8q0hQdJkibERzCZ2YWkYsakIQgDloze8k6gvtvgeigAYg6QBYxJ5puQN4Ig+4wWBBlep6dZoOqk4BkiTYCZjaCYMEfpgvKojmNFQu4hSHAvey8kNMdcV5jOvyIqoylF1BhIMSD2kWFxfa/THmU4hpIYKqFTNixAtFg5YrvuD9cJJaHiw3OcQiiEZVqhoYAlpVZhdRQgqxME9DAJE3wvzPEAQoACMJ1aRytsJgk3jrv/AGjxenNQiNBDMrMzHm0xczubnbvijVTHQ1TsASVX6LzEX7jEQHphFKqxjSLKPiASI6yQLj88eHOUrat4/CBB8818E8L4RUzBmqStMXCiwIn8A20jaR3G+Nfk8klNAqqPmAST5JwG0iKNinLZArpEQblpAMzAHtAH540eVoiINvIn/OPKdAQN9v7nBFOjqhQLn5fsY4ObI5O2WJEM5UVKanUpgGzCdut5/YwmzObDcxYMTvYGOwg++GfoiqatEEMxHIw/mWTb+kxhJxXhP+n0AkPVYSwPwqOnW584sjxk0r2/Qd0Q9Sx0wLG8ADfv1m+3bBThSFPXTLabzHWMKgDq1atTE/L9+Rg8koaVRZ5V+HoRJBHtjR+HYqYxytZQCbwMH8OrCtTdCY0wV6SQbCTa8x8x3xmM9mVBZaclASQI6TA8wLC+J8DzjUKvqVliiV/E0EnUCNIuZtvEXudsLh8Zc7fQXIGzHFQxd0I1KzAxaYJ07/Iz+hGA0ya1RZGpPqG3wmQxgajy+JMW3GKcqKdS7VGDBm1KE5eb4iwnaAAI7dd8aLJ0gLJVZza7SBse5842ZJRxLQkVYrSi7K3IaxVRuLrMga27GNm7eMW1hTy6VaHr03zFTT6zu7KmkSTTRlXeTefAtGNP/DyrUxyCoTqanvETBLTbGQzXDKaWX1KZMyTBEWvMA3viYs6fbI1QDnVzCQGX0knkNLmB9nv3mWM3vjzKJV0vocLBQ/eMGvzAxAJ6jHpavljcmC0/zK1+91Ye2CMxVpVEVytTLlmgBHbQ03YgEkqBba2wAGNSkn0JRVmK6VEmroaBJdCwYHZRMXvvvtinM1sswAarVIidIpwJE7Hfqd8dmuBvUJKVKDAbBakQPapB/XA+a4BmUXny9SIMFQGH1UnDaAHCjTpolWkmqpVn0w/4VWBqI6knYfPFdGrVDKWLmDLAWHnaPGGOep6q2nl5FVVCmwUAbHtffDKnlZUi57E/vbGLN5HF0OomTrpUp1aiaiSryJvMHUYJFpF/rgzj9CslZqtKTTr8wtMzGrUt9ieo8Yaccy+qoGtELIDLNheBM4SZ6pzCK8RI0pqP0gaYnzjTjychWqJVaRVKRgkaaYeP5QG6QOrfpfAdJzGk03GwMSffoYt74YtnSqUyr1QCL6YuBab9bi3jFlapU5D6lQyhIOqDcn5Tbr2wXL5hRTnshUdEKU2coiSVQmAwJPTdSB0tOKMrQra110qpWYchGnS1j03G/m2Ds0zjao8tSRliZmeYwO47T1wvOfqsW01ahneWj2/2xLCeZylVtSqFmK1CB/VMKSO/wL9RgvIZeirN6qAtp5ZaLwdRZZmPMR2HeDoCrAkgkalM/IidzBv58YOywFeHrctLmDKpg6kUGW6xzMdosJ3jEQa9h2VcNKjWr0AI0tOsCIaQIllIBOykJ0OGVHMOoAZGbs1MAhgdjcjSfGFCZ0AKzrL0zz7kryposBenBIYb8y76bNKfEAoEq8G6wAbHoY2IMiPGI0FMeNVuACFE7+Bi6txWnp0NqMkKDN4O58Wwhpl3I6r7xfa3WMEnh9ViCVAvAmBt1Pgd8edeFWuTLkzQ0svTppNLl2YtEm21z+mFvEsstWmzsi6pB1qea/Q9GE2xGpmiw0K2pepAiQP7Yma8KVP7/cYzRjOD5P8AuRtdCelkwBtf97YD4lmkQIGYsb27Tt4w5zFYAeMJMyErLUAAHpL6igiSYHMJPgD9jHQ8Scpy2I6QsTNM7MFUUhYNVcCVA3Ck3NvwpvE40X2N9I8Qy60qRKBXY1KgJZ3AgGW+FQDZfmfGJfOValO7sSDDCeh7HsdMdx7Rhz9jXdc2jCUWmockdEBUtOqbEAAnf8sdqKSZSwbNsozFVFvqdtrExI67bG3XBvDOIKaw1WAgQARsPPnCrMotSvTdV+GpzAXYFuaSJ7hr7GRE4FytF2NQi0sWU9d/h+mKsuJNB5bPo9B5+E27G4xdX4VScQQAek7flcfLCbgNc2BxoqptjhOU4zouT0Z6twjSvKs3+ElSpPnUY/LCHO8NSoSTSpoeUT64S0G2iWH0jrhr9oakLM7G37+WMxmax9IkKH5xINxcEWggiTFwRBgdTjseLJspkDcXyYRuSbEggXIKki8ct7fDbEcpxKrQCPrqDVq2YgiDH+bHFeZp02YlHZG/qlgZ2hhzeNsdVpmohWZqISBP4gQSYn8QI26jvGN1FZulz1TW1PMrTrDTPqaYeB/UL9dj9DhxToyo9IyRuCR/c/kcY6vmQmbL1GK02Wmm+zOtySRNoJPafODMnmjSLU3PMpiD47Ebi8/PGHycfssjIv4nk3mYgCZJtHnufljJ5+mzVASBAPxKoWb/AIoH5+MfQF++SZEA2vfz47fTzgd+HKPi/LCY8v4aC1ZnqOXEKLCE2CmN/PTr88FZ1IWjYSAT7HU0j9P2cEZgQ8xA2F9h0Ht0wHnsyhTQWJAJjSLidwZ32GApucg+hbxfSKVFlswLgRM2KkSZ3GqBF7YrdmZNx65G4u1hJED8enY+CCZjBzMpo0yFcgVGHMVUS4SL/LxHzweOBuTTZcvSl7kNUclWAEagBymCLi07nfG+CpCMymWPwkGw7dJsbbkdfme2G9RYJnUoqWO8N0RxY2IJBnqPOCqPDa61A/pCmXAVZZQDCsxJIJIJCnmI3+eLsvwTOFtekepolSSACYDaOYggxa1hO8xMXY0tItWstTT6UMVEsNV2VhzD4rtIkNMSN74FOSqC9JC9NuZdL6QJ6Q23/vBq/Z9qxYmm9Gool2VlkC53DaWsDMEMI2N8RzFPN5djTSjUqKNnlRq6ExDdQb2neLyY0/QEx1X5XhbX6WxdmXMm5+H/AMWx2OxwZ/Gi6IGGIcwY5FxGi1sdjsPn+EBPNm2M3XYh2i33T7ewx2OxPB7FkAZRRD2/AP8AxwfRYiqsGJ0A+RIse+2Ox2Ok/jKingvx/wD6h+VQAYqyX+MdjsWZAo1HDunvjQP8OOx2OJP+oy1dGK+0p+7X3P6phD9m7hwbg03kHwJH547HY7Pjf0yp9hDC1I9Ya/WxthPxMco9/wDxGOx2NEBGOftiPvU8hp+oH6AYv4h/GoeaKE+8C/vjsdhMvwBXZr/s9t+/ODqwkN4NseY7HKLTL8R3P/LhPxYxWqRbbb2x5jsaMJCii5NNpJPMD8wrRieWqt6tbmN8uSb9eUz7zjsdjooQ8p5h2qDUzH7wC5JtpcR7RbE8vmnmlzteZ5jeFi/e2Ox2FXQ0+zVcJYiokGJVSfJauA31Fj3x9A+zVVvSa5/iv1/qOPMdgvoED//Z">
            <a:hlinkClick r:id="rId5"/>
          </p:cNvPr>
          <p:cNvSpPr>
            <a:spLocks noChangeAspect="1" noChangeArrowheads="1"/>
          </p:cNvSpPr>
          <p:nvPr/>
        </p:nvSpPr>
        <p:spPr bwMode="auto">
          <a:xfrm>
            <a:off x="258763" y="-6778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s://encrypted-tbn1.gstatic.com/images?q=tbn:ANd9GcSyrVmyUL5lJu-c3bd6rMIKNSL0CeZQAlJpJPolLbtIxSeaUrE3">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86550" y="1793488"/>
            <a:ext cx="2095500" cy="139065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48093" y="2819400"/>
            <a:ext cx="260985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7000" y="3810000"/>
            <a:ext cx="205740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6" name="Picture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00550" y="4924425"/>
            <a:ext cx="2286000" cy="1721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436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32"/>
                                        </p:tgtEl>
                                        <p:attrNameLst>
                                          <p:attrName>style.visibility</p:attrName>
                                        </p:attrNameLst>
                                      </p:cBhvr>
                                      <p:to>
                                        <p:strVal val="visible"/>
                                      </p:to>
                                    </p:set>
                                    <p:anim calcmode="lin" valueType="num">
                                      <p:cBhvr additive="base">
                                        <p:cTn id="12" dur="500" fill="hold"/>
                                        <p:tgtEl>
                                          <p:spTgt spid="1032"/>
                                        </p:tgtEl>
                                        <p:attrNameLst>
                                          <p:attrName>ppt_x</p:attrName>
                                        </p:attrNameLst>
                                      </p:cBhvr>
                                      <p:tavLst>
                                        <p:tav tm="0">
                                          <p:val>
                                            <p:strVal val="#ppt_x"/>
                                          </p:val>
                                        </p:tav>
                                        <p:tav tm="100000">
                                          <p:val>
                                            <p:strVal val="#ppt_x"/>
                                          </p:val>
                                        </p:tav>
                                      </p:tavLst>
                                    </p:anim>
                                    <p:anim calcmode="lin" valueType="num">
                                      <p:cBhvr additive="base">
                                        <p:cTn id="13"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44"/>
                                        </p:tgtEl>
                                        <p:attrNameLst>
                                          <p:attrName>style.visibility</p:attrName>
                                        </p:attrNameLst>
                                      </p:cBhvr>
                                      <p:to>
                                        <p:strVal val="visible"/>
                                      </p:to>
                                    </p:set>
                                    <p:animEffect transition="in" filter="fade">
                                      <p:cBhvr>
                                        <p:cTn id="18" dur="500"/>
                                        <p:tgtEl>
                                          <p:spTgt spid="104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45"/>
                                        </p:tgtEl>
                                        <p:attrNameLst>
                                          <p:attrName>style.visibility</p:attrName>
                                        </p:attrNameLst>
                                      </p:cBhvr>
                                      <p:to>
                                        <p:strVal val="visible"/>
                                      </p:to>
                                    </p:set>
                                    <p:animEffect transition="in" filter="barn(inVertical)">
                                      <p:cBhvr>
                                        <p:cTn id="23" dur="500"/>
                                        <p:tgtEl>
                                          <p:spTgt spid="104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46"/>
                                        </p:tgtEl>
                                        <p:attrNameLst>
                                          <p:attrName>style.visibility</p:attrName>
                                        </p:attrNameLst>
                                      </p:cBhvr>
                                      <p:to>
                                        <p:strVal val="visible"/>
                                      </p:to>
                                    </p:set>
                                    <p:animEffect transition="in" filter="fade">
                                      <p:cBhvr>
                                        <p:cTn id="28" dur="500"/>
                                        <p:tgtEl>
                                          <p:spTgt spid="1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384</TotalTime>
  <Words>707</Words>
  <Application>Microsoft Office PowerPoint</Application>
  <PresentationFormat>On-screen Show (4:3)</PresentationFormat>
  <Paragraphs>139</Paragraphs>
  <Slides>20</Slides>
  <Notes>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Concourse</vt:lpstr>
      <vt:lpstr>What is Civil Engineering?</vt:lpstr>
      <vt:lpstr>Who is an engineer?</vt:lpstr>
      <vt:lpstr>What is Civil Engineering?</vt:lpstr>
      <vt:lpstr>What is Civil Engineering?</vt:lpstr>
      <vt:lpstr>Disciplines</vt:lpstr>
      <vt:lpstr>Water Resources</vt:lpstr>
      <vt:lpstr>Transportation</vt:lpstr>
      <vt:lpstr>Not Just Roads!</vt:lpstr>
      <vt:lpstr>Environmental</vt:lpstr>
      <vt:lpstr>Structural</vt:lpstr>
      <vt:lpstr>Geotechnical</vt:lpstr>
      <vt:lpstr>Civil Engineering</vt:lpstr>
      <vt:lpstr>How to Become a Civil Engineer?</vt:lpstr>
      <vt:lpstr>AMERICAN SOCIETY OF CIVIL ENGINEERS (ASCE)</vt:lpstr>
      <vt:lpstr>ASCE Student Chapter</vt:lpstr>
      <vt:lpstr>Transferable Leadership Skills</vt:lpstr>
      <vt:lpstr>QUESTIONS?</vt:lpstr>
      <vt:lpstr>Paper Bridge - Construction</vt:lpstr>
      <vt:lpstr>Paper Bridge - Testing</vt:lpstr>
      <vt:lpstr>Paper Bridge - Scoring</vt:lpstr>
    </vt:vector>
  </TitlesOfParts>
  <Company>HDR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Civil Engineering?</dc:title>
  <dc:creator>johsmith</dc:creator>
  <cp:lastModifiedBy>Smith</cp:lastModifiedBy>
  <cp:revision>34</cp:revision>
  <dcterms:created xsi:type="dcterms:W3CDTF">2014-06-18T02:52:14Z</dcterms:created>
  <dcterms:modified xsi:type="dcterms:W3CDTF">2014-10-25T15:03:45Z</dcterms:modified>
</cp:coreProperties>
</file>