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8"/>
  </p:notesMasterIdLst>
  <p:handoutMasterIdLst>
    <p:handoutMasterId r:id="rId19"/>
  </p:handoutMasterIdLst>
  <p:sldIdLst>
    <p:sldId id="256" r:id="rId3"/>
    <p:sldId id="302" r:id="rId4"/>
    <p:sldId id="273" r:id="rId5"/>
    <p:sldId id="294" r:id="rId6"/>
    <p:sldId id="260" r:id="rId7"/>
    <p:sldId id="293" r:id="rId8"/>
    <p:sldId id="296" r:id="rId9"/>
    <p:sldId id="289" r:id="rId10"/>
    <p:sldId id="290" r:id="rId11"/>
    <p:sldId id="274" r:id="rId12"/>
    <p:sldId id="265" r:id="rId13"/>
    <p:sldId id="277" r:id="rId14"/>
    <p:sldId id="272" r:id="rId15"/>
    <p:sldId id="282" r:id="rId16"/>
    <p:sldId id="301" r:id="rId17"/>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A3F3F7"/>
    <a:srgbClr val="CFEEFD"/>
    <a:srgbClr val="CCFFFF"/>
    <a:srgbClr val="66FFFF"/>
    <a:srgbClr val="33D3E9"/>
    <a:srgbClr val="25DAED"/>
    <a:srgbClr val="B3EBFF"/>
    <a:srgbClr val="B3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591" autoAdjust="0"/>
  </p:normalViewPr>
  <p:slideViewPr>
    <p:cSldViewPr showGuides="1">
      <p:cViewPr>
        <p:scale>
          <a:sx n="100" d="100"/>
          <a:sy n="100" d="100"/>
        </p:scale>
        <p:origin x="-1860"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3888" y="54"/>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346532A8-F9C8-4251-9DAC-04E319043416}" type="datetimeFigureOut">
              <a:rPr lang="en-US" smtClean="0"/>
              <a:t>9/14/2022</a:t>
            </a:fld>
            <a:endParaRPr lang="en-US"/>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E00ACD34-87C5-435D-9491-E8E0C3C8F4C3}" type="slidenum">
              <a:rPr lang="en-US" smtClean="0"/>
              <a:t>‹#›</a:t>
            </a:fld>
            <a:endParaRPr lang="en-US"/>
          </a:p>
        </p:txBody>
      </p:sp>
    </p:spTree>
    <p:extLst>
      <p:ext uri="{BB962C8B-B14F-4D97-AF65-F5344CB8AC3E}">
        <p14:creationId xmlns:p14="http://schemas.microsoft.com/office/powerpoint/2010/main" val="117333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NZ"/>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8841CF45-E18F-4341-A359-9BAE25E22F53}" type="datetimeFigureOut">
              <a:rPr lang="en-NZ" smtClean="0"/>
              <a:t>14/09/2022</a:t>
            </a:fld>
            <a:endParaRPr lang="en-NZ"/>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NZ"/>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NZ"/>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4879CDE9-3C98-4AD7-82E3-1F4A8DE835EE}" type="slidenum">
              <a:rPr lang="en-NZ" smtClean="0"/>
              <a:t>‹#›</a:t>
            </a:fld>
            <a:endParaRPr lang="en-NZ"/>
          </a:p>
        </p:txBody>
      </p:sp>
    </p:spTree>
    <p:extLst>
      <p:ext uri="{BB962C8B-B14F-4D97-AF65-F5344CB8AC3E}">
        <p14:creationId xmlns:p14="http://schemas.microsoft.com/office/powerpoint/2010/main" val="178680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limate.gov/news-features/blogs/beyond-data/2021-us-billion-dollar-weather-and-climate-disasters-historica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ncdc.noaa.gov/bill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Good</a:t>
            </a:r>
            <a:r>
              <a:rPr lang="en-NZ" baseline="0" dirty="0" smtClean="0"/>
              <a:t> afternoon. It is my pleasure to be here today. </a:t>
            </a:r>
          </a:p>
          <a:p>
            <a:r>
              <a:rPr lang="en-NZ" baseline="0" dirty="0" smtClean="0"/>
              <a:t>Today I will discuss Hurricane Ida extreme weather and flooding in the United States and disaster risk mitigation measures.</a:t>
            </a:r>
            <a:endParaRPr lang="en-NZ" dirty="0"/>
          </a:p>
        </p:txBody>
      </p:sp>
      <p:sp>
        <p:nvSpPr>
          <p:cNvPr id="4" name="Slide Number Placeholder 3"/>
          <p:cNvSpPr>
            <a:spLocks noGrp="1"/>
          </p:cNvSpPr>
          <p:nvPr>
            <p:ph type="sldNum" sz="quarter" idx="10"/>
          </p:nvPr>
        </p:nvSpPr>
        <p:spPr/>
        <p:txBody>
          <a:bodyPr/>
          <a:lstStyle/>
          <a:p>
            <a:fld id="{4879CDE9-3C98-4AD7-82E3-1F4A8DE835EE}" type="slidenum">
              <a:rPr lang="en-NZ" smtClean="0"/>
              <a:t>1</a:t>
            </a:fld>
            <a:endParaRPr lang="en-NZ" dirty="0"/>
          </a:p>
        </p:txBody>
      </p:sp>
    </p:spTree>
    <p:extLst>
      <p:ext uri="{BB962C8B-B14F-4D97-AF65-F5344CB8AC3E}">
        <p14:creationId xmlns:p14="http://schemas.microsoft.com/office/powerpoint/2010/main" val="320079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CDE9-3C98-4AD7-82E3-1F4A8DE835EE}" type="slidenum">
              <a:rPr lang="en-NZ" smtClean="0"/>
              <a:t>10</a:t>
            </a:fld>
            <a:endParaRPr lang="en-NZ"/>
          </a:p>
        </p:txBody>
      </p:sp>
    </p:spTree>
    <p:extLst>
      <p:ext uri="{BB962C8B-B14F-4D97-AF65-F5344CB8AC3E}">
        <p14:creationId xmlns:p14="http://schemas.microsoft.com/office/powerpoint/2010/main" val="341767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CDE9-3C98-4AD7-82E3-1F4A8DE835EE}" type="slidenum">
              <a:rPr lang="en-NZ" smtClean="0"/>
              <a:t>11</a:t>
            </a:fld>
            <a:endParaRPr lang="en-NZ"/>
          </a:p>
        </p:txBody>
      </p:sp>
    </p:spTree>
    <p:extLst>
      <p:ext uri="{BB962C8B-B14F-4D97-AF65-F5344CB8AC3E}">
        <p14:creationId xmlns:p14="http://schemas.microsoft.com/office/powerpoint/2010/main" val="3772166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CDE9-3C98-4AD7-82E3-1F4A8DE835EE}" type="slidenum">
              <a:rPr lang="en-NZ" smtClean="0"/>
              <a:t>12</a:t>
            </a:fld>
            <a:endParaRPr lang="en-NZ"/>
          </a:p>
        </p:txBody>
      </p:sp>
    </p:spTree>
    <p:extLst>
      <p:ext uri="{BB962C8B-B14F-4D97-AF65-F5344CB8AC3E}">
        <p14:creationId xmlns:p14="http://schemas.microsoft.com/office/powerpoint/2010/main" val="38927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CDE9-3C98-4AD7-82E3-1F4A8DE835EE}" type="slidenum">
              <a:rPr lang="en-NZ" smtClean="0"/>
              <a:t>13</a:t>
            </a:fld>
            <a:endParaRPr lang="en-NZ"/>
          </a:p>
        </p:txBody>
      </p:sp>
    </p:spTree>
    <p:extLst>
      <p:ext uri="{BB962C8B-B14F-4D97-AF65-F5344CB8AC3E}">
        <p14:creationId xmlns:p14="http://schemas.microsoft.com/office/powerpoint/2010/main" val="66679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9CDE9-3C98-4AD7-82E3-1F4A8DE835EE}" type="slidenum">
              <a:rPr lang="en-NZ" smtClean="0"/>
              <a:t>14</a:t>
            </a:fld>
            <a:endParaRPr lang="en-NZ"/>
          </a:p>
        </p:txBody>
      </p:sp>
    </p:spTree>
    <p:extLst>
      <p:ext uri="{BB962C8B-B14F-4D97-AF65-F5344CB8AC3E}">
        <p14:creationId xmlns:p14="http://schemas.microsoft.com/office/powerpoint/2010/main" val="64202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Good</a:t>
            </a:r>
            <a:r>
              <a:rPr lang="en-NZ" baseline="0" dirty="0" smtClean="0"/>
              <a:t> afternoon. It is my pleasure to be here today. </a:t>
            </a:r>
          </a:p>
          <a:p>
            <a:r>
              <a:rPr lang="en-NZ" baseline="0" dirty="0" smtClean="0"/>
              <a:t>Today I will discuss Hurricane Ida extreme weather and flooding in the United States and disaster risk mitigation measures.</a:t>
            </a:r>
            <a:endParaRPr lang="en-NZ" dirty="0"/>
          </a:p>
        </p:txBody>
      </p:sp>
      <p:sp>
        <p:nvSpPr>
          <p:cNvPr id="4" name="Slide Number Placeholder 3"/>
          <p:cNvSpPr>
            <a:spLocks noGrp="1"/>
          </p:cNvSpPr>
          <p:nvPr>
            <p:ph type="sldNum" sz="quarter" idx="10"/>
          </p:nvPr>
        </p:nvSpPr>
        <p:spPr/>
        <p:txBody>
          <a:bodyPr/>
          <a:lstStyle/>
          <a:p>
            <a:fld id="{4879CDE9-3C98-4AD7-82E3-1F4A8DE835EE}" type="slidenum">
              <a:rPr lang="en-NZ" smtClean="0"/>
              <a:t>15</a:t>
            </a:fld>
            <a:endParaRPr lang="en-NZ" dirty="0"/>
          </a:p>
        </p:txBody>
      </p:sp>
    </p:spTree>
    <p:extLst>
      <p:ext uri="{BB962C8B-B14F-4D97-AF65-F5344CB8AC3E}">
        <p14:creationId xmlns:p14="http://schemas.microsoft.com/office/powerpoint/2010/main" val="32007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650904"/>
            <a:ext cx="5510530" cy="5040559"/>
          </a:xfrm>
        </p:spPr>
        <p:txBody>
          <a:bodyPr/>
          <a:lstStyle/>
          <a:p>
            <a:pPr marL="181171" indent="-181171">
              <a:buFont typeface="Arial" panose="020B0604020202020204" pitchFamily="34" charset="0"/>
              <a:buChar char="•"/>
            </a:pPr>
            <a:r>
              <a:rPr lang="en-NZ" dirty="0" smtClean="0"/>
              <a:t>First, I’d like to give an overview of weather</a:t>
            </a:r>
            <a:r>
              <a:rPr lang="en-NZ" baseline="0" dirty="0" smtClean="0"/>
              <a:t> and climate disasters in the US. </a:t>
            </a:r>
          </a:p>
          <a:p>
            <a:pPr marL="181171" indent="-181171">
              <a:buFont typeface="Arial" panose="020B0604020202020204" pitchFamily="34" charset="0"/>
              <a:buChar char="•"/>
            </a:pPr>
            <a:r>
              <a:rPr lang="en-NZ" baseline="0" dirty="0" smtClean="0"/>
              <a:t>This figure shows just the disasters causing over $1 billion US dollars of damage in 2021.</a:t>
            </a:r>
          </a:p>
          <a:p>
            <a:pPr marL="181171" indent="-181171">
              <a:buFont typeface="Arial" panose="020B0604020202020204" pitchFamily="34" charset="0"/>
              <a:buChar char="•"/>
            </a:pPr>
            <a:r>
              <a:rPr lang="en-NZ" dirty="0" smtClean="0"/>
              <a:t>T</a:t>
            </a:r>
            <a:r>
              <a:rPr lang="en-NZ" baseline="0" dirty="0" smtClean="0"/>
              <a:t>here were</a:t>
            </a:r>
            <a:r>
              <a:rPr lang="en-NZ" dirty="0" smtClean="0"/>
              <a:t> </a:t>
            </a:r>
            <a:r>
              <a:rPr lang="en-NZ" dirty="0" smtClean="0"/>
              <a:t>20</a:t>
            </a:r>
            <a:r>
              <a:rPr lang="en-NZ" baseline="0" dirty="0" smtClean="0"/>
              <a:t> disasters of this magnitude</a:t>
            </a:r>
            <a:r>
              <a:rPr lang="en-NZ" dirty="0" smtClean="0"/>
              <a:t> almost as high as the 2020 record of 22 disasters causing over $1 billion US dollars of damage.</a:t>
            </a:r>
            <a:endParaRPr lang="en-NZ" dirty="0"/>
          </a:p>
          <a:p>
            <a:pPr marL="181171" indent="-181171">
              <a:buFont typeface="Arial" panose="020B0604020202020204" pitchFamily="34" charset="0"/>
              <a:buChar char="•"/>
            </a:pPr>
            <a:r>
              <a:rPr lang="en-NZ" baseline="0" dirty="0" smtClean="0"/>
              <a:t>The cost of these 2021 disasters </a:t>
            </a:r>
            <a:r>
              <a:rPr lang="en-NZ" dirty="0" smtClean="0"/>
              <a:t>was </a:t>
            </a:r>
            <a:r>
              <a:rPr lang="en-NZ" baseline="0" dirty="0" smtClean="0"/>
              <a:t> $145 billion dollars. more than </a:t>
            </a:r>
            <a:r>
              <a:rPr lang="en-NZ" dirty="0" smtClean="0"/>
              <a:t>2020</a:t>
            </a:r>
            <a:r>
              <a:rPr lang="en-NZ" baseline="0" dirty="0" smtClean="0"/>
              <a:t>’s cost of $95 billion.</a:t>
            </a:r>
          </a:p>
          <a:p>
            <a:pPr marL="181171" indent="-181171">
              <a:buFont typeface="Arial" panose="020B0604020202020204" pitchFamily="34" charset="0"/>
              <a:buChar char="•"/>
            </a:pPr>
            <a:r>
              <a:rPr lang="en-NZ" baseline="0" dirty="0" smtClean="0"/>
              <a:t>Hurricane Ida was the most damaging disaster It caused more than $75 billion dollars of damage, 96 deaths,</a:t>
            </a:r>
            <a:r>
              <a:rPr lang="en-NZ" dirty="0" smtClean="0"/>
              <a:t> and </a:t>
            </a:r>
            <a:r>
              <a:rPr lang="en-NZ" baseline="0" dirty="0" smtClean="0"/>
              <a:t>left over 1 million people without power. </a:t>
            </a:r>
          </a:p>
          <a:p>
            <a:pPr marL="207094" indent="-181171">
              <a:buFont typeface="Arial" panose="020B0604020202020204" pitchFamily="34" charset="0"/>
              <a:buChar char="•"/>
            </a:pPr>
            <a:r>
              <a:rPr lang="en-NZ" baseline="0" dirty="0" smtClean="0"/>
              <a:t>It however, did not cause the most deaths. The most deaths, </a:t>
            </a:r>
            <a:r>
              <a:rPr lang="en-NZ" dirty="0" smtClean="0"/>
              <a:t>were</a:t>
            </a:r>
            <a:r>
              <a:rPr lang="en-NZ" baseline="0" dirty="0" smtClean="0"/>
              <a:t> caused by ongoing drought and heatwave in the western part of the US.</a:t>
            </a:r>
          </a:p>
          <a:p>
            <a:pPr marL="207094" indent="-181171">
              <a:buFont typeface="Arial" panose="020B0604020202020204" pitchFamily="34" charset="0"/>
              <a:buChar char="•"/>
            </a:pPr>
            <a:r>
              <a:rPr lang="en-NZ" dirty="0" smtClean="0"/>
              <a:t>In 2022, through mid-July there have been 9 disasters causing more than a  billion  dollars. Many from damaging winds and tornados.</a:t>
            </a:r>
          </a:p>
          <a:p>
            <a:pPr marL="207094" indent="-181171">
              <a:buFont typeface="Arial" panose="020B0604020202020204" pitchFamily="34" charset="0"/>
              <a:buChar char="•"/>
            </a:pPr>
            <a:r>
              <a:rPr lang="en-US" dirty="0"/>
              <a:t>From 1980 to 2021 there was an average of 7.7 billion-dollar weather disasters per year. But looking at just the past five years, that number goes up to 17.8.</a:t>
            </a:r>
            <a:endParaRPr lang="en-NZ" dirty="0" smtClean="0"/>
          </a:p>
          <a:p>
            <a:r>
              <a:rPr lang="en-NZ" dirty="0" smtClean="0"/>
              <a:t>---------</a:t>
            </a:r>
          </a:p>
          <a:p>
            <a:pPr marL="181171" indent="-181171">
              <a:buFont typeface="Arial" panose="020B0604020202020204" pitchFamily="34" charset="0"/>
              <a:buChar char="•"/>
            </a:pPr>
            <a:r>
              <a:rPr lang="en-NZ" baseline="0" dirty="0" smtClean="0"/>
              <a:t>On the western side of the US, there were wildfires, drought, and flooding; severe weather in central parts of the country; and hurricanes, tropical storms, and flooding in the southeast part of the US.</a:t>
            </a:r>
          </a:p>
          <a:p>
            <a:pPr marL="181171" indent="-181171">
              <a:buFont typeface="Arial" panose="020B0604020202020204" pitchFamily="34" charset="0"/>
              <a:buChar char="•"/>
            </a:pPr>
            <a:r>
              <a:rPr lang="en-US" dirty="0" smtClean="0"/>
              <a:t>In 2021, the United States experienced </a:t>
            </a:r>
            <a:r>
              <a:rPr lang="en-US" dirty="0" err="1" smtClean="0"/>
              <a:t>recor</a:t>
            </a:r>
            <a:endParaRPr lang="en-US" dirty="0" smtClean="0"/>
          </a:p>
          <a:p>
            <a:pPr marL="181171" indent="-181171">
              <a:buFont typeface="Arial" panose="020B0604020202020204" pitchFamily="34" charset="0"/>
              <a:buChar char="•"/>
            </a:pPr>
            <a:r>
              <a:rPr lang="en-US" dirty="0" smtClean="0"/>
              <a:t>In d-smashing 20 weather or climate disasters that each resulted in at least $1 billion in damages. NOAA map by NCEI.</a:t>
            </a:r>
          </a:p>
          <a:p>
            <a:pPr marL="181171" indent="-181171">
              <a:buFont typeface="Arial" panose="020B0604020202020204" pitchFamily="34" charset="0"/>
              <a:buChar char="•"/>
            </a:pPr>
            <a:r>
              <a:rPr lang="en-NZ" sz="800" dirty="0" smtClean="0">
                <a:hlinkClick r:id="rId3"/>
              </a:rPr>
              <a:t>https://www.climate.gov/news-features/blogs/beyond-data/2021-us-billion-dollar-weather-and-climate-disasters-historical</a:t>
            </a:r>
            <a:r>
              <a:rPr lang="en-NZ" sz="800" dirty="0" smtClean="0"/>
              <a:t> </a:t>
            </a:r>
          </a:p>
          <a:p>
            <a:pPr marL="181171" indent="-181171">
              <a:buFont typeface="Arial" panose="020B0604020202020204" pitchFamily="34" charset="0"/>
              <a:buChar char="•"/>
            </a:pPr>
            <a:r>
              <a:rPr lang="en-NZ" sz="800" dirty="0" smtClean="0">
                <a:hlinkClick r:id="rId4"/>
              </a:rPr>
              <a:t>www.ncdc.noaa.gov/billions</a:t>
            </a:r>
            <a:r>
              <a:rPr lang="en-NZ" sz="800" dirty="0" smtClean="0"/>
              <a:t>    </a:t>
            </a:r>
            <a:r>
              <a:rPr lang="en-NZ" sz="800" dirty="0" smtClean="0">
                <a:hlinkClick r:id="rId4"/>
              </a:rPr>
              <a:t>www.ncdc.noaa.gov/billions</a:t>
            </a:r>
            <a:endParaRPr lang="en-NZ" sz="800" dirty="0" smtClean="0"/>
          </a:p>
          <a:p>
            <a:pPr marL="181171" indent="-181171">
              <a:buFont typeface="Arial" panose="020B0604020202020204" pitchFamily="34" charset="0"/>
              <a:buChar char="•"/>
            </a:pPr>
            <a:r>
              <a:rPr lang="en-US" dirty="0" smtClean="0"/>
              <a:t>Month-by-month accumulation of billion-dollar disasters for each year on record. The colored lines represent the top 6 years for most billion-dollar disasters. All other years are colored light gray. NOAA image by NCEI.</a:t>
            </a:r>
          </a:p>
          <a:p>
            <a:pPr marL="181171" indent="-181171">
              <a:buFont typeface="Arial" panose="020B0604020202020204" pitchFamily="34" charset="0"/>
              <a:buChar char="•"/>
            </a:pPr>
            <a:endParaRPr lang="en-US" baseline="0" dirty="0" smtClean="0"/>
          </a:p>
          <a:p>
            <a:pPr marL="181171" indent="-181171">
              <a:buFont typeface="Arial" panose="020B0604020202020204" pitchFamily="34" charset="0"/>
              <a:buChar char="•"/>
            </a:pPr>
            <a:endParaRPr lang="en-NZ" baseline="0" dirty="0" smtClean="0"/>
          </a:p>
        </p:txBody>
      </p:sp>
      <p:sp>
        <p:nvSpPr>
          <p:cNvPr id="4" name="Slide Number Placeholder 3"/>
          <p:cNvSpPr>
            <a:spLocks noGrp="1"/>
          </p:cNvSpPr>
          <p:nvPr>
            <p:ph type="sldNum" sz="quarter" idx="10"/>
          </p:nvPr>
        </p:nvSpPr>
        <p:spPr/>
        <p:txBody>
          <a:bodyPr/>
          <a:lstStyle/>
          <a:p>
            <a:fld id="{4879CDE9-3C98-4AD7-82E3-1F4A8DE835EE}" type="slidenum">
              <a:rPr lang="en-NZ" smtClean="0">
                <a:solidFill>
                  <a:prstClr val="black"/>
                </a:solidFill>
              </a:rPr>
              <a:pPr/>
              <a:t>2</a:t>
            </a:fld>
            <a:endParaRPr lang="en-NZ" dirty="0">
              <a:solidFill>
                <a:prstClr val="black"/>
              </a:solidFill>
            </a:endParaRPr>
          </a:p>
        </p:txBody>
      </p:sp>
    </p:spTree>
    <p:extLst>
      <p:ext uri="{BB962C8B-B14F-4D97-AF65-F5344CB8AC3E}">
        <p14:creationId xmlns:p14="http://schemas.microsoft.com/office/powerpoint/2010/main" val="48647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can see a map tracking Hurricane Ida’s movements. Hurricane Ida entered the US mainland on August 29th over the State of Louisiana, where it causes extensive flooding then makes it way across many other states including Pennsylvania, New Jersey, and New York where it also caused catastrophic damage. </a:t>
            </a:r>
          </a:p>
          <a:p>
            <a:endParaRPr lang="en-US" baseline="0" dirty="0" smtClean="0"/>
          </a:p>
          <a:p>
            <a:r>
              <a:rPr lang="en-US" baseline="0" dirty="0" smtClean="0"/>
              <a:t>The second photo shows Hurricane Ida from the International Space Station which gives one an idea of the scale of it.</a:t>
            </a:r>
          </a:p>
          <a:p>
            <a:endParaRPr lang="en-US" dirty="0"/>
          </a:p>
        </p:txBody>
      </p:sp>
      <p:sp>
        <p:nvSpPr>
          <p:cNvPr id="4" name="Slide Number Placeholder 3"/>
          <p:cNvSpPr>
            <a:spLocks noGrp="1"/>
          </p:cNvSpPr>
          <p:nvPr>
            <p:ph type="sldNum" sz="quarter" idx="10"/>
          </p:nvPr>
        </p:nvSpPr>
        <p:spPr/>
        <p:txBody>
          <a:bodyPr/>
          <a:lstStyle/>
          <a:p>
            <a:fld id="{4879CDE9-3C98-4AD7-82E3-1F4A8DE835EE}" type="slidenum">
              <a:rPr lang="en-NZ" smtClean="0"/>
              <a:t>3</a:t>
            </a:fld>
            <a:endParaRPr lang="en-NZ" dirty="0"/>
          </a:p>
        </p:txBody>
      </p:sp>
    </p:spTree>
    <p:extLst>
      <p:ext uri="{BB962C8B-B14F-4D97-AF65-F5344CB8AC3E}">
        <p14:creationId xmlns:p14="http://schemas.microsoft.com/office/powerpoint/2010/main" val="362749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Hurricane Ida </a:t>
            </a:r>
            <a:r>
              <a:rPr lang="en-US" dirty="0" smtClean="0"/>
              <a:t>was an extremely devastating Category</a:t>
            </a:r>
            <a:r>
              <a:rPr lang="en-US" baseline="0" dirty="0" smtClean="0"/>
              <a:t> 4 hurricane</a:t>
            </a:r>
            <a:r>
              <a:rPr lang="en-US" dirty="0" smtClean="0"/>
              <a:t> that is the 5</a:t>
            </a:r>
            <a:r>
              <a:rPr lang="en-US" baseline="30000" dirty="0" smtClean="0"/>
              <a:t>th</a:t>
            </a:r>
            <a:r>
              <a:rPr lang="en-US" dirty="0" smtClean="0"/>
              <a:t> largest hurricane to hit</a:t>
            </a:r>
            <a:r>
              <a:rPr lang="en-US" baseline="0" dirty="0" smtClean="0"/>
              <a:t> the US mainland. </a:t>
            </a:r>
          </a:p>
          <a:p>
            <a:endParaRPr lang="en-US" baseline="0" dirty="0" smtClean="0"/>
          </a:p>
          <a:p>
            <a:r>
              <a:rPr lang="en-US" baseline="0" dirty="0" smtClean="0"/>
              <a:t>It also is the 6</a:t>
            </a:r>
            <a:r>
              <a:rPr lang="en-US" baseline="30000" dirty="0" smtClean="0"/>
              <a:t>th</a:t>
            </a:r>
            <a:r>
              <a:rPr lang="en-US" baseline="0" dirty="0" smtClean="0"/>
              <a:t> costliest at US $65 billion dollars in damage with close to half of the damage caused by flooding in the Northeastern US.</a:t>
            </a:r>
          </a:p>
          <a:p>
            <a:endParaRPr lang="en-US" baseline="0" dirty="0" smtClean="0"/>
          </a:p>
          <a:p>
            <a:r>
              <a:rPr lang="en-US" baseline="0" dirty="0" smtClean="0"/>
              <a:t>It also produced the 1</a:t>
            </a:r>
            <a:r>
              <a:rPr lang="en-US" baseline="30000" dirty="0" smtClean="0"/>
              <a:t>st</a:t>
            </a:r>
            <a:r>
              <a:rPr lang="en-US" baseline="0" dirty="0" smtClean="0"/>
              <a:t> flash flood and EF-3 tornado recorded in the Northeastern US.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879CDE9-3C98-4AD7-82E3-1F4A8DE835EE}" type="slidenum">
              <a:rPr lang="en-NZ" smtClean="0"/>
              <a:t>4</a:t>
            </a:fld>
            <a:endParaRPr lang="en-NZ"/>
          </a:p>
        </p:txBody>
      </p:sp>
    </p:spTree>
    <p:extLst>
      <p:ext uri="{BB962C8B-B14F-4D97-AF65-F5344CB8AC3E}">
        <p14:creationId xmlns:p14="http://schemas.microsoft.com/office/powerpoint/2010/main" val="64202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Disaster management</a:t>
            </a:r>
            <a:r>
              <a:rPr lang="en-NZ" baseline="0" dirty="0" smtClean="0"/>
              <a:t> planning </a:t>
            </a:r>
            <a:endParaRPr lang="en-US" dirty="0"/>
          </a:p>
        </p:txBody>
      </p:sp>
      <p:sp>
        <p:nvSpPr>
          <p:cNvPr id="4" name="Slide Number Placeholder 3"/>
          <p:cNvSpPr>
            <a:spLocks noGrp="1"/>
          </p:cNvSpPr>
          <p:nvPr>
            <p:ph type="sldNum" sz="quarter" idx="10"/>
          </p:nvPr>
        </p:nvSpPr>
        <p:spPr/>
        <p:txBody>
          <a:bodyPr/>
          <a:lstStyle/>
          <a:p>
            <a:fld id="{4879CDE9-3C98-4AD7-82E3-1F4A8DE835EE}" type="slidenum">
              <a:rPr lang="en-NZ" smtClean="0"/>
              <a:t>5</a:t>
            </a:fld>
            <a:endParaRPr lang="en-NZ"/>
          </a:p>
        </p:txBody>
      </p:sp>
    </p:spTree>
    <p:extLst>
      <p:ext uri="{BB962C8B-B14F-4D97-AF65-F5344CB8AC3E}">
        <p14:creationId xmlns:p14="http://schemas.microsoft.com/office/powerpoint/2010/main" val="164454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3 inches of rain fell</a:t>
            </a:r>
            <a:r>
              <a:rPr lang="en-NZ" baseline="0" dirty="0" smtClean="0"/>
              <a:t> in one hour</a:t>
            </a:r>
          </a:p>
          <a:p>
            <a:r>
              <a:rPr lang="en-NZ" baseline="0" dirty="0" smtClean="0"/>
              <a:t>75% of the city is build on imperious surfaces</a:t>
            </a:r>
            <a:endParaRPr lang="en-NZ" dirty="0" smtClean="0"/>
          </a:p>
          <a:p>
            <a:r>
              <a:rPr lang="en-NZ" dirty="0" smtClean="0"/>
              <a:t>75</a:t>
            </a:r>
            <a:r>
              <a:rPr lang="en-NZ" baseline="0" dirty="0" smtClean="0"/>
              <a:t> million gallons of water had to be pumped out of tunnels</a:t>
            </a:r>
            <a:endParaRPr lang="en-US" dirty="0"/>
          </a:p>
        </p:txBody>
      </p:sp>
      <p:sp>
        <p:nvSpPr>
          <p:cNvPr id="4" name="Slide Number Placeholder 3"/>
          <p:cNvSpPr>
            <a:spLocks noGrp="1"/>
          </p:cNvSpPr>
          <p:nvPr>
            <p:ph type="sldNum" sz="quarter" idx="10"/>
          </p:nvPr>
        </p:nvSpPr>
        <p:spPr/>
        <p:txBody>
          <a:bodyPr/>
          <a:lstStyle/>
          <a:p>
            <a:fld id="{4879CDE9-3C98-4AD7-82E3-1F4A8DE835EE}" type="slidenum">
              <a:rPr lang="en-NZ" smtClean="0"/>
              <a:t>6</a:t>
            </a:fld>
            <a:endParaRPr lang="en-NZ"/>
          </a:p>
        </p:txBody>
      </p:sp>
    </p:spTree>
    <p:extLst>
      <p:ext uri="{BB962C8B-B14F-4D97-AF65-F5344CB8AC3E}">
        <p14:creationId xmlns:p14="http://schemas.microsoft.com/office/powerpoint/2010/main" val="327807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smtClean="0"/>
          </a:p>
          <a:p>
            <a:r>
              <a:rPr lang="en-NZ" dirty="0" smtClean="0"/>
              <a:t>3 inches of rain fell</a:t>
            </a:r>
            <a:r>
              <a:rPr lang="en-NZ" baseline="0" dirty="0" smtClean="0"/>
              <a:t> in one hour</a:t>
            </a:r>
          </a:p>
          <a:p>
            <a:r>
              <a:rPr lang="en-NZ" baseline="0" dirty="0" smtClean="0"/>
              <a:t>75% of the city is build on imperious surfaces</a:t>
            </a:r>
            <a:endParaRPr lang="en-NZ" dirty="0" smtClean="0"/>
          </a:p>
          <a:p>
            <a:r>
              <a:rPr lang="en-NZ" dirty="0" smtClean="0"/>
              <a:t>75</a:t>
            </a:r>
            <a:r>
              <a:rPr lang="en-NZ" baseline="0" dirty="0" smtClean="0"/>
              <a:t> million gallons of water had to be pumped out of tunnels</a:t>
            </a:r>
            <a:endParaRPr lang="en-US" dirty="0" smtClean="0"/>
          </a:p>
          <a:p>
            <a:endParaRPr lang="en-NZ" baseline="0" dirty="0" smtClean="0"/>
          </a:p>
          <a:p>
            <a:r>
              <a:rPr lang="en-NZ" baseline="0" dirty="0" smtClean="0"/>
              <a:t>Source: Spencer Platt/Getty Images, Major Deegan Expressway in the Bronx</a:t>
            </a:r>
            <a:endParaRPr lang="en-US" dirty="0"/>
          </a:p>
        </p:txBody>
      </p:sp>
      <p:sp>
        <p:nvSpPr>
          <p:cNvPr id="4" name="Slide Number Placeholder 3"/>
          <p:cNvSpPr>
            <a:spLocks noGrp="1"/>
          </p:cNvSpPr>
          <p:nvPr>
            <p:ph type="sldNum" sz="quarter" idx="10"/>
          </p:nvPr>
        </p:nvSpPr>
        <p:spPr/>
        <p:txBody>
          <a:bodyPr/>
          <a:lstStyle/>
          <a:p>
            <a:fld id="{4879CDE9-3C98-4AD7-82E3-1F4A8DE835EE}" type="slidenum">
              <a:rPr lang="en-NZ" smtClean="0"/>
              <a:t>7</a:t>
            </a:fld>
            <a:endParaRPr lang="en-NZ"/>
          </a:p>
        </p:txBody>
      </p:sp>
    </p:spTree>
    <p:extLst>
      <p:ext uri="{BB962C8B-B14F-4D97-AF65-F5344CB8AC3E}">
        <p14:creationId xmlns:p14="http://schemas.microsoft.com/office/powerpoint/2010/main" val="427721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baseline="0" dirty="0" smtClean="0"/>
              <a:t>The climate crisis is here now and is only going to get worse. Here’s a photo of what NYC could like in the future.</a:t>
            </a:r>
          </a:p>
          <a:p>
            <a:r>
              <a:rPr lang="en-US" b="0" dirty="0" smtClean="0"/>
              <a:t>Close</a:t>
            </a:r>
            <a:r>
              <a:rPr lang="en-US" b="0" baseline="0" dirty="0" smtClean="0"/>
              <a:t> to</a:t>
            </a:r>
            <a:r>
              <a:rPr lang="en-US" b="0" dirty="0" smtClean="0"/>
              <a:t> 9 million people</a:t>
            </a:r>
            <a:r>
              <a:rPr lang="en-US" b="0" baseline="0" dirty="0" smtClean="0"/>
              <a:t> live in New York City and there are 20 million people in the greater NYC region.</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4879CDE9-3C98-4AD7-82E3-1F4A8DE835EE}" type="slidenum">
              <a:rPr lang="en-NZ" smtClean="0"/>
              <a:t>8</a:t>
            </a:fld>
            <a:endParaRPr lang="en-NZ"/>
          </a:p>
        </p:txBody>
      </p:sp>
    </p:spTree>
    <p:extLst>
      <p:ext uri="{BB962C8B-B14F-4D97-AF65-F5344CB8AC3E}">
        <p14:creationId xmlns:p14="http://schemas.microsoft.com/office/powerpoint/2010/main" val="64202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baseline="0" dirty="0" smtClean="0"/>
              <a:t>This graph form the NYC Panel on Climate Change shows that the Sea Level Rise in NYR has steadily increased since 1900 and is nearly double the global trend.</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4879CDE9-3C98-4AD7-82E3-1F4A8DE835EE}" type="slidenum">
              <a:rPr lang="en-NZ" smtClean="0"/>
              <a:t>9</a:t>
            </a:fld>
            <a:endParaRPr lang="en-NZ"/>
          </a:p>
        </p:txBody>
      </p:sp>
    </p:spTree>
    <p:extLst>
      <p:ext uri="{BB962C8B-B14F-4D97-AF65-F5344CB8AC3E}">
        <p14:creationId xmlns:p14="http://schemas.microsoft.com/office/powerpoint/2010/main" val="64202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145226-D21F-4B36-A73D-0E435B730707}" type="datetimeFigureOut">
              <a:rPr lang="en-NZ" smtClean="0"/>
              <a:t>14/09/2022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C90163-8451-4B78-AEB8-8724A36D2D91}"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45226-D21F-4B36-A73D-0E435B730707}" type="datetimeFigureOut">
              <a:rPr lang="en-NZ" smtClean="0"/>
              <a:t>14/09/2022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C90163-8451-4B78-AEB8-8724A36D2D91}"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145226-D21F-4B36-A73D-0E435B730707}" type="datetimeFigureOut">
              <a:rPr lang="en-NZ" smtClean="0"/>
              <a:t>14/09/2022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C90163-8451-4B78-AEB8-8724A36D2D91}"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441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8348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28100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7336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46932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32702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87420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1738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45226-D21F-4B36-A73D-0E435B730707}" type="datetimeFigureOut">
              <a:rPr lang="en-NZ" smtClean="0"/>
              <a:t>14/09/2022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C90163-8451-4B78-AEB8-8724A36D2D91}"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5790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259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214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45226-D21F-4B36-A73D-0E435B730707}" type="datetimeFigureOut">
              <a:rPr lang="en-NZ" smtClean="0"/>
              <a:t>14/09/2022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C90163-8451-4B78-AEB8-8724A36D2D91}"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8145226-D21F-4B36-A73D-0E435B730707}" type="datetimeFigureOut">
              <a:rPr lang="en-NZ" smtClean="0"/>
              <a:t>14/09/2022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C90163-8451-4B78-AEB8-8724A36D2D91}"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145226-D21F-4B36-A73D-0E435B730707}" type="datetimeFigureOut">
              <a:rPr lang="en-NZ" smtClean="0"/>
              <a:t>14/09/2022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CC90163-8451-4B78-AEB8-8724A36D2D91}"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45226-D21F-4B36-A73D-0E435B730707}" type="datetimeFigureOut">
              <a:rPr lang="en-NZ" smtClean="0"/>
              <a:t>14/09/2022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CC90163-8451-4B78-AEB8-8724A36D2D91}"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8145226-D21F-4B36-A73D-0E435B730707}" type="datetimeFigureOut">
              <a:rPr lang="en-NZ" smtClean="0"/>
              <a:t>14/09/2022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CC90163-8451-4B78-AEB8-8724A36D2D91}"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8145226-D21F-4B36-A73D-0E435B730707}" type="datetimeFigureOut">
              <a:rPr lang="en-NZ" smtClean="0"/>
              <a:t>14/09/2022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C90163-8451-4B78-AEB8-8724A36D2D91}"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45226-D21F-4B36-A73D-0E435B730707}" type="datetimeFigureOut">
              <a:rPr lang="en-NZ" smtClean="0"/>
              <a:t>14/09/2022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C90163-8451-4B78-AEB8-8724A36D2D91}"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8145226-D21F-4B36-A73D-0E435B730707}" type="datetimeFigureOut">
              <a:rPr lang="en-NZ" smtClean="0"/>
              <a:t>14/09/2022</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CC90163-8451-4B78-AEB8-8724A36D2D91}"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D1A51-44DA-489D-A963-48B970FA85CD}" type="datetimeFigureOut">
              <a:rPr lang="en-NZ">
                <a:solidFill>
                  <a:prstClr val="black">
                    <a:tint val="75000"/>
                  </a:prstClr>
                </a:solidFill>
              </a:rPr>
              <a:pPr/>
              <a:t>14/09/2022</a:t>
            </a:fld>
            <a:endParaRPr lang="en-NZ">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E77FF-58CD-4708-9715-278D56DDAD5D}" type="slidenum">
              <a:rPr lang="en-NZ">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2630177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mailto:april.j.lander@gmail.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1780108"/>
          </a:xfrm>
        </p:spPr>
        <p:txBody>
          <a:bodyPr>
            <a:normAutofit/>
          </a:bodyPr>
          <a:lstStyle/>
          <a:p>
            <a:r>
              <a:rPr lang="en-NZ" sz="3200" b="1" dirty="0" smtClean="0">
                <a:solidFill>
                  <a:schemeClr val="bg1">
                    <a:lumMod val="95000"/>
                  </a:schemeClr>
                </a:solidFill>
              </a:rPr>
              <a:t>Hurricane Ida extreme weather and flooding in the United States and disaster risk mitigation measures</a:t>
            </a:r>
            <a:endParaRPr lang="en-NZ" sz="3200" b="1" dirty="0">
              <a:solidFill>
                <a:schemeClr val="bg1">
                  <a:lumMod val="95000"/>
                </a:schemeClr>
              </a:solidFill>
            </a:endParaRPr>
          </a:p>
        </p:txBody>
      </p:sp>
      <p:sp>
        <p:nvSpPr>
          <p:cNvPr id="3" name="Subtitle 2"/>
          <p:cNvSpPr>
            <a:spLocks noGrp="1"/>
          </p:cNvSpPr>
          <p:nvPr>
            <p:ph type="subTitle" idx="1"/>
          </p:nvPr>
        </p:nvSpPr>
        <p:spPr>
          <a:xfrm>
            <a:off x="395536" y="764704"/>
            <a:ext cx="8280920" cy="1224136"/>
          </a:xfrm>
        </p:spPr>
        <p:txBody>
          <a:bodyPr>
            <a:noAutofit/>
          </a:bodyPr>
          <a:lstStyle/>
          <a:p>
            <a:r>
              <a:rPr lang="en-NZ" sz="2400" b="1" dirty="0" smtClean="0">
                <a:solidFill>
                  <a:schemeClr val="tx1"/>
                </a:solidFill>
              </a:rPr>
              <a:t>3</a:t>
            </a:r>
            <a:r>
              <a:rPr lang="en-NZ" sz="2400" b="1" baseline="30000" dirty="0" smtClean="0">
                <a:solidFill>
                  <a:schemeClr val="tx1"/>
                </a:solidFill>
              </a:rPr>
              <a:t>rd</a:t>
            </a:r>
            <a:r>
              <a:rPr lang="en-NZ" sz="2400" b="1" dirty="0" smtClean="0">
                <a:solidFill>
                  <a:schemeClr val="tx1"/>
                </a:solidFill>
              </a:rPr>
              <a:t> International Webinar Series</a:t>
            </a:r>
          </a:p>
          <a:p>
            <a:r>
              <a:rPr lang="en-NZ" sz="2400" b="1" dirty="0" smtClean="0">
                <a:solidFill>
                  <a:schemeClr val="tx1"/>
                </a:solidFill>
              </a:rPr>
              <a:t>Latest Advancements in </a:t>
            </a:r>
            <a:r>
              <a:rPr lang="en-NZ" sz="2400" b="1" dirty="0" err="1" smtClean="0">
                <a:solidFill>
                  <a:schemeClr val="tx1"/>
                </a:solidFill>
              </a:rPr>
              <a:t>Geoenviro</a:t>
            </a:r>
            <a:r>
              <a:rPr lang="en-NZ" sz="2400" b="1" dirty="0" smtClean="0">
                <a:solidFill>
                  <a:schemeClr val="tx1"/>
                </a:solidFill>
              </a:rPr>
              <a:t>-Structural Confluence</a:t>
            </a:r>
            <a:endParaRPr lang="en-NZ" sz="2400" b="1" dirty="0" smtClean="0">
              <a:solidFill>
                <a:schemeClr val="tx1"/>
              </a:solidFill>
            </a:endParaRPr>
          </a:p>
          <a:p>
            <a:r>
              <a:rPr lang="en-NZ" sz="2400" b="1" dirty="0" smtClean="0">
                <a:solidFill>
                  <a:schemeClr val="tx1"/>
                </a:solidFill>
              </a:rPr>
              <a:t>September 15</a:t>
            </a:r>
            <a:r>
              <a:rPr lang="en-NZ" sz="2400" b="1" dirty="0" smtClean="0">
                <a:solidFill>
                  <a:schemeClr val="tx1"/>
                </a:solidFill>
              </a:rPr>
              <a:t>, 2022</a:t>
            </a:r>
            <a:endParaRPr lang="en-NZ" sz="2400" b="1" dirty="0" smtClean="0">
              <a:solidFill>
                <a:schemeClr val="tx1"/>
              </a:solidFill>
            </a:endParaRPr>
          </a:p>
          <a:p>
            <a:endParaRPr lang="en-NZ" sz="2400" dirty="0"/>
          </a:p>
        </p:txBody>
      </p:sp>
      <p:sp>
        <p:nvSpPr>
          <p:cNvPr id="4" name="TextBox 3"/>
          <p:cNvSpPr txBox="1"/>
          <p:nvPr/>
        </p:nvSpPr>
        <p:spPr>
          <a:xfrm>
            <a:off x="1187625" y="4077072"/>
            <a:ext cx="6768751" cy="1138773"/>
          </a:xfrm>
          <a:prstGeom prst="rect">
            <a:avLst/>
          </a:prstGeom>
          <a:noFill/>
        </p:spPr>
        <p:txBody>
          <a:bodyPr wrap="square" rtlCol="0">
            <a:spAutoFit/>
          </a:bodyPr>
          <a:lstStyle/>
          <a:p>
            <a:pPr algn="ctr"/>
            <a:r>
              <a:rPr lang="en-NZ" sz="2400" dirty="0" smtClean="0"/>
              <a:t>Presentation by</a:t>
            </a:r>
          </a:p>
          <a:p>
            <a:pPr algn="ctr"/>
            <a:r>
              <a:rPr lang="en-NZ" sz="2400" dirty="0" smtClean="0"/>
              <a:t>April J. Lander, JP, MEM, EN V SP, AM ASCE</a:t>
            </a:r>
          </a:p>
          <a:p>
            <a:pPr algn="ctr"/>
            <a:r>
              <a:rPr lang="en-NZ" sz="2000" dirty="0" smtClean="0"/>
              <a:t>Independent Contractor, Christchurch, New Zealand</a:t>
            </a:r>
          </a:p>
        </p:txBody>
      </p:sp>
    </p:spTree>
    <p:extLst>
      <p:ext uri="{BB962C8B-B14F-4D97-AF65-F5344CB8AC3E}">
        <p14:creationId xmlns:p14="http://schemas.microsoft.com/office/powerpoint/2010/main" val="122838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NYC a Leader in Climate Change</a:t>
            </a:r>
            <a:endParaRPr lang="en-NZ" dirty="0"/>
          </a:p>
        </p:txBody>
      </p:sp>
      <p:sp>
        <p:nvSpPr>
          <p:cNvPr id="3" name="Rectangle 2"/>
          <p:cNvSpPr/>
          <p:nvPr/>
        </p:nvSpPr>
        <p:spPr>
          <a:xfrm>
            <a:off x="251520" y="2708920"/>
            <a:ext cx="8640960" cy="3168352"/>
          </a:xfrm>
          <a:prstGeom prst="rect">
            <a:avLst/>
          </a:prstGeom>
          <a:solidFill>
            <a:schemeClr val="accent6">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213"/>
            <a:endParaRPr lang="en-NZ" sz="1600" b="1" dirty="0" smtClean="0">
              <a:solidFill>
                <a:schemeClr val="tx1"/>
              </a:solidFill>
            </a:endParaRPr>
          </a:p>
          <a:p>
            <a:pPr marL="176213"/>
            <a:endParaRPr lang="en-NZ" sz="1600" b="1" dirty="0" smtClean="0">
              <a:solidFill>
                <a:schemeClr val="tx1"/>
              </a:solidFill>
            </a:endParaRPr>
          </a:p>
          <a:p>
            <a:pPr marL="176213"/>
            <a:r>
              <a:rPr lang="en-NZ" sz="1600" b="1" dirty="0" smtClean="0">
                <a:solidFill>
                  <a:schemeClr val="tx1"/>
                </a:solidFill>
              </a:rPr>
              <a:t>New York City (NYC) has had climate plans since the mid-2000s </a:t>
            </a:r>
          </a:p>
          <a:p>
            <a:pPr marL="820738" lvl="2" indent="-187325">
              <a:buFont typeface="Arial" panose="020B0604020202020204" pitchFamily="34" charset="0"/>
              <a:buChar char="•"/>
            </a:pPr>
            <a:r>
              <a:rPr lang="en-NZ" sz="1600" dirty="0" smtClean="0">
                <a:solidFill>
                  <a:schemeClr val="tx1"/>
                </a:solidFill>
              </a:rPr>
              <a:t>Mayor’s office responsible for implementation</a:t>
            </a:r>
          </a:p>
          <a:p>
            <a:pPr marL="820738" lvl="2" indent="-187325">
              <a:buFont typeface="Arial" panose="020B0604020202020204" pitchFamily="34" charset="0"/>
              <a:buChar char="•"/>
            </a:pPr>
            <a:r>
              <a:rPr lang="en-NZ" sz="1600" dirty="0" smtClean="0">
                <a:solidFill>
                  <a:schemeClr val="tx1"/>
                </a:solidFill>
              </a:rPr>
              <a:t>PLANYC2030</a:t>
            </a:r>
            <a:r>
              <a:rPr lang="en-NZ" sz="1600" dirty="0">
                <a:solidFill>
                  <a:schemeClr val="tx1"/>
                </a:solidFill>
              </a:rPr>
              <a:t>, </a:t>
            </a:r>
            <a:r>
              <a:rPr lang="en-NZ" sz="1600" dirty="0" smtClean="0">
                <a:solidFill>
                  <a:schemeClr val="tx1"/>
                </a:solidFill>
              </a:rPr>
              <a:t>ONENY2050</a:t>
            </a:r>
          </a:p>
          <a:p>
            <a:pPr marL="820738" lvl="2" indent="-187325">
              <a:buFont typeface="Arial" panose="020B0604020202020204" pitchFamily="34" charset="0"/>
              <a:buChar char="•"/>
            </a:pPr>
            <a:endParaRPr lang="en-NZ" sz="1600" dirty="0">
              <a:solidFill>
                <a:schemeClr val="tx1"/>
              </a:solidFill>
            </a:endParaRPr>
          </a:p>
          <a:p>
            <a:pPr marL="176213" lvl="1"/>
            <a:r>
              <a:rPr lang="en-NZ" sz="1600" b="1" dirty="0">
                <a:solidFill>
                  <a:schemeClr val="tx1"/>
                </a:solidFill>
              </a:rPr>
              <a:t>October 7, 2021 </a:t>
            </a:r>
            <a:endParaRPr lang="en-NZ" sz="1600" dirty="0">
              <a:solidFill>
                <a:schemeClr val="tx1"/>
              </a:solidFill>
            </a:endParaRPr>
          </a:p>
          <a:p>
            <a:pPr marL="363538" indent="-187325">
              <a:buFont typeface="Arial" panose="020B0604020202020204" pitchFamily="34" charset="0"/>
              <a:buChar char="•"/>
            </a:pPr>
            <a:r>
              <a:rPr lang="en-NZ" sz="1600" dirty="0" smtClean="0">
                <a:solidFill>
                  <a:schemeClr val="tx1"/>
                </a:solidFill>
              </a:rPr>
              <a:t>The New York City (NYC) council voted to focus more on protecting the city</a:t>
            </a:r>
          </a:p>
          <a:p>
            <a:pPr marL="820738" lvl="2" indent="-187325">
              <a:buFont typeface="Arial" panose="020B0604020202020204" pitchFamily="34" charset="0"/>
              <a:buChar char="•"/>
            </a:pPr>
            <a:r>
              <a:rPr lang="en-NZ" sz="1600" dirty="0" smtClean="0">
                <a:solidFill>
                  <a:schemeClr val="tx1"/>
                </a:solidFill>
              </a:rPr>
              <a:t>Mayor’s office and the entire city government to be held to a higher standard</a:t>
            </a:r>
          </a:p>
          <a:p>
            <a:pPr marL="820738" lvl="3" indent="-187325">
              <a:buFont typeface="Arial" panose="020B0604020202020204" pitchFamily="34" charset="0"/>
              <a:buChar char="•"/>
            </a:pPr>
            <a:r>
              <a:rPr lang="en-NZ" sz="1600" dirty="0" smtClean="0">
                <a:solidFill>
                  <a:schemeClr val="tx1"/>
                </a:solidFill>
              </a:rPr>
              <a:t>Climate Adaptation Plan to be executed regardless of who is the Mayor</a:t>
            </a:r>
          </a:p>
          <a:p>
            <a:pPr marL="1277938" lvl="4" indent="-187325">
              <a:buFont typeface="Arial" panose="020B0604020202020204" pitchFamily="34" charset="0"/>
              <a:buChar char="•"/>
            </a:pPr>
            <a:r>
              <a:rPr lang="en-NZ" sz="1600" dirty="0" smtClean="0">
                <a:solidFill>
                  <a:schemeClr val="tx1"/>
                </a:solidFill>
              </a:rPr>
              <a:t>Requires evaluation of “climate hazards” including extreme weather </a:t>
            </a:r>
          </a:p>
          <a:p>
            <a:pPr marL="1277938" lvl="4" indent="-187325">
              <a:buFont typeface="Arial" panose="020B0604020202020204" pitchFamily="34" charset="0"/>
              <a:buChar char="•"/>
            </a:pPr>
            <a:r>
              <a:rPr lang="en-NZ" sz="1600" dirty="0" smtClean="0">
                <a:solidFill>
                  <a:schemeClr val="tx1"/>
                </a:solidFill>
              </a:rPr>
              <a:t>Requires identification of strategies to make the city more resilient </a:t>
            </a:r>
          </a:p>
          <a:p>
            <a:endParaRPr lang="en-NZ" sz="1600" dirty="0">
              <a:solidFill>
                <a:schemeClr val="tx1"/>
              </a:solidFill>
            </a:endParaRPr>
          </a:p>
          <a:p>
            <a:pPr marL="363538" lvl="2" indent="-187325">
              <a:buFont typeface="Arial" panose="020B0604020202020204" pitchFamily="34" charset="0"/>
              <a:buChar char="•"/>
            </a:pPr>
            <a:endParaRPr lang="en-NZ" sz="1600" dirty="0" smtClean="0">
              <a:solidFill>
                <a:schemeClr val="tx1"/>
              </a:solidFill>
            </a:endParaRPr>
          </a:p>
        </p:txBody>
      </p:sp>
    </p:spTree>
    <p:extLst>
      <p:ext uri="{BB962C8B-B14F-4D97-AF65-F5344CB8AC3E}">
        <p14:creationId xmlns:p14="http://schemas.microsoft.com/office/powerpoint/2010/main" val="156012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US Federal Government Agency Climate Action Plans</a:t>
            </a:r>
            <a:endParaRPr lang="en-NZ" dirty="0"/>
          </a:p>
        </p:txBody>
      </p:sp>
      <p:sp>
        <p:nvSpPr>
          <p:cNvPr id="3" name="Rectangle 2"/>
          <p:cNvSpPr/>
          <p:nvPr/>
        </p:nvSpPr>
        <p:spPr>
          <a:xfrm>
            <a:off x="323528" y="2780928"/>
            <a:ext cx="8568952" cy="3600400"/>
          </a:xfrm>
          <a:prstGeom prst="rect">
            <a:avLst/>
          </a:prstGeom>
          <a:solidFill>
            <a:schemeClr val="accent1">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NZ" sz="1600" b="1" dirty="0" smtClean="0">
                <a:solidFill>
                  <a:schemeClr val="tx1"/>
                </a:solidFill>
              </a:rPr>
              <a:t>  January </a:t>
            </a:r>
            <a:r>
              <a:rPr lang="en-NZ" sz="1600" b="1" dirty="0">
                <a:solidFill>
                  <a:schemeClr val="tx1"/>
                </a:solidFill>
              </a:rPr>
              <a:t>28, </a:t>
            </a:r>
            <a:r>
              <a:rPr lang="en-NZ" sz="1600" b="1" dirty="0" smtClean="0">
                <a:solidFill>
                  <a:schemeClr val="tx1"/>
                </a:solidFill>
              </a:rPr>
              <a:t>2021</a:t>
            </a:r>
          </a:p>
          <a:p>
            <a:pPr marL="363538" lvl="1" indent="-187325">
              <a:buFont typeface="Arial" panose="020B0604020202020204" pitchFamily="34" charset="0"/>
              <a:buChar char="•"/>
            </a:pPr>
            <a:r>
              <a:rPr lang="en-NZ" sz="1600" dirty="0" smtClean="0">
                <a:solidFill>
                  <a:schemeClr val="tx1"/>
                </a:solidFill>
              </a:rPr>
              <a:t>President Biden signs </a:t>
            </a:r>
            <a:r>
              <a:rPr lang="en-NZ" sz="1600" b="1" dirty="0" smtClean="0">
                <a:solidFill>
                  <a:schemeClr val="tx1"/>
                </a:solidFill>
              </a:rPr>
              <a:t>US Executive Order 14008</a:t>
            </a:r>
          </a:p>
          <a:p>
            <a:pPr marL="363538" lvl="1" indent="-187325">
              <a:buFont typeface="Arial" panose="020B0604020202020204" pitchFamily="34" charset="0"/>
              <a:buChar char="•"/>
            </a:pPr>
            <a:r>
              <a:rPr lang="en-NZ" sz="1600" dirty="0" smtClean="0">
                <a:solidFill>
                  <a:schemeClr val="tx1"/>
                </a:solidFill>
              </a:rPr>
              <a:t>Whole-of-governmental approach to climate change</a:t>
            </a:r>
          </a:p>
          <a:p>
            <a:pPr marL="363538" lvl="1" indent="-187325">
              <a:buFont typeface="Arial" panose="020B0604020202020204" pitchFamily="34" charset="0"/>
              <a:buChar char="•"/>
            </a:pPr>
            <a:r>
              <a:rPr lang="en-NZ" sz="1600" dirty="0" smtClean="0">
                <a:solidFill>
                  <a:schemeClr val="tx1"/>
                </a:solidFill>
              </a:rPr>
              <a:t>Major US federal government agencies required to develop climate adaptation and resilience plans – Example agencies:</a:t>
            </a:r>
          </a:p>
          <a:p>
            <a:pPr marL="363538" lvl="1" indent="-187325">
              <a:buFont typeface="Arial" panose="020B0604020202020204" pitchFamily="34" charset="0"/>
              <a:buChar char="•"/>
            </a:pPr>
            <a:endParaRPr lang="en-NZ" sz="800" dirty="0">
              <a:solidFill>
                <a:schemeClr val="tx1"/>
              </a:solidFill>
            </a:endParaRPr>
          </a:p>
          <a:p>
            <a:pPr marL="176213" lvl="1" indent="187325"/>
            <a:r>
              <a:rPr lang="en-NZ" sz="1600" b="1" i="1" dirty="0" smtClean="0">
                <a:solidFill>
                  <a:schemeClr val="tx1"/>
                </a:solidFill>
                <a:latin typeface="Calibri" panose="020F0502020204030204" pitchFamily="34" charset="0"/>
                <a:cs typeface="Calibri" panose="020F0502020204030204" pitchFamily="34" charset="0"/>
              </a:rPr>
              <a:t>Environmental Protection Agency	US Army Corps of Engineers</a:t>
            </a:r>
          </a:p>
          <a:p>
            <a:pPr marL="176213" lvl="1" indent="187325"/>
            <a:r>
              <a:rPr lang="en-NZ" sz="1600" b="1" i="1" dirty="0" smtClean="0">
                <a:solidFill>
                  <a:schemeClr val="tx1"/>
                </a:solidFill>
                <a:latin typeface="Calibri" panose="020F0502020204030204" pitchFamily="34" charset="0"/>
                <a:cs typeface="Calibri" panose="020F0502020204030204" pitchFamily="34" charset="0"/>
              </a:rPr>
              <a:t>Department of Transportation</a:t>
            </a:r>
            <a:r>
              <a:rPr lang="en-NZ" sz="1600" b="1" i="1" dirty="0">
                <a:solidFill>
                  <a:schemeClr val="tx1"/>
                </a:solidFill>
                <a:latin typeface="Calibri" panose="020F0502020204030204" pitchFamily="34" charset="0"/>
                <a:cs typeface="Calibri" panose="020F0502020204030204" pitchFamily="34" charset="0"/>
              </a:rPr>
              <a:t>	</a:t>
            </a:r>
            <a:r>
              <a:rPr lang="en-NZ" sz="1600" b="1" i="1" dirty="0" smtClean="0">
                <a:solidFill>
                  <a:schemeClr val="tx1"/>
                </a:solidFill>
                <a:latin typeface="Calibri" panose="020F0502020204030204" pitchFamily="34" charset="0"/>
                <a:cs typeface="Calibri" panose="020F0502020204030204" pitchFamily="34" charset="0"/>
              </a:rPr>
              <a:t>US </a:t>
            </a:r>
            <a:r>
              <a:rPr lang="en-NZ" sz="1600" b="1" i="1" dirty="0">
                <a:solidFill>
                  <a:schemeClr val="tx1"/>
                </a:solidFill>
                <a:latin typeface="Calibri" panose="020F0502020204030204" pitchFamily="34" charset="0"/>
                <a:cs typeface="Calibri" panose="020F0502020204030204" pitchFamily="34" charset="0"/>
              </a:rPr>
              <a:t>Agency for International </a:t>
            </a:r>
            <a:r>
              <a:rPr lang="en-NZ" sz="1600" b="1" i="1" dirty="0" smtClean="0">
                <a:solidFill>
                  <a:schemeClr val="tx1"/>
                </a:solidFill>
                <a:latin typeface="Calibri" panose="020F0502020204030204" pitchFamily="34" charset="0"/>
                <a:cs typeface="Calibri" panose="020F0502020204030204" pitchFamily="34" charset="0"/>
              </a:rPr>
              <a:t>Development</a:t>
            </a:r>
            <a:endParaRPr lang="en-NZ" sz="1600" b="1" i="1" dirty="0">
              <a:solidFill>
                <a:schemeClr val="tx1"/>
              </a:solidFill>
              <a:latin typeface="Calibri" panose="020F0502020204030204" pitchFamily="34" charset="0"/>
              <a:cs typeface="Calibri" panose="020F0502020204030204" pitchFamily="34" charset="0"/>
            </a:endParaRPr>
          </a:p>
          <a:p>
            <a:pPr marL="176213" lvl="1" indent="187325"/>
            <a:r>
              <a:rPr lang="en-NZ" sz="1600" b="1" i="1" dirty="0" smtClean="0">
                <a:solidFill>
                  <a:schemeClr val="tx1"/>
                </a:solidFill>
                <a:latin typeface="Calibri" panose="020F0502020204030204" pitchFamily="34" charset="0"/>
                <a:cs typeface="Calibri" panose="020F0502020204030204" pitchFamily="34" charset="0"/>
              </a:rPr>
              <a:t>Housing and Urban Development	National Aeronautics and Space Administration </a:t>
            </a:r>
          </a:p>
          <a:p>
            <a:pPr lvl="1"/>
            <a:endParaRPr lang="en-NZ" sz="1600" b="1" dirty="0" smtClean="0">
              <a:solidFill>
                <a:schemeClr val="tx1"/>
              </a:solidFill>
            </a:endParaRPr>
          </a:p>
          <a:p>
            <a:r>
              <a:rPr lang="en-NZ" sz="1600" b="1" dirty="0" smtClean="0">
                <a:solidFill>
                  <a:schemeClr val="tx1"/>
                </a:solidFill>
              </a:rPr>
              <a:t>  October 7, 2021 </a:t>
            </a:r>
          </a:p>
          <a:p>
            <a:pPr marL="363538" lvl="1" indent="-187325">
              <a:buFont typeface="Arial" panose="020B0604020202020204" pitchFamily="34" charset="0"/>
              <a:buChar char="•"/>
            </a:pPr>
            <a:r>
              <a:rPr lang="en-NZ" sz="1600" dirty="0" smtClean="0">
                <a:solidFill>
                  <a:schemeClr val="tx1"/>
                </a:solidFill>
              </a:rPr>
              <a:t>20+ major US Federal agencies release Climate </a:t>
            </a:r>
            <a:r>
              <a:rPr lang="en-NZ" sz="1600" dirty="0">
                <a:solidFill>
                  <a:schemeClr val="tx1"/>
                </a:solidFill>
              </a:rPr>
              <a:t>A</a:t>
            </a:r>
            <a:r>
              <a:rPr lang="en-NZ" sz="1600" dirty="0" smtClean="0">
                <a:solidFill>
                  <a:schemeClr val="tx1"/>
                </a:solidFill>
              </a:rPr>
              <a:t>daptation </a:t>
            </a:r>
            <a:r>
              <a:rPr lang="en-NZ" sz="1600" dirty="0">
                <a:solidFill>
                  <a:schemeClr val="tx1"/>
                </a:solidFill>
              </a:rPr>
              <a:t>P</a:t>
            </a:r>
            <a:r>
              <a:rPr lang="en-NZ" sz="1600" dirty="0" smtClean="0">
                <a:solidFill>
                  <a:schemeClr val="tx1"/>
                </a:solidFill>
              </a:rPr>
              <a:t>lans </a:t>
            </a:r>
          </a:p>
          <a:p>
            <a:pPr marL="820738" lvl="2" indent="-187325">
              <a:buFont typeface="Arial" panose="020B0604020202020204" pitchFamily="34" charset="0"/>
              <a:buChar char="•"/>
            </a:pPr>
            <a:r>
              <a:rPr lang="en-NZ" sz="1600" dirty="0" smtClean="0">
                <a:solidFill>
                  <a:schemeClr val="tx1"/>
                </a:solidFill>
              </a:rPr>
              <a:t>Has implications for cities</a:t>
            </a:r>
          </a:p>
        </p:txBody>
      </p:sp>
    </p:spTree>
    <p:extLst>
      <p:ext uri="{BB962C8B-B14F-4D97-AF65-F5344CB8AC3E}">
        <p14:creationId xmlns:p14="http://schemas.microsoft.com/office/powerpoint/2010/main" val="54718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US Federal Government Agency Climate Action Plan examples</a:t>
            </a:r>
            <a:endParaRPr lang="en-NZ" dirty="0"/>
          </a:p>
        </p:txBody>
      </p:sp>
      <p:sp>
        <p:nvSpPr>
          <p:cNvPr id="3" name="Rectangle 2"/>
          <p:cNvSpPr/>
          <p:nvPr/>
        </p:nvSpPr>
        <p:spPr>
          <a:xfrm>
            <a:off x="323528" y="2852936"/>
            <a:ext cx="8640960" cy="3240360"/>
          </a:xfrm>
          <a:prstGeom prst="rect">
            <a:avLst/>
          </a:prstGeom>
          <a:solidFill>
            <a:schemeClr val="accent1">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3663"/>
            <a:r>
              <a:rPr lang="en-NZ" sz="1600" b="1" i="1" dirty="0" smtClean="0">
                <a:solidFill>
                  <a:schemeClr val="tx1"/>
                </a:solidFill>
              </a:rPr>
              <a:t>Department of </a:t>
            </a:r>
            <a:r>
              <a:rPr lang="en-NZ" sz="1600" b="1" i="1" dirty="0" smtClean="0">
                <a:solidFill>
                  <a:schemeClr val="tx1"/>
                </a:solidFill>
                <a:latin typeface="Calibri" panose="020F0502020204030204" pitchFamily="34" charset="0"/>
                <a:cs typeface="Calibri" panose="020F0502020204030204" pitchFamily="34" charset="0"/>
              </a:rPr>
              <a:t>Housing </a:t>
            </a:r>
            <a:r>
              <a:rPr lang="en-NZ" sz="1600" b="1" i="1" dirty="0">
                <a:solidFill>
                  <a:schemeClr val="tx1"/>
                </a:solidFill>
                <a:latin typeface="Calibri" panose="020F0502020204030204" pitchFamily="34" charset="0"/>
                <a:cs typeface="Calibri" panose="020F0502020204030204" pitchFamily="34" charset="0"/>
              </a:rPr>
              <a:t>and Urban Development</a:t>
            </a:r>
            <a:endParaRPr lang="en-NZ" sz="1600" b="1" dirty="0" smtClean="0">
              <a:solidFill>
                <a:schemeClr val="tx1"/>
              </a:solidFill>
            </a:endParaRPr>
          </a:p>
          <a:p>
            <a:pPr marL="363538" lvl="1" indent="-187325">
              <a:buFont typeface="Arial" panose="020B0604020202020204" pitchFamily="34" charset="0"/>
              <a:buChar char="•"/>
            </a:pPr>
            <a:r>
              <a:rPr lang="en-NZ" sz="1600" dirty="0" smtClean="0">
                <a:solidFill>
                  <a:schemeClr val="tx1"/>
                </a:solidFill>
              </a:rPr>
              <a:t>Will assess the effectiveness of current building efficiency codes and recovery programs</a:t>
            </a:r>
          </a:p>
          <a:p>
            <a:pPr marL="363538" lvl="1" indent="-187325">
              <a:buFont typeface="Arial" panose="020B0604020202020204" pitchFamily="34" charset="0"/>
              <a:buChar char="•"/>
            </a:pPr>
            <a:r>
              <a:rPr lang="en-NZ" sz="1600" dirty="0" smtClean="0">
                <a:solidFill>
                  <a:schemeClr val="tx1"/>
                </a:solidFill>
              </a:rPr>
              <a:t>Will strengthen floodplain management regulations</a:t>
            </a:r>
          </a:p>
          <a:p>
            <a:pPr marL="176213" lvl="1"/>
            <a:endParaRPr lang="en-NZ" sz="1600" dirty="0" smtClean="0">
              <a:solidFill>
                <a:schemeClr val="tx1"/>
              </a:solidFill>
            </a:endParaRPr>
          </a:p>
          <a:p>
            <a:pPr marL="176213" indent="-82550"/>
            <a:r>
              <a:rPr lang="en-NZ" sz="1600" b="1" i="1" dirty="0">
                <a:solidFill>
                  <a:schemeClr val="tx1"/>
                </a:solidFill>
                <a:latin typeface="Calibri" panose="020F0502020204030204" pitchFamily="34" charset="0"/>
                <a:cs typeface="Calibri" panose="020F0502020204030204" pitchFamily="34" charset="0"/>
              </a:rPr>
              <a:t>Department of Transportation</a:t>
            </a:r>
            <a:endParaRPr lang="en-NZ" sz="1600" b="1" dirty="0">
              <a:solidFill>
                <a:schemeClr val="tx1"/>
              </a:solidFill>
            </a:endParaRPr>
          </a:p>
          <a:p>
            <a:pPr marL="363538" lvl="2" indent="-187325">
              <a:buFont typeface="Arial" panose="020B0604020202020204" pitchFamily="34" charset="0"/>
              <a:buChar char="•"/>
            </a:pPr>
            <a:r>
              <a:rPr lang="en-NZ" sz="1600" dirty="0" smtClean="0">
                <a:solidFill>
                  <a:schemeClr val="tx1"/>
                </a:solidFill>
              </a:rPr>
              <a:t>Identified climate change impacts including more frequent and severe flooding of underground tunnels and low-lying infrastructure</a:t>
            </a:r>
          </a:p>
          <a:p>
            <a:pPr marL="363538" lvl="2" indent="-187325">
              <a:buFont typeface="Arial" panose="020B0604020202020204" pitchFamily="34" charset="0"/>
              <a:buChar char="•"/>
            </a:pPr>
            <a:r>
              <a:rPr lang="en-NZ" sz="1600" dirty="0" smtClean="0">
                <a:solidFill>
                  <a:schemeClr val="tx1"/>
                </a:solidFill>
              </a:rPr>
              <a:t>Will incorporate resilience into DOT grant and loan programs</a:t>
            </a:r>
            <a:endParaRPr lang="en-NZ" sz="1600" dirty="0">
              <a:solidFill>
                <a:schemeClr val="tx1"/>
              </a:solidFill>
            </a:endParaRPr>
          </a:p>
          <a:p>
            <a:pPr marL="176213" lvl="1"/>
            <a:endParaRPr lang="en-NZ" sz="800" dirty="0" smtClean="0">
              <a:solidFill>
                <a:schemeClr val="tx1"/>
              </a:solidFill>
            </a:endParaRPr>
          </a:p>
          <a:p>
            <a:pPr marL="176213" lvl="1" indent="-82550"/>
            <a:r>
              <a:rPr lang="en-NZ" sz="1600" b="1" i="1" dirty="0" smtClean="0">
                <a:solidFill>
                  <a:schemeClr val="tx1"/>
                </a:solidFill>
                <a:latin typeface="Calibri" panose="020F0502020204030204" pitchFamily="34" charset="0"/>
                <a:cs typeface="Calibri" panose="020F0502020204030204" pitchFamily="34" charset="0"/>
              </a:rPr>
              <a:t>Environmental Protection Agency</a:t>
            </a:r>
          </a:p>
          <a:p>
            <a:pPr marL="363538" lvl="1" indent="-187325">
              <a:buFont typeface="Arial" panose="020B0604020202020204" pitchFamily="34" charset="0"/>
              <a:buChar char="•"/>
            </a:pPr>
            <a:r>
              <a:rPr lang="en-NZ" sz="1600" dirty="0">
                <a:solidFill>
                  <a:schemeClr val="tx1"/>
                </a:solidFill>
                <a:latin typeface="Calibri" panose="020F0502020204030204" pitchFamily="34" charset="0"/>
                <a:cs typeface="Calibri" panose="020F0502020204030204" pitchFamily="34" charset="0"/>
              </a:rPr>
              <a:t>W</a:t>
            </a:r>
            <a:r>
              <a:rPr lang="en-NZ" sz="1600" dirty="0" smtClean="0">
                <a:solidFill>
                  <a:schemeClr val="tx1"/>
                </a:solidFill>
                <a:latin typeface="Calibri" panose="020F0502020204030204" pitchFamily="34" charset="0"/>
                <a:cs typeface="Calibri" panose="020F0502020204030204" pitchFamily="34" charset="0"/>
              </a:rPr>
              <a:t>ill modernize its financial assistance programs to encourage climate-resilient investments</a:t>
            </a:r>
            <a:r>
              <a:rPr lang="en-NZ" sz="1600" b="1" i="1" dirty="0" smtClean="0">
                <a:solidFill>
                  <a:schemeClr val="tx1"/>
                </a:solidFill>
                <a:latin typeface="Calibri" panose="020F0502020204030204" pitchFamily="34" charset="0"/>
                <a:cs typeface="Calibri" panose="020F0502020204030204" pitchFamily="34" charset="0"/>
              </a:rPr>
              <a:t>	</a:t>
            </a:r>
            <a:endParaRPr lang="en-NZ" sz="1600" b="1" dirty="0" smtClean="0">
              <a:solidFill>
                <a:schemeClr val="tx1"/>
              </a:solidFill>
            </a:endParaRPr>
          </a:p>
        </p:txBody>
      </p:sp>
    </p:spTree>
    <p:extLst>
      <p:ext uri="{BB962C8B-B14F-4D97-AF65-F5344CB8AC3E}">
        <p14:creationId xmlns:p14="http://schemas.microsoft.com/office/powerpoint/2010/main" val="113575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smtClean="0"/>
              <a:t>Disaster Risk Mitigation Measures</a:t>
            </a:r>
            <a:endParaRPr lang="en-NZ" sz="4000" dirty="0"/>
          </a:p>
        </p:txBody>
      </p:sp>
      <p:sp>
        <p:nvSpPr>
          <p:cNvPr id="3" name="Rectangle 2"/>
          <p:cNvSpPr/>
          <p:nvPr/>
        </p:nvSpPr>
        <p:spPr>
          <a:xfrm>
            <a:off x="284337" y="2528342"/>
            <a:ext cx="8640960" cy="3816424"/>
          </a:xfrm>
          <a:prstGeom prst="rect">
            <a:avLst/>
          </a:prstGeom>
          <a:solidFill>
            <a:schemeClr val="accent3">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213"/>
            <a:endParaRPr lang="en-NZ" sz="1600" b="1" dirty="0" smtClean="0">
              <a:solidFill>
                <a:schemeClr val="tx1"/>
              </a:solidFill>
            </a:endParaRPr>
          </a:p>
          <a:p>
            <a:pPr marL="176213"/>
            <a:endParaRPr lang="en-NZ" sz="1600" b="1" dirty="0" smtClean="0">
              <a:solidFill>
                <a:schemeClr val="tx1"/>
              </a:solidFill>
            </a:endParaRPr>
          </a:p>
          <a:p>
            <a:pPr marL="176213"/>
            <a:endParaRPr lang="en-NZ" sz="1600" b="1" dirty="0" smtClean="0">
              <a:solidFill>
                <a:schemeClr val="tx1"/>
              </a:solidFill>
            </a:endParaRPr>
          </a:p>
          <a:p>
            <a:pPr marL="176213"/>
            <a:endParaRPr lang="en-NZ" sz="1600" b="1" dirty="0">
              <a:solidFill>
                <a:schemeClr val="tx1"/>
              </a:solidFill>
            </a:endParaRPr>
          </a:p>
          <a:p>
            <a:pPr marL="176213"/>
            <a:endParaRPr lang="en-NZ" sz="1600" b="1" dirty="0" smtClean="0">
              <a:solidFill>
                <a:schemeClr val="tx1"/>
              </a:solidFill>
            </a:endParaRPr>
          </a:p>
          <a:p>
            <a:pPr marL="176213"/>
            <a:r>
              <a:rPr lang="en-NZ" sz="1600" dirty="0" smtClean="0">
                <a:solidFill>
                  <a:schemeClr val="tx1"/>
                </a:solidFill>
              </a:rPr>
              <a:t>NASA will launch satellites to understand tropical cyclones and support NASA’s TROPICS program (Time-Resolved Observations of Precipitation structure and storm intensity with a Constellation of </a:t>
            </a:r>
            <a:r>
              <a:rPr lang="en-NZ" sz="1600" dirty="0" err="1" smtClean="0">
                <a:solidFill>
                  <a:schemeClr val="tx1"/>
                </a:solidFill>
              </a:rPr>
              <a:t>Smallsats</a:t>
            </a:r>
            <a:r>
              <a:rPr lang="en-NZ" sz="1600" dirty="0" smtClean="0">
                <a:solidFill>
                  <a:schemeClr val="tx1"/>
                </a:solidFill>
              </a:rPr>
              <a:t>)</a:t>
            </a:r>
          </a:p>
          <a:p>
            <a:pPr marL="176213"/>
            <a:endParaRPr lang="en-NZ" sz="1000" dirty="0">
              <a:solidFill>
                <a:schemeClr val="tx1"/>
              </a:solidFill>
            </a:endParaRPr>
          </a:p>
          <a:p>
            <a:pPr marL="176213"/>
            <a:r>
              <a:rPr lang="en-NZ" sz="1600" dirty="0" smtClean="0">
                <a:solidFill>
                  <a:schemeClr val="tx1"/>
                </a:solidFill>
              </a:rPr>
              <a:t>NYC has new zoning rules to protect coastal areas from climate change</a:t>
            </a:r>
          </a:p>
          <a:p>
            <a:pPr marL="176213"/>
            <a:endParaRPr lang="en-NZ" sz="1000" dirty="0">
              <a:solidFill>
                <a:schemeClr val="tx1"/>
              </a:solidFill>
            </a:endParaRPr>
          </a:p>
          <a:p>
            <a:pPr marL="176213"/>
            <a:r>
              <a:rPr lang="en-NZ" sz="1600" dirty="0" smtClean="0">
                <a:solidFill>
                  <a:schemeClr val="tx1"/>
                </a:solidFill>
              </a:rPr>
              <a:t>Buildings can elevate or relocate mechanical, electrical, and plumbing equipment to </a:t>
            </a:r>
            <a:r>
              <a:rPr lang="en-NZ" sz="1600" dirty="0" err="1" smtClean="0">
                <a:solidFill>
                  <a:schemeClr val="tx1"/>
                </a:solidFill>
              </a:rPr>
              <a:t>avobe</a:t>
            </a:r>
            <a:r>
              <a:rPr lang="en-NZ" sz="1600" dirty="0" smtClean="0">
                <a:solidFill>
                  <a:schemeClr val="tx1"/>
                </a:solidFill>
              </a:rPr>
              <a:t> the expected heights of floodwaters</a:t>
            </a:r>
          </a:p>
          <a:p>
            <a:pPr marL="176213"/>
            <a:endParaRPr lang="en-NZ" sz="1000" dirty="0">
              <a:solidFill>
                <a:schemeClr val="tx1"/>
              </a:solidFill>
            </a:endParaRPr>
          </a:p>
          <a:p>
            <a:pPr marL="176213"/>
            <a:r>
              <a:rPr lang="en-NZ" sz="1600" dirty="0" smtClean="0">
                <a:solidFill>
                  <a:schemeClr val="tx1"/>
                </a:solidFill>
              </a:rPr>
              <a:t>Existing infrastructure being replaced with green and climate safe infrastructure</a:t>
            </a:r>
          </a:p>
          <a:p>
            <a:pPr marL="176213"/>
            <a:endParaRPr lang="en-NZ" sz="1000" dirty="0">
              <a:solidFill>
                <a:schemeClr val="tx1"/>
              </a:solidFill>
            </a:endParaRPr>
          </a:p>
          <a:p>
            <a:pPr marL="176213"/>
            <a:r>
              <a:rPr lang="en-NZ" sz="1600" dirty="0" smtClean="0">
                <a:solidFill>
                  <a:schemeClr val="tx1"/>
                </a:solidFill>
              </a:rPr>
              <a:t>Doubling of </a:t>
            </a:r>
            <a:r>
              <a:rPr lang="en-NZ" sz="1600" dirty="0" err="1" smtClean="0">
                <a:solidFill>
                  <a:schemeClr val="tx1"/>
                </a:solidFill>
              </a:rPr>
              <a:t>curbside</a:t>
            </a:r>
            <a:r>
              <a:rPr lang="en-NZ" sz="1600" dirty="0" smtClean="0">
                <a:solidFill>
                  <a:schemeClr val="tx1"/>
                </a:solidFill>
              </a:rPr>
              <a:t> rain gardens</a:t>
            </a:r>
          </a:p>
          <a:p>
            <a:pPr marL="176213"/>
            <a:endParaRPr lang="en-NZ" sz="1000" dirty="0">
              <a:solidFill>
                <a:schemeClr val="tx1"/>
              </a:solidFill>
            </a:endParaRPr>
          </a:p>
          <a:p>
            <a:pPr marL="176213"/>
            <a:r>
              <a:rPr lang="en-NZ" sz="1600" dirty="0" smtClean="0">
                <a:solidFill>
                  <a:schemeClr val="tx1"/>
                </a:solidFill>
              </a:rPr>
              <a:t>Economic recovery program to clean up NYC block by block (50,000+) and create 10,000 jobs</a:t>
            </a:r>
          </a:p>
          <a:p>
            <a:pPr marL="176213"/>
            <a:endParaRPr lang="en-NZ" sz="1600" dirty="0" smtClean="0">
              <a:solidFill>
                <a:schemeClr val="tx1"/>
              </a:solidFill>
            </a:endParaRPr>
          </a:p>
          <a:p>
            <a:pPr marL="633413" lvl="2"/>
            <a:endParaRPr lang="en-NZ" sz="1600" dirty="0">
              <a:solidFill>
                <a:schemeClr val="tx1"/>
              </a:solidFill>
            </a:endParaRPr>
          </a:p>
          <a:p>
            <a:pPr marL="363538" indent="-187325">
              <a:buFont typeface="Arial" panose="020B0604020202020204" pitchFamily="34" charset="0"/>
              <a:buChar char="•"/>
            </a:pPr>
            <a:endParaRPr lang="en-NZ" sz="1600" dirty="0" smtClean="0">
              <a:solidFill>
                <a:schemeClr val="tx1"/>
              </a:solidFill>
            </a:endParaRPr>
          </a:p>
          <a:p>
            <a:pPr marL="176213" lvl="2"/>
            <a:endParaRPr lang="en-NZ" sz="1600" b="1" dirty="0">
              <a:solidFill>
                <a:schemeClr val="tx1"/>
              </a:solidFill>
            </a:endParaRPr>
          </a:p>
          <a:p>
            <a:pPr marL="363538" lvl="2" indent="-187325">
              <a:buFont typeface="Arial" panose="020B0604020202020204" pitchFamily="34" charset="0"/>
              <a:buChar char="•"/>
            </a:pPr>
            <a:endParaRPr lang="en-NZ" sz="1600" dirty="0" smtClean="0">
              <a:solidFill>
                <a:schemeClr val="tx1"/>
              </a:solidFill>
            </a:endParaRPr>
          </a:p>
        </p:txBody>
      </p:sp>
    </p:spTree>
    <p:extLst>
      <p:ext uri="{BB962C8B-B14F-4D97-AF65-F5344CB8AC3E}">
        <p14:creationId xmlns:p14="http://schemas.microsoft.com/office/powerpoint/2010/main" val="331437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338667"/>
            <a:ext cx="8435280" cy="1434149"/>
          </a:xfrm>
        </p:spPr>
        <p:txBody>
          <a:bodyPr anchor="t" anchorCtr="0">
            <a:normAutofit/>
          </a:bodyPr>
          <a:lstStyle/>
          <a:p>
            <a:pPr algn="ctr"/>
            <a:r>
              <a:rPr lang="en-NZ" sz="4000" dirty="0" smtClean="0"/>
              <a:t>Summary</a:t>
            </a:r>
            <a:endParaRPr lang="en-NZ" sz="4000" dirty="0"/>
          </a:p>
        </p:txBody>
      </p:sp>
      <p:sp>
        <p:nvSpPr>
          <p:cNvPr id="3" name="Text Placeholder 2"/>
          <p:cNvSpPr>
            <a:spLocks noGrp="1"/>
          </p:cNvSpPr>
          <p:nvPr>
            <p:ph type="body" sz="half" idx="2"/>
          </p:nvPr>
        </p:nvSpPr>
        <p:spPr>
          <a:xfrm>
            <a:off x="250058" y="1268760"/>
            <a:ext cx="8066939" cy="2160240"/>
          </a:xfrm>
        </p:spPr>
        <p:txBody>
          <a:bodyPr>
            <a:normAutofit fontScale="92500" lnSpcReduction="10000"/>
          </a:bodyPr>
          <a:lstStyle/>
          <a:p>
            <a:pPr marL="285750" indent="-285750">
              <a:buClr>
                <a:schemeClr val="bg1"/>
              </a:buClr>
              <a:buFont typeface="Wingdings" panose="05000000000000000000" pitchFamily="2" charset="2"/>
              <a:buChar char="§"/>
            </a:pPr>
            <a:r>
              <a:rPr lang="en-NZ" dirty="0"/>
              <a:t>Climate change is here and is causing more frequent extreme weather events</a:t>
            </a:r>
            <a:endParaRPr lang="en-US" dirty="0"/>
          </a:p>
          <a:p>
            <a:pPr marL="285750" indent="-285750">
              <a:buClr>
                <a:schemeClr val="bg1"/>
              </a:buClr>
              <a:buFont typeface="Wingdings" panose="05000000000000000000" pitchFamily="2" charset="2"/>
              <a:buChar char="§"/>
            </a:pPr>
            <a:r>
              <a:rPr lang="en-NZ" dirty="0" smtClean="0"/>
              <a:t>Hurricane Ida’s extreme weather in 2021 caused extensive flooding and deaths</a:t>
            </a:r>
          </a:p>
          <a:p>
            <a:pPr marL="285750" indent="-285750">
              <a:buClr>
                <a:schemeClr val="bg1"/>
              </a:buClr>
              <a:buFont typeface="Wingdings" panose="05000000000000000000" pitchFamily="2" charset="2"/>
              <a:buChar char="§"/>
            </a:pPr>
            <a:r>
              <a:rPr lang="en-NZ" dirty="0" smtClean="0"/>
              <a:t>US infrastructure is not designed for current and future climate conditions</a:t>
            </a:r>
          </a:p>
          <a:p>
            <a:pPr marL="285750" indent="-285750">
              <a:buClr>
                <a:schemeClr val="bg1"/>
              </a:buClr>
              <a:buFont typeface="Wingdings" panose="05000000000000000000" pitchFamily="2" charset="2"/>
              <a:buChar char="§"/>
            </a:pPr>
            <a:r>
              <a:rPr lang="en-NZ" dirty="0" smtClean="0"/>
              <a:t>Biden Administration has a whole governmental approach to climate change</a:t>
            </a:r>
          </a:p>
          <a:p>
            <a:pPr marL="285750" indent="-285750">
              <a:buClr>
                <a:schemeClr val="bg1"/>
              </a:buClr>
              <a:buFont typeface="Wingdings" panose="05000000000000000000" pitchFamily="2" charset="2"/>
              <a:buChar char="§"/>
            </a:pPr>
            <a:r>
              <a:rPr lang="en-NZ" dirty="0"/>
              <a:t>F</a:t>
            </a:r>
            <a:r>
              <a:rPr lang="en-NZ" dirty="0" smtClean="0"/>
              <a:t>ederal agencies required to prepare Climate Action Plans</a:t>
            </a:r>
            <a:r>
              <a:rPr lang="en-NZ" dirty="0"/>
              <a:t> </a:t>
            </a:r>
            <a:r>
              <a:rPr lang="en-NZ" dirty="0" smtClean="0"/>
              <a:t>affecting cities</a:t>
            </a:r>
          </a:p>
          <a:p>
            <a:pPr marL="285750" indent="-285750">
              <a:buClr>
                <a:schemeClr val="bg1"/>
              </a:buClr>
              <a:buFont typeface="Wingdings" panose="05000000000000000000" pitchFamily="2" charset="2"/>
              <a:buChar char="§"/>
            </a:pPr>
            <a:r>
              <a:rPr lang="en-NZ" dirty="0"/>
              <a:t>D</a:t>
            </a:r>
            <a:r>
              <a:rPr lang="en-NZ" dirty="0" smtClean="0"/>
              <a:t>isaster mitigation strategies are being implemented in NYC and across the </a:t>
            </a:r>
          </a:p>
          <a:p>
            <a:pPr marL="285750" indent="-285750">
              <a:buClr>
                <a:schemeClr val="bg1"/>
              </a:buClr>
              <a:buFont typeface="Wingdings" panose="05000000000000000000" pitchFamily="2" charset="2"/>
              <a:buChar char="§"/>
            </a:pPr>
            <a:r>
              <a:rPr lang="en-NZ" dirty="0"/>
              <a:t>Hydraulic engineering is particularly important to solve </a:t>
            </a:r>
            <a:r>
              <a:rPr lang="en-NZ" dirty="0" smtClean="0"/>
              <a:t>these flooding problems</a:t>
            </a:r>
            <a:endParaRPr lang="en-NZ" dirty="0"/>
          </a:p>
          <a:p>
            <a:pPr marL="285750" indent="-285750">
              <a:buClr>
                <a:schemeClr val="bg1"/>
              </a:buClr>
              <a:buFont typeface="Wingdings" panose="05000000000000000000" pitchFamily="2" charset="2"/>
              <a:buChar char="§"/>
            </a:pPr>
            <a:endParaRPr lang="en-NZ" dirty="0" smtClean="0"/>
          </a:p>
        </p:txBody>
      </p:sp>
      <p:pic>
        <p:nvPicPr>
          <p:cNvPr id="4" name="Picture 6" descr="File:Ida Flooding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026" y="3486150"/>
            <a:ext cx="4142027" cy="2751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0032" y="6308507"/>
            <a:ext cx="3456965" cy="215444"/>
          </a:xfrm>
          <a:prstGeom prst="rect">
            <a:avLst/>
          </a:prstGeom>
          <a:noFill/>
        </p:spPr>
        <p:txBody>
          <a:bodyPr wrap="square" rtlCol="0">
            <a:spAutoFit/>
          </a:bodyPr>
          <a:lstStyle/>
          <a:p>
            <a:r>
              <a:rPr lang="en-US" sz="800" dirty="0"/>
              <a:t>Source: Michael M Stokes, Flooding from TS Ida in Conshohocken PA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2" y="3486150"/>
            <a:ext cx="4257166" cy="27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10072" y="6353185"/>
            <a:ext cx="3456965" cy="215444"/>
          </a:xfrm>
          <a:prstGeom prst="rect">
            <a:avLst/>
          </a:prstGeom>
          <a:noFill/>
        </p:spPr>
        <p:txBody>
          <a:bodyPr wrap="square" rtlCol="0">
            <a:spAutoFit/>
          </a:bodyPr>
          <a:lstStyle/>
          <a:p>
            <a:r>
              <a:rPr lang="en-US" sz="800" dirty="0"/>
              <a:t>Source:  </a:t>
            </a:r>
            <a:r>
              <a:rPr lang="en-US" sz="800" dirty="0" smtClean="0"/>
              <a:t>stormwater.wef.org, NYC builds curbside rain gardens</a:t>
            </a:r>
            <a:endParaRPr lang="en-US" sz="800" dirty="0"/>
          </a:p>
        </p:txBody>
      </p:sp>
    </p:spTree>
    <p:extLst>
      <p:ext uri="{BB962C8B-B14F-4D97-AF65-F5344CB8AC3E}">
        <p14:creationId xmlns:p14="http://schemas.microsoft.com/office/powerpoint/2010/main" val="366547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1872208"/>
          </a:xfrm>
        </p:spPr>
        <p:txBody>
          <a:bodyPr>
            <a:normAutofit/>
          </a:bodyPr>
          <a:lstStyle/>
          <a:p>
            <a:r>
              <a:rPr lang="en-NZ" sz="2400" dirty="0" smtClean="0">
                <a:solidFill>
                  <a:schemeClr val="bg1">
                    <a:lumMod val="95000"/>
                  </a:schemeClr>
                </a:solidFill>
              </a:rPr>
              <a:t>For more information on this presentation </a:t>
            </a:r>
            <a:br>
              <a:rPr lang="en-NZ" sz="2400" dirty="0" smtClean="0">
                <a:solidFill>
                  <a:schemeClr val="bg1">
                    <a:lumMod val="95000"/>
                  </a:schemeClr>
                </a:solidFill>
              </a:rPr>
            </a:br>
            <a:r>
              <a:rPr lang="en-NZ" sz="2400" dirty="0" smtClean="0">
                <a:solidFill>
                  <a:schemeClr val="bg1">
                    <a:lumMod val="95000"/>
                  </a:schemeClr>
                </a:solidFill>
              </a:rPr>
              <a:t>please contact me at</a:t>
            </a:r>
            <a:br>
              <a:rPr lang="en-NZ" sz="2400" dirty="0" smtClean="0">
                <a:solidFill>
                  <a:schemeClr val="bg1">
                    <a:lumMod val="95000"/>
                  </a:schemeClr>
                </a:solidFill>
              </a:rPr>
            </a:br>
            <a:r>
              <a:rPr lang="en-NZ" sz="2400" dirty="0" smtClean="0">
                <a:solidFill>
                  <a:schemeClr val="bg1">
                    <a:lumMod val="95000"/>
                  </a:schemeClr>
                </a:solidFill>
                <a:hlinkClick r:id="rId3"/>
              </a:rPr>
              <a:t>april.j.lander@gmail.com</a:t>
            </a:r>
            <a:r>
              <a:rPr lang="en-NZ" sz="2400" dirty="0" smtClean="0">
                <a:solidFill>
                  <a:schemeClr val="bg1">
                    <a:lumMod val="95000"/>
                  </a:schemeClr>
                </a:solidFill>
              </a:rPr>
              <a:t> or</a:t>
            </a:r>
            <a:br>
              <a:rPr lang="en-NZ" sz="2400" dirty="0" smtClean="0">
                <a:solidFill>
                  <a:schemeClr val="bg1">
                    <a:lumMod val="95000"/>
                  </a:schemeClr>
                </a:solidFill>
              </a:rPr>
            </a:br>
            <a:r>
              <a:rPr lang="en-NZ" sz="2400" dirty="0" smtClean="0">
                <a:solidFill>
                  <a:schemeClr val="bg1">
                    <a:lumMod val="95000"/>
                  </a:schemeClr>
                </a:solidFill>
              </a:rPr>
              <a:t>Tel. +64 (27) 584-3421</a:t>
            </a:r>
            <a:endParaRPr lang="en-NZ" sz="2400" dirty="0">
              <a:solidFill>
                <a:schemeClr val="bg1">
                  <a:lumMod val="95000"/>
                </a:schemeClr>
              </a:solidFill>
            </a:endParaRPr>
          </a:p>
        </p:txBody>
      </p:sp>
      <p:sp>
        <p:nvSpPr>
          <p:cNvPr id="3" name="Subtitle 2"/>
          <p:cNvSpPr>
            <a:spLocks noGrp="1"/>
          </p:cNvSpPr>
          <p:nvPr>
            <p:ph type="subTitle" idx="1"/>
          </p:nvPr>
        </p:nvSpPr>
        <p:spPr>
          <a:xfrm>
            <a:off x="1155576" y="980728"/>
            <a:ext cx="6800800" cy="792088"/>
          </a:xfrm>
        </p:spPr>
        <p:txBody>
          <a:bodyPr>
            <a:noAutofit/>
          </a:bodyPr>
          <a:lstStyle/>
          <a:p>
            <a:r>
              <a:rPr lang="en-NZ" sz="4000" dirty="0" smtClean="0">
                <a:solidFill>
                  <a:schemeClr val="bg1"/>
                </a:solidFill>
              </a:rPr>
              <a:t>Thank you</a:t>
            </a:r>
            <a:endParaRPr lang="en-NZ" sz="4000" dirty="0">
              <a:solidFill>
                <a:schemeClr val="bg1"/>
              </a:solidFill>
            </a:endParaRPr>
          </a:p>
        </p:txBody>
      </p:sp>
      <p:sp>
        <p:nvSpPr>
          <p:cNvPr id="4" name="TextBox 3"/>
          <p:cNvSpPr txBox="1"/>
          <p:nvPr/>
        </p:nvSpPr>
        <p:spPr>
          <a:xfrm>
            <a:off x="1187625" y="4077072"/>
            <a:ext cx="6768751" cy="769441"/>
          </a:xfrm>
          <a:prstGeom prst="rect">
            <a:avLst/>
          </a:prstGeom>
          <a:noFill/>
        </p:spPr>
        <p:txBody>
          <a:bodyPr wrap="square" rtlCol="0">
            <a:spAutoFit/>
          </a:bodyPr>
          <a:lstStyle/>
          <a:p>
            <a:pPr algn="ctr"/>
            <a:r>
              <a:rPr lang="en-NZ" sz="2400" dirty="0" smtClean="0"/>
              <a:t>April J. Lander, JP, MEM, EN V SP, AM ASCE</a:t>
            </a:r>
          </a:p>
          <a:p>
            <a:pPr algn="ctr"/>
            <a:r>
              <a:rPr lang="en-NZ" sz="2000" dirty="0" smtClean="0"/>
              <a:t>Independent Contractor, Christchurch, New Zealand</a:t>
            </a:r>
          </a:p>
        </p:txBody>
      </p:sp>
    </p:spTree>
    <p:extLst>
      <p:ext uri="{BB962C8B-B14F-4D97-AF65-F5344CB8AC3E}">
        <p14:creationId xmlns:p14="http://schemas.microsoft.com/office/powerpoint/2010/main" val="1805221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4414645"/>
            <a:ext cx="3888432" cy="2140596"/>
          </a:xfrm>
          <a:prstGeom prst="rect">
            <a:avLst/>
          </a:prstGeom>
          <a:solidFill>
            <a:srgbClr val="00B0F0"/>
          </a:solidFill>
          <a:ln w="31750">
            <a:solidFill>
              <a:schemeClr val="tx1">
                <a:lumMod val="85000"/>
                <a:lumOff val="15000"/>
              </a:schemeClr>
            </a:solidFill>
          </a:ln>
          <a:effectLst>
            <a:glow rad="139700">
              <a:srgbClr val="00FFFF">
                <a:alpha val="40000"/>
              </a:srgbClr>
            </a:glow>
            <a:outerShdw blurRad="40000" dist="20000" dir="5400000" rotWithShape="0">
              <a:srgbClr val="000000">
                <a:alpha val="38000"/>
              </a:srgbClr>
            </a:outerShdw>
            <a:softEdge rad="31750"/>
          </a:effectLst>
        </p:spPr>
        <p:style>
          <a:lnRef idx="3">
            <a:schemeClr val="lt1"/>
          </a:lnRef>
          <a:fillRef idx="1">
            <a:schemeClr val="accent1"/>
          </a:fillRef>
          <a:effectRef idx="1">
            <a:schemeClr val="accent1"/>
          </a:effectRef>
          <a:fontRef idx="minor">
            <a:schemeClr val="lt1"/>
          </a:fontRef>
        </p:style>
        <p:txBody>
          <a:bodyPr wrap="square" tIns="36000" rtlCol="0">
            <a:noAutofit/>
          </a:bodyPr>
          <a:lstStyle/>
          <a:p>
            <a:pPr algn="ctr"/>
            <a:endParaRPr lang="en-US" sz="800" dirty="0" smtClean="0">
              <a:solidFill>
                <a:prstClr val="white"/>
              </a:solidFill>
            </a:endParaRPr>
          </a:p>
          <a:p>
            <a:pPr algn="ctr"/>
            <a:r>
              <a:rPr lang="en-US" b="1" dirty="0" smtClean="0">
                <a:solidFill>
                  <a:prstClr val="white"/>
                </a:solidFill>
              </a:rPr>
              <a:t>2021</a:t>
            </a:r>
            <a:endParaRPr lang="en-US" sz="1200" b="1" dirty="0">
              <a:solidFill>
                <a:prstClr val="white"/>
              </a:solidFill>
            </a:endParaRPr>
          </a:p>
          <a:p>
            <a:pPr algn="ctr"/>
            <a:r>
              <a:rPr lang="en-US" sz="1400" b="1" dirty="0" smtClean="0">
                <a:solidFill>
                  <a:prstClr val="white"/>
                </a:solidFill>
              </a:rPr>
              <a:t>Number </a:t>
            </a:r>
            <a:r>
              <a:rPr lang="en-US" sz="1400" b="1" dirty="0">
                <a:solidFill>
                  <a:prstClr val="white"/>
                </a:solidFill>
              </a:rPr>
              <a:t>of billion-dollar disasters: </a:t>
            </a:r>
            <a:r>
              <a:rPr lang="en-US" sz="1400" b="1" dirty="0" smtClean="0">
                <a:solidFill>
                  <a:prstClr val="white"/>
                </a:solidFill>
              </a:rPr>
              <a:t>20</a:t>
            </a:r>
            <a:endParaRPr lang="en-US" sz="1400" b="1" dirty="0">
              <a:solidFill>
                <a:prstClr val="white"/>
              </a:solidFill>
            </a:endParaRPr>
          </a:p>
          <a:p>
            <a:pPr algn="ctr"/>
            <a:r>
              <a:rPr lang="en-US" sz="1400" b="1" dirty="0" smtClean="0">
                <a:solidFill>
                  <a:prstClr val="white"/>
                </a:solidFill>
              </a:rPr>
              <a:t>Cost: </a:t>
            </a:r>
            <a:r>
              <a:rPr lang="en-US" sz="1400" b="1" dirty="0">
                <a:solidFill>
                  <a:prstClr val="white"/>
                </a:solidFill>
              </a:rPr>
              <a:t>$105 billion</a:t>
            </a:r>
          </a:p>
          <a:p>
            <a:pPr algn="ctr"/>
            <a:r>
              <a:rPr lang="en-US" sz="1400" b="1" dirty="0">
                <a:solidFill>
                  <a:prstClr val="white"/>
                </a:solidFill>
              </a:rPr>
              <a:t>Deaths: </a:t>
            </a:r>
            <a:r>
              <a:rPr lang="en-US" sz="1400" b="1" dirty="0" smtClean="0">
                <a:solidFill>
                  <a:prstClr val="white"/>
                </a:solidFill>
              </a:rPr>
              <a:t>538</a:t>
            </a:r>
          </a:p>
          <a:p>
            <a:pPr algn="ctr"/>
            <a:endParaRPr lang="en-US" sz="1000" b="1" dirty="0">
              <a:solidFill>
                <a:prstClr val="white"/>
              </a:solidFill>
            </a:endParaRPr>
          </a:p>
          <a:p>
            <a:pPr algn="ctr"/>
            <a:r>
              <a:rPr lang="en-US" sz="1400" b="1" dirty="0" smtClean="0">
                <a:solidFill>
                  <a:prstClr val="white"/>
                </a:solidFill>
              </a:rPr>
              <a:t> Most damaging: Hurricane Ida</a:t>
            </a:r>
          </a:p>
          <a:p>
            <a:pPr algn="ctr"/>
            <a:r>
              <a:rPr lang="en-US" sz="1400" b="1" dirty="0" smtClean="0">
                <a:solidFill>
                  <a:prstClr val="white"/>
                </a:solidFill>
              </a:rPr>
              <a:t>Cost: </a:t>
            </a:r>
            <a:r>
              <a:rPr lang="en-US" sz="1400" b="1" dirty="0" smtClean="0">
                <a:solidFill>
                  <a:prstClr val="white"/>
                </a:solidFill>
              </a:rPr>
              <a:t>$75 </a:t>
            </a:r>
            <a:r>
              <a:rPr lang="en-US" sz="1400" b="1" dirty="0" smtClean="0">
                <a:solidFill>
                  <a:prstClr val="white"/>
                </a:solidFill>
              </a:rPr>
              <a:t>billion</a:t>
            </a:r>
          </a:p>
          <a:p>
            <a:pPr algn="ctr"/>
            <a:r>
              <a:rPr lang="en-US" sz="1400" b="1" dirty="0" smtClean="0">
                <a:solidFill>
                  <a:prstClr val="white"/>
                </a:solidFill>
              </a:rPr>
              <a:t>Deaths: 96</a:t>
            </a:r>
          </a:p>
          <a:p>
            <a:pPr algn="ctr"/>
            <a:endParaRPr lang="en-US" sz="1000" dirty="0">
              <a:solidFill>
                <a:prstClr val="white"/>
              </a:solidFill>
            </a:endParaRPr>
          </a:p>
        </p:txBody>
      </p:sp>
      <p:sp>
        <p:nvSpPr>
          <p:cNvPr id="11" name="TextBox 10"/>
          <p:cNvSpPr txBox="1"/>
          <p:nvPr/>
        </p:nvSpPr>
        <p:spPr>
          <a:xfrm>
            <a:off x="4788024" y="4414645"/>
            <a:ext cx="3888432" cy="2154436"/>
          </a:xfrm>
          <a:prstGeom prst="rect">
            <a:avLst/>
          </a:prstGeom>
          <a:solidFill>
            <a:srgbClr val="00B0F0"/>
          </a:solidFill>
          <a:ln w="31750">
            <a:solidFill>
              <a:schemeClr val="tx1">
                <a:lumMod val="85000"/>
                <a:lumOff val="15000"/>
              </a:schemeClr>
            </a:solidFill>
          </a:ln>
          <a:effectLst>
            <a:glow rad="139700">
              <a:srgbClr val="00FFFF">
                <a:alpha val="40000"/>
              </a:srgbClr>
            </a:glow>
            <a:outerShdw blurRad="40000" dist="20000" dir="5400000" rotWithShape="0">
              <a:srgbClr val="000000">
                <a:alpha val="38000"/>
              </a:srgbClr>
            </a:outerShdw>
            <a:softEdge rad="3175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lgn="ctr"/>
            <a:endParaRPr lang="en-US" sz="800" dirty="0" smtClean="0">
              <a:solidFill>
                <a:prstClr val="white"/>
              </a:solidFill>
            </a:endParaRPr>
          </a:p>
          <a:p>
            <a:pPr algn="ctr"/>
            <a:r>
              <a:rPr lang="en-US" b="1" dirty="0" smtClean="0">
                <a:solidFill>
                  <a:prstClr val="white"/>
                </a:solidFill>
              </a:rPr>
              <a:t>2020</a:t>
            </a:r>
            <a:r>
              <a:rPr lang="en-US" sz="1400" b="1" dirty="0" smtClean="0">
                <a:solidFill>
                  <a:prstClr val="white"/>
                </a:solidFill>
              </a:rPr>
              <a:t> </a:t>
            </a:r>
          </a:p>
          <a:p>
            <a:pPr algn="ctr"/>
            <a:r>
              <a:rPr lang="en-US" sz="1400" b="1" dirty="0" smtClean="0">
                <a:solidFill>
                  <a:prstClr val="white"/>
                </a:solidFill>
              </a:rPr>
              <a:t>Record number of billion-dollar disasters: 22</a:t>
            </a:r>
          </a:p>
          <a:p>
            <a:pPr algn="ctr"/>
            <a:r>
              <a:rPr lang="en-US" sz="1400" b="1" dirty="0" smtClean="0">
                <a:solidFill>
                  <a:prstClr val="white"/>
                </a:solidFill>
              </a:rPr>
              <a:t>Cost: $95 </a:t>
            </a:r>
            <a:r>
              <a:rPr lang="en-US" sz="1400" b="1" dirty="0">
                <a:solidFill>
                  <a:prstClr val="white"/>
                </a:solidFill>
              </a:rPr>
              <a:t>billion</a:t>
            </a:r>
          </a:p>
          <a:p>
            <a:pPr algn="ctr"/>
            <a:r>
              <a:rPr lang="en-US" sz="1400" b="1" dirty="0">
                <a:solidFill>
                  <a:prstClr val="white"/>
                </a:solidFill>
              </a:rPr>
              <a:t>Deaths: </a:t>
            </a:r>
            <a:r>
              <a:rPr lang="en-US" sz="1400" b="1" dirty="0" smtClean="0">
                <a:solidFill>
                  <a:prstClr val="white"/>
                </a:solidFill>
              </a:rPr>
              <a:t>262</a:t>
            </a:r>
          </a:p>
          <a:p>
            <a:pPr algn="ctr"/>
            <a:endParaRPr lang="en-US" sz="1000" b="1" dirty="0" smtClean="0">
              <a:solidFill>
                <a:prstClr val="white"/>
              </a:solidFill>
            </a:endParaRPr>
          </a:p>
          <a:p>
            <a:pPr algn="ctr"/>
            <a:r>
              <a:rPr lang="en-NZ" sz="1400" b="1" dirty="0">
                <a:solidFill>
                  <a:prstClr val="white"/>
                </a:solidFill>
              </a:rPr>
              <a:t>Record number of tropical cyclones: 30</a:t>
            </a:r>
          </a:p>
          <a:p>
            <a:pPr algn="ctr"/>
            <a:r>
              <a:rPr lang="en-NZ" sz="1400" b="1" dirty="0">
                <a:solidFill>
                  <a:prstClr val="white"/>
                </a:solidFill>
              </a:rPr>
              <a:t>H</a:t>
            </a:r>
            <a:r>
              <a:rPr lang="en-NZ" sz="1400" b="1" dirty="0" smtClean="0">
                <a:solidFill>
                  <a:prstClr val="white"/>
                </a:solidFill>
              </a:rPr>
              <a:t>it </a:t>
            </a:r>
            <a:r>
              <a:rPr lang="en-NZ" sz="1400" b="1" dirty="0">
                <a:solidFill>
                  <a:prstClr val="white"/>
                </a:solidFill>
              </a:rPr>
              <a:t>land </a:t>
            </a:r>
            <a:r>
              <a:rPr lang="en-NZ" sz="1400" b="1" dirty="0" smtClean="0">
                <a:solidFill>
                  <a:prstClr val="white"/>
                </a:solidFill>
              </a:rPr>
              <a:t>: 12</a:t>
            </a:r>
            <a:endParaRPr lang="en-NZ" sz="1400" b="1" dirty="0">
              <a:solidFill>
                <a:prstClr val="white"/>
              </a:solidFill>
            </a:endParaRPr>
          </a:p>
          <a:p>
            <a:pPr algn="ctr"/>
            <a:r>
              <a:rPr lang="en-NZ" sz="1400" b="1" dirty="0" smtClean="0">
                <a:solidFill>
                  <a:prstClr val="white"/>
                </a:solidFill>
              </a:rPr>
              <a:t>Record number become billion-dollar disasters : 7</a:t>
            </a:r>
          </a:p>
          <a:p>
            <a:pPr algn="ctr"/>
            <a:endParaRPr lang="en-NZ" sz="1000"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45232"/>
            <a:ext cx="6912768" cy="3818332"/>
          </a:xfrm>
          <a:prstGeom prst="rect">
            <a:avLst/>
          </a:prstGeom>
        </p:spPr>
      </p:pic>
    </p:spTree>
    <p:extLst>
      <p:ext uri="{BB962C8B-B14F-4D97-AF65-F5344CB8AC3E}">
        <p14:creationId xmlns:p14="http://schemas.microsoft.com/office/powerpoint/2010/main" val="67889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Ida 2021 t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0657"/>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smtClean="0"/>
              <a:t>Hurricane Ida 2021 Track Map &amp;</a:t>
            </a:r>
            <a:br>
              <a:rPr lang="en-US" sz="3200" dirty="0" smtClean="0"/>
            </a:br>
            <a:r>
              <a:rPr lang="en-US" sz="3200" dirty="0" smtClean="0"/>
              <a:t>as seen from International Space Station</a:t>
            </a:r>
            <a:endParaRPr lang="en-US" sz="3200" dirty="0"/>
          </a:p>
        </p:txBody>
      </p:sp>
      <p:sp>
        <p:nvSpPr>
          <p:cNvPr id="5" name="Rectangle 4"/>
          <p:cNvSpPr/>
          <p:nvPr/>
        </p:nvSpPr>
        <p:spPr>
          <a:xfrm>
            <a:off x="251520" y="6237628"/>
            <a:ext cx="3960440" cy="338554"/>
          </a:xfrm>
          <a:prstGeom prst="rect">
            <a:avLst/>
          </a:prstGeom>
        </p:spPr>
        <p:txBody>
          <a:bodyPr wrap="square">
            <a:spAutoFit/>
          </a:bodyPr>
          <a:lstStyle/>
          <a:p>
            <a:r>
              <a:rPr lang="en-US" sz="800" dirty="0" smtClean="0"/>
              <a:t>Source: Created </a:t>
            </a:r>
            <a:r>
              <a:rPr lang="en-US" sz="800" dirty="0"/>
              <a:t>by </a:t>
            </a:r>
            <a:r>
              <a:rPr lang="en-US" sz="800" dirty="0" smtClean="0"/>
              <a:t>FleurDeOdile using WikiProject </a:t>
            </a:r>
            <a:r>
              <a:rPr lang="en-US" sz="800" dirty="0"/>
              <a:t>Tropical cyclones/Tracks. </a:t>
            </a:r>
            <a:endParaRPr lang="en-US" sz="800" dirty="0" smtClean="0"/>
          </a:p>
          <a:p>
            <a:r>
              <a:rPr lang="en-US" sz="800" dirty="0" smtClean="0"/>
              <a:t>The </a:t>
            </a:r>
            <a:r>
              <a:rPr lang="en-US" sz="800" dirty="0"/>
              <a:t>background image is from NASA. Tracking data is from NHC</a:t>
            </a:r>
            <a:r>
              <a:rPr lang="en-US" sz="800" dirty="0" smtClean="0"/>
              <a:t>.</a:t>
            </a:r>
          </a:p>
        </p:txBody>
      </p:sp>
      <p:sp>
        <p:nvSpPr>
          <p:cNvPr id="6" name="Rectangle 5"/>
          <p:cNvSpPr/>
          <p:nvPr/>
        </p:nvSpPr>
        <p:spPr>
          <a:xfrm>
            <a:off x="2286000" y="3105835"/>
            <a:ext cx="4572000" cy="646331"/>
          </a:xfrm>
          <a:prstGeom prst="rect">
            <a:avLst/>
          </a:prstGeom>
        </p:spPr>
        <p:txBody>
          <a:bodyPr>
            <a:spAutoFit/>
          </a:bodyPr>
          <a:lstStyle/>
          <a:p>
            <a:r>
              <a:rPr lang="en-US" dirty="0"/>
              <a:t/>
            </a:r>
            <a:br>
              <a:rPr lang="en-US" dirty="0"/>
            </a:b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980" y="3282685"/>
            <a:ext cx="4429776" cy="2954627"/>
          </a:xfrm>
          <a:prstGeom prst="rect">
            <a:avLst/>
          </a:prstGeom>
        </p:spPr>
      </p:pic>
      <p:sp>
        <p:nvSpPr>
          <p:cNvPr id="9" name="Rectangle 8"/>
          <p:cNvSpPr/>
          <p:nvPr/>
        </p:nvSpPr>
        <p:spPr>
          <a:xfrm>
            <a:off x="4389950" y="6237312"/>
            <a:ext cx="4512750" cy="215444"/>
          </a:xfrm>
          <a:prstGeom prst="rect">
            <a:avLst/>
          </a:prstGeom>
        </p:spPr>
        <p:txBody>
          <a:bodyPr wrap="square">
            <a:spAutoFit/>
          </a:bodyPr>
          <a:lstStyle/>
          <a:p>
            <a:r>
              <a:rPr lang="en-US" sz="800" dirty="0"/>
              <a:t>Source: </a:t>
            </a:r>
            <a:r>
              <a:rPr lang="en-US" sz="800" dirty="0" smtClean="0"/>
              <a:t>NASA Photo ID ISS065-E-32705 Hurricane Ida as a Category 4 Hurricane, August 29, 2021 </a:t>
            </a:r>
            <a:endParaRPr lang="en-US" sz="800" dirty="0"/>
          </a:p>
        </p:txBody>
      </p:sp>
    </p:spTree>
    <p:extLst>
      <p:ext uri="{BB962C8B-B14F-4D97-AF65-F5344CB8AC3E}">
        <p14:creationId xmlns:p14="http://schemas.microsoft.com/office/powerpoint/2010/main" val="271978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82" y="1340768"/>
            <a:ext cx="8435280" cy="2304256"/>
          </a:xfrm>
        </p:spPr>
        <p:txBody>
          <a:bodyPr anchor="t" anchorCtr="0">
            <a:normAutofit fontScale="90000"/>
          </a:bodyPr>
          <a:lstStyle/>
          <a:p>
            <a:pPr>
              <a:spcBef>
                <a:spcPts val="600"/>
              </a:spcBef>
            </a:pPr>
            <a:r>
              <a:rPr lang="en-NZ" sz="2200" dirty="0" smtClean="0"/>
              <a:t>Category 4 Atlantic hurricane with maximum sustained winds of 240 km/hr</a:t>
            </a:r>
            <a:br>
              <a:rPr lang="en-NZ" sz="2200" dirty="0" smtClean="0"/>
            </a:br>
            <a:r>
              <a:rPr lang="en-NZ" sz="2200" dirty="0" smtClean="0"/>
              <a:t>5</a:t>
            </a:r>
            <a:r>
              <a:rPr lang="en-NZ" sz="2200" baseline="30000" dirty="0" smtClean="0"/>
              <a:t>th</a:t>
            </a:r>
            <a:r>
              <a:rPr lang="en-NZ" sz="2200" dirty="0" smtClean="0"/>
              <a:t> </a:t>
            </a:r>
            <a:r>
              <a:rPr lang="en-NZ" sz="2200" dirty="0"/>
              <a:t>largest hurricane to hit the US </a:t>
            </a:r>
            <a:r>
              <a:rPr lang="en-NZ" sz="2200" dirty="0" smtClean="0"/>
              <a:t>mainland</a:t>
            </a:r>
            <a:br>
              <a:rPr lang="en-NZ" sz="2200" dirty="0" smtClean="0"/>
            </a:br>
            <a:r>
              <a:rPr lang="en-NZ" sz="2200" dirty="0" smtClean="0"/>
              <a:t>6</a:t>
            </a:r>
            <a:r>
              <a:rPr lang="en-NZ" sz="2200" baseline="30000" dirty="0" smtClean="0"/>
              <a:t>th</a:t>
            </a:r>
            <a:r>
              <a:rPr lang="en-NZ" sz="2200" dirty="0"/>
              <a:t> </a:t>
            </a:r>
            <a:r>
              <a:rPr lang="en-NZ" sz="2200" dirty="0" smtClean="0"/>
              <a:t>costliest hurricane on record  - US </a:t>
            </a:r>
            <a:r>
              <a:rPr lang="en-NZ" sz="2200" dirty="0" smtClean="0"/>
              <a:t>$75 </a:t>
            </a:r>
            <a:r>
              <a:rPr lang="en-NZ" sz="2200" dirty="0" smtClean="0"/>
              <a:t>billion dollars in damage</a:t>
            </a:r>
            <a:br>
              <a:rPr lang="en-NZ" sz="2200" dirty="0" smtClean="0"/>
            </a:br>
            <a:r>
              <a:rPr lang="en-NZ" sz="2200" dirty="0" smtClean="0"/>
              <a:t>	US $16-24 billion in flooding damage in the </a:t>
            </a:r>
            <a:r>
              <a:rPr lang="en-NZ" sz="2200" dirty="0" err="1" smtClean="0"/>
              <a:t>Northeastern</a:t>
            </a:r>
            <a:r>
              <a:rPr lang="en-NZ" sz="2200" dirty="0" smtClean="0"/>
              <a:t> US</a:t>
            </a:r>
            <a:br>
              <a:rPr lang="en-NZ" sz="2200" dirty="0" smtClean="0"/>
            </a:br>
            <a:r>
              <a:rPr lang="en-US" sz="2200" dirty="0" smtClean="0"/>
              <a:t>1</a:t>
            </a:r>
            <a:r>
              <a:rPr lang="en-US" sz="2200" baseline="30000" dirty="0" smtClean="0"/>
              <a:t>st</a:t>
            </a:r>
            <a:r>
              <a:rPr lang="en-US" sz="2200" dirty="0" smtClean="0"/>
              <a:t> flash </a:t>
            </a:r>
            <a:r>
              <a:rPr lang="en-US" sz="2200" dirty="0"/>
              <a:t>flood &amp;</a:t>
            </a:r>
            <a:r>
              <a:rPr lang="en-US" sz="2200" dirty="0" smtClean="0"/>
              <a:t> </a:t>
            </a:r>
            <a:r>
              <a:rPr lang="en-US" sz="2200" dirty="0"/>
              <a:t>EF-3 tornado emergency </a:t>
            </a:r>
            <a:r>
              <a:rPr lang="en-US" sz="2200" dirty="0" smtClean="0"/>
              <a:t>recorded </a:t>
            </a:r>
            <a:r>
              <a:rPr lang="en-US" sz="2200" dirty="0"/>
              <a:t>in N</a:t>
            </a:r>
            <a:r>
              <a:rPr lang="en-US" sz="2200" dirty="0" smtClean="0"/>
              <a:t>ortheastern US</a:t>
            </a:r>
            <a:r>
              <a:rPr lang="en-US" sz="2200" dirty="0"/>
              <a:t/>
            </a:r>
            <a:br>
              <a:rPr lang="en-US" sz="2200" dirty="0"/>
            </a:br>
            <a:r>
              <a:rPr lang="en-US" sz="2200" dirty="0" smtClean="0"/>
              <a:t>Flooding </a:t>
            </a:r>
            <a:r>
              <a:rPr lang="en-US" sz="2200" dirty="0" smtClean="0"/>
              <a:t>kills </a:t>
            </a:r>
            <a:r>
              <a:rPr lang="en-US" sz="2200" dirty="0"/>
              <a:t>43 </a:t>
            </a:r>
            <a:r>
              <a:rPr lang="en-US" sz="2200" dirty="0" smtClean="0"/>
              <a:t>people </a:t>
            </a:r>
            <a:r>
              <a:rPr lang="en-US" sz="2200" dirty="0"/>
              <a:t>in 4</a:t>
            </a:r>
            <a:r>
              <a:rPr lang="en-US" sz="2200" dirty="0" smtClean="0"/>
              <a:t> states:</a:t>
            </a:r>
            <a:br>
              <a:rPr lang="en-US" sz="2200" dirty="0" smtClean="0"/>
            </a:br>
            <a:r>
              <a:rPr lang="en-US" sz="2200" dirty="0"/>
              <a:t>	</a:t>
            </a:r>
            <a:r>
              <a:rPr lang="en-US" sz="2200" dirty="0" smtClean="0"/>
              <a:t> New </a:t>
            </a:r>
            <a:r>
              <a:rPr lang="en-US" sz="2200" dirty="0"/>
              <a:t>York, New Jersey, </a:t>
            </a:r>
            <a:r>
              <a:rPr lang="en-US" sz="2200" dirty="0" smtClean="0"/>
              <a:t>Pennsylvania</a:t>
            </a:r>
            <a:r>
              <a:rPr lang="en-US" sz="2200" dirty="0"/>
              <a:t> </a:t>
            </a:r>
            <a:r>
              <a:rPr lang="en-US" sz="2200" dirty="0" smtClean="0"/>
              <a:t>&amp; Connecticut</a:t>
            </a:r>
            <a:endParaRPr lang="en-NZ" sz="2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880704"/>
            <a:ext cx="2340019" cy="2344589"/>
          </a:xfrm>
          <a:prstGeom prst="rect">
            <a:avLst/>
          </a:prstGeom>
        </p:spPr>
      </p:pic>
      <p:sp>
        <p:nvSpPr>
          <p:cNvPr id="8" name="TextBox 7"/>
          <p:cNvSpPr txBox="1"/>
          <p:nvPr/>
        </p:nvSpPr>
        <p:spPr>
          <a:xfrm>
            <a:off x="6588223" y="6228064"/>
            <a:ext cx="2340019" cy="338554"/>
          </a:xfrm>
          <a:prstGeom prst="rect">
            <a:avLst/>
          </a:prstGeom>
          <a:noFill/>
        </p:spPr>
        <p:txBody>
          <a:bodyPr wrap="square" rtlCol="0">
            <a:spAutoFit/>
          </a:bodyPr>
          <a:lstStyle/>
          <a:p>
            <a:r>
              <a:rPr lang="en-US" sz="800" dirty="0" smtClean="0"/>
              <a:t>Source: Jim Griffin, Flooding in the Bronx, Kings Bridge, Sep 2, 2021</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68" y="3868942"/>
            <a:ext cx="4322157" cy="235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5522" y="3879277"/>
            <a:ext cx="2032702" cy="2348788"/>
          </a:xfrm>
          <a:prstGeom prst="rect">
            <a:avLst/>
          </a:prstGeom>
        </p:spPr>
      </p:pic>
      <p:sp>
        <p:nvSpPr>
          <p:cNvPr id="10" name="TextBox 9"/>
          <p:cNvSpPr txBox="1"/>
          <p:nvPr/>
        </p:nvSpPr>
        <p:spPr>
          <a:xfrm>
            <a:off x="4587125" y="6263949"/>
            <a:ext cx="1742992" cy="338554"/>
          </a:xfrm>
          <a:prstGeom prst="rect">
            <a:avLst/>
          </a:prstGeom>
          <a:noFill/>
        </p:spPr>
        <p:txBody>
          <a:bodyPr wrap="square" rtlCol="0">
            <a:spAutoFit/>
          </a:bodyPr>
          <a:lstStyle/>
          <a:p>
            <a:r>
              <a:rPr lang="en-US" sz="800" dirty="0" smtClean="0"/>
              <a:t>Source: Bluestocking Redneck, </a:t>
            </a:r>
          </a:p>
          <a:p>
            <a:r>
              <a:rPr lang="en-US" sz="800" dirty="0" smtClean="0"/>
              <a:t>EF-3 tornado near Mullica Hill, NJ</a:t>
            </a:r>
            <a:endParaRPr lang="en-US" sz="800" dirty="0"/>
          </a:p>
        </p:txBody>
      </p:sp>
      <p:sp>
        <p:nvSpPr>
          <p:cNvPr id="11" name="Title 1"/>
          <p:cNvSpPr txBox="1">
            <a:spLocks/>
          </p:cNvSpPr>
          <p:nvPr/>
        </p:nvSpPr>
        <p:spPr>
          <a:xfrm>
            <a:off x="669322" y="476672"/>
            <a:ext cx="7772400" cy="612068"/>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800" b="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NZ" sz="3200" dirty="0" smtClean="0"/>
              <a:t>Hurricane Ida</a:t>
            </a:r>
            <a:endParaRPr lang="en-NZ" sz="2700" dirty="0"/>
          </a:p>
        </p:txBody>
      </p:sp>
    </p:spTree>
    <p:extLst>
      <p:ext uri="{BB962C8B-B14F-4D97-AF65-F5344CB8AC3E}">
        <p14:creationId xmlns:p14="http://schemas.microsoft.com/office/powerpoint/2010/main" val="1430397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917"/>
            <a:ext cx="7772400" cy="1055875"/>
          </a:xfrm>
        </p:spPr>
        <p:txBody>
          <a:bodyPr anchor="t" anchorCtr="0">
            <a:noAutofit/>
          </a:bodyPr>
          <a:lstStyle/>
          <a:p>
            <a:r>
              <a:rPr lang="en-NZ" sz="3200" dirty="0" smtClean="0"/>
              <a:t>New York City example</a:t>
            </a:r>
            <a:br>
              <a:rPr lang="en-NZ" sz="3200" dirty="0" smtClean="0"/>
            </a:br>
            <a:r>
              <a:rPr lang="en-NZ" sz="3200" dirty="0" smtClean="0"/>
              <a:t>FEMA maps flawed</a:t>
            </a:r>
            <a:endParaRPr lang="en-NZ" sz="3200" dirty="0"/>
          </a:p>
        </p:txBody>
      </p:sp>
      <p:sp>
        <p:nvSpPr>
          <p:cNvPr id="5" name="TextBox 4"/>
          <p:cNvSpPr txBox="1"/>
          <p:nvPr/>
        </p:nvSpPr>
        <p:spPr>
          <a:xfrm>
            <a:off x="762055" y="1628800"/>
            <a:ext cx="7992888" cy="3724096"/>
          </a:xfrm>
          <a:prstGeom prst="rect">
            <a:avLst/>
          </a:prstGeom>
          <a:noFill/>
        </p:spPr>
        <p:txBody>
          <a:bodyPr wrap="square" rtlCol="0">
            <a:spAutoFit/>
          </a:bodyPr>
          <a:lstStyle/>
          <a:p>
            <a:r>
              <a:rPr lang="en-NZ" sz="1600" dirty="0" smtClean="0"/>
              <a:t>13 people died in New York City (NYC)</a:t>
            </a:r>
          </a:p>
          <a:p>
            <a:r>
              <a:rPr lang="en-NZ" sz="1600" dirty="0" smtClean="0"/>
              <a:t>11 in basement apartments due to record rainfall &amp; flash flooding</a:t>
            </a:r>
          </a:p>
          <a:p>
            <a:endParaRPr lang="en-NZ" sz="1000" dirty="0"/>
          </a:p>
          <a:p>
            <a:r>
              <a:rPr lang="en-NZ" sz="1600" dirty="0" smtClean="0"/>
              <a:t>FEMA (Federal Emergency Management Agency)</a:t>
            </a:r>
          </a:p>
          <a:p>
            <a:r>
              <a:rPr lang="en-NZ" sz="1600" dirty="0" smtClean="0"/>
              <a:t>flood maps flawed as deaths in areas having minimal flood hazard </a:t>
            </a:r>
          </a:p>
          <a:p>
            <a:endParaRPr lang="en-NZ" sz="1000" dirty="0"/>
          </a:p>
          <a:p>
            <a:r>
              <a:rPr lang="en-NZ" sz="1600" dirty="0" smtClean="0"/>
              <a:t>FEMA maps did not account for storm sewer systems </a:t>
            </a:r>
          </a:p>
          <a:p>
            <a:endParaRPr lang="en-NZ" sz="1000" dirty="0"/>
          </a:p>
          <a:p>
            <a:r>
              <a:rPr lang="en-NZ" sz="1600" dirty="0" smtClean="0"/>
              <a:t>FEMA maps used by communities to guide development and prevent or limit building in flood-prone areas &amp; used to determine property owners required to have flood insurance</a:t>
            </a:r>
          </a:p>
          <a:p>
            <a:endParaRPr lang="en-NZ" sz="1000" dirty="0"/>
          </a:p>
          <a:p>
            <a:r>
              <a:rPr lang="en-NZ" sz="1600" dirty="0" smtClean="0"/>
              <a:t>The First Street Foundation Flood Model identifies 2.6 times more properties at risk of flooding than FEMA estimates</a:t>
            </a:r>
          </a:p>
          <a:p>
            <a:endParaRPr lang="en-NZ" sz="1000" dirty="0"/>
          </a:p>
          <a:p>
            <a:r>
              <a:rPr lang="en-NZ" sz="1600" dirty="0" smtClean="0"/>
              <a:t>The First Street model shows 121,200 properties in NYC at risk (14%)</a:t>
            </a:r>
          </a:p>
          <a:p>
            <a:endParaRPr lang="en-NZ" sz="1000" dirty="0"/>
          </a:p>
          <a:p>
            <a:r>
              <a:rPr lang="en-NZ" sz="1600" dirty="0" smtClean="0"/>
              <a:t>The number of properties is anticipated to increase by 45,673 (38%) to 166,875 by 2050</a:t>
            </a:r>
          </a:p>
        </p:txBody>
      </p:sp>
    </p:spTree>
    <p:extLst>
      <p:ext uri="{BB962C8B-B14F-4D97-AF65-F5344CB8AC3E}">
        <p14:creationId xmlns:p14="http://schemas.microsoft.com/office/powerpoint/2010/main" val="68065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648072"/>
          </a:xfrm>
        </p:spPr>
        <p:txBody>
          <a:bodyPr anchor="t" anchorCtr="0">
            <a:normAutofit/>
          </a:bodyPr>
          <a:lstStyle/>
          <a:p>
            <a:r>
              <a:rPr lang="en-NZ" sz="3200" dirty="0" smtClean="0"/>
              <a:t>New York City Flooding</a:t>
            </a:r>
            <a:endParaRPr lang="en-NZ" sz="3200" dirty="0"/>
          </a:p>
        </p:txBody>
      </p:sp>
      <p:sp>
        <p:nvSpPr>
          <p:cNvPr id="3" name="Subtitle 2"/>
          <p:cNvSpPr>
            <a:spLocks noGrp="1"/>
          </p:cNvSpPr>
          <p:nvPr>
            <p:ph type="subTitle" idx="1"/>
          </p:nvPr>
        </p:nvSpPr>
        <p:spPr>
          <a:xfrm>
            <a:off x="3682971" y="3364995"/>
            <a:ext cx="2484000" cy="188527"/>
          </a:xfrm>
        </p:spPr>
        <p:txBody>
          <a:bodyPr>
            <a:noAutofit/>
          </a:bodyPr>
          <a:lstStyle/>
          <a:p>
            <a:pPr algn="l"/>
            <a:r>
              <a:rPr lang="en-US" sz="800" dirty="0" smtClean="0">
                <a:solidFill>
                  <a:schemeClr val="tx1"/>
                </a:solidFill>
              </a:rPr>
              <a:t>Source: Tony Gao, Long </a:t>
            </a:r>
            <a:r>
              <a:rPr lang="en-US" sz="800" dirty="0">
                <a:solidFill>
                  <a:schemeClr val="tx1"/>
                </a:solidFill>
              </a:rPr>
              <a:t>Island Expressway </a:t>
            </a:r>
            <a:endParaRPr lang="en-NZ" sz="800"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19498"/>
          <a:stretch/>
        </p:blipFill>
        <p:spPr bwMode="auto">
          <a:xfrm>
            <a:off x="3719188" y="1484783"/>
            <a:ext cx="2484000" cy="179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272" y="1484784"/>
            <a:ext cx="3145968" cy="179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 r="23680"/>
          <a:stretch/>
        </p:blipFill>
        <p:spPr bwMode="auto">
          <a:xfrm>
            <a:off x="6416933" y="1484784"/>
            <a:ext cx="2340000" cy="179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272" y="3717032"/>
            <a:ext cx="3145968" cy="217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207" y="3717031"/>
            <a:ext cx="2570981" cy="216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7320" y="6042502"/>
            <a:ext cx="3145968" cy="338554"/>
          </a:xfrm>
          <a:prstGeom prst="rect">
            <a:avLst/>
          </a:prstGeom>
          <a:noFill/>
        </p:spPr>
        <p:txBody>
          <a:bodyPr wrap="square" rtlCol="0">
            <a:spAutoFit/>
          </a:bodyPr>
          <a:lstStyle/>
          <a:p>
            <a:r>
              <a:rPr lang="en-US" sz="800" dirty="0"/>
              <a:t>Source: David Dee Delgado/Getty Images, Rainfall floods the basement of a fast-food restaurant in the Bronx</a:t>
            </a:r>
          </a:p>
        </p:txBody>
      </p:sp>
      <p:sp>
        <p:nvSpPr>
          <p:cNvPr id="7" name="Rectangle 6"/>
          <p:cNvSpPr/>
          <p:nvPr/>
        </p:nvSpPr>
        <p:spPr>
          <a:xfrm>
            <a:off x="6436859" y="3355649"/>
            <a:ext cx="2063385" cy="215444"/>
          </a:xfrm>
          <a:prstGeom prst="rect">
            <a:avLst/>
          </a:prstGeom>
        </p:spPr>
        <p:txBody>
          <a:bodyPr wrap="none">
            <a:spAutoFit/>
          </a:bodyPr>
          <a:lstStyle/>
          <a:p>
            <a:r>
              <a:rPr lang="en-US" sz="800" dirty="0"/>
              <a:t>Source: Camille Squires, New York City park</a:t>
            </a:r>
          </a:p>
        </p:txBody>
      </p:sp>
      <p:sp>
        <p:nvSpPr>
          <p:cNvPr id="14" name="Rectangle 13"/>
          <p:cNvSpPr/>
          <p:nvPr/>
        </p:nvSpPr>
        <p:spPr>
          <a:xfrm>
            <a:off x="345911" y="3364995"/>
            <a:ext cx="1917513" cy="215444"/>
          </a:xfrm>
          <a:prstGeom prst="rect">
            <a:avLst/>
          </a:prstGeom>
        </p:spPr>
        <p:txBody>
          <a:bodyPr wrap="none">
            <a:spAutoFit/>
          </a:bodyPr>
          <a:lstStyle/>
          <a:p>
            <a:r>
              <a:rPr lang="en-US" sz="800" dirty="0"/>
              <a:t>Source:   Source </a:t>
            </a:r>
            <a:r>
              <a:rPr lang="en-US" sz="800" dirty="0" smtClean="0"/>
              <a:t>www.nbcnewyork.com</a:t>
            </a:r>
            <a:endParaRPr lang="en-US" sz="800" dirty="0"/>
          </a:p>
        </p:txBody>
      </p:sp>
      <p:sp>
        <p:nvSpPr>
          <p:cNvPr id="15" name="Rectangle 14"/>
          <p:cNvSpPr/>
          <p:nvPr/>
        </p:nvSpPr>
        <p:spPr>
          <a:xfrm>
            <a:off x="3632207" y="6042502"/>
            <a:ext cx="2570981" cy="215444"/>
          </a:xfrm>
          <a:prstGeom prst="rect">
            <a:avLst/>
          </a:prstGeom>
        </p:spPr>
        <p:txBody>
          <a:bodyPr wrap="square">
            <a:spAutoFit/>
          </a:bodyPr>
          <a:lstStyle/>
          <a:p>
            <a:r>
              <a:rPr lang="en-US" sz="800" dirty="0"/>
              <a:t>Source: </a:t>
            </a:r>
            <a:r>
              <a:rPr lang="en-US" sz="800" dirty="0" smtClean="0"/>
              <a:t> Twitter, Flash flooding 28</a:t>
            </a:r>
            <a:r>
              <a:rPr lang="en-US" sz="800" baseline="30000" dirty="0" smtClean="0"/>
              <a:t>th</a:t>
            </a:r>
            <a:r>
              <a:rPr lang="en-US" sz="800" dirty="0" smtClean="0"/>
              <a:t> St subway station</a:t>
            </a:r>
            <a:endParaRPr lang="en-US" sz="800" dirty="0"/>
          </a:p>
        </p:txBody>
      </p:sp>
      <p:sp>
        <p:nvSpPr>
          <p:cNvPr id="16" name="Rectangle 15"/>
          <p:cNvSpPr/>
          <p:nvPr/>
        </p:nvSpPr>
        <p:spPr>
          <a:xfrm>
            <a:off x="6405227" y="6042502"/>
            <a:ext cx="2351705" cy="215444"/>
          </a:xfrm>
          <a:prstGeom prst="rect">
            <a:avLst/>
          </a:prstGeom>
        </p:spPr>
        <p:txBody>
          <a:bodyPr wrap="square">
            <a:spAutoFit/>
          </a:bodyPr>
          <a:lstStyle/>
          <a:p>
            <a:r>
              <a:rPr lang="en-US" sz="800" dirty="0"/>
              <a:t>Source</a:t>
            </a:r>
            <a:r>
              <a:rPr lang="en-US" sz="800" dirty="0" smtClean="0"/>
              <a:t>: NTD News, 145</a:t>
            </a:r>
            <a:r>
              <a:rPr lang="en-US" sz="800" baseline="30000" dirty="0" smtClean="0"/>
              <a:t>th</a:t>
            </a:r>
            <a:r>
              <a:rPr lang="en-US" sz="800" dirty="0" smtClean="0"/>
              <a:t> St subway station </a:t>
            </a:r>
            <a:endParaRPr lang="en-US" sz="800" dirty="0"/>
          </a:p>
        </p:txBody>
      </p:sp>
      <p:pic>
        <p:nvPicPr>
          <p:cNvPr id="7173"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2" r="28391"/>
          <a:stretch/>
        </p:blipFill>
        <p:spPr bwMode="auto">
          <a:xfrm>
            <a:off x="6314792" y="3717032"/>
            <a:ext cx="2442141" cy="216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4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648072"/>
          </a:xfrm>
        </p:spPr>
        <p:txBody>
          <a:bodyPr anchor="t" anchorCtr="0">
            <a:normAutofit/>
          </a:bodyPr>
          <a:lstStyle/>
          <a:p>
            <a:r>
              <a:rPr lang="en-NZ" sz="3200" dirty="0" smtClean="0"/>
              <a:t>New York City Infrastructure</a:t>
            </a:r>
            <a:endParaRPr lang="en-NZ" sz="3200" dirty="0"/>
          </a:p>
        </p:txBody>
      </p:sp>
      <p:sp>
        <p:nvSpPr>
          <p:cNvPr id="3" name="Subtitle 2"/>
          <p:cNvSpPr>
            <a:spLocks noGrp="1"/>
          </p:cNvSpPr>
          <p:nvPr>
            <p:ph type="subTitle" idx="1"/>
          </p:nvPr>
        </p:nvSpPr>
        <p:spPr>
          <a:xfrm>
            <a:off x="611560" y="3556000"/>
            <a:ext cx="7160840" cy="2105247"/>
          </a:xfrm>
        </p:spPr>
        <p:txBody>
          <a:bodyPr>
            <a:normAutofit/>
          </a:bodyPr>
          <a:lstStyle/>
          <a:p>
            <a:r>
              <a:rPr lang="en-NZ" dirty="0" smtClean="0"/>
              <a:t> </a:t>
            </a:r>
            <a:endParaRPr lang="en-NZ"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123" y="3789040"/>
            <a:ext cx="4430267" cy="244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1268759"/>
            <a:ext cx="7920880" cy="237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en-US" sz="800" dirty="0" smtClean="0"/>
          </a:p>
          <a:p>
            <a:pPr marL="285750" indent="-285750">
              <a:buFont typeface="Wingdings" panose="05000000000000000000" pitchFamily="2" charset="2"/>
              <a:buChar char="§"/>
            </a:pPr>
            <a:r>
              <a:rPr lang="en-US" sz="1600" dirty="0" smtClean="0"/>
              <a:t>75 mm of rainfall fell in one hour (a record amount)</a:t>
            </a:r>
          </a:p>
          <a:p>
            <a:pPr marL="285750" indent="-285750">
              <a:buFont typeface="Wingdings" panose="05000000000000000000" pitchFamily="2" charset="2"/>
              <a:buChar char="§"/>
            </a:pPr>
            <a:endParaRPr lang="en-US" sz="1000" dirty="0"/>
          </a:p>
          <a:p>
            <a:pPr marL="285750" indent="-285750">
              <a:buFont typeface="Wingdings" panose="05000000000000000000" pitchFamily="2" charset="2"/>
              <a:buChar char="§"/>
            </a:pPr>
            <a:r>
              <a:rPr lang="en-US" sz="1600" dirty="0" smtClean="0"/>
              <a:t>75% of the city is built on impervious surfaces</a:t>
            </a:r>
          </a:p>
          <a:p>
            <a:pPr marL="285750" indent="-285750">
              <a:buFont typeface="Wingdings" panose="05000000000000000000" pitchFamily="2" charset="2"/>
              <a:buChar char="§"/>
            </a:pPr>
            <a:endParaRPr lang="en-US" sz="1000" dirty="0"/>
          </a:p>
          <a:p>
            <a:pPr marL="285750" indent="-285750">
              <a:buFont typeface="Wingdings" panose="05000000000000000000" pitchFamily="2" charset="2"/>
              <a:buChar char="§"/>
            </a:pPr>
            <a:r>
              <a:rPr lang="en-US" sz="1600" dirty="0" smtClean="0"/>
              <a:t>75 million gallons had to be pumped out of tunnels</a:t>
            </a:r>
          </a:p>
          <a:p>
            <a:pPr marL="285750" indent="-285750">
              <a:buFont typeface="Wingdings" panose="05000000000000000000" pitchFamily="2" charset="2"/>
              <a:buChar char="§"/>
            </a:pPr>
            <a:endParaRPr lang="en-US" sz="1000" dirty="0" smtClean="0"/>
          </a:p>
          <a:p>
            <a:pPr marL="285750" indent="-285750">
              <a:buFont typeface="Wingdings" panose="05000000000000000000" pitchFamily="2" charset="2"/>
              <a:buChar char="§"/>
            </a:pPr>
            <a:r>
              <a:rPr lang="en-US" sz="1600" dirty="0" smtClean="0"/>
              <a:t>NYC’s infrastructure can handle only about half of rainfall caused by Hurricane Ida</a:t>
            </a:r>
          </a:p>
          <a:p>
            <a:pPr marL="285750" indent="-285750">
              <a:buFont typeface="Wingdings" panose="05000000000000000000" pitchFamily="2" charset="2"/>
              <a:buChar char="§"/>
            </a:pPr>
            <a:endParaRPr lang="en-US" sz="1000" dirty="0" smtClean="0"/>
          </a:p>
          <a:p>
            <a:pPr marL="285750" indent="-285750">
              <a:buFont typeface="Wingdings" panose="05000000000000000000" pitchFamily="2" charset="2"/>
              <a:buChar char="§"/>
            </a:pPr>
            <a:r>
              <a:rPr lang="en-US" sz="1600" dirty="0" smtClean="0"/>
              <a:t>There is no quick fix </a:t>
            </a:r>
          </a:p>
          <a:p>
            <a:pPr marL="285750" indent="-285750">
              <a:buFont typeface="Wingdings" panose="05000000000000000000" pitchFamily="2" charset="2"/>
              <a:buChar char="§"/>
            </a:pPr>
            <a:endParaRPr lang="en-US" sz="1600" dirty="0"/>
          </a:p>
        </p:txBody>
      </p:sp>
      <p:sp>
        <p:nvSpPr>
          <p:cNvPr id="6" name="TextBox 5"/>
          <p:cNvSpPr txBox="1"/>
          <p:nvPr/>
        </p:nvSpPr>
        <p:spPr>
          <a:xfrm>
            <a:off x="3336353" y="6229194"/>
            <a:ext cx="3672408" cy="215444"/>
          </a:xfrm>
          <a:prstGeom prst="rect">
            <a:avLst/>
          </a:prstGeom>
          <a:noFill/>
        </p:spPr>
        <p:txBody>
          <a:bodyPr wrap="square" rtlCol="0">
            <a:spAutoFit/>
          </a:bodyPr>
          <a:lstStyle/>
          <a:p>
            <a:r>
              <a:rPr lang="en-NZ" sz="800" dirty="0"/>
              <a:t>Source: Spencer Platt/Getty Images, Major Deegan Expressway in the Bronx</a:t>
            </a:r>
            <a:endParaRPr lang="en-US" sz="800" dirty="0"/>
          </a:p>
        </p:txBody>
      </p:sp>
    </p:spTree>
    <p:extLst>
      <p:ext uri="{BB962C8B-B14F-4D97-AF65-F5344CB8AC3E}">
        <p14:creationId xmlns:p14="http://schemas.microsoft.com/office/powerpoint/2010/main" val="381232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338667"/>
            <a:ext cx="8435280" cy="1218125"/>
          </a:xfrm>
        </p:spPr>
        <p:txBody>
          <a:bodyPr anchor="t" anchorCtr="0">
            <a:normAutofit/>
          </a:bodyPr>
          <a:lstStyle/>
          <a:p>
            <a:pPr algn="ctr"/>
            <a:r>
              <a:rPr lang="en-NZ" sz="3200" dirty="0" smtClean="0"/>
              <a:t>New York City</a:t>
            </a:r>
            <a:br>
              <a:rPr lang="en-NZ" sz="3200" dirty="0" smtClean="0"/>
            </a:br>
            <a:r>
              <a:rPr lang="en-NZ" sz="3200" dirty="0" smtClean="0"/>
              <a:t>Flood Risk and Climate</a:t>
            </a:r>
            <a:endParaRPr lang="en-NZ" sz="3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712968" cy="47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034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338667"/>
            <a:ext cx="8435280" cy="1434149"/>
          </a:xfrm>
        </p:spPr>
        <p:txBody>
          <a:bodyPr anchor="t" anchorCtr="0">
            <a:normAutofit/>
          </a:bodyPr>
          <a:lstStyle/>
          <a:p>
            <a:pPr algn="ctr"/>
            <a:r>
              <a:rPr lang="en-NZ" sz="3200" dirty="0" smtClean="0"/>
              <a:t>NYC Sea Level Rise</a:t>
            </a:r>
            <a:br>
              <a:rPr lang="en-NZ" sz="3200" dirty="0" smtClean="0"/>
            </a:br>
            <a:r>
              <a:rPr lang="en-NZ" sz="3200" dirty="0" smtClean="0"/>
              <a:t>Nearly Double the Global Trend Rate</a:t>
            </a:r>
            <a:endParaRPr lang="en-NZ"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7003718" cy="351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92134" y="5481518"/>
            <a:ext cx="6953109" cy="215444"/>
          </a:xfrm>
          <a:prstGeom prst="rect">
            <a:avLst/>
          </a:prstGeom>
          <a:noFill/>
        </p:spPr>
        <p:txBody>
          <a:bodyPr wrap="square" rtlCol="0">
            <a:spAutoFit/>
          </a:bodyPr>
          <a:lstStyle/>
          <a:p>
            <a:r>
              <a:rPr lang="en-NZ" sz="800" dirty="0" smtClean="0"/>
              <a:t>Source: New York City Panel on Climate Change</a:t>
            </a:r>
            <a:endParaRPr lang="en-US" sz="800" dirty="0"/>
          </a:p>
        </p:txBody>
      </p:sp>
    </p:spTree>
    <p:extLst>
      <p:ext uri="{BB962C8B-B14F-4D97-AF65-F5344CB8AC3E}">
        <p14:creationId xmlns:p14="http://schemas.microsoft.com/office/powerpoint/2010/main" val="1926824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13362</TotalTime>
  <Words>1536</Words>
  <Application>Microsoft Office PowerPoint</Application>
  <PresentationFormat>On-screen Show (4:3)</PresentationFormat>
  <Paragraphs>204</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Waveform</vt:lpstr>
      <vt:lpstr>Office Theme</vt:lpstr>
      <vt:lpstr>Hurricane Ida extreme weather and flooding in the United States and disaster risk mitigation measures</vt:lpstr>
      <vt:lpstr>PowerPoint Presentation</vt:lpstr>
      <vt:lpstr>Hurricane Ida 2021 Track Map &amp; as seen from International Space Station</vt:lpstr>
      <vt:lpstr>Category 4 Atlantic hurricane with maximum sustained winds of 240 km/hr 5th largest hurricane to hit the US mainland 6th costliest hurricane on record  - US $75 billion dollars in damage  US $16-24 billion in flooding damage in the Northeastern US 1st flash flood &amp; EF-3 tornado emergency recorded in Northeastern US Flooding kills 43 people in 4 states:   New York, New Jersey, Pennsylvania &amp; Connecticut</vt:lpstr>
      <vt:lpstr>New York City example FEMA maps flawed</vt:lpstr>
      <vt:lpstr>New York City Flooding</vt:lpstr>
      <vt:lpstr>New York City Infrastructure</vt:lpstr>
      <vt:lpstr>New York City Flood Risk and Climate</vt:lpstr>
      <vt:lpstr>NYC Sea Level Rise Nearly Double the Global Trend Rate</vt:lpstr>
      <vt:lpstr>NYC a Leader in Climate Change</vt:lpstr>
      <vt:lpstr>US Federal Government Agency Climate Action Plans</vt:lpstr>
      <vt:lpstr>US Federal Government Agency Climate Action Plan examples</vt:lpstr>
      <vt:lpstr>Disaster Risk Mitigation Measures</vt:lpstr>
      <vt:lpstr>Summary</vt:lpstr>
      <vt:lpstr>For more information on this presentation  please contact me at april.j.lander@gmail.com or Tel. +64 (27) 584-3421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J Lander</dc:creator>
  <cp:lastModifiedBy>April J Lander</cp:lastModifiedBy>
  <cp:revision>133</cp:revision>
  <cp:lastPrinted>2022-09-13T15:42:24Z</cp:lastPrinted>
  <dcterms:created xsi:type="dcterms:W3CDTF">2021-09-26T05:40:50Z</dcterms:created>
  <dcterms:modified xsi:type="dcterms:W3CDTF">2022-09-13T15:57:27Z</dcterms:modified>
</cp:coreProperties>
</file>