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9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99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411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184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2758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7526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4499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2286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9607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6321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4970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84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7616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838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15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2835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3099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7311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8957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48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wec_PPT_16ku92.jpg" descr="wec_PPT_16ku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" y="0"/>
            <a:ext cx="1219343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 názvu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r>
              <a:t>Text názvu</a:t>
            </a:r>
          </a:p>
        </p:txBody>
      </p:sp>
      <p:sp>
        <p:nvSpPr>
          <p:cNvPr id="21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Gotham Book"/>
                <a:ea typeface="Gotham Book"/>
                <a:cs typeface="Gotham Book"/>
                <a:sym typeface="Gotham Book"/>
              </a:defRPr>
            </a:lvl1pPr>
            <a:lvl2pPr marL="0" indent="457200" algn="ctr">
              <a:buSzTx/>
              <a:buFontTx/>
              <a:buNone/>
              <a:defRPr sz="2400">
                <a:latin typeface="Gotham Book"/>
                <a:ea typeface="Gotham Book"/>
                <a:cs typeface="Gotham Book"/>
                <a:sym typeface="Gotham Book"/>
              </a:defRPr>
            </a:lvl2pPr>
            <a:lvl3pPr marL="0" indent="914400" algn="ctr">
              <a:buSzTx/>
              <a:buFontTx/>
              <a:buNone/>
              <a:defRPr sz="2400">
                <a:latin typeface="Gotham Book"/>
                <a:ea typeface="Gotham Book"/>
                <a:cs typeface="Gotham Book"/>
                <a:sym typeface="Gotham Book"/>
              </a:defRPr>
            </a:lvl3pPr>
            <a:lvl4pPr marL="0" indent="1371600" algn="ctr">
              <a:buSzTx/>
              <a:buFontTx/>
              <a:buNone/>
              <a:defRPr sz="2400">
                <a:latin typeface="Gotham Book"/>
                <a:ea typeface="Gotham Book"/>
                <a:cs typeface="Gotham Book"/>
                <a:sym typeface="Gotham Book"/>
              </a:defRPr>
            </a:lvl4pPr>
            <a:lvl5pPr marL="0" indent="1828800" algn="ctr">
              <a:buSzTx/>
              <a:buFontTx/>
              <a:buNone/>
              <a:defRPr sz="2400">
                <a:latin typeface="Gotham Book"/>
                <a:ea typeface="Gotham Book"/>
                <a:cs typeface="Gotham Book"/>
                <a:sym typeface="Gotham Book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17476" y="6419532"/>
            <a:ext cx="266904" cy="2387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wec_PPT_16ku92.jpg" descr="wec_PPT_16ku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" y="0"/>
            <a:ext cx="1219343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 názvu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/>
          <a:lstStyle>
            <a:lvl1pPr>
              <a:defRPr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r>
              <a:t>Text názvu</a:t>
            </a:r>
          </a:p>
        </p:txBody>
      </p:sp>
      <p:sp>
        <p:nvSpPr>
          <p:cNvPr id="31" name="Text úrovně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B004B"/>
              </a:buClr>
              <a:defRPr>
                <a:latin typeface="Gotham Book"/>
                <a:ea typeface="Gotham Book"/>
                <a:cs typeface="Gotham Book"/>
                <a:sym typeface="Gotham Book"/>
              </a:defRPr>
            </a:lvl1pPr>
            <a:lvl2pPr>
              <a:buClr>
                <a:srgbClr val="2B004B"/>
              </a:buClr>
              <a:defRPr>
                <a:latin typeface="Gotham Book"/>
                <a:ea typeface="Gotham Book"/>
                <a:cs typeface="Gotham Book"/>
                <a:sym typeface="Gotham Book"/>
              </a:defRPr>
            </a:lvl2pPr>
            <a:lvl3pPr>
              <a:buClr>
                <a:srgbClr val="2B004B"/>
              </a:buClr>
              <a:defRPr>
                <a:latin typeface="Gotham Book"/>
                <a:ea typeface="Gotham Book"/>
                <a:cs typeface="Gotham Book"/>
                <a:sym typeface="Gotham Book"/>
              </a:defRPr>
            </a:lvl3pPr>
            <a:lvl4pPr>
              <a:buClr>
                <a:srgbClr val="2B004B"/>
              </a:buClr>
              <a:defRPr>
                <a:latin typeface="Gotham Book"/>
                <a:ea typeface="Gotham Book"/>
                <a:cs typeface="Gotham Book"/>
                <a:sym typeface="Gotham Book"/>
              </a:defRPr>
            </a:lvl4pPr>
            <a:lvl5pPr>
              <a:buClr>
                <a:srgbClr val="2B004B"/>
              </a:buClr>
              <a:defRPr>
                <a:latin typeface="Gotham Book"/>
                <a:ea typeface="Gotham Book"/>
                <a:cs typeface="Gotham Book"/>
                <a:sym typeface="Gotham Book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17476" y="6419532"/>
            <a:ext cx="266904" cy="2387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wec_PPT_16ku92.jpg" descr="wec_PPT_16ku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" y="0"/>
            <a:ext cx="1219343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ext názvu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/>
          <a:lstStyle>
            <a:lvl1pPr>
              <a:defRPr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r>
              <a:t>Text názvu</a:t>
            </a:r>
          </a:p>
        </p:txBody>
      </p:sp>
      <p:sp>
        <p:nvSpPr>
          <p:cNvPr id="41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B004B"/>
              </a:buClr>
              <a:defRPr>
                <a:latin typeface="Gotham Book"/>
                <a:ea typeface="Gotham Book"/>
                <a:cs typeface="Gotham Book"/>
                <a:sym typeface="Gotham Book"/>
              </a:defRPr>
            </a:lvl1pPr>
            <a:lvl2pPr>
              <a:buClr>
                <a:srgbClr val="2B004B"/>
              </a:buClr>
              <a:defRPr>
                <a:latin typeface="Gotham Book"/>
                <a:ea typeface="Gotham Book"/>
                <a:cs typeface="Gotham Book"/>
                <a:sym typeface="Gotham Book"/>
              </a:defRPr>
            </a:lvl2pPr>
            <a:lvl3pPr>
              <a:buClr>
                <a:srgbClr val="2B004B"/>
              </a:buClr>
              <a:defRPr>
                <a:latin typeface="Gotham Book"/>
                <a:ea typeface="Gotham Book"/>
                <a:cs typeface="Gotham Book"/>
                <a:sym typeface="Gotham Book"/>
              </a:defRPr>
            </a:lvl3pPr>
            <a:lvl4pPr>
              <a:buClr>
                <a:srgbClr val="2B004B"/>
              </a:buClr>
              <a:defRPr>
                <a:latin typeface="Gotham Book"/>
                <a:ea typeface="Gotham Book"/>
                <a:cs typeface="Gotham Book"/>
                <a:sym typeface="Gotham Book"/>
              </a:defRPr>
            </a:lvl4pPr>
            <a:lvl5pPr>
              <a:buClr>
                <a:srgbClr val="2B004B"/>
              </a:buClr>
              <a:defRPr>
                <a:latin typeface="Gotham Book"/>
                <a:ea typeface="Gotham Book"/>
                <a:cs typeface="Gotham Book"/>
                <a:sym typeface="Gotham Book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17476" y="6419532"/>
            <a:ext cx="266904" cy="2387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c_PPT_16ku9.jpg" descr="wec_PPT_16ku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" y="4688"/>
            <a:ext cx="12185098" cy="685331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názvu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Text úrovně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B004B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B004B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B004B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B004B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B004B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B004B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B004B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B004B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B004B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ok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ok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ok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ok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ok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ok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ok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ok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otham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iabse.org/elearning/webinars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9E6B41E-528B-0E03-17B1-3462CF440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rcRect l="6811" t="1" r="9967" b="-365"/>
          <a:stretch/>
        </p:blipFill>
        <p:spPr>
          <a:xfrm>
            <a:off x="6523598" y="2075380"/>
            <a:ext cx="5219763" cy="3304814"/>
          </a:xfrm>
          <a:prstGeom prst="rect">
            <a:avLst/>
          </a:prstGeom>
        </p:spPr>
      </p:pic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 err="1">
                <a:solidFill>
                  <a:srgbClr val="C00000"/>
                </a:solidFill>
              </a:rPr>
              <a:t>Overstretching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Known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Application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Boundaries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9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1187C1-A631-F474-BB11-DE62C8E08EC6}"/>
              </a:ext>
            </a:extLst>
          </p:cNvPr>
          <p:cNvSpPr txBox="1"/>
          <p:nvPr/>
        </p:nvSpPr>
        <p:spPr>
          <a:xfrm>
            <a:off x="719191" y="2075380"/>
            <a:ext cx="5465852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CH" sz="2400" dirty="0">
                <a:solidFill>
                  <a:srgbClr val="003399"/>
                </a:solidFill>
              </a:rPr>
              <a:t>Sudden </a:t>
            </a:r>
            <a:r>
              <a:rPr lang="de-CH" sz="2400" dirty="0" err="1">
                <a:solidFill>
                  <a:srgbClr val="003399"/>
                </a:solidFill>
              </a:rPr>
              <a:t>collapse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early</a:t>
            </a:r>
            <a:r>
              <a:rPr lang="de-CH" sz="2400" dirty="0">
                <a:solidFill>
                  <a:srgbClr val="003399"/>
                </a:solidFill>
              </a:rPr>
              <a:t> in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life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cycle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during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construction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commissioning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may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occur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because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endParaRPr lang="de-CH" sz="2400" dirty="0">
              <a:solidFill>
                <a:srgbClr val="003399"/>
              </a:solidFill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400" dirty="0" err="1">
                <a:solidFill>
                  <a:srgbClr val="003399"/>
                </a:solidFill>
              </a:rPr>
              <a:t>insufficient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consideration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of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temporary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construction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stages</a:t>
            </a:r>
            <a:endParaRPr lang="de-DE" sz="2400" dirty="0">
              <a:solidFill>
                <a:srgbClr val="003399"/>
              </a:solidFill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400" dirty="0" err="1">
                <a:solidFill>
                  <a:srgbClr val="003399"/>
                </a:solidFill>
              </a:rPr>
              <a:t>unknown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safety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margin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or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unfamiliar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instability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modes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400" dirty="0">
                <a:solidFill>
                  <a:srgbClr val="003399"/>
                </a:solidFill>
              </a:rPr>
              <a:t>additional </a:t>
            </a:r>
            <a:r>
              <a:rPr lang="de-DE" sz="2400" dirty="0" err="1">
                <a:solidFill>
                  <a:srgbClr val="003399"/>
                </a:solidFill>
              </a:rPr>
              <a:t>complications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hitherto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unknown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or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neglected</a:t>
            </a:r>
            <a:r>
              <a:rPr lang="de-DE" sz="2400" dirty="0">
                <a:solidFill>
                  <a:srgbClr val="003399"/>
                </a:solidFill>
              </a:rPr>
              <a:t> in design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24AEC2-5183-7BFC-5A86-40247213AFD5}"/>
              </a:ext>
            </a:extLst>
          </p:cNvPr>
          <p:cNvSpPr txBox="1"/>
          <p:nvPr/>
        </p:nvSpPr>
        <p:spPr>
          <a:xfrm>
            <a:off x="6523601" y="5380194"/>
            <a:ext cx="544579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 err="1"/>
              <a:t>Collapse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Florida FIU </a:t>
            </a:r>
            <a:r>
              <a:rPr lang="de-CH" dirty="0" err="1"/>
              <a:t>Pedestrian</a:t>
            </a:r>
            <a:r>
              <a:rPr lang="de-CH" dirty="0"/>
              <a:t> Bridge 2018 </a:t>
            </a:r>
            <a:r>
              <a:rPr lang="de-CH" dirty="0" err="1"/>
              <a:t>during</a:t>
            </a:r>
            <a:r>
              <a:rPr lang="de-CH" dirty="0"/>
              <a:t> </a:t>
            </a:r>
            <a:r>
              <a:rPr lang="de-CH" dirty="0" err="1"/>
              <a:t>erection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precast</a:t>
            </a:r>
            <a:r>
              <a:rPr lang="de-CH" dirty="0"/>
              <a:t> span (design </a:t>
            </a:r>
            <a:r>
              <a:rPr lang="de-CH" dirty="0" err="1"/>
              <a:t>intent</a:t>
            </a:r>
            <a:r>
              <a:rPr lang="de-CH" dirty="0"/>
              <a:t> not </a:t>
            </a:r>
            <a:r>
              <a:rPr lang="de-CH" dirty="0" err="1"/>
              <a:t>understood</a:t>
            </a:r>
            <a:r>
              <a:rPr lang="de-CH" dirty="0"/>
              <a:t>)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44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>
                <a:solidFill>
                  <a:srgbClr val="C00000"/>
                </a:solidFill>
              </a:rPr>
              <a:t>Benefits </a:t>
            </a:r>
            <a:r>
              <a:rPr lang="de-CH" sz="4000" dirty="0" err="1">
                <a:solidFill>
                  <a:srgbClr val="C00000"/>
                </a:solidFill>
              </a:rPr>
              <a:t>of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Forensic</a:t>
            </a:r>
            <a:r>
              <a:rPr lang="de-CH" sz="4000" dirty="0">
                <a:solidFill>
                  <a:srgbClr val="C00000"/>
                </a:solidFill>
              </a:rPr>
              <a:t> Engineering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10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1187C1-A631-F474-BB11-DE62C8E08EC6}"/>
              </a:ext>
            </a:extLst>
          </p:cNvPr>
          <p:cNvSpPr txBox="1"/>
          <p:nvPr/>
        </p:nvSpPr>
        <p:spPr>
          <a:xfrm>
            <a:off x="719190" y="2075380"/>
            <a:ext cx="6226140" cy="35702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de-CH" sz="2400" dirty="0" err="1">
                <a:solidFill>
                  <a:srgbClr val="003399"/>
                </a:solidFill>
              </a:rPr>
              <a:t>Often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collapses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for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instance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during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structural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alteration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originate</a:t>
            </a:r>
            <a:r>
              <a:rPr lang="de-CH" sz="2400" dirty="0">
                <a:solidFill>
                  <a:srgbClr val="003399"/>
                </a:solidFill>
              </a:rPr>
              <a:t> not </a:t>
            </a:r>
            <a:r>
              <a:rPr lang="de-CH" sz="2400" dirty="0" err="1">
                <a:solidFill>
                  <a:srgbClr val="003399"/>
                </a:solidFill>
              </a:rPr>
              <a:t>from</a:t>
            </a:r>
            <a:r>
              <a:rPr lang="de-CH" sz="2400" dirty="0">
                <a:solidFill>
                  <a:srgbClr val="003399"/>
                </a:solidFill>
              </a:rPr>
              <a:t> a </a:t>
            </a:r>
            <a:r>
              <a:rPr lang="de-CH" sz="2400" dirty="0" err="1">
                <a:solidFill>
                  <a:srgbClr val="003399"/>
                </a:solidFill>
              </a:rPr>
              <a:t>single</a:t>
            </a:r>
            <a:r>
              <a:rPr lang="de-CH" sz="2400" dirty="0">
                <a:solidFill>
                  <a:srgbClr val="003399"/>
                </a:solidFill>
              </a:rPr>
              <a:t> large </a:t>
            </a:r>
            <a:r>
              <a:rPr lang="de-CH" sz="2400" dirty="0" err="1">
                <a:solidFill>
                  <a:srgbClr val="003399"/>
                </a:solidFill>
              </a:rPr>
              <a:t>defect</a:t>
            </a:r>
            <a:r>
              <a:rPr lang="de-CH" sz="2400" dirty="0">
                <a:solidFill>
                  <a:srgbClr val="003399"/>
                </a:solidFill>
              </a:rPr>
              <a:t>, but a </a:t>
            </a:r>
            <a:r>
              <a:rPr lang="de-CH" sz="2400" dirty="0" err="1">
                <a:solidFill>
                  <a:srgbClr val="003399"/>
                </a:solidFill>
              </a:rPr>
              <a:t>combination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hidden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flaws</a:t>
            </a:r>
            <a:r>
              <a:rPr lang="de-CH" sz="2400" dirty="0">
                <a:solidFill>
                  <a:srgbClr val="003399"/>
                </a:solidFill>
              </a:rPr>
              <a:t>.  </a:t>
            </a:r>
            <a:r>
              <a:rPr lang="de-CH" sz="2400" dirty="0" err="1">
                <a:solidFill>
                  <a:srgbClr val="003399"/>
                </a:solidFill>
              </a:rPr>
              <a:t>Active</a:t>
            </a:r>
            <a:r>
              <a:rPr lang="de-CH" sz="2400" dirty="0">
                <a:solidFill>
                  <a:srgbClr val="003399"/>
                </a:solidFill>
              </a:rPr>
              <a:t> and latent </a:t>
            </a:r>
            <a:r>
              <a:rPr lang="de-CH" sz="2400" dirty="0" err="1">
                <a:solidFill>
                  <a:srgbClr val="003399"/>
                </a:solidFill>
              </a:rPr>
              <a:t>failure</a:t>
            </a:r>
            <a:r>
              <a:rPr lang="de-CH" sz="2400" dirty="0">
                <a:solidFill>
                  <a:srgbClr val="003399"/>
                </a:solidFill>
              </a:rPr>
              <a:t> in different </a:t>
            </a:r>
            <a:r>
              <a:rPr lang="de-CH" sz="2400" dirty="0" err="1">
                <a:solidFill>
                  <a:srgbClr val="003399"/>
                </a:solidFill>
              </a:rPr>
              <a:t>barriers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resistance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may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contribute</a:t>
            </a:r>
            <a:r>
              <a:rPr lang="de-CH" sz="2400" dirty="0">
                <a:solidFill>
                  <a:srgbClr val="003399"/>
                </a:solidFill>
              </a:rPr>
              <a:t>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2400" dirty="0" err="1">
                <a:solidFill>
                  <a:srgbClr val="003399"/>
                </a:solidFill>
              </a:rPr>
              <a:t>Identifying</a:t>
            </a:r>
            <a:r>
              <a:rPr lang="de-DE" sz="2400" dirty="0">
                <a:solidFill>
                  <a:srgbClr val="003399"/>
                </a:solidFill>
              </a:rPr>
              <a:t> such </a:t>
            </a:r>
            <a:r>
              <a:rPr lang="de-DE" sz="2400" dirty="0" err="1">
                <a:solidFill>
                  <a:srgbClr val="003399"/>
                </a:solidFill>
              </a:rPr>
              <a:t>repeatingly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found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shortcomings</a:t>
            </a:r>
            <a:r>
              <a:rPr lang="de-DE" sz="2400" dirty="0">
                <a:solidFill>
                  <a:srgbClr val="003399"/>
                </a:solidFill>
              </a:rPr>
              <a:t> and vulnerable </a:t>
            </a:r>
            <a:r>
              <a:rPr lang="de-DE" sz="2400" dirty="0" err="1">
                <a:solidFill>
                  <a:srgbClr val="003399"/>
                </a:solidFill>
              </a:rPr>
              <a:t>details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results</a:t>
            </a:r>
            <a:r>
              <a:rPr lang="de-DE" sz="2400" dirty="0">
                <a:solidFill>
                  <a:srgbClr val="003399"/>
                </a:solidFill>
              </a:rPr>
              <a:t> in </a:t>
            </a:r>
            <a:r>
              <a:rPr lang="de-DE" sz="2400" dirty="0" err="1">
                <a:solidFill>
                  <a:srgbClr val="003399"/>
                </a:solidFill>
              </a:rPr>
              <a:t>recognizing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patterns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of</a:t>
            </a:r>
            <a:r>
              <a:rPr lang="de-DE" sz="2400" dirty="0">
                <a:solidFill>
                  <a:srgbClr val="003399"/>
                </a:solidFill>
              </a:rPr>
              <a:t> design </a:t>
            </a:r>
            <a:r>
              <a:rPr lang="de-DE" sz="2400" dirty="0" err="1">
                <a:solidFill>
                  <a:srgbClr val="003399"/>
                </a:solidFill>
              </a:rPr>
              <a:t>issues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to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improve</a:t>
            </a:r>
            <a:r>
              <a:rPr lang="de-DE" sz="2400" dirty="0">
                <a:solidFill>
                  <a:srgbClr val="003399"/>
                </a:solidFill>
              </a:rPr>
              <a:t> – </a:t>
            </a:r>
            <a:r>
              <a:rPr lang="de-DE" sz="2400" dirty="0" err="1">
                <a:solidFill>
                  <a:srgbClr val="003399"/>
                </a:solidFill>
              </a:rPr>
              <a:t>beyond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the</a:t>
            </a:r>
            <a:r>
              <a:rPr lang="de-DE" sz="2400" dirty="0">
                <a:solidFill>
                  <a:srgbClr val="003399"/>
                </a:solidFill>
              </a:rPr>
              <a:t> individual </a:t>
            </a:r>
            <a:r>
              <a:rPr lang="de-DE" sz="2400" dirty="0" err="1">
                <a:solidFill>
                  <a:srgbClr val="003399"/>
                </a:solidFill>
              </a:rPr>
              <a:t>unique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structure</a:t>
            </a:r>
            <a:r>
              <a:rPr lang="de-DE" sz="2400" dirty="0">
                <a:solidFill>
                  <a:srgbClr val="003399"/>
                </a:solidFill>
              </a:rPr>
              <a:t>.</a:t>
            </a:r>
            <a:endParaRPr lang="de-CH" sz="2400" dirty="0">
              <a:solidFill>
                <a:srgbClr val="003399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AD31941-6822-6E7F-52B9-F8BF93143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363" y="2075380"/>
            <a:ext cx="4081967" cy="401892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CC4F546-649A-CF09-18B9-29D3328F9F0C}"/>
              </a:ext>
            </a:extLst>
          </p:cNvPr>
          <p:cNvSpPr txBox="1"/>
          <p:nvPr/>
        </p:nvSpPr>
        <p:spPr>
          <a:xfrm>
            <a:off x="3154210" y="5827516"/>
            <a:ext cx="40819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/>
              <a:t>Swiss </a:t>
            </a:r>
            <a:r>
              <a:rPr lang="de-CH" dirty="0" err="1"/>
              <a:t>cheese</a:t>
            </a:r>
            <a:r>
              <a:rPr lang="de-CH" dirty="0"/>
              <a:t> </a:t>
            </a:r>
            <a:r>
              <a:rPr lang="de-CH" dirty="0" err="1"/>
              <a:t>model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used</a:t>
            </a:r>
            <a:r>
              <a:rPr lang="de-CH" dirty="0"/>
              <a:t> in </a:t>
            </a:r>
            <a:r>
              <a:rPr lang="de-CH" dirty="0" err="1"/>
              <a:t>healthcare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813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 err="1">
                <a:solidFill>
                  <a:srgbClr val="C00000"/>
                </a:solidFill>
              </a:rPr>
              <a:t>Shortcomings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of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Forensic</a:t>
            </a:r>
            <a:r>
              <a:rPr lang="de-CH" sz="4000" dirty="0">
                <a:solidFill>
                  <a:srgbClr val="C00000"/>
                </a:solidFill>
              </a:rPr>
              <a:t> Engineering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11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1187C1-A631-F474-BB11-DE62C8E08EC6}"/>
              </a:ext>
            </a:extLst>
          </p:cNvPr>
          <p:cNvSpPr txBox="1"/>
          <p:nvPr/>
        </p:nvSpPr>
        <p:spPr>
          <a:xfrm>
            <a:off x="719191" y="2075380"/>
            <a:ext cx="4345969" cy="3200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de-CH" sz="2400" dirty="0" err="1">
                <a:solidFill>
                  <a:srgbClr val="003399"/>
                </a:solidFill>
              </a:rPr>
              <a:t>Concentration</a:t>
            </a:r>
            <a:r>
              <a:rPr lang="de-CH" sz="2400" dirty="0">
                <a:solidFill>
                  <a:srgbClr val="003399"/>
                </a:solidFill>
              </a:rPr>
              <a:t> on </a:t>
            </a:r>
            <a:r>
              <a:rPr lang="de-CH" sz="2400" dirty="0" err="1">
                <a:solidFill>
                  <a:srgbClr val="003399"/>
                </a:solidFill>
              </a:rPr>
              <a:t>finding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technical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reason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for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structural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malbehaviour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develloping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investigation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methods</a:t>
            </a:r>
            <a:r>
              <a:rPr lang="de-CH" sz="2400" dirty="0">
                <a:solidFill>
                  <a:srgbClr val="003399"/>
                </a:solidFill>
              </a:rPr>
              <a:t>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2400" dirty="0" err="1">
                <a:solidFill>
                  <a:srgbClr val="003399"/>
                </a:solidFill>
              </a:rPr>
              <a:t>Unfavourable</a:t>
            </a:r>
            <a:r>
              <a:rPr lang="de-DE" sz="2400" dirty="0">
                <a:solidFill>
                  <a:srgbClr val="003399"/>
                </a:solidFill>
              </a:rPr>
              <a:t> non-</a:t>
            </a:r>
            <a:r>
              <a:rPr lang="de-DE" sz="2400" dirty="0" err="1">
                <a:solidFill>
                  <a:srgbClr val="003399"/>
                </a:solidFill>
              </a:rPr>
              <a:t>technical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circumstances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are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considered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beyond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the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technical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scope</a:t>
            </a:r>
            <a:r>
              <a:rPr lang="de-DE" sz="2400" dirty="0">
                <a:solidFill>
                  <a:srgbClr val="003399"/>
                </a:solidFill>
              </a:rPr>
              <a:t> and </a:t>
            </a:r>
            <a:r>
              <a:rPr lang="de-DE" sz="2400" dirty="0" err="1">
                <a:solidFill>
                  <a:srgbClr val="003399"/>
                </a:solidFill>
              </a:rPr>
              <a:t>left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to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court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experts</a:t>
            </a:r>
            <a:r>
              <a:rPr lang="de-DE" sz="2400" dirty="0">
                <a:solidFill>
                  <a:srgbClr val="003399"/>
                </a:solidFill>
              </a:rPr>
              <a:t>.  </a:t>
            </a:r>
            <a:endParaRPr lang="de-CH" sz="2400" dirty="0">
              <a:solidFill>
                <a:srgbClr val="003399"/>
              </a:solidFill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5EA9917-FB2C-675A-4645-F8AD0B0646A0}"/>
              </a:ext>
            </a:extLst>
          </p:cNvPr>
          <p:cNvCxnSpPr>
            <a:cxnSpLocks/>
          </p:cNvCxnSpPr>
          <p:nvPr/>
        </p:nvCxnSpPr>
        <p:spPr>
          <a:xfrm>
            <a:off x="6431622" y="3698697"/>
            <a:ext cx="4438436" cy="0"/>
          </a:xfrm>
          <a:prstGeom prst="straightConnector1">
            <a:avLst/>
          </a:prstGeom>
          <a:noFill/>
          <a:ln w="127000" cap="flat" cmpd="sng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F9C2CEA-7048-D3DE-36F8-A95F3089F330}"/>
              </a:ext>
            </a:extLst>
          </p:cNvPr>
          <p:cNvCxnSpPr/>
          <p:nvPr/>
        </p:nvCxnSpPr>
        <p:spPr>
          <a:xfrm flipH="1" flipV="1">
            <a:off x="6096000" y="2681555"/>
            <a:ext cx="880153" cy="976045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85BE851-6409-3E1D-107F-ACC0619FDDE2}"/>
              </a:ext>
            </a:extLst>
          </p:cNvPr>
          <p:cNvCxnSpPr/>
          <p:nvPr/>
        </p:nvCxnSpPr>
        <p:spPr>
          <a:xfrm flipH="1" flipV="1">
            <a:off x="7770687" y="2722652"/>
            <a:ext cx="880153" cy="976045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565E09B-0539-B6C2-8C9F-66A815151AFA}"/>
              </a:ext>
            </a:extLst>
          </p:cNvPr>
          <p:cNvCxnSpPr/>
          <p:nvPr/>
        </p:nvCxnSpPr>
        <p:spPr>
          <a:xfrm flipH="1" flipV="1">
            <a:off x="9445374" y="2666733"/>
            <a:ext cx="880153" cy="976045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6B66599B-AE95-A97E-EC0E-938E91BC0890}"/>
              </a:ext>
            </a:extLst>
          </p:cNvPr>
          <p:cNvCxnSpPr>
            <a:cxnSpLocks/>
          </p:cNvCxnSpPr>
          <p:nvPr/>
        </p:nvCxnSpPr>
        <p:spPr>
          <a:xfrm flipV="1">
            <a:off x="6171344" y="3698697"/>
            <a:ext cx="801384" cy="1135883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712FA21-CCDD-DD65-F048-49AF255DE7CA}"/>
              </a:ext>
            </a:extLst>
          </p:cNvPr>
          <p:cNvCxnSpPr>
            <a:cxnSpLocks/>
          </p:cNvCxnSpPr>
          <p:nvPr/>
        </p:nvCxnSpPr>
        <p:spPr>
          <a:xfrm flipV="1">
            <a:off x="7810071" y="3754616"/>
            <a:ext cx="801384" cy="1135883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391C7AA-63DE-BF65-3DCF-7BD38CA5163A}"/>
              </a:ext>
            </a:extLst>
          </p:cNvPr>
          <p:cNvCxnSpPr>
            <a:cxnSpLocks/>
          </p:cNvCxnSpPr>
          <p:nvPr/>
        </p:nvCxnSpPr>
        <p:spPr>
          <a:xfrm flipV="1">
            <a:off x="9524143" y="3732382"/>
            <a:ext cx="801384" cy="1135883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BFB7C1EA-77EA-6BA8-153E-566D0DE74BEE}"/>
              </a:ext>
            </a:extLst>
          </p:cNvPr>
          <p:cNvSpPr txBox="1"/>
          <p:nvPr/>
        </p:nvSpPr>
        <p:spPr>
          <a:xfrm>
            <a:off x="5852847" y="5659883"/>
            <a:ext cx="47603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/>
              <a:t>Ishikawa </a:t>
            </a:r>
            <a:r>
              <a:rPr lang="de-CH" dirty="0" err="1"/>
              <a:t>or</a:t>
            </a:r>
            <a:r>
              <a:rPr lang="de-CH" dirty="0"/>
              <a:t> </a:t>
            </a:r>
            <a:r>
              <a:rPr lang="de-CH" dirty="0" err="1"/>
              <a:t>fishbone</a:t>
            </a:r>
            <a:r>
              <a:rPr lang="de-CH" dirty="0"/>
              <a:t> </a:t>
            </a:r>
            <a:r>
              <a:rPr lang="de-CH" dirty="0" err="1"/>
              <a:t>diagram</a:t>
            </a:r>
            <a:r>
              <a:rPr lang="de-CH" dirty="0"/>
              <a:t> in </a:t>
            </a:r>
            <a:r>
              <a:rPr lang="de-CH" dirty="0" err="1"/>
              <a:t>manufacturing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9726426-C11C-E81C-925B-3F61E57E8664}"/>
              </a:ext>
            </a:extLst>
          </p:cNvPr>
          <p:cNvSpPr txBox="1"/>
          <p:nvPr/>
        </p:nvSpPr>
        <p:spPr>
          <a:xfrm>
            <a:off x="5599416" y="2178121"/>
            <a:ext cx="12739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</a:t>
            </a:r>
            <a:r>
              <a:rPr kumimoji="0" lang="de-CH" sz="2000" b="0" i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aterial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63AD34D-8A71-440F-134C-8E559011BD18}"/>
              </a:ext>
            </a:extLst>
          </p:cNvPr>
          <p:cNvSpPr txBox="1"/>
          <p:nvPr/>
        </p:nvSpPr>
        <p:spPr>
          <a:xfrm>
            <a:off x="7188487" y="2165549"/>
            <a:ext cx="12739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</a:t>
            </a:r>
            <a:r>
              <a:rPr kumimoji="0" lang="de-CH" sz="2000" b="0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achine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DF44AC2-08D6-FBEC-7AFF-0C13FBA70A7A}"/>
              </a:ext>
            </a:extLst>
          </p:cNvPr>
          <p:cNvSpPr txBox="1"/>
          <p:nvPr/>
        </p:nvSpPr>
        <p:spPr>
          <a:xfrm>
            <a:off x="8887145" y="2177374"/>
            <a:ext cx="12739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</a:t>
            </a:r>
            <a:r>
              <a:rPr kumimoji="0" lang="de-CH" sz="2000" b="0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ethod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B09383A-4B22-DFB2-ACD9-AD643688CBCA}"/>
              </a:ext>
            </a:extLst>
          </p:cNvPr>
          <p:cNvSpPr txBox="1"/>
          <p:nvPr/>
        </p:nvSpPr>
        <p:spPr>
          <a:xfrm>
            <a:off x="5852847" y="4978256"/>
            <a:ext cx="12739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</a:t>
            </a:r>
            <a:r>
              <a:rPr kumimoji="0" lang="de-CH" sz="2000" b="0" i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an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58EB0A5-98C4-D6B8-F4A7-9C1C6E5F5CFB}"/>
              </a:ext>
            </a:extLst>
          </p:cNvPr>
          <p:cNvSpPr txBox="1"/>
          <p:nvPr/>
        </p:nvSpPr>
        <p:spPr>
          <a:xfrm>
            <a:off x="7054923" y="5000922"/>
            <a:ext cx="159591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</a:t>
            </a:r>
            <a:r>
              <a:rPr kumimoji="0" lang="de-CH" sz="2000" b="0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anagement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E7C3EC0-5586-1D71-FC53-38DB4C316B33}"/>
              </a:ext>
            </a:extLst>
          </p:cNvPr>
          <p:cNvSpPr txBox="1"/>
          <p:nvPr/>
        </p:nvSpPr>
        <p:spPr>
          <a:xfrm>
            <a:off x="9143997" y="5006648"/>
            <a:ext cx="12739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</a:t>
            </a:r>
            <a:r>
              <a:rPr kumimoji="0" lang="de-CH" sz="2000" b="0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ilieu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E2CAB91-6E31-8FAE-2EC2-5B34F464DBF8}"/>
              </a:ext>
            </a:extLst>
          </p:cNvPr>
          <p:cNvSpPr txBox="1"/>
          <p:nvPr/>
        </p:nvSpPr>
        <p:spPr>
          <a:xfrm>
            <a:off x="10911149" y="4422976"/>
            <a:ext cx="108906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‘6 M’</a:t>
            </a:r>
            <a:endParaRPr kumimoji="0" lang="de-DE" sz="3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105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 err="1">
                <a:solidFill>
                  <a:srgbClr val="C00000"/>
                </a:solidFill>
              </a:rPr>
              <a:t>Shortcomings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of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Forensic</a:t>
            </a:r>
            <a:r>
              <a:rPr lang="de-CH" sz="4000" dirty="0">
                <a:solidFill>
                  <a:srgbClr val="C00000"/>
                </a:solidFill>
              </a:rPr>
              <a:t> Engineering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12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1187C1-A631-F474-BB11-DE62C8E08EC6}"/>
              </a:ext>
            </a:extLst>
          </p:cNvPr>
          <p:cNvSpPr txBox="1"/>
          <p:nvPr/>
        </p:nvSpPr>
        <p:spPr>
          <a:xfrm>
            <a:off x="719191" y="2075380"/>
            <a:ext cx="4345969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de-CH" sz="2400" dirty="0" err="1">
                <a:solidFill>
                  <a:srgbClr val="003399"/>
                </a:solidFill>
              </a:rPr>
              <a:t>Concentration</a:t>
            </a:r>
            <a:r>
              <a:rPr lang="de-CH" sz="2400" dirty="0">
                <a:solidFill>
                  <a:srgbClr val="003399"/>
                </a:solidFill>
              </a:rPr>
              <a:t> on </a:t>
            </a:r>
            <a:r>
              <a:rPr lang="de-CH" sz="2400" dirty="0" err="1">
                <a:solidFill>
                  <a:srgbClr val="003399"/>
                </a:solidFill>
              </a:rPr>
              <a:t>finding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technical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reason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for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structural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malbehaviour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develloping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investigation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methods</a:t>
            </a:r>
            <a:r>
              <a:rPr lang="de-CH" sz="2400" dirty="0">
                <a:solidFill>
                  <a:srgbClr val="003399"/>
                </a:solidFill>
              </a:rPr>
              <a:t>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de-DE" sz="2400" dirty="0" err="1">
                <a:solidFill>
                  <a:srgbClr val="003399"/>
                </a:solidFill>
              </a:rPr>
              <a:t>Unfavourable</a:t>
            </a:r>
            <a:r>
              <a:rPr lang="de-DE" sz="2400" dirty="0">
                <a:solidFill>
                  <a:srgbClr val="003399"/>
                </a:solidFill>
              </a:rPr>
              <a:t> non-</a:t>
            </a:r>
            <a:r>
              <a:rPr lang="de-DE" sz="2400" dirty="0" err="1">
                <a:solidFill>
                  <a:srgbClr val="003399"/>
                </a:solidFill>
              </a:rPr>
              <a:t>technical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circumstances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are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considered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beyond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the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technical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scope</a:t>
            </a:r>
            <a:r>
              <a:rPr lang="de-DE" sz="2400" dirty="0">
                <a:solidFill>
                  <a:srgbClr val="003399"/>
                </a:solidFill>
              </a:rPr>
              <a:t> and </a:t>
            </a:r>
            <a:r>
              <a:rPr lang="de-DE" sz="2400" dirty="0" err="1">
                <a:solidFill>
                  <a:srgbClr val="003399"/>
                </a:solidFill>
              </a:rPr>
              <a:t>left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to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court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experts</a:t>
            </a:r>
            <a:r>
              <a:rPr lang="de-DE" sz="2400" dirty="0">
                <a:solidFill>
                  <a:srgbClr val="003399"/>
                </a:solidFill>
              </a:rPr>
              <a:t>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2000" dirty="0">
                <a:solidFill>
                  <a:srgbClr val="C00000"/>
                </a:solidFill>
              </a:rPr>
              <a:t>‘Environment‘ </a:t>
            </a:r>
            <a:r>
              <a:rPr lang="de-DE" sz="2000" u="sng" dirty="0">
                <a:solidFill>
                  <a:srgbClr val="C00000"/>
                </a:solidFill>
              </a:rPr>
              <a:t>not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err="1">
                <a:solidFill>
                  <a:srgbClr val="C00000"/>
                </a:solidFill>
              </a:rPr>
              <a:t>to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err="1">
                <a:solidFill>
                  <a:srgbClr val="C00000"/>
                </a:solidFill>
              </a:rPr>
              <a:t>be</a:t>
            </a:r>
            <a:r>
              <a:rPr lang="de-DE" sz="2000" dirty="0">
                <a:solidFill>
                  <a:srgbClr val="C00000"/>
                </a:solidFill>
              </a:rPr>
              <a:t> limited </a:t>
            </a:r>
            <a:r>
              <a:rPr lang="de-DE" sz="2000" dirty="0" err="1">
                <a:solidFill>
                  <a:srgbClr val="C00000"/>
                </a:solidFill>
              </a:rPr>
              <a:t>to</a:t>
            </a:r>
            <a:r>
              <a:rPr lang="de-DE" sz="2000" dirty="0">
                <a:solidFill>
                  <a:srgbClr val="C00000"/>
                </a:solidFill>
              </a:rPr>
              <a:t>  </a:t>
            </a:r>
            <a:r>
              <a:rPr lang="de-DE" sz="2000" i="1" dirty="0" err="1">
                <a:solidFill>
                  <a:srgbClr val="C00000"/>
                </a:solidFill>
              </a:rPr>
              <a:t>physical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err="1">
                <a:solidFill>
                  <a:srgbClr val="C00000"/>
                </a:solidFill>
              </a:rPr>
              <a:t>climate</a:t>
            </a:r>
            <a:r>
              <a:rPr lang="de-DE" sz="2000" dirty="0">
                <a:solidFill>
                  <a:srgbClr val="C00000"/>
                </a:solidFill>
              </a:rPr>
              <a:t>!</a:t>
            </a:r>
            <a:endParaRPr lang="de-CH" sz="2000" dirty="0">
              <a:solidFill>
                <a:srgbClr val="C00000"/>
              </a:solidFill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5EA9917-FB2C-675A-4645-F8AD0B0646A0}"/>
              </a:ext>
            </a:extLst>
          </p:cNvPr>
          <p:cNvCxnSpPr>
            <a:cxnSpLocks/>
          </p:cNvCxnSpPr>
          <p:nvPr/>
        </p:nvCxnSpPr>
        <p:spPr>
          <a:xfrm>
            <a:off x="6431622" y="3698697"/>
            <a:ext cx="4438436" cy="0"/>
          </a:xfrm>
          <a:prstGeom prst="straightConnector1">
            <a:avLst/>
          </a:prstGeom>
          <a:noFill/>
          <a:ln w="127000" cap="flat" cmpd="sng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F9C2CEA-7048-D3DE-36F8-A95F3089F330}"/>
              </a:ext>
            </a:extLst>
          </p:cNvPr>
          <p:cNvCxnSpPr/>
          <p:nvPr/>
        </p:nvCxnSpPr>
        <p:spPr>
          <a:xfrm flipH="1" flipV="1">
            <a:off x="6096000" y="2681555"/>
            <a:ext cx="880153" cy="976045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85BE851-6409-3E1D-107F-ACC0619FDDE2}"/>
              </a:ext>
            </a:extLst>
          </p:cNvPr>
          <p:cNvCxnSpPr/>
          <p:nvPr/>
        </p:nvCxnSpPr>
        <p:spPr>
          <a:xfrm flipH="1" flipV="1">
            <a:off x="7770687" y="2722652"/>
            <a:ext cx="880153" cy="976045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565E09B-0539-B6C2-8C9F-66A815151AFA}"/>
              </a:ext>
            </a:extLst>
          </p:cNvPr>
          <p:cNvCxnSpPr/>
          <p:nvPr/>
        </p:nvCxnSpPr>
        <p:spPr>
          <a:xfrm flipH="1" flipV="1">
            <a:off x="9445374" y="2666733"/>
            <a:ext cx="880153" cy="976045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6B66599B-AE95-A97E-EC0E-938E91BC0890}"/>
              </a:ext>
            </a:extLst>
          </p:cNvPr>
          <p:cNvCxnSpPr>
            <a:cxnSpLocks/>
          </p:cNvCxnSpPr>
          <p:nvPr/>
        </p:nvCxnSpPr>
        <p:spPr>
          <a:xfrm flipV="1">
            <a:off x="6171344" y="3698697"/>
            <a:ext cx="801384" cy="1135883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712FA21-CCDD-DD65-F048-49AF255DE7CA}"/>
              </a:ext>
            </a:extLst>
          </p:cNvPr>
          <p:cNvCxnSpPr>
            <a:cxnSpLocks/>
          </p:cNvCxnSpPr>
          <p:nvPr/>
        </p:nvCxnSpPr>
        <p:spPr>
          <a:xfrm flipV="1">
            <a:off x="7810071" y="3754616"/>
            <a:ext cx="801384" cy="1135883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391C7AA-63DE-BF65-3DCF-7BD38CA5163A}"/>
              </a:ext>
            </a:extLst>
          </p:cNvPr>
          <p:cNvCxnSpPr>
            <a:cxnSpLocks/>
          </p:cNvCxnSpPr>
          <p:nvPr/>
        </p:nvCxnSpPr>
        <p:spPr>
          <a:xfrm flipV="1">
            <a:off x="9524143" y="3732382"/>
            <a:ext cx="801384" cy="1135883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BFB7C1EA-77EA-6BA8-153E-566D0DE74BEE}"/>
              </a:ext>
            </a:extLst>
          </p:cNvPr>
          <p:cNvSpPr txBox="1"/>
          <p:nvPr/>
        </p:nvSpPr>
        <p:spPr>
          <a:xfrm>
            <a:off x="5804721" y="5692846"/>
            <a:ext cx="43177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/>
              <a:t>Ishikawa </a:t>
            </a:r>
            <a:r>
              <a:rPr lang="de-CH" dirty="0" err="1"/>
              <a:t>or</a:t>
            </a:r>
            <a:r>
              <a:rPr lang="de-CH" dirty="0"/>
              <a:t> </a:t>
            </a:r>
            <a:r>
              <a:rPr lang="de-CH" dirty="0" err="1"/>
              <a:t>fishbone</a:t>
            </a:r>
            <a:r>
              <a:rPr lang="de-CH" dirty="0"/>
              <a:t> </a:t>
            </a:r>
            <a:r>
              <a:rPr lang="de-CH" dirty="0" err="1"/>
              <a:t>diagram</a:t>
            </a:r>
            <a:r>
              <a:rPr lang="de-CH" dirty="0"/>
              <a:t> in </a:t>
            </a:r>
            <a:r>
              <a:rPr lang="de-CH" dirty="0" err="1"/>
              <a:t>engineering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9726426-C11C-E81C-925B-3F61E57E8664}"/>
              </a:ext>
            </a:extLst>
          </p:cNvPr>
          <p:cNvSpPr txBox="1"/>
          <p:nvPr/>
        </p:nvSpPr>
        <p:spPr>
          <a:xfrm>
            <a:off x="5599416" y="2178121"/>
            <a:ext cx="12739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</a:t>
            </a:r>
            <a:r>
              <a:rPr kumimoji="0" lang="de-CH" sz="2000" b="0" i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esign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63AD34D-8A71-440F-134C-8E559011BD18}"/>
              </a:ext>
            </a:extLst>
          </p:cNvPr>
          <p:cNvSpPr txBox="1"/>
          <p:nvPr/>
        </p:nvSpPr>
        <p:spPr>
          <a:xfrm>
            <a:off x="7188487" y="2165549"/>
            <a:ext cx="12739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2000" b="1" i="1" dirty="0" err="1">
                <a:solidFill>
                  <a:srgbClr val="C00000"/>
                </a:solidFill>
              </a:rPr>
              <a:t>e</a:t>
            </a:r>
            <a:r>
              <a:rPr kumimoji="0" lang="de-CH" sz="2000" b="0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quipment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DF44AC2-08D6-FBEC-7AFF-0C13FBA70A7A}"/>
              </a:ext>
            </a:extLst>
          </p:cNvPr>
          <p:cNvSpPr txBox="1"/>
          <p:nvPr/>
        </p:nvSpPr>
        <p:spPr>
          <a:xfrm>
            <a:off x="8887145" y="2177374"/>
            <a:ext cx="12739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</a:t>
            </a:r>
            <a:r>
              <a:rPr kumimoji="0" lang="de-CH" sz="2000" b="0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rocedure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B09383A-4B22-DFB2-ACD9-AD643688CBCA}"/>
              </a:ext>
            </a:extLst>
          </p:cNvPr>
          <p:cNvSpPr txBox="1"/>
          <p:nvPr/>
        </p:nvSpPr>
        <p:spPr>
          <a:xfrm>
            <a:off x="5607123" y="5000922"/>
            <a:ext cx="12739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2000" b="1" i="1" dirty="0" err="1">
                <a:solidFill>
                  <a:srgbClr val="C00000"/>
                </a:solidFill>
              </a:rPr>
              <a:t>o</a:t>
            </a:r>
            <a:r>
              <a:rPr lang="de-CH" sz="2000" i="1" dirty="0" err="1">
                <a:solidFill>
                  <a:srgbClr val="C00000"/>
                </a:solidFill>
              </a:rPr>
              <a:t>perator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58EB0A5-98C4-D6B8-F4A7-9C1C6E5F5CFB}"/>
              </a:ext>
            </a:extLst>
          </p:cNvPr>
          <p:cNvSpPr txBox="1"/>
          <p:nvPr/>
        </p:nvSpPr>
        <p:spPr>
          <a:xfrm>
            <a:off x="6910906" y="5007749"/>
            <a:ext cx="210534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</a:t>
            </a:r>
            <a:r>
              <a:rPr kumimoji="0" lang="de-CH" sz="2000" b="0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upplies</a:t>
            </a:r>
            <a:r>
              <a:rPr kumimoji="0" lang="de-CH" sz="2000" b="0" i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/material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E7C3EC0-5586-1D71-FC53-38DB4C316B33}"/>
              </a:ext>
            </a:extLst>
          </p:cNvPr>
          <p:cNvSpPr txBox="1"/>
          <p:nvPr/>
        </p:nvSpPr>
        <p:spPr>
          <a:xfrm>
            <a:off x="9150602" y="5007749"/>
            <a:ext cx="146969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</a:t>
            </a:r>
            <a:r>
              <a:rPr kumimoji="0" lang="de-CH" sz="2000" b="0" i="1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nvironment</a:t>
            </a:r>
            <a:endParaRPr kumimoji="0" lang="de-DE" sz="2000" b="0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E2CAB91-6E31-8FAE-2EC2-5B34F464DBF8}"/>
              </a:ext>
            </a:extLst>
          </p:cNvPr>
          <p:cNvSpPr txBox="1"/>
          <p:nvPr/>
        </p:nvSpPr>
        <p:spPr>
          <a:xfrm>
            <a:off x="10233061" y="4422976"/>
            <a:ext cx="176714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‘</a:t>
            </a:r>
            <a:r>
              <a:rPr lang="de-CH" sz="3200" b="1" dirty="0">
                <a:solidFill>
                  <a:srgbClr val="C00000"/>
                </a:solidFill>
              </a:rPr>
              <a:t>DISPOSE</a:t>
            </a:r>
            <a:r>
              <a:rPr kumimoji="0" lang="de-CH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’</a:t>
            </a:r>
            <a:endParaRPr kumimoji="0" lang="de-DE" sz="3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34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>
                <a:solidFill>
                  <a:srgbClr val="C00000"/>
                </a:solidFill>
              </a:rPr>
              <a:t>Swiss Transportation </a:t>
            </a:r>
            <a:r>
              <a:rPr lang="de-CH" sz="4000" dirty="0" err="1">
                <a:solidFill>
                  <a:srgbClr val="C00000"/>
                </a:solidFill>
              </a:rPr>
              <a:t>Safety</a:t>
            </a:r>
            <a:r>
              <a:rPr lang="de-CH" sz="4000" dirty="0">
                <a:solidFill>
                  <a:srgbClr val="C00000"/>
                </a:solidFill>
              </a:rPr>
              <a:t> Investigation Board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13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1187C1-A631-F474-BB11-DE62C8E08EC6}"/>
              </a:ext>
            </a:extLst>
          </p:cNvPr>
          <p:cNvSpPr txBox="1"/>
          <p:nvPr/>
        </p:nvSpPr>
        <p:spPr>
          <a:xfrm>
            <a:off x="719190" y="2075380"/>
            <a:ext cx="4767209" cy="4255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de-CH" sz="2400" dirty="0" err="1">
                <a:solidFill>
                  <a:srgbClr val="003399"/>
                </a:solidFill>
              </a:rPr>
              <a:t>Meticulous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reconstruction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course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event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including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subjective</a:t>
            </a:r>
            <a:r>
              <a:rPr lang="de-CH" sz="2400" dirty="0">
                <a:solidFill>
                  <a:srgbClr val="003399"/>
                </a:solidFill>
              </a:rPr>
              <a:t> beliefs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persons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involved</a:t>
            </a:r>
            <a:r>
              <a:rPr lang="de-CH" sz="2400" dirty="0">
                <a:solidFill>
                  <a:srgbClr val="003399"/>
                </a:solidFill>
              </a:rPr>
              <a:t>; </a:t>
            </a:r>
            <a:r>
              <a:rPr lang="de-CH" sz="2400" dirty="0" err="1">
                <a:solidFill>
                  <a:srgbClr val="003399"/>
                </a:solidFill>
              </a:rPr>
              <a:t>looking</a:t>
            </a:r>
            <a:r>
              <a:rPr lang="de-CH" sz="2400" dirty="0">
                <a:solidFill>
                  <a:srgbClr val="003399"/>
                </a:solidFill>
              </a:rPr>
              <a:t> also </a:t>
            </a:r>
            <a:r>
              <a:rPr lang="de-CH" sz="2400" dirty="0" err="1">
                <a:solidFill>
                  <a:srgbClr val="003399"/>
                </a:solidFill>
              </a:rPr>
              <a:t>for</a:t>
            </a:r>
            <a:r>
              <a:rPr lang="de-CH" sz="2400" dirty="0">
                <a:solidFill>
                  <a:srgbClr val="003399"/>
                </a:solidFill>
              </a:rPr>
              <a:t> «</a:t>
            </a:r>
            <a:r>
              <a:rPr lang="de-CH" sz="2400" dirty="0" err="1">
                <a:solidFill>
                  <a:srgbClr val="003399"/>
                </a:solidFill>
              </a:rPr>
              <a:t>accepted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wrong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behaviour</a:t>
            </a:r>
            <a:r>
              <a:rPr lang="de-CH" sz="2400" dirty="0">
                <a:solidFill>
                  <a:srgbClr val="003399"/>
                </a:solidFill>
              </a:rPr>
              <a:t>» in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working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environment</a:t>
            </a:r>
            <a:r>
              <a:rPr lang="de-CH" sz="2400" dirty="0">
                <a:solidFill>
                  <a:srgbClr val="003399"/>
                </a:solidFill>
              </a:rPr>
              <a:t> (incl. </a:t>
            </a:r>
            <a:r>
              <a:rPr lang="de-CH" sz="2400" dirty="0" err="1">
                <a:solidFill>
                  <a:srgbClr val="003399"/>
                </a:solidFill>
              </a:rPr>
              <a:t>hierachical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intimidation</a:t>
            </a:r>
            <a:r>
              <a:rPr lang="de-CH" sz="2400" dirty="0">
                <a:solidFill>
                  <a:srgbClr val="003399"/>
                </a:solidFill>
              </a:rPr>
              <a:t> and </a:t>
            </a:r>
            <a:r>
              <a:rPr lang="de-CH" sz="2400" dirty="0" err="1">
                <a:solidFill>
                  <a:srgbClr val="003399"/>
                </a:solidFill>
              </a:rPr>
              <a:t>group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think</a:t>
            </a:r>
            <a:r>
              <a:rPr lang="de-CH" sz="2400" dirty="0">
                <a:solidFill>
                  <a:srgbClr val="003399"/>
                </a:solidFill>
              </a:rPr>
              <a:t>)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</a:pPr>
            <a:r>
              <a:rPr lang="de-CH" sz="2000" dirty="0">
                <a:solidFill>
                  <a:srgbClr val="003399"/>
                </a:solidFill>
              </a:rPr>
              <a:t>e.g. </a:t>
            </a:r>
            <a:r>
              <a:rPr lang="de-CH" sz="2000" dirty="0" err="1">
                <a:solidFill>
                  <a:srgbClr val="003399"/>
                </a:solidFill>
              </a:rPr>
              <a:t>red</a:t>
            </a:r>
            <a:r>
              <a:rPr lang="de-CH" sz="2000" dirty="0">
                <a:solidFill>
                  <a:srgbClr val="003399"/>
                </a:solidFill>
              </a:rPr>
              <a:t> </a:t>
            </a:r>
            <a:r>
              <a:rPr lang="de-CH" sz="2000" dirty="0" err="1">
                <a:solidFill>
                  <a:srgbClr val="003399"/>
                </a:solidFill>
              </a:rPr>
              <a:t>signal</a:t>
            </a:r>
            <a:r>
              <a:rPr lang="de-CH" sz="2000" dirty="0">
                <a:solidFill>
                  <a:srgbClr val="003399"/>
                </a:solidFill>
              </a:rPr>
              <a:t> light </a:t>
            </a:r>
            <a:r>
              <a:rPr lang="de-CH" sz="2000" dirty="0" err="1">
                <a:solidFill>
                  <a:srgbClr val="003399"/>
                </a:solidFill>
              </a:rPr>
              <a:t>violation</a:t>
            </a:r>
            <a:r>
              <a:rPr lang="de-CH" sz="2000" dirty="0">
                <a:solidFill>
                  <a:srgbClr val="003399"/>
                </a:solidFill>
              </a:rPr>
              <a:t>: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CH" sz="2000" dirty="0" err="1">
                <a:solidFill>
                  <a:srgbClr val="003399"/>
                </a:solidFill>
              </a:rPr>
              <a:t>why</a:t>
            </a:r>
            <a:r>
              <a:rPr lang="de-CH" sz="2000" dirty="0">
                <a:solidFill>
                  <a:srgbClr val="003399"/>
                </a:solidFill>
              </a:rPr>
              <a:t> </a:t>
            </a:r>
            <a:r>
              <a:rPr lang="de-CH" sz="2000" dirty="0" err="1">
                <a:solidFill>
                  <a:srgbClr val="003399"/>
                </a:solidFill>
              </a:rPr>
              <a:t>did</a:t>
            </a:r>
            <a:r>
              <a:rPr lang="de-CH" sz="2000" dirty="0">
                <a:solidFill>
                  <a:srgbClr val="003399"/>
                </a:solidFill>
              </a:rPr>
              <a:t> </a:t>
            </a:r>
            <a:r>
              <a:rPr lang="de-CH" sz="2000" dirty="0" err="1">
                <a:solidFill>
                  <a:srgbClr val="003399"/>
                </a:solidFill>
              </a:rPr>
              <a:t>the</a:t>
            </a:r>
            <a:r>
              <a:rPr lang="de-CH" sz="2000" dirty="0">
                <a:solidFill>
                  <a:srgbClr val="003399"/>
                </a:solidFill>
              </a:rPr>
              <a:t> </a:t>
            </a:r>
            <a:r>
              <a:rPr lang="de-CH" sz="2000" dirty="0" err="1">
                <a:solidFill>
                  <a:srgbClr val="003399"/>
                </a:solidFill>
              </a:rPr>
              <a:t>driver</a:t>
            </a:r>
            <a:r>
              <a:rPr lang="de-CH" sz="2000" dirty="0">
                <a:solidFill>
                  <a:srgbClr val="003399"/>
                </a:solidFill>
              </a:rPr>
              <a:t> </a:t>
            </a:r>
            <a:r>
              <a:rPr lang="de-CH" sz="2000" dirty="0" err="1">
                <a:solidFill>
                  <a:srgbClr val="003399"/>
                </a:solidFill>
              </a:rPr>
              <a:t>expect</a:t>
            </a:r>
            <a:r>
              <a:rPr lang="de-CH" sz="2000" dirty="0">
                <a:solidFill>
                  <a:srgbClr val="003399"/>
                </a:solidFill>
              </a:rPr>
              <a:t> </a:t>
            </a:r>
            <a:r>
              <a:rPr lang="de-CH" sz="2000" dirty="0" err="1">
                <a:solidFill>
                  <a:srgbClr val="003399"/>
                </a:solidFill>
              </a:rPr>
              <a:t>green</a:t>
            </a:r>
            <a:r>
              <a:rPr lang="de-CH" sz="2000" dirty="0">
                <a:solidFill>
                  <a:srgbClr val="003399"/>
                </a:solidFill>
              </a:rPr>
              <a:t> </a:t>
            </a:r>
            <a:r>
              <a:rPr lang="de-CH" sz="2000" dirty="0" err="1">
                <a:solidFill>
                  <a:srgbClr val="003399"/>
                </a:solidFill>
              </a:rPr>
              <a:t>signal</a:t>
            </a:r>
            <a:r>
              <a:rPr lang="de-CH" sz="2000" dirty="0">
                <a:solidFill>
                  <a:srgbClr val="003399"/>
                </a:solidFill>
              </a:rPr>
              <a:t> light?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CH" sz="2000" dirty="0">
                <a:solidFill>
                  <a:srgbClr val="003399"/>
                </a:solidFill>
              </a:rPr>
              <a:t>was </a:t>
            </a:r>
            <a:r>
              <a:rPr lang="de-CH" sz="2000" dirty="0" err="1">
                <a:solidFill>
                  <a:srgbClr val="003399"/>
                </a:solidFill>
              </a:rPr>
              <a:t>the</a:t>
            </a:r>
            <a:r>
              <a:rPr lang="de-CH" sz="2000" dirty="0">
                <a:solidFill>
                  <a:srgbClr val="003399"/>
                </a:solidFill>
              </a:rPr>
              <a:t> </a:t>
            </a:r>
            <a:r>
              <a:rPr lang="de-CH" sz="2000" dirty="0" err="1">
                <a:solidFill>
                  <a:srgbClr val="003399"/>
                </a:solidFill>
              </a:rPr>
              <a:t>signal</a:t>
            </a:r>
            <a:r>
              <a:rPr lang="de-CH" sz="2000" dirty="0">
                <a:solidFill>
                  <a:srgbClr val="003399"/>
                </a:solidFill>
              </a:rPr>
              <a:t> not </a:t>
            </a:r>
            <a:r>
              <a:rPr lang="de-CH" sz="2000" dirty="0" err="1">
                <a:solidFill>
                  <a:srgbClr val="003399"/>
                </a:solidFill>
              </a:rPr>
              <a:t>clearly</a:t>
            </a:r>
            <a:r>
              <a:rPr lang="de-CH" sz="2000" dirty="0">
                <a:solidFill>
                  <a:srgbClr val="003399"/>
                </a:solidFill>
              </a:rPr>
              <a:t> visible? Etc.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03DC87F-7FF1-89A0-DEED-9FAD4C484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67"/>
          <a:stretch/>
        </p:blipFill>
        <p:spPr>
          <a:xfrm>
            <a:off x="5991336" y="1990124"/>
            <a:ext cx="5536267" cy="4284346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2700000" algn="tl" rotWithShape="0">
              <a:srgbClr val="003399">
                <a:alpha val="40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D738EA2-23BF-B80D-7A38-FE722EC2DD2D}"/>
              </a:ext>
            </a:extLst>
          </p:cNvPr>
          <p:cNvSpPr/>
          <p:nvPr/>
        </p:nvSpPr>
        <p:spPr>
          <a:xfrm>
            <a:off x="6071064" y="5435029"/>
            <a:ext cx="5376810" cy="684000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6187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>
                <a:solidFill>
                  <a:srgbClr val="C00000"/>
                </a:solidFill>
              </a:rPr>
              <a:t>Swiss Medical CIRS System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14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1187C1-A631-F474-BB11-DE62C8E08EC6}"/>
              </a:ext>
            </a:extLst>
          </p:cNvPr>
          <p:cNvSpPr txBox="1"/>
          <p:nvPr/>
        </p:nvSpPr>
        <p:spPr>
          <a:xfrm>
            <a:off x="719190" y="2075380"/>
            <a:ext cx="5013790" cy="3739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r>
              <a:rPr lang="de-CH" sz="2400" b="1" dirty="0">
                <a:solidFill>
                  <a:srgbClr val="003399"/>
                </a:solidFill>
              </a:rPr>
              <a:t>CIRS</a:t>
            </a:r>
            <a:r>
              <a:rPr lang="de-CH" sz="2400" dirty="0">
                <a:solidFill>
                  <a:srgbClr val="003399"/>
                </a:solidFill>
              </a:rPr>
              <a:t> = </a:t>
            </a:r>
            <a:r>
              <a:rPr lang="de-CH" sz="2400" b="1" dirty="0">
                <a:solidFill>
                  <a:srgbClr val="003399"/>
                </a:solidFill>
              </a:rPr>
              <a:t>C</a:t>
            </a:r>
            <a:r>
              <a:rPr lang="de-CH" sz="2400" dirty="0">
                <a:solidFill>
                  <a:srgbClr val="003399"/>
                </a:solidFill>
              </a:rPr>
              <a:t>ritical </a:t>
            </a:r>
            <a:r>
              <a:rPr lang="de-CH" sz="2400" b="1" dirty="0" err="1">
                <a:solidFill>
                  <a:srgbClr val="003399"/>
                </a:solidFill>
              </a:rPr>
              <a:t>I</a:t>
            </a:r>
            <a:r>
              <a:rPr lang="de-CH" sz="2400" dirty="0" err="1">
                <a:solidFill>
                  <a:srgbClr val="003399"/>
                </a:solidFill>
              </a:rPr>
              <a:t>ncident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b="1" dirty="0">
                <a:solidFill>
                  <a:srgbClr val="003399"/>
                </a:solidFill>
              </a:rPr>
              <a:t>R</a:t>
            </a:r>
            <a:r>
              <a:rPr lang="de-CH" sz="2400" dirty="0">
                <a:solidFill>
                  <a:srgbClr val="003399"/>
                </a:solidFill>
              </a:rPr>
              <a:t>eport </a:t>
            </a:r>
            <a:r>
              <a:rPr lang="de-CH" sz="2400" b="1" dirty="0">
                <a:solidFill>
                  <a:srgbClr val="003399"/>
                </a:solidFill>
              </a:rPr>
              <a:t>S</a:t>
            </a:r>
            <a:r>
              <a:rPr lang="de-CH" sz="2400" dirty="0">
                <a:solidFill>
                  <a:srgbClr val="003399"/>
                </a:solidFill>
              </a:rPr>
              <a:t>ystem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r>
              <a:rPr lang="de-CH" sz="2400" dirty="0" err="1">
                <a:solidFill>
                  <a:srgbClr val="003399"/>
                </a:solidFill>
              </a:rPr>
              <a:t>with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aim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vigilance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against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unex-pected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problems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with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medication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complications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occurring</a:t>
            </a:r>
            <a:r>
              <a:rPr lang="de-CH" sz="2400" dirty="0">
                <a:solidFill>
                  <a:srgbClr val="003399"/>
                </a:solidFill>
              </a:rPr>
              <a:t> in </a:t>
            </a:r>
            <a:r>
              <a:rPr lang="de-CH" sz="2400" dirty="0" err="1">
                <a:solidFill>
                  <a:srgbClr val="003399"/>
                </a:solidFill>
              </a:rPr>
              <a:t>hospital</a:t>
            </a:r>
            <a:endParaRPr lang="de-CH" sz="2400" dirty="0">
              <a:solidFill>
                <a:srgbClr val="003399"/>
              </a:solidFill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r>
              <a:rPr lang="de-CH" sz="2400" dirty="0">
                <a:solidFill>
                  <a:srgbClr val="003399"/>
                </a:solidFill>
              </a:rPr>
              <a:t>Issuing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"Quick-Alerts", e.g. </a:t>
            </a:r>
            <a:r>
              <a:rPr lang="de-CH" sz="2400" dirty="0" err="1">
                <a:solidFill>
                  <a:srgbClr val="003399"/>
                </a:solidFill>
              </a:rPr>
              <a:t>No</a:t>
            </a:r>
            <a:r>
              <a:rPr lang="de-CH" sz="2400" dirty="0">
                <a:solidFill>
                  <a:srgbClr val="003399"/>
                </a:solidFill>
              </a:rPr>
              <a:t>. 50: </a:t>
            </a:r>
            <a:r>
              <a:rPr lang="de-CH" sz="2400" i="1" dirty="0" err="1">
                <a:solidFill>
                  <a:srgbClr val="003399"/>
                </a:solidFill>
              </a:rPr>
              <a:t>Wrong</a:t>
            </a:r>
            <a:r>
              <a:rPr lang="de-CH" sz="2400" i="1" dirty="0">
                <a:solidFill>
                  <a:srgbClr val="003399"/>
                </a:solidFill>
              </a:rPr>
              <a:t> </a:t>
            </a:r>
            <a:r>
              <a:rPr lang="de-CH" sz="2400" i="1" dirty="0" err="1">
                <a:solidFill>
                  <a:srgbClr val="003399"/>
                </a:solidFill>
              </a:rPr>
              <a:t>setting</a:t>
            </a:r>
            <a:r>
              <a:rPr lang="de-CH" sz="2400" i="1" dirty="0">
                <a:solidFill>
                  <a:srgbClr val="003399"/>
                </a:solidFill>
              </a:rPr>
              <a:t> </a:t>
            </a:r>
            <a:r>
              <a:rPr lang="de-CH" sz="2400" i="1" dirty="0" err="1">
                <a:solidFill>
                  <a:srgbClr val="003399"/>
                </a:solidFill>
              </a:rPr>
              <a:t>of</a:t>
            </a:r>
            <a:r>
              <a:rPr lang="de-CH" sz="2400" i="1" dirty="0">
                <a:solidFill>
                  <a:srgbClr val="003399"/>
                </a:solidFill>
              </a:rPr>
              <a:t> </a:t>
            </a:r>
            <a:r>
              <a:rPr lang="de-CH" sz="2400" i="1" dirty="0" err="1">
                <a:solidFill>
                  <a:srgbClr val="003399"/>
                </a:solidFill>
              </a:rPr>
              <a:t>medical</a:t>
            </a:r>
            <a:r>
              <a:rPr lang="de-CH" sz="2400" i="1" dirty="0">
                <a:solidFill>
                  <a:srgbClr val="003399"/>
                </a:solidFill>
              </a:rPr>
              <a:t> </a:t>
            </a:r>
            <a:r>
              <a:rPr lang="de-CH" sz="2400" i="1" dirty="0" err="1">
                <a:solidFill>
                  <a:srgbClr val="003399"/>
                </a:solidFill>
              </a:rPr>
              <a:t>devices</a:t>
            </a:r>
            <a:r>
              <a:rPr lang="de-CH" sz="2400" i="1" dirty="0">
                <a:solidFill>
                  <a:srgbClr val="003399"/>
                </a:solidFill>
              </a:rPr>
              <a:t> like </a:t>
            </a:r>
            <a:r>
              <a:rPr lang="de-CH" sz="2400" i="1" dirty="0" err="1">
                <a:solidFill>
                  <a:srgbClr val="003399"/>
                </a:solidFill>
              </a:rPr>
              <a:t>dosing</a:t>
            </a:r>
            <a:r>
              <a:rPr lang="de-CH" sz="2400" i="1" dirty="0">
                <a:solidFill>
                  <a:srgbClr val="003399"/>
                </a:solidFill>
              </a:rPr>
              <a:t> </a:t>
            </a:r>
            <a:r>
              <a:rPr lang="de-CH" sz="2400" i="1" dirty="0" err="1">
                <a:solidFill>
                  <a:srgbClr val="003399"/>
                </a:solidFill>
              </a:rPr>
              <a:t>pumps</a:t>
            </a:r>
            <a:r>
              <a:rPr lang="de-CH" sz="2400" i="1" dirty="0">
                <a:solidFill>
                  <a:srgbClr val="003399"/>
                </a:solidFill>
              </a:rPr>
              <a:t> </a:t>
            </a:r>
            <a:r>
              <a:rPr lang="de-CH" sz="2400" dirty="0">
                <a:solidFill>
                  <a:srgbClr val="003399"/>
                </a:solidFill>
              </a:rPr>
              <a:t>(</a:t>
            </a:r>
            <a:r>
              <a:rPr lang="de-CH" sz="2400" dirty="0" err="1">
                <a:solidFill>
                  <a:srgbClr val="003399"/>
                </a:solidFill>
              </a:rPr>
              <a:t>collection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several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similar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cases</a:t>
            </a:r>
            <a:r>
              <a:rPr lang="de-CH" sz="2400" dirty="0">
                <a:solidFill>
                  <a:srgbClr val="003399"/>
                </a:solidFill>
              </a:rPr>
              <a:t>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6F2DD59-B737-BE21-1819-76E5D9E87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753" y="1705565"/>
            <a:ext cx="5270676" cy="314383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A70807E-D746-62DA-02C9-EFEC97404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09636"/>
            <a:ext cx="4336697" cy="3515184"/>
          </a:xfrm>
          <a:prstGeom prst="rect">
            <a:avLst/>
          </a:prstGeom>
          <a:ln>
            <a:solidFill>
              <a:srgbClr val="0099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212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>
                <a:solidFill>
                  <a:srgbClr val="C00000"/>
                </a:solidFill>
              </a:rPr>
              <a:t>CROSS-UK </a:t>
            </a:r>
            <a:r>
              <a:rPr lang="de-CH" sz="4000" dirty="0" err="1">
                <a:solidFill>
                  <a:srgbClr val="C00000"/>
                </a:solidFill>
              </a:rPr>
              <a:t>for</a:t>
            </a:r>
            <a:r>
              <a:rPr lang="de-CH" sz="4000" dirty="0">
                <a:solidFill>
                  <a:srgbClr val="C00000"/>
                </a:solidFill>
              </a:rPr>
              <a:t> Buildings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15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1187C1-A631-F474-BB11-DE62C8E08EC6}"/>
              </a:ext>
            </a:extLst>
          </p:cNvPr>
          <p:cNvSpPr txBox="1"/>
          <p:nvPr/>
        </p:nvSpPr>
        <p:spPr>
          <a:xfrm>
            <a:off x="719190" y="2075380"/>
            <a:ext cx="5157436" cy="1061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r>
              <a:rPr lang="de-CH" sz="2400" b="1" dirty="0">
                <a:solidFill>
                  <a:srgbClr val="003399"/>
                </a:solidFill>
              </a:rPr>
              <a:t>CROSS</a:t>
            </a:r>
            <a:r>
              <a:rPr lang="de-CH" sz="2400" dirty="0">
                <a:solidFill>
                  <a:srgbClr val="003399"/>
                </a:solidFill>
              </a:rPr>
              <a:t> = </a:t>
            </a:r>
            <a:r>
              <a:rPr lang="de-CH" sz="2400" b="1" dirty="0">
                <a:solidFill>
                  <a:srgbClr val="003399"/>
                </a:solidFill>
              </a:rPr>
              <a:t>C</a:t>
            </a:r>
            <a:r>
              <a:rPr lang="de-CH" sz="2400" dirty="0">
                <a:solidFill>
                  <a:srgbClr val="003399"/>
                </a:solidFill>
              </a:rPr>
              <a:t>ollaborative </a:t>
            </a:r>
            <a:r>
              <a:rPr lang="de-CH" sz="2400" b="1" dirty="0">
                <a:solidFill>
                  <a:srgbClr val="003399"/>
                </a:solidFill>
              </a:rPr>
              <a:t>R</a:t>
            </a:r>
            <a:r>
              <a:rPr lang="de-CH" sz="2400" dirty="0">
                <a:solidFill>
                  <a:srgbClr val="003399"/>
                </a:solidFill>
              </a:rPr>
              <a:t>eporting </a:t>
            </a:r>
            <a:r>
              <a:rPr lang="de-CH" sz="2400" dirty="0" err="1">
                <a:solidFill>
                  <a:srgbClr val="003399"/>
                </a:solidFill>
              </a:rPr>
              <a:t>for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b="1" dirty="0">
                <a:solidFill>
                  <a:srgbClr val="003399"/>
                </a:solidFill>
              </a:rPr>
              <a:t>S</a:t>
            </a:r>
            <a:r>
              <a:rPr lang="de-CH" sz="2400" dirty="0">
                <a:solidFill>
                  <a:srgbClr val="003399"/>
                </a:solidFill>
              </a:rPr>
              <a:t>afer </a:t>
            </a:r>
            <a:r>
              <a:rPr lang="de-CH" sz="2400" b="1" dirty="0" err="1">
                <a:solidFill>
                  <a:srgbClr val="003399"/>
                </a:solidFill>
              </a:rPr>
              <a:t>S</a:t>
            </a:r>
            <a:r>
              <a:rPr lang="de-CH" sz="2400" dirty="0" err="1">
                <a:solidFill>
                  <a:srgbClr val="003399"/>
                </a:solidFill>
              </a:rPr>
              <a:t>tructures</a:t>
            </a:r>
            <a:r>
              <a:rPr lang="de-CH" sz="2400" dirty="0">
                <a:solidFill>
                  <a:srgbClr val="003399"/>
                </a:solidFill>
              </a:rPr>
              <a:t> 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4AEFE59-AF26-C17F-ED40-E17D5334B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756" y="2075380"/>
            <a:ext cx="5427986" cy="40709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C06BCBB-C6A5-6D93-D40F-4B7D8C6F7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087" y="2203638"/>
            <a:ext cx="1567200" cy="4026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3DEDEF2-A6AA-108F-B9BE-C77BEE6F0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02" y="2945723"/>
            <a:ext cx="5044612" cy="334271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3F16DC2-4CBA-727C-1AE5-19186C4F23AD}"/>
              </a:ext>
            </a:extLst>
          </p:cNvPr>
          <p:cNvSpPr txBox="1"/>
          <p:nvPr/>
        </p:nvSpPr>
        <p:spPr>
          <a:xfrm>
            <a:off x="6274087" y="5714183"/>
            <a:ext cx="22808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Grenfell Tower 2017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601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 err="1">
                <a:solidFill>
                  <a:srgbClr val="C00000"/>
                </a:solidFill>
              </a:rPr>
              <a:t>e-Learning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as</a:t>
            </a:r>
            <a:r>
              <a:rPr lang="de-CH" sz="4000" dirty="0">
                <a:solidFill>
                  <a:srgbClr val="C00000"/>
                </a:solidFill>
              </a:rPr>
              <a:t> CPD Tool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16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42465B-19C4-CED0-9DA1-F81510E7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6" y="845819"/>
            <a:ext cx="2639797" cy="68890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4850154-EB8F-9B91-61A0-54F2B3F3E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271" y="1824821"/>
            <a:ext cx="7366570" cy="41436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FC19F2C-D449-D3D2-1D0F-CF5D048AA9EF}"/>
              </a:ext>
            </a:extLst>
          </p:cNvPr>
          <p:cNvSpPr txBox="1"/>
          <p:nvPr/>
        </p:nvSpPr>
        <p:spPr>
          <a:xfrm>
            <a:off x="8891804" y="5322187"/>
            <a:ext cx="289970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/>
              <a:t>IABSE </a:t>
            </a:r>
            <a:r>
              <a:rPr lang="de-CH" dirty="0" err="1"/>
              <a:t>webinar</a:t>
            </a:r>
            <a:r>
              <a:rPr lang="de-CH" dirty="0"/>
              <a:t> May 2021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>
                <a:hlinkClick r:id="rId5"/>
              </a:rPr>
              <a:t>IABSE - Webinars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9142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>
                <a:solidFill>
                  <a:srgbClr val="C00000"/>
                </a:solidFill>
              </a:rPr>
              <a:t>5 </a:t>
            </a:r>
            <a:r>
              <a:rPr lang="de-CH" sz="4000" dirty="0" err="1">
                <a:solidFill>
                  <a:srgbClr val="C00000"/>
                </a:solidFill>
              </a:rPr>
              <a:t>Corollaries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for</a:t>
            </a:r>
            <a:r>
              <a:rPr lang="de-CH" sz="4000" dirty="0">
                <a:solidFill>
                  <a:srgbClr val="C00000"/>
                </a:solidFill>
              </a:rPr>
              <a:t> Engineering Education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17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4265398-0978-C98C-D1DA-B0BD5D608B6A}"/>
              </a:ext>
            </a:extLst>
          </p:cNvPr>
          <p:cNvSpPr txBox="1"/>
          <p:nvPr/>
        </p:nvSpPr>
        <p:spPr>
          <a:xfrm>
            <a:off x="719190" y="2075380"/>
            <a:ext cx="10798140" cy="41857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</a:pPr>
            <a:r>
              <a:rPr lang="de-CH" sz="2400" dirty="0">
                <a:solidFill>
                  <a:srgbClr val="003399"/>
                </a:solidFill>
              </a:rPr>
              <a:t>Raise </a:t>
            </a:r>
            <a:r>
              <a:rPr lang="de-CH" sz="2400" dirty="0" err="1">
                <a:solidFill>
                  <a:srgbClr val="003399"/>
                </a:solidFill>
              </a:rPr>
              <a:t>awareness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by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teaching</a:t>
            </a:r>
            <a:r>
              <a:rPr lang="de-CH" sz="2400" dirty="0">
                <a:solidFill>
                  <a:srgbClr val="003399"/>
                </a:solidFill>
              </a:rPr>
              <a:t> Engineering </a:t>
            </a:r>
            <a:r>
              <a:rPr lang="de-CH" sz="2400" dirty="0" err="1">
                <a:solidFill>
                  <a:srgbClr val="003399"/>
                </a:solidFill>
              </a:rPr>
              <a:t>History</a:t>
            </a:r>
            <a:r>
              <a:rPr lang="de-CH" sz="2400" dirty="0">
                <a:solidFill>
                  <a:srgbClr val="003399"/>
                </a:solidFill>
              </a:rPr>
              <a:t> in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very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first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semester</a:t>
            </a:r>
            <a:r>
              <a:rPr lang="de-CH" sz="2400" dirty="0">
                <a:solidFill>
                  <a:srgbClr val="003399"/>
                </a:solidFill>
              </a:rPr>
              <a:t>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e-CH" sz="2400" dirty="0" err="1">
                <a:solidFill>
                  <a:srgbClr val="003399"/>
                </a:solidFill>
              </a:rPr>
              <a:t>Don’t</a:t>
            </a:r>
            <a:r>
              <a:rPr lang="de-CH" sz="2400" dirty="0">
                <a:solidFill>
                  <a:srgbClr val="003399"/>
                </a:solidFill>
              </a:rPr>
              <a:t> just </a:t>
            </a:r>
            <a:r>
              <a:rPr lang="de-CH" sz="2400" dirty="0" err="1">
                <a:solidFill>
                  <a:srgbClr val="003399"/>
                </a:solidFill>
              </a:rPr>
              <a:t>portrait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acclaimed</a:t>
            </a:r>
            <a:r>
              <a:rPr lang="de-CH" sz="2400" dirty="0">
                <a:solidFill>
                  <a:srgbClr val="003399"/>
                </a:solidFill>
              </a:rPr>
              <a:t> design </a:t>
            </a:r>
            <a:r>
              <a:rPr lang="de-CH" sz="2400" dirty="0" err="1">
                <a:solidFill>
                  <a:srgbClr val="003399"/>
                </a:solidFill>
              </a:rPr>
              <a:t>heros</a:t>
            </a:r>
            <a:r>
              <a:rPr lang="de-CH" sz="2400" dirty="0">
                <a:solidFill>
                  <a:srgbClr val="003399"/>
                </a:solidFill>
              </a:rPr>
              <a:t>, but </a:t>
            </a:r>
            <a:r>
              <a:rPr lang="de-CH" sz="2400" dirty="0" err="1">
                <a:solidFill>
                  <a:srgbClr val="003399"/>
                </a:solidFill>
              </a:rPr>
              <a:t>team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efforts</a:t>
            </a:r>
            <a:r>
              <a:rPr lang="de-CH" sz="2400" dirty="0">
                <a:solidFill>
                  <a:srgbClr val="003399"/>
                </a:solidFill>
              </a:rPr>
              <a:t> in </a:t>
            </a:r>
            <a:r>
              <a:rPr lang="de-CH" sz="2400" dirty="0" err="1">
                <a:solidFill>
                  <a:srgbClr val="003399"/>
                </a:solidFill>
              </a:rPr>
              <a:t>their</a:t>
            </a:r>
            <a:r>
              <a:rPr lang="de-CH" sz="2400" dirty="0">
                <a:solidFill>
                  <a:srgbClr val="003399"/>
                </a:solidFill>
              </a:rPr>
              <a:t> design </a:t>
            </a:r>
            <a:r>
              <a:rPr lang="de-CH" sz="2400" dirty="0" err="1">
                <a:solidFill>
                  <a:srgbClr val="003399"/>
                </a:solidFill>
              </a:rPr>
              <a:t>studios</a:t>
            </a:r>
            <a:r>
              <a:rPr lang="de-CH" sz="2400" dirty="0">
                <a:solidFill>
                  <a:srgbClr val="003399"/>
                </a:solidFill>
              </a:rPr>
              <a:t>; </a:t>
            </a:r>
            <a:r>
              <a:rPr lang="de-CH" sz="2400" dirty="0" err="1">
                <a:solidFill>
                  <a:srgbClr val="003399"/>
                </a:solidFill>
              </a:rPr>
              <a:t>thereby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focus</a:t>
            </a:r>
            <a:r>
              <a:rPr lang="de-CH" sz="2400" dirty="0">
                <a:solidFill>
                  <a:srgbClr val="003399"/>
                </a:solidFill>
              </a:rPr>
              <a:t> also on </a:t>
            </a:r>
            <a:r>
              <a:rPr lang="de-CH" sz="2400" dirty="0" err="1">
                <a:solidFill>
                  <a:srgbClr val="003399"/>
                </a:solidFill>
              </a:rPr>
              <a:t>robustness</a:t>
            </a:r>
            <a:r>
              <a:rPr lang="de-CH" sz="2400" dirty="0">
                <a:solidFill>
                  <a:srgbClr val="003399"/>
                </a:solidFill>
              </a:rPr>
              <a:t> and </a:t>
            </a:r>
            <a:r>
              <a:rPr lang="de-CH" sz="2400" dirty="0" err="1">
                <a:solidFill>
                  <a:srgbClr val="003399"/>
                </a:solidFill>
              </a:rPr>
              <a:t>life-cycle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thinking</a:t>
            </a:r>
            <a:r>
              <a:rPr lang="de-CH" sz="2400" dirty="0">
                <a:solidFill>
                  <a:srgbClr val="003399"/>
                </a:solidFill>
              </a:rPr>
              <a:t>.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</a:pPr>
            <a:r>
              <a:rPr lang="de-CH" sz="2400" dirty="0" err="1">
                <a:solidFill>
                  <a:srgbClr val="003399"/>
                </a:solidFill>
              </a:rPr>
              <a:t>Invite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paractisioners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to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talk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about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surprises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pitfalls</a:t>
            </a:r>
            <a:r>
              <a:rPr lang="de-CH" sz="2400" dirty="0">
                <a:solidFill>
                  <a:srgbClr val="003399"/>
                </a:solidFill>
              </a:rPr>
              <a:t> and </a:t>
            </a:r>
            <a:r>
              <a:rPr lang="de-CH" sz="2400" dirty="0" err="1">
                <a:solidFill>
                  <a:srgbClr val="003399"/>
                </a:solidFill>
              </a:rPr>
              <a:t>solutions</a:t>
            </a:r>
            <a:r>
              <a:rPr lang="de-CH" sz="2400" dirty="0">
                <a:solidFill>
                  <a:srgbClr val="003399"/>
                </a:solidFill>
              </a:rPr>
              <a:t> in </a:t>
            </a:r>
            <a:r>
              <a:rPr lang="de-CH" sz="2400" dirty="0" err="1">
                <a:solidFill>
                  <a:srgbClr val="003399"/>
                </a:solidFill>
              </a:rPr>
              <a:t>their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designs</a:t>
            </a:r>
            <a:r>
              <a:rPr lang="de-CH" sz="2400" dirty="0">
                <a:solidFill>
                  <a:srgbClr val="003399"/>
                </a:solidFill>
              </a:rPr>
              <a:t>; </a:t>
            </a:r>
            <a:r>
              <a:rPr lang="de-CH" sz="2400" dirty="0" err="1">
                <a:solidFill>
                  <a:srgbClr val="003399"/>
                </a:solidFill>
              </a:rPr>
              <a:t>Contractors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about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buildability</a:t>
            </a:r>
            <a:r>
              <a:rPr lang="de-CH" sz="2400" dirty="0">
                <a:solidFill>
                  <a:srgbClr val="003399"/>
                </a:solidFill>
              </a:rPr>
              <a:t>; and </a:t>
            </a:r>
            <a:r>
              <a:rPr lang="de-CH" sz="2400" dirty="0" err="1">
                <a:solidFill>
                  <a:srgbClr val="003399"/>
                </a:solidFill>
              </a:rPr>
              <a:t>owners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structures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about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maintenance</a:t>
            </a:r>
            <a:r>
              <a:rPr lang="de-CH" sz="2400" dirty="0">
                <a:solidFill>
                  <a:srgbClr val="003399"/>
                </a:solidFill>
              </a:rPr>
              <a:t> and latent </a:t>
            </a:r>
            <a:r>
              <a:rPr lang="de-CH" sz="2400" dirty="0" err="1">
                <a:solidFill>
                  <a:srgbClr val="003399"/>
                </a:solidFill>
              </a:rPr>
              <a:t>defects</a:t>
            </a:r>
            <a:r>
              <a:rPr lang="de-CH" sz="2400" dirty="0">
                <a:solidFill>
                  <a:srgbClr val="003399"/>
                </a:solidFill>
              </a:rPr>
              <a:t>.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</a:pPr>
            <a:r>
              <a:rPr lang="de-CH" sz="2400" dirty="0">
                <a:solidFill>
                  <a:srgbClr val="003399"/>
                </a:solidFill>
              </a:rPr>
              <a:t>Risk </a:t>
            </a:r>
            <a:r>
              <a:rPr lang="de-CH" sz="2400" dirty="0" err="1">
                <a:solidFill>
                  <a:srgbClr val="003399"/>
                </a:solidFill>
              </a:rPr>
              <a:t>management</a:t>
            </a:r>
            <a:r>
              <a:rPr lang="de-CH" sz="2400" dirty="0">
                <a:solidFill>
                  <a:srgbClr val="003399"/>
                </a:solidFill>
              </a:rPr>
              <a:t>, Peer Review and ‘post-mortem’ analysis </a:t>
            </a:r>
            <a:r>
              <a:rPr lang="de-CH" sz="2400" dirty="0" err="1">
                <a:solidFill>
                  <a:srgbClr val="003399"/>
                </a:solidFill>
              </a:rPr>
              <a:t>must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become</a:t>
            </a:r>
            <a:r>
              <a:rPr lang="de-CH" sz="2400" dirty="0">
                <a:solidFill>
                  <a:srgbClr val="003399"/>
                </a:solidFill>
              </a:rPr>
              <a:t> integral </a:t>
            </a:r>
            <a:r>
              <a:rPr lang="de-CH" sz="2400" dirty="0" err="1">
                <a:solidFill>
                  <a:srgbClr val="003399"/>
                </a:solidFill>
              </a:rPr>
              <a:t>part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engineering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culture</a:t>
            </a:r>
            <a:r>
              <a:rPr lang="de-CH" sz="2400" dirty="0">
                <a:solidFill>
                  <a:srgbClr val="003399"/>
                </a:solidFill>
              </a:rPr>
              <a:t>. 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</a:pPr>
            <a:r>
              <a:rPr lang="de-CH" sz="2400" dirty="0" err="1">
                <a:solidFill>
                  <a:srgbClr val="003399"/>
                </a:solidFill>
              </a:rPr>
              <a:t>Offer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Decision</a:t>
            </a:r>
            <a:r>
              <a:rPr lang="de-CH" sz="2400" dirty="0">
                <a:solidFill>
                  <a:srgbClr val="003399"/>
                </a:solidFill>
              </a:rPr>
              <a:t> Theory and Systems Engineering </a:t>
            </a:r>
            <a:r>
              <a:rPr lang="de-CH" sz="2400" dirty="0" err="1">
                <a:solidFill>
                  <a:srgbClr val="003399"/>
                </a:solidFill>
              </a:rPr>
              <a:t>as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eligible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master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courses</a:t>
            </a:r>
            <a:r>
              <a:rPr lang="de-CH" sz="2400" dirty="0">
                <a:solidFill>
                  <a:srgbClr val="0033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2746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>
                <a:solidFill>
                  <a:srgbClr val="C00000"/>
                </a:solidFill>
              </a:rPr>
              <a:t>Take </a:t>
            </a:r>
            <a:r>
              <a:rPr lang="de-CH" sz="4000" dirty="0" err="1">
                <a:solidFill>
                  <a:srgbClr val="C00000"/>
                </a:solidFill>
              </a:rPr>
              <a:t>away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18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1C1DE0-029A-FC70-3F3C-0FB133ECB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906" y="1835193"/>
            <a:ext cx="4265813" cy="418546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94BC649-9D35-4B4F-65DA-049DC6FEDE80}"/>
              </a:ext>
            </a:extLst>
          </p:cNvPr>
          <p:cNvSpPr txBox="1"/>
          <p:nvPr/>
        </p:nvSpPr>
        <p:spPr>
          <a:xfrm>
            <a:off x="719189" y="2075380"/>
            <a:ext cx="5486401" cy="4031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r>
              <a:rPr lang="de-CH" sz="2400" dirty="0">
                <a:solidFill>
                  <a:srgbClr val="003399"/>
                </a:solidFill>
              </a:rPr>
              <a:t>Sources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uncertainty</a:t>
            </a:r>
            <a:r>
              <a:rPr lang="de-CH" sz="2400" dirty="0">
                <a:solidFill>
                  <a:srgbClr val="003399"/>
                </a:solidFill>
              </a:rPr>
              <a:t>: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lang="de-CH" sz="2400" dirty="0" err="1">
                <a:solidFill>
                  <a:srgbClr val="003399"/>
                </a:solidFill>
              </a:rPr>
              <a:t>From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i="1" dirty="0" err="1">
                <a:solidFill>
                  <a:srgbClr val="C00000"/>
                </a:solidFill>
              </a:rPr>
              <a:t>unknown</a:t>
            </a:r>
            <a:r>
              <a:rPr lang="de-CH" sz="2400" i="1" dirty="0">
                <a:solidFill>
                  <a:srgbClr val="C00000"/>
                </a:solidFill>
              </a:rPr>
              <a:t> </a:t>
            </a:r>
            <a:r>
              <a:rPr lang="de-CH" sz="2400" i="1" dirty="0" err="1">
                <a:solidFill>
                  <a:srgbClr val="C00000"/>
                </a:solidFill>
              </a:rPr>
              <a:t>Knowns</a:t>
            </a:r>
            <a:r>
              <a:rPr lang="de-CH" sz="2400" i="1" dirty="0">
                <a:solidFill>
                  <a:srgbClr val="003399"/>
                </a:solidFill>
              </a:rPr>
              <a:t>…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lang="de-CH" sz="2400" dirty="0">
                <a:solidFill>
                  <a:srgbClr val="003399"/>
                </a:solidFill>
              </a:rPr>
              <a:t>      …</a:t>
            </a:r>
            <a:r>
              <a:rPr lang="de-CH" sz="2400" dirty="0" err="1">
                <a:solidFill>
                  <a:srgbClr val="003399"/>
                </a:solidFill>
              </a:rPr>
              <a:t>to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i="1" dirty="0" err="1">
                <a:solidFill>
                  <a:srgbClr val="C00000"/>
                </a:solidFill>
              </a:rPr>
              <a:t>known</a:t>
            </a:r>
            <a:r>
              <a:rPr lang="de-CH" sz="2400" i="1" dirty="0">
                <a:solidFill>
                  <a:srgbClr val="C00000"/>
                </a:solidFill>
              </a:rPr>
              <a:t> </a:t>
            </a:r>
            <a:r>
              <a:rPr lang="de-CH" sz="2400" i="1" dirty="0" err="1">
                <a:solidFill>
                  <a:srgbClr val="C00000"/>
                </a:solidFill>
              </a:rPr>
              <a:t>Unknowns</a:t>
            </a:r>
            <a:r>
              <a:rPr lang="de-CH" sz="2400" dirty="0">
                <a:solidFill>
                  <a:srgbClr val="003399"/>
                </a:solidFill>
              </a:rPr>
              <a:t>…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r>
              <a:rPr lang="de-CH" sz="2400" dirty="0">
                <a:solidFill>
                  <a:srgbClr val="003399"/>
                </a:solidFill>
              </a:rPr>
              <a:t>                …and </a:t>
            </a:r>
            <a:r>
              <a:rPr lang="de-CH" sz="2400" i="1" dirty="0" err="1">
                <a:solidFill>
                  <a:srgbClr val="C00000"/>
                </a:solidFill>
              </a:rPr>
              <a:t>unknown</a:t>
            </a:r>
            <a:r>
              <a:rPr lang="de-CH" sz="2400" i="1" dirty="0">
                <a:solidFill>
                  <a:srgbClr val="C00000"/>
                </a:solidFill>
              </a:rPr>
              <a:t> </a:t>
            </a:r>
            <a:r>
              <a:rPr lang="de-CH" sz="2400" i="1" dirty="0" err="1">
                <a:solidFill>
                  <a:srgbClr val="C00000"/>
                </a:solidFill>
              </a:rPr>
              <a:t>Unknowns</a:t>
            </a:r>
            <a:r>
              <a:rPr lang="de-CH" sz="2400" dirty="0">
                <a:solidFill>
                  <a:srgbClr val="003399"/>
                </a:solidFill>
              </a:rPr>
              <a:t>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r>
              <a:rPr lang="de-CH" sz="2400" dirty="0">
                <a:solidFill>
                  <a:srgbClr val="003399"/>
                </a:solidFill>
              </a:rPr>
              <a:t>Note: </a:t>
            </a:r>
            <a:r>
              <a:rPr lang="de-CH" sz="2400" dirty="0" err="1">
                <a:solidFill>
                  <a:srgbClr val="003399"/>
                </a:solidFill>
              </a:rPr>
              <a:t>There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are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many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uncertains</a:t>
            </a:r>
            <a:r>
              <a:rPr lang="de-CH" sz="2400" dirty="0">
                <a:solidFill>
                  <a:srgbClr val="003399"/>
                </a:solidFill>
              </a:rPr>
              <a:t> in </a:t>
            </a:r>
            <a:r>
              <a:rPr lang="de-CH" sz="2400" dirty="0" err="1">
                <a:solidFill>
                  <a:srgbClr val="003399"/>
                </a:solidFill>
              </a:rPr>
              <a:t>engineering</a:t>
            </a:r>
            <a:r>
              <a:rPr lang="de-CH" sz="2400" dirty="0">
                <a:solidFill>
                  <a:srgbClr val="003399"/>
                </a:solidFill>
              </a:rPr>
              <a:t>, not all matter. </a:t>
            </a:r>
            <a:r>
              <a:rPr lang="de-CH" sz="2400" dirty="0" err="1">
                <a:solidFill>
                  <a:srgbClr val="003399"/>
                </a:solidFill>
              </a:rPr>
              <a:t>Risks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are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uncertainties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that</a:t>
            </a:r>
            <a:r>
              <a:rPr lang="de-CH" sz="2400" dirty="0">
                <a:solidFill>
                  <a:srgbClr val="003399"/>
                </a:solidFill>
              </a:rPr>
              <a:t> do matter.</a:t>
            </a:r>
            <a:endParaRPr lang="de-CH" dirty="0">
              <a:solidFill>
                <a:srgbClr val="003399"/>
              </a:solidFill>
            </a:endParaRPr>
          </a:p>
          <a:p>
            <a:pPr marR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r>
              <a:rPr lang="de-CH" dirty="0">
                <a:solidFill>
                  <a:srgbClr val="003399"/>
                </a:solidFill>
              </a:rPr>
              <a:t>(after David </a:t>
            </a:r>
            <a:r>
              <a:rPr lang="de-CH" dirty="0" err="1">
                <a:solidFill>
                  <a:srgbClr val="003399"/>
                </a:solidFill>
              </a:rPr>
              <a:t>Hilson</a:t>
            </a:r>
            <a:r>
              <a:rPr lang="de-CH" dirty="0">
                <a:solidFill>
                  <a:srgbClr val="0033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6084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adpis 1"/>
          <p:cNvSpPr txBox="1">
            <a:spLocks noGrp="1"/>
          </p:cNvSpPr>
          <p:nvPr>
            <p:ph type="title"/>
          </p:nvPr>
        </p:nvSpPr>
        <p:spPr>
          <a:xfrm>
            <a:off x="1934967" y="1697715"/>
            <a:ext cx="9144000" cy="2479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CH" sz="4000" b="1" dirty="0" err="1">
                <a:solidFill>
                  <a:srgbClr val="C00000"/>
                </a:solidFill>
              </a:rPr>
              <a:t>Forensic</a:t>
            </a:r>
            <a:r>
              <a:rPr lang="de-CH" sz="4000" b="1" dirty="0">
                <a:solidFill>
                  <a:srgbClr val="C00000"/>
                </a:solidFill>
              </a:rPr>
              <a:t> </a:t>
            </a:r>
            <a:r>
              <a:rPr lang="de-CH" sz="4000" b="1" dirty="0" err="1">
                <a:solidFill>
                  <a:srgbClr val="C00000"/>
                </a:solidFill>
              </a:rPr>
              <a:t>engineering</a:t>
            </a:r>
            <a:r>
              <a:rPr lang="de-CH" sz="4000" b="1" dirty="0">
                <a:solidFill>
                  <a:srgbClr val="C00000"/>
                </a:solidFill>
              </a:rPr>
              <a:t> and </a:t>
            </a:r>
            <a:r>
              <a:rPr lang="de-CH" sz="4000" b="1" dirty="0" err="1">
                <a:solidFill>
                  <a:srgbClr val="C00000"/>
                </a:solidFill>
              </a:rPr>
              <a:t>anonymous</a:t>
            </a:r>
            <a:r>
              <a:rPr lang="de-CH" sz="4000" b="1" dirty="0">
                <a:solidFill>
                  <a:srgbClr val="C00000"/>
                </a:solidFill>
              </a:rPr>
              <a:t> </a:t>
            </a:r>
            <a:r>
              <a:rPr lang="de-CH" sz="4000" b="1" dirty="0" err="1">
                <a:solidFill>
                  <a:srgbClr val="C00000"/>
                </a:solidFill>
              </a:rPr>
              <a:t>reporting</a:t>
            </a:r>
            <a:r>
              <a:rPr lang="de-CH" sz="4000" b="1" dirty="0">
                <a:solidFill>
                  <a:srgbClr val="C00000"/>
                </a:solidFill>
              </a:rPr>
              <a:t> – Learning </a:t>
            </a:r>
            <a:r>
              <a:rPr lang="de-CH" sz="4000" b="1" dirty="0" err="1">
                <a:solidFill>
                  <a:srgbClr val="C00000"/>
                </a:solidFill>
              </a:rPr>
              <a:t>from</a:t>
            </a:r>
            <a:r>
              <a:rPr lang="de-CH" sz="4000" b="1" dirty="0">
                <a:solidFill>
                  <a:srgbClr val="C00000"/>
                </a:solidFill>
              </a:rPr>
              <a:t> </a:t>
            </a:r>
            <a:r>
              <a:rPr lang="de-CH" sz="4000" b="1" dirty="0" err="1">
                <a:solidFill>
                  <a:srgbClr val="C00000"/>
                </a:solidFill>
              </a:rPr>
              <a:t>other</a:t>
            </a:r>
            <a:r>
              <a:rPr lang="de-CH" sz="4000" b="1" dirty="0">
                <a:solidFill>
                  <a:srgbClr val="C00000"/>
                </a:solidFill>
              </a:rPr>
              <a:t> </a:t>
            </a:r>
            <a:r>
              <a:rPr lang="de-CH" sz="4000" b="1" dirty="0" err="1">
                <a:solidFill>
                  <a:srgbClr val="C00000"/>
                </a:solidFill>
              </a:rPr>
              <a:t>risky</a:t>
            </a:r>
            <a:r>
              <a:rPr lang="de-CH" sz="4000" b="1" dirty="0">
                <a:solidFill>
                  <a:srgbClr val="C00000"/>
                </a:solidFill>
              </a:rPr>
              <a:t> </a:t>
            </a:r>
            <a:r>
              <a:rPr lang="de-CH" sz="4000" b="1" dirty="0" err="1">
                <a:solidFill>
                  <a:srgbClr val="C00000"/>
                </a:solidFill>
              </a:rPr>
              <a:t>branches</a:t>
            </a:r>
            <a:r>
              <a:rPr lang="de-CH" sz="4000" b="1" dirty="0">
                <a:solidFill>
                  <a:srgbClr val="C00000"/>
                </a:solidFill>
              </a:rPr>
              <a:t> </a:t>
            </a:r>
            <a:r>
              <a:rPr lang="de-CH" sz="4000" b="1" dirty="0" err="1">
                <a:solidFill>
                  <a:srgbClr val="C00000"/>
                </a:solidFill>
              </a:rPr>
              <a:t>of</a:t>
            </a:r>
            <a:r>
              <a:rPr lang="de-CH" sz="4000" b="1" dirty="0">
                <a:solidFill>
                  <a:srgbClr val="C00000"/>
                </a:solidFill>
              </a:rPr>
              <a:t> </a:t>
            </a:r>
            <a:r>
              <a:rPr lang="de-CH" sz="4000" b="1" dirty="0" err="1">
                <a:solidFill>
                  <a:srgbClr val="C00000"/>
                </a:solidFill>
              </a:rPr>
              <a:t>industry</a:t>
            </a:r>
            <a:endParaRPr sz="4000" b="1" dirty="0">
              <a:solidFill>
                <a:srgbClr val="C00000"/>
              </a:solidFill>
            </a:endParaRPr>
          </a:p>
        </p:txBody>
      </p:sp>
      <p:sp>
        <p:nvSpPr>
          <p:cNvPr id="53" name="Podnadpis 2"/>
          <p:cNvSpPr txBox="1">
            <a:spLocks noGrp="1"/>
          </p:cNvSpPr>
          <p:nvPr>
            <p:ph type="body" sz="quarter" idx="1"/>
          </p:nvPr>
        </p:nvSpPr>
        <p:spPr>
          <a:xfrm>
            <a:off x="1934967" y="4335694"/>
            <a:ext cx="9144000" cy="983750"/>
          </a:xfrm>
          <a:prstGeom prst="rect">
            <a:avLst/>
          </a:prstGeom>
        </p:spPr>
        <p:txBody>
          <a:bodyPr/>
          <a:lstStyle/>
          <a:p>
            <a:r>
              <a:rPr lang="de-CH" b="1" dirty="0">
                <a:solidFill>
                  <a:srgbClr val="003399"/>
                </a:solidFill>
              </a:rPr>
              <a:t>Dr. J.-Martin Hohberg, Berne</a:t>
            </a:r>
          </a:p>
          <a:p>
            <a:r>
              <a:rPr lang="de-CH" sz="2000" b="1" dirty="0">
                <a:solidFill>
                  <a:srgbClr val="003399"/>
                </a:solidFill>
              </a:rPr>
              <a:t>Engineers Europe, Swiss NC</a:t>
            </a:r>
            <a:endParaRPr sz="2000" b="1" dirty="0">
              <a:solidFill>
                <a:srgbClr val="003399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66D772-3E79-D81D-5ED3-D37FB4A104A6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1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4513E3-8E9F-526A-C70F-14DCE7FAF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42" y="136223"/>
            <a:ext cx="1122362" cy="112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024D3A-24BD-C949-F2C3-112C7FA27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42" y="1330505"/>
            <a:ext cx="1160978" cy="1160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>
                <a:solidFill>
                  <a:srgbClr val="C00000"/>
                </a:solidFill>
              </a:rPr>
              <a:t>My Background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BEAF041-843D-348C-81BC-7E2FA36760B8}"/>
              </a:ext>
            </a:extLst>
          </p:cNvPr>
          <p:cNvSpPr/>
          <p:nvPr/>
        </p:nvSpPr>
        <p:spPr>
          <a:xfrm>
            <a:off x="4859676" y="2670727"/>
            <a:ext cx="2357919" cy="2466913"/>
          </a:xfrm>
          <a:prstGeom prst="ellipse">
            <a:avLst/>
          </a:prstGeom>
          <a:solidFill>
            <a:srgbClr val="FFFFFF"/>
          </a:solidFill>
          <a:ln w="127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CH" dirty="0">
              <a:solidFill>
                <a:srgbClr val="003399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3600" b="1" i="1" dirty="0">
                <a:solidFill>
                  <a:srgbClr val="C00000"/>
                </a:solidFill>
              </a:rPr>
              <a:t>Skills &amp; CPD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CH" dirty="0">
              <a:solidFill>
                <a:srgbClr val="003399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AF8939-85C3-98B4-EF03-C35333888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98" y="2084589"/>
            <a:ext cx="2908942" cy="84486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B3EDCCC-1D7E-B8A3-4047-86F8CC0A6064}"/>
              </a:ext>
            </a:extLst>
          </p:cNvPr>
          <p:cNvSpPr txBox="1"/>
          <p:nvPr/>
        </p:nvSpPr>
        <p:spPr>
          <a:xfrm>
            <a:off x="1235520" y="2929837"/>
            <a:ext cx="277109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003399"/>
                </a:solidFill>
              </a:rPr>
              <a:t>EEED Study </a:t>
            </a:r>
            <a:r>
              <a:rPr lang="de-CH" dirty="0" err="1">
                <a:solidFill>
                  <a:srgbClr val="003399"/>
                </a:solidFill>
              </a:rPr>
              <a:t>programmes</a:t>
            </a:r>
            <a:endParaRPr lang="de-CH" dirty="0">
              <a:solidFill>
                <a:srgbClr val="003399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EMC </a:t>
            </a:r>
            <a:r>
              <a:rPr kumimoji="0" lang="de-CH" sz="1800" b="0" i="0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EurIng</a:t>
            </a:r>
            <a:r>
              <a:rPr kumimoji="0" lang="de-CH" sz="1800" b="0" i="0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1800" b="0" i="0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Certificate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339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0B8B327F-2410-D6CC-773A-2622FFBCA4FC}"/>
              </a:ext>
            </a:extLst>
          </p:cNvPr>
          <p:cNvSpPr/>
          <p:nvPr/>
        </p:nvSpPr>
        <p:spPr>
          <a:xfrm>
            <a:off x="4289460" y="2995578"/>
            <a:ext cx="421241" cy="514088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C00000"/>
            </a:solidFill>
            <a:prstDash val="solid"/>
            <a:miter lim="800000"/>
          </a:ln>
          <a:effectLst/>
          <a:scene3d>
            <a:camera prst="orthographicFront">
              <a:rot lat="0" lon="0" rev="360000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5E67E06-9AB4-ADD7-2F09-C12E01C89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25" y="4087596"/>
            <a:ext cx="1833081" cy="101978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644272F-58F2-F8EF-5B00-6BB02E6D5F5A}"/>
              </a:ext>
            </a:extLst>
          </p:cNvPr>
          <p:cNvSpPr txBox="1"/>
          <p:nvPr/>
        </p:nvSpPr>
        <p:spPr>
          <a:xfrm>
            <a:off x="1214516" y="5137640"/>
            <a:ext cx="277109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BPLC Business Practice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003399"/>
                </a:solidFill>
              </a:rPr>
              <a:t>TG Quality (Chair)</a:t>
            </a:r>
            <a:r>
              <a:rPr kumimoji="0" lang="de-CH" sz="1800" b="0" i="0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339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A974636A-2D94-348E-B863-BA98FF3EEF19}"/>
              </a:ext>
            </a:extLst>
          </p:cNvPr>
          <p:cNvSpPr/>
          <p:nvPr/>
        </p:nvSpPr>
        <p:spPr>
          <a:xfrm>
            <a:off x="4289459" y="4370704"/>
            <a:ext cx="421241" cy="514088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C00000"/>
            </a:solidFill>
            <a:prstDash val="solid"/>
            <a:miter lim="800000"/>
          </a:ln>
          <a:effectLst/>
          <a:scene3d>
            <a:camera prst="orthographicFront">
              <a:rot lat="0" lon="0" rev="720000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C426331-9BD9-3C56-5CBB-0E7879440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462" y="2162903"/>
            <a:ext cx="2638253" cy="68824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DFC10ED-F047-4C52-C67F-3C166A9373D7}"/>
              </a:ext>
            </a:extLst>
          </p:cNvPr>
          <p:cNvSpPr txBox="1"/>
          <p:nvPr/>
        </p:nvSpPr>
        <p:spPr>
          <a:xfrm>
            <a:off x="8050039" y="2929457"/>
            <a:ext cx="277109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003399"/>
                </a:solidFill>
              </a:rPr>
              <a:t>E-Learning Board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TG 5.6 BIM Infrastructure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339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1066077-3945-9DC6-01F4-A3B9470CF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401" y="4054117"/>
            <a:ext cx="1337724" cy="95967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E8F6292-C813-50FD-AC0D-CB00B671D2CA}"/>
              </a:ext>
            </a:extLst>
          </p:cNvPr>
          <p:cNvSpPr txBox="1"/>
          <p:nvPr/>
        </p:nvSpPr>
        <p:spPr>
          <a:xfrm>
            <a:off x="8070654" y="5137640"/>
            <a:ext cx="27710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003399"/>
                </a:solidFill>
              </a:rPr>
              <a:t>TG 3.5 </a:t>
            </a:r>
            <a:r>
              <a:rPr lang="de-CH" dirty="0" err="1">
                <a:solidFill>
                  <a:srgbClr val="003399"/>
                </a:solidFill>
              </a:rPr>
              <a:t>Forensic</a:t>
            </a:r>
            <a:r>
              <a:rPr lang="de-CH" dirty="0">
                <a:solidFill>
                  <a:srgbClr val="003399"/>
                </a:solidFill>
              </a:rPr>
              <a:t> </a:t>
            </a:r>
            <a:r>
              <a:rPr lang="de-CH" dirty="0" err="1">
                <a:solidFill>
                  <a:srgbClr val="003399"/>
                </a:solidFill>
              </a:rPr>
              <a:t>Engg</a:t>
            </a:r>
            <a:r>
              <a:rPr lang="de-CH" dirty="0">
                <a:solidFill>
                  <a:srgbClr val="003399"/>
                </a:solidFill>
              </a:rPr>
              <a:t>.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339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Pfeil: nach unten 18">
            <a:extLst>
              <a:ext uri="{FF2B5EF4-FFF2-40B4-BE49-F238E27FC236}">
                <a16:creationId xmlns:a16="http://schemas.microsoft.com/office/drawing/2014/main" id="{B0235D5A-961D-0494-432A-85BC3D8402F2}"/>
              </a:ext>
            </a:extLst>
          </p:cNvPr>
          <p:cNvSpPr/>
          <p:nvPr/>
        </p:nvSpPr>
        <p:spPr>
          <a:xfrm>
            <a:off x="7366570" y="3000194"/>
            <a:ext cx="421240" cy="509472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C00000"/>
            </a:solidFill>
            <a:prstDash val="solid"/>
            <a:miter lim="800000"/>
          </a:ln>
          <a:effectLst/>
          <a:scene3d>
            <a:camera prst="orthographicFront">
              <a:rot lat="0" lon="0" rev="1800000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Pfeil: nach unten 19">
            <a:extLst>
              <a:ext uri="{FF2B5EF4-FFF2-40B4-BE49-F238E27FC236}">
                <a16:creationId xmlns:a16="http://schemas.microsoft.com/office/drawing/2014/main" id="{0DA7ED63-90E6-37DC-B311-26865A8E25A4}"/>
              </a:ext>
            </a:extLst>
          </p:cNvPr>
          <p:cNvSpPr/>
          <p:nvPr/>
        </p:nvSpPr>
        <p:spPr>
          <a:xfrm>
            <a:off x="7366570" y="4342751"/>
            <a:ext cx="421240" cy="509472"/>
          </a:xfrm>
          <a:prstGeom prst="downArrow">
            <a:avLst/>
          </a:prstGeom>
          <a:solidFill>
            <a:srgbClr val="FFFFFF"/>
          </a:solidFill>
          <a:ln w="12700" cap="flat">
            <a:solidFill>
              <a:srgbClr val="C00000"/>
            </a:solidFill>
            <a:prstDash val="solid"/>
            <a:miter lim="800000"/>
          </a:ln>
          <a:effectLst/>
          <a:scene3d>
            <a:camera prst="orthographicFront">
              <a:rot lat="0" lon="0" rev="14400002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518ADDD-8DB4-42C7-0067-20A6012F4EE7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 err="1">
                <a:solidFill>
                  <a:srgbClr val="C00000"/>
                </a:solidFill>
              </a:rPr>
              <a:t>Your</a:t>
            </a:r>
            <a:r>
              <a:rPr lang="de-CH" sz="4000" dirty="0">
                <a:solidFill>
                  <a:srgbClr val="C00000"/>
                </a:solidFill>
              </a:rPr>
              <a:t> Background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3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CD13A10-5FB0-9630-1AC3-05B8EC89AD4D}"/>
              </a:ext>
            </a:extLst>
          </p:cNvPr>
          <p:cNvSpPr txBox="1"/>
          <p:nvPr/>
        </p:nvSpPr>
        <p:spPr>
          <a:xfrm>
            <a:off x="719191" y="2075380"/>
            <a:ext cx="314389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800" b="0" i="1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What</a:t>
            </a:r>
            <a:r>
              <a:rPr kumimoji="0" lang="de-CH" sz="2800" b="0" i="1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2800" b="0" i="1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means</a:t>
            </a:r>
            <a:r>
              <a:rPr kumimoji="0" lang="de-CH" sz="2800" b="0" i="1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  <a:endParaRPr kumimoji="0" lang="de-DE" sz="2800" b="0" i="1" u="none" strike="noStrike" cap="none" spc="0" normalizeH="0" baseline="0" dirty="0">
              <a:ln>
                <a:noFill/>
              </a:ln>
              <a:solidFill>
                <a:srgbClr val="00339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551439-171D-E139-284D-15C6945C0169}"/>
              </a:ext>
            </a:extLst>
          </p:cNvPr>
          <p:cNvSpPr txBox="1"/>
          <p:nvPr/>
        </p:nvSpPr>
        <p:spPr>
          <a:xfrm>
            <a:off x="4222678" y="2158367"/>
            <a:ext cx="6400801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6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G</a:t>
            </a:r>
            <a:endParaRPr kumimoji="0" lang="de-DE" sz="6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DE4FB3E-126F-15FC-F560-438315E0425C}"/>
              </a:ext>
            </a:extLst>
          </p:cNvPr>
          <p:cNvSpPr txBox="1"/>
          <p:nvPr/>
        </p:nvSpPr>
        <p:spPr>
          <a:xfrm>
            <a:off x="4222677" y="2938548"/>
            <a:ext cx="6400801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6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</a:t>
            </a:r>
            <a:endParaRPr kumimoji="0" lang="de-DE" sz="6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E1A94AF-A487-D54C-7688-69F99535E903}"/>
              </a:ext>
            </a:extLst>
          </p:cNvPr>
          <p:cNvSpPr txBox="1"/>
          <p:nvPr/>
        </p:nvSpPr>
        <p:spPr>
          <a:xfrm>
            <a:off x="4222676" y="3718729"/>
            <a:ext cx="6400801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6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</a:t>
            </a:r>
            <a:endParaRPr kumimoji="0" lang="de-DE" sz="6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0D3972D-5C1F-5E83-DFA6-86433DC092BC}"/>
              </a:ext>
            </a:extLst>
          </p:cNvPr>
          <p:cNvSpPr txBox="1"/>
          <p:nvPr/>
        </p:nvSpPr>
        <p:spPr>
          <a:xfrm>
            <a:off x="4222675" y="4498910"/>
            <a:ext cx="6400802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6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</a:t>
            </a:r>
            <a:endParaRPr kumimoji="0" lang="de-DE" sz="6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653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 err="1">
                <a:solidFill>
                  <a:srgbClr val="C00000"/>
                </a:solidFill>
              </a:rPr>
              <a:t>Your</a:t>
            </a:r>
            <a:r>
              <a:rPr lang="de-CH" sz="4000" dirty="0">
                <a:solidFill>
                  <a:srgbClr val="C00000"/>
                </a:solidFill>
              </a:rPr>
              <a:t> Background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4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CD13A10-5FB0-9630-1AC3-05B8EC89AD4D}"/>
              </a:ext>
            </a:extLst>
          </p:cNvPr>
          <p:cNvSpPr txBox="1"/>
          <p:nvPr/>
        </p:nvSpPr>
        <p:spPr>
          <a:xfrm>
            <a:off x="719191" y="2075380"/>
            <a:ext cx="314389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800" b="0" i="1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What</a:t>
            </a:r>
            <a:r>
              <a:rPr kumimoji="0" lang="de-CH" sz="2800" b="0" i="1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2800" b="0" i="1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means</a:t>
            </a:r>
            <a:r>
              <a:rPr kumimoji="0" lang="de-CH" sz="2800" b="0" i="1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  <a:endParaRPr kumimoji="0" lang="de-DE" sz="2800" b="0" i="1" u="none" strike="noStrike" cap="none" spc="0" normalizeH="0" baseline="0" dirty="0">
              <a:ln>
                <a:noFill/>
              </a:ln>
              <a:solidFill>
                <a:srgbClr val="00339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551439-171D-E139-284D-15C6945C0169}"/>
              </a:ext>
            </a:extLst>
          </p:cNvPr>
          <p:cNvSpPr txBox="1"/>
          <p:nvPr/>
        </p:nvSpPr>
        <p:spPr>
          <a:xfrm>
            <a:off x="4222678" y="2158367"/>
            <a:ext cx="6400801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6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G </a:t>
            </a:r>
            <a:r>
              <a:rPr kumimoji="0" lang="de-CH" sz="5400" i="0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raduate</a:t>
            </a:r>
            <a:endParaRPr kumimoji="0" lang="de-DE" sz="6000" b="1" i="0" u="none" strike="noStrike" cap="none" spc="0" normalizeH="0" baseline="0" dirty="0">
              <a:ln>
                <a:noFill/>
              </a:ln>
              <a:solidFill>
                <a:srgbClr val="00339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DE4FB3E-126F-15FC-F560-438315E0425C}"/>
              </a:ext>
            </a:extLst>
          </p:cNvPr>
          <p:cNvSpPr txBox="1"/>
          <p:nvPr/>
        </p:nvSpPr>
        <p:spPr>
          <a:xfrm>
            <a:off x="4222678" y="2938548"/>
            <a:ext cx="3667876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6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 </a:t>
            </a:r>
            <a:r>
              <a:rPr kumimoji="0" lang="de-CH" sz="5400" i="0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ttributes</a:t>
            </a:r>
            <a:r>
              <a:rPr kumimoji="0" lang="de-CH" sz="54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    </a:t>
            </a:r>
            <a:endParaRPr kumimoji="0" lang="de-DE" sz="6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E1A94AF-A487-D54C-7688-69F99535E903}"/>
              </a:ext>
            </a:extLst>
          </p:cNvPr>
          <p:cNvSpPr txBox="1"/>
          <p:nvPr/>
        </p:nvSpPr>
        <p:spPr>
          <a:xfrm>
            <a:off x="4222676" y="3718729"/>
            <a:ext cx="6400801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6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 </a:t>
            </a:r>
            <a:r>
              <a:rPr kumimoji="0" lang="de-CH" sz="5400" i="0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rofessional</a:t>
            </a:r>
            <a:endParaRPr kumimoji="0" lang="de-DE" sz="6000" b="1" i="0" u="none" strike="noStrike" cap="none" spc="0" normalizeH="0" baseline="0" dirty="0">
              <a:ln>
                <a:noFill/>
              </a:ln>
              <a:solidFill>
                <a:srgbClr val="00339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0D3972D-5C1F-5E83-DFA6-86433DC092BC}"/>
              </a:ext>
            </a:extLst>
          </p:cNvPr>
          <p:cNvSpPr txBox="1"/>
          <p:nvPr/>
        </p:nvSpPr>
        <p:spPr>
          <a:xfrm>
            <a:off x="4222675" y="4498910"/>
            <a:ext cx="6400802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6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 </a:t>
            </a:r>
            <a:r>
              <a:rPr kumimoji="0" lang="de-CH" sz="5400" i="0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ompetencies</a:t>
            </a:r>
            <a:endParaRPr kumimoji="0" lang="de-DE" sz="6000" b="1" i="0" u="none" strike="noStrike" cap="none" spc="0" normalizeH="0" baseline="0" dirty="0">
              <a:ln>
                <a:noFill/>
              </a:ln>
              <a:solidFill>
                <a:srgbClr val="00339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50411E0-B473-5D41-581A-189E244F0536}"/>
              </a:ext>
            </a:extLst>
          </p:cNvPr>
          <p:cNvSpPr txBox="1"/>
          <p:nvPr/>
        </p:nvSpPr>
        <p:spPr>
          <a:xfrm>
            <a:off x="8846049" y="2938548"/>
            <a:ext cx="70891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5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&amp;</a:t>
            </a:r>
            <a:endParaRPr kumimoji="0" lang="de-DE" sz="5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76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>
                <a:solidFill>
                  <a:srgbClr val="C00000"/>
                </a:solidFill>
              </a:rPr>
              <a:t>G</a:t>
            </a:r>
            <a:r>
              <a:rPr lang="de-CH" sz="4000" dirty="0">
                <a:solidFill>
                  <a:srgbClr val="C00000"/>
                </a:solidFill>
                <a:sym typeface="Symbol" panose="05050102010706020507" pitchFamily="18" charset="2"/>
              </a:rPr>
              <a:t></a:t>
            </a:r>
            <a:r>
              <a:rPr lang="de-CH" sz="4000" dirty="0">
                <a:solidFill>
                  <a:srgbClr val="C00000"/>
                </a:solidFill>
              </a:rPr>
              <a:t>A</a:t>
            </a:r>
            <a:r>
              <a:rPr lang="de-CH" sz="4000" dirty="0">
                <a:solidFill>
                  <a:srgbClr val="C00000"/>
                </a:solidFill>
                <a:sym typeface="Symbol" panose="05050102010706020507" pitchFamily="18" charset="2"/>
              </a:rPr>
              <a:t></a:t>
            </a:r>
            <a:r>
              <a:rPr lang="de-CH" sz="4000" dirty="0">
                <a:solidFill>
                  <a:srgbClr val="C00000"/>
                </a:solidFill>
              </a:rPr>
              <a:t>P</a:t>
            </a:r>
            <a:r>
              <a:rPr lang="de-CH" sz="4000" dirty="0">
                <a:solidFill>
                  <a:srgbClr val="C00000"/>
                </a:solidFill>
                <a:sym typeface="Symbol" panose="05050102010706020507" pitchFamily="18" charset="2"/>
              </a:rPr>
              <a:t></a:t>
            </a:r>
            <a:r>
              <a:rPr lang="de-CH" sz="4000" dirty="0">
                <a:solidFill>
                  <a:srgbClr val="C00000"/>
                </a:solidFill>
              </a:rPr>
              <a:t>C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5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E5236FC-BD90-5AD6-4124-3E19C1B2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1" y="1690688"/>
            <a:ext cx="7992275" cy="436079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8B38E2-DFA3-0C59-5200-CE8D3C62A4BF}"/>
              </a:ext>
            </a:extLst>
          </p:cNvPr>
          <p:cNvSpPr/>
          <p:nvPr/>
        </p:nvSpPr>
        <p:spPr>
          <a:xfrm>
            <a:off x="626724" y="4222679"/>
            <a:ext cx="8013842" cy="1789502"/>
          </a:xfrm>
          <a:prstGeom prst="rect">
            <a:avLst/>
          </a:prstGeom>
          <a:noFill/>
          <a:ln w="381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1D5FE35-E6CF-53AC-60FD-DBFA030B3496}"/>
              </a:ext>
            </a:extLst>
          </p:cNvPr>
          <p:cNvSpPr/>
          <p:nvPr/>
        </p:nvSpPr>
        <p:spPr>
          <a:xfrm>
            <a:off x="9185953" y="3248392"/>
            <a:ext cx="2783440" cy="120032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339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1" i="0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UK </a:t>
            </a:r>
            <a:r>
              <a:rPr kumimoji="0" lang="de-CH" sz="1800" b="1" i="0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Spec</a:t>
            </a:r>
            <a:r>
              <a:rPr kumimoji="0" lang="de-CH" sz="1800" b="1" i="0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: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Management </a:t>
            </a:r>
            <a:r>
              <a:rPr kumimoji="0" lang="de-DE" sz="1800" b="0" i="0" u="none" strike="noStrike" cap="none" spc="0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Responsibility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339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dirty="0">
                <a:solidFill>
                  <a:srgbClr val="003399"/>
                </a:solidFill>
              </a:rPr>
              <a:t>Interpersonal Skills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Professional Attitude</a:t>
            </a:r>
          </a:p>
        </p:txBody>
      </p: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150A6F8F-29E7-6419-E2CC-DA89EC575C28}"/>
              </a:ext>
            </a:extLst>
          </p:cNvPr>
          <p:cNvCxnSpPr>
            <a:stCxn id="4" idx="3"/>
            <a:endCxn id="12" idx="1"/>
          </p:cNvCxnSpPr>
          <p:nvPr/>
        </p:nvCxnSpPr>
        <p:spPr>
          <a:xfrm flipV="1">
            <a:off x="8640566" y="3848556"/>
            <a:ext cx="545387" cy="1268874"/>
          </a:xfrm>
          <a:prstGeom prst="bentConnector3">
            <a:avLst/>
          </a:prstGeom>
          <a:noFill/>
          <a:ln w="19050" cap="flat">
            <a:solidFill>
              <a:schemeClr val="accent6">
                <a:lumMod val="50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2B32EDED-256B-DC6A-05CE-27AB307CA448}"/>
              </a:ext>
            </a:extLst>
          </p:cNvPr>
          <p:cNvSpPr/>
          <p:nvPr/>
        </p:nvSpPr>
        <p:spPr>
          <a:xfrm>
            <a:off x="9185953" y="4496025"/>
            <a:ext cx="2783440" cy="14773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Int. </a:t>
            </a:r>
            <a:r>
              <a:rPr kumimoji="0" lang="de-CH" sz="18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Engg</a:t>
            </a:r>
            <a:r>
              <a:rPr kumimoji="0" lang="de-CH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. Alliance (IEA):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Society &amp; Environment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dirty="0">
                <a:solidFill>
                  <a:srgbClr val="C00000"/>
                </a:solidFill>
              </a:rPr>
              <a:t>Team Work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Project Management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dirty="0" err="1">
                <a:solidFill>
                  <a:srgbClr val="C00000"/>
                </a:solidFill>
              </a:rPr>
              <a:t>Lifelong</a:t>
            </a:r>
            <a:r>
              <a:rPr lang="de-DE" dirty="0">
                <a:solidFill>
                  <a:srgbClr val="C00000"/>
                </a:solidFill>
              </a:rPr>
              <a:t> Learning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0" name="Verbinder: gewinkelt 19">
            <a:extLst>
              <a:ext uri="{FF2B5EF4-FFF2-40B4-BE49-F238E27FC236}">
                <a16:creationId xmlns:a16="http://schemas.microsoft.com/office/drawing/2014/main" id="{FA7AA2F9-BDA0-8302-73BE-32837E0F36FB}"/>
              </a:ext>
            </a:extLst>
          </p:cNvPr>
          <p:cNvCxnSpPr>
            <a:stCxn id="4" idx="3"/>
            <a:endCxn id="18" idx="1"/>
          </p:cNvCxnSpPr>
          <p:nvPr/>
        </p:nvCxnSpPr>
        <p:spPr>
          <a:xfrm>
            <a:off x="8640566" y="5117430"/>
            <a:ext cx="545387" cy="117258"/>
          </a:xfrm>
          <a:prstGeom prst="bentConnector3">
            <a:avLst/>
          </a:prstGeom>
          <a:noFill/>
          <a:ln w="19050" cap="flat">
            <a:solidFill>
              <a:schemeClr val="accent6">
                <a:lumMod val="50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C41AB067-C020-9B5E-1413-B8825B1629E6}"/>
              </a:ext>
            </a:extLst>
          </p:cNvPr>
          <p:cNvSpPr txBox="1"/>
          <p:nvPr/>
        </p:nvSpPr>
        <p:spPr>
          <a:xfrm>
            <a:off x="648291" y="1381668"/>
            <a:ext cx="227984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Engineers Europe</a:t>
            </a:r>
            <a:endParaRPr kumimoji="0" lang="de-DE" sz="1600" b="1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591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 err="1">
                <a:solidFill>
                  <a:srgbClr val="C00000"/>
                </a:solidFill>
              </a:rPr>
              <a:t>Civil</a:t>
            </a:r>
            <a:r>
              <a:rPr lang="de-CH" sz="4000" dirty="0">
                <a:solidFill>
                  <a:srgbClr val="C00000"/>
                </a:solidFill>
              </a:rPr>
              <a:t> Engineering </a:t>
            </a:r>
            <a:r>
              <a:rPr lang="de-CH" sz="4000" dirty="0" err="1">
                <a:solidFill>
                  <a:srgbClr val="C00000"/>
                </a:solidFill>
              </a:rPr>
              <a:t>as</a:t>
            </a:r>
            <a:r>
              <a:rPr lang="de-CH" sz="4000" dirty="0">
                <a:solidFill>
                  <a:srgbClr val="C00000"/>
                </a:solidFill>
              </a:rPr>
              <a:t> ‘Slow Tech’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6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1187C1-A631-F474-BB11-DE62C8E08EC6}"/>
              </a:ext>
            </a:extLst>
          </p:cNvPr>
          <p:cNvSpPr txBox="1"/>
          <p:nvPr/>
        </p:nvSpPr>
        <p:spPr>
          <a:xfrm>
            <a:off x="719191" y="2075380"/>
            <a:ext cx="5465852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CH" sz="2400" dirty="0">
                <a:solidFill>
                  <a:srgbClr val="003399"/>
                </a:solidFill>
              </a:rPr>
              <a:t>Slow </a:t>
            </a:r>
            <a:r>
              <a:rPr lang="de-CH" sz="2400" dirty="0" err="1">
                <a:solidFill>
                  <a:srgbClr val="003399"/>
                </a:solidFill>
              </a:rPr>
              <a:t>learning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cycle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as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deficiency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structures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often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become</a:t>
            </a:r>
            <a:r>
              <a:rPr lang="de-CH" sz="2400" dirty="0">
                <a:solidFill>
                  <a:srgbClr val="003399"/>
                </a:solidFill>
              </a:rPr>
              <a:t> only apparent after </a:t>
            </a:r>
            <a:r>
              <a:rPr lang="de-CH" sz="2400" dirty="0" err="1">
                <a:solidFill>
                  <a:srgbClr val="003399"/>
                </a:solidFill>
              </a:rPr>
              <a:t>considerable</a:t>
            </a:r>
            <a:r>
              <a:rPr lang="de-CH" sz="2400" dirty="0">
                <a:solidFill>
                  <a:srgbClr val="003399"/>
                </a:solidFill>
              </a:rPr>
              <a:t> time due </a:t>
            </a:r>
            <a:r>
              <a:rPr lang="de-CH" sz="2400" dirty="0" err="1">
                <a:solidFill>
                  <a:srgbClr val="003399"/>
                </a:solidFill>
              </a:rPr>
              <a:t>to</a:t>
            </a:r>
            <a:endParaRPr lang="de-CH" sz="2400" dirty="0">
              <a:solidFill>
                <a:srgbClr val="003399"/>
              </a:solidFill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400" dirty="0">
                <a:solidFill>
                  <a:srgbClr val="003399"/>
                </a:solidFill>
              </a:rPr>
              <a:t>slow </a:t>
            </a:r>
            <a:r>
              <a:rPr lang="de-DE" sz="2400" dirty="0" err="1">
                <a:solidFill>
                  <a:srgbClr val="003399"/>
                </a:solidFill>
              </a:rPr>
              <a:t>deterioration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processes</a:t>
            </a:r>
            <a:r>
              <a:rPr lang="de-DE" sz="2400" dirty="0">
                <a:solidFill>
                  <a:srgbClr val="003399"/>
                </a:solidFill>
              </a:rPr>
              <a:t> (e.g. </a:t>
            </a:r>
            <a:r>
              <a:rPr lang="de-DE" sz="2400" dirty="0" err="1">
                <a:solidFill>
                  <a:srgbClr val="003399"/>
                </a:solidFill>
              </a:rPr>
              <a:t>deicing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agents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unknown</a:t>
            </a:r>
            <a:r>
              <a:rPr lang="de-DE" sz="2400" dirty="0">
                <a:solidFill>
                  <a:srgbClr val="003399"/>
                </a:solidFill>
              </a:rPr>
              <a:t> in 1960s)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2400" b="0" u="none" strike="noStrike" cap="none" spc="0" normalizeH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increasing</a:t>
            </a:r>
            <a:r>
              <a:rPr kumimoji="0" lang="de-DE" sz="2400" b="0" u="none" strike="noStrike" cap="none" spc="0" normalizeH="0" dirty="0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 </a:t>
            </a:r>
            <a:r>
              <a:rPr kumimoji="0" lang="de-DE" sz="2400" b="0" u="none" strike="noStrike" cap="none" spc="0" normalizeH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traffic</a:t>
            </a:r>
            <a:r>
              <a:rPr kumimoji="0" lang="de-DE" sz="2400" b="0" u="none" strike="noStrike" cap="none" spc="0" normalizeH="0" dirty="0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 </a:t>
            </a:r>
            <a:r>
              <a:rPr kumimoji="0" lang="de-DE" sz="2400" b="0" u="none" strike="noStrike" cap="none" spc="0" normalizeH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loads</a:t>
            </a:r>
            <a:r>
              <a:rPr kumimoji="0" lang="de-DE" sz="2400" b="0" u="none" strike="noStrike" cap="none" spc="0" normalizeH="0" dirty="0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 and </a:t>
            </a:r>
            <a:r>
              <a:rPr kumimoji="0" lang="de-DE" sz="2400" b="0" u="none" strike="noStrike" cap="none" spc="0" normalizeH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fatigue</a:t>
            </a:r>
            <a:r>
              <a:rPr kumimoji="0" lang="de-DE" sz="2400" b="0" u="none" strike="noStrike" cap="none" spc="0" normalizeH="0" dirty="0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with</a:t>
            </a:r>
            <a:r>
              <a:rPr lang="de-DE" sz="2400" dirty="0">
                <a:solidFill>
                  <a:srgbClr val="003399"/>
                </a:solidFill>
              </a:rPr>
              <a:t> time (</a:t>
            </a:r>
            <a:r>
              <a:rPr lang="de-DE" sz="2400" dirty="0" err="1">
                <a:solidFill>
                  <a:srgbClr val="003399"/>
                </a:solidFill>
              </a:rPr>
              <a:t>superseding</a:t>
            </a:r>
            <a:r>
              <a:rPr lang="de-DE" sz="2400" dirty="0">
                <a:solidFill>
                  <a:srgbClr val="003399"/>
                </a:solidFill>
              </a:rPr>
              <a:t> design </a:t>
            </a:r>
            <a:r>
              <a:rPr lang="de-DE" sz="2400" dirty="0" err="1">
                <a:solidFill>
                  <a:srgbClr val="003399"/>
                </a:solidFill>
              </a:rPr>
              <a:t>criteria</a:t>
            </a:r>
            <a:r>
              <a:rPr lang="de-DE" sz="2400" dirty="0">
                <a:solidFill>
                  <a:srgbClr val="003399"/>
                </a:solidFill>
              </a:rPr>
              <a:t>)</a:t>
            </a:r>
            <a:endParaRPr kumimoji="0" lang="de-DE" sz="2400" b="0" u="none" strike="noStrike" cap="none" spc="0" normalizeH="0" dirty="0">
              <a:ln>
                <a:noFill/>
              </a:ln>
              <a:solidFill>
                <a:srgbClr val="003399"/>
              </a:solidFill>
              <a:effectLst/>
              <a:uFillTx/>
              <a:sym typeface="Calibri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400" dirty="0" err="1">
                <a:solidFill>
                  <a:srgbClr val="003399"/>
                </a:solidFill>
              </a:rPr>
              <a:t>m</a:t>
            </a:r>
            <a:r>
              <a:rPr lang="de-DE" sz="2400" baseline="0" dirty="0" err="1">
                <a:solidFill>
                  <a:srgbClr val="003399"/>
                </a:solidFill>
              </a:rPr>
              <a:t>aintenance</a:t>
            </a:r>
            <a:r>
              <a:rPr lang="de-DE" sz="2400" baseline="0" dirty="0">
                <a:solidFill>
                  <a:srgbClr val="003399"/>
                </a:solidFill>
              </a:rPr>
              <a:t> </a:t>
            </a:r>
            <a:r>
              <a:rPr lang="de-DE" sz="2400" baseline="0" dirty="0" err="1">
                <a:solidFill>
                  <a:srgbClr val="003399"/>
                </a:solidFill>
              </a:rPr>
              <a:t>requirements</a:t>
            </a:r>
            <a:r>
              <a:rPr lang="de-DE" sz="2400" baseline="0" dirty="0">
                <a:solidFill>
                  <a:srgbClr val="003399"/>
                </a:solidFill>
              </a:rPr>
              <a:t> </a:t>
            </a:r>
            <a:r>
              <a:rPr lang="de-DE" sz="2400" baseline="0" dirty="0" err="1">
                <a:solidFill>
                  <a:srgbClr val="003399"/>
                </a:solidFill>
              </a:rPr>
              <a:t>sometimes</a:t>
            </a:r>
            <a:r>
              <a:rPr lang="de-DE" sz="2400" dirty="0">
                <a:solidFill>
                  <a:srgbClr val="003399"/>
                </a:solidFill>
              </a:rPr>
              <a:t> not </a:t>
            </a:r>
            <a:r>
              <a:rPr lang="de-DE" sz="2400" dirty="0" err="1">
                <a:solidFill>
                  <a:srgbClr val="003399"/>
                </a:solidFill>
              </a:rPr>
              <a:t>communicated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or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neglected</a:t>
            </a:r>
            <a:endParaRPr lang="de-DE" sz="2400" dirty="0">
              <a:solidFill>
                <a:srgbClr val="003399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2A26E0-95D1-18AF-5BB5-5268D9744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t="14204"/>
          <a:stretch/>
        </p:blipFill>
        <p:spPr>
          <a:xfrm>
            <a:off x="6523601" y="2075379"/>
            <a:ext cx="5219761" cy="324328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024AEC2-5183-7BFC-5A86-40247213AFD5}"/>
              </a:ext>
            </a:extLst>
          </p:cNvPr>
          <p:cNvSpPr txBox="1"/>
          <p:nvPr/>
        </p:nvSpPr>
        <p:spPr>
          <a:xfrm>
            <a:off x="6523601" y="5380194"/>
            <a:ext cx="536359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 err="1"/>
              <a:t>Collapse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Gustav Eiffels’ </a:t>
            </a:r>
            <a:r>
              <a:rPr lang="de-CH" dirty="0" err="1"/>
              <a:t>bridge</a:t>
            </a:r>
            <a:r>
              <a:rPr lang="de-CH" dirty="0"/>
              <a:t> in Münchenstein 1891 due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increased</a:t>
            </a:r>
            <a:r>
              <a:rPr lang="de-CH" dirty="0"/>
              <a:t> </a:t>
            </a:r>
            <a:r>
              <a:rPr lang="de-CH" dirty="0" err="1"/>
              <a:t>weight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railway</a:t>
            </a:r>
            <a:r>
              <a:rPr lang="de-CH" dirty="0"/>
              <a:t> </a:t>
            </a:r>
            <a:r>
              <a:rPr lang="de-CH" dirty="0" err="1"/>
              <a:t>locomotives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573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C4618BA-F4CF-468D-1D4B-3AA59E8E1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02"/>
          <a:stretch/>
        </p:blipFill>
        <p:spPr>
          <a:xfrm>
            <a:off x="6523600" y="2075379"/>
            <a:ext cx="5219761" cy="3243289"/>
          </a:xfrm>
          <a:prstGeom prst="rect">
            <a:avLst/>
          </a:prstGeom>
        </p:spPr>
      </p:pic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 err="1">
                <a:solidFill>
                  <a:srgbClr val="C00000"/>
                </a:solidFill>
              </a:rPr>
              <a:t>Civil</a:t>
            </a:r>
            <a:r>
              <a:rPr lang="de-CH" sz="4000" dirty="0">
                <a:solidFill>
                  <a:srgbClr val="C00000"/>
                </a:solidFill>
              </a:rPr>
              <a:t> Engineering </a:t>
            </a:r>
            <a:r>
              <a:rPr lang="de-CH" sz="4000" dirty="0" err="1">
                <a:solidFill>
                  <a:srgbClr val="C00000"/>
                </a:solidFill>
              </a:rPr>
              <a:t>as</a:t>
            </a:r>
            <a:r>
              <a:rPr lang="de-CH" sz="4000" dirty="0">
                <a:solidFill>
                  <a:srgbClr val="C00000"/>
                </a:solidFill>
              </a:rPr>
              <a:t> ‘Slow Tech’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7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1187C1-A631-F474-BB11-DE62C8E08EC6}"/>
              </a:ext>
            </a:extLst>
          </p:cNvPr>
          <p:cNvSpPr txBox="1"/>
          <p:nvPr/>
        </p:nvSpPr>
        <p:spPr>
          <a:xfrm>
            <a:off x="719191" y="2075380"/>
            <a:ext cx="5465852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CH" sz="2400" dirty="0">
                <a:solidFill>
                  <a:srgbClr val="003399"/>
                </a:solidFill>
              </a:rPr>
              <a:t>Slow </a:t>
            </a:r>
            <a:r>
              <a:rPr lang="de-CH" sz="2400" dirty="0" err="1">
                <a:solidFill>
                  <a:srgbClr val="003399"/>
                </a:solidFill>
              </a:rPr>
              <a:t>learning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cycle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as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deficiency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structures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become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often</a:t>
            </a:r>
            <a:r>
              <a:rPr lang="de-CH" sz="2400" dirty="0">
                <a:solidFill>
                  <a:srgbClr val="003399"/>
                </a:solidFill>
              </a:rPr>
              <a:t> only apparent after </a:t>
            </a:r>
            <a:r>
              <a:rPr lang="de-CH" sz="2400" dirty="0" err="1">
                <a:solidFill>
                  <a:srgbClr val="003399"/>
                </a:solidFill>
              </a:rPr>
              <a:t>considerable</a:t>
            </a:r>
            <a:r>
              <a:rPr lang="de-CH" sz="2400" dirty="0">
                <a:solidFill>
                  <a:srgbClr val="003399"/>
                </a:solidFill>
              </a:rPr>
              <a:t> time due </a:t>
            </a:r>
            <a:r>
              <a:rPr lang="de-CH" sz="2400" dirty="0" err="1">
                <a:solidFill>
                  <a:srgbClr val="003399"/>
                </a:solidFill>
              </a:rPr>
              <a:t>to</a:t>
            </a:r>
            <a:endParaRPr lang="de-CH" sz="2400" dirty="0">
              <a:solidFill>
                <a:srgbClr val="003399"/>
              </a:solidFill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400" dirty="0">
                <a:solidFill>
                  <a:srgbClr val="003399"/>
                </a:solidFill>
              </a:rPr>
              <a:t>slow </a:t>
            </a:r>
            <a:r>
              <a:rPr lang="de-DE" sz="2400" dirty="0" err="1">
                <a:solidFill>
                  <a:srgbClr val="003399"/>
                </a:solidFill>
              </a:rPr>
              <a:t>deterioration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processes</a:t>
            </a:r>
            <a:r>
              <a:rPr lang="de-DE" sz="2400" dirty="0">
                <a:solidFill>
                  <a:srgbClr val="003399"/>
                </a:solidFill>
              </a:rPr>
              <a:t> (e.g. </a:t>
            </a:r>
            <a:r>
              <a:rPr lang="de-DE" sz="2400" dirty="0" err="1">
                <a:solidFill>
                  <a:srgbClr val="003399"/>
                </a:solidFill>
              </a:rPr>
              <a:t>deicing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agents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unknown</a:t>
            </a:r>
            <a:r>
              <a:rPr lang="de-DE" sz="2400" dirty="0">
                <a:solidFill>
                  <a:srgbClr val="003399"/>
                </a:solidFill>
              </a:rPr>
              <a:t> in 1960s)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2400" b="0" u="none" strike="noStrike" cap="none" spc="0" normalizeH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increasing</a:t>
            </a:r>
            <a:r>
              <a:rPr kumimoji="0" lang="de-DE" sz="2400" b="0" u="none" strike="noStrike" cap="none" spc="0" normalizeH="0" dirty="0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 </a:t>
            </a:r>
            <a:r>
              <a:rPr kumimoji="0" lang="de-DE" sz="2400" b="0" u="none" strike="noStrike" cap="none" spc="0" normalizeH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traffic</a:t>
            </a:r>
            <a:r>
              <a:rPr kumimoji="0" lang="de-DE" sz="2400" b="0" u="none" strike="noStrike" cap="none" spc="0" normalizeH="0" dirty="0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 </a:t>
            </a:r>
            <a:r>
              <a:rPr kumimoji="0" lang="de-DE" sz="2400" b="0" u="none" strike="noStrike" cap="none" spc="0" normalizeH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loads</a:t>
            </a:r>
            <a:r>
              <a:rPr kumimoji="0" lang="de-DE" sz="2400" b="0" u="none" strike="noStrike" cap="none" spc="0" normalizeH="0" dirty="0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 and </a:t>
            </a:r>
            <a:r>
              <a:rPr kumimoji="0" lang="de-DE" sz="2400" b="0" u="none" strike="noStrike" cap="none" spc="0" normalizeH="0" dirty="0" err="1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fatigue</a:t>
            </a:r>
            <a:r>
              <a:rPr kumimoji="0" lang="de-DE" sz="2400" b="0" u="none" strike="noStrike" cap="none" spc="0" normalizeH="0" dirty="0">
                <a:ln>
                  <a:noFill/>
                </a:ln>
                <a:solidFill>
                  <a:srgbClr val="003399"/>
                </a:solidFill>
                <a:effectLst/>
                <a:uFillTx/>
                <a:sym typeface="Calibri"/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with</a:t>
            </a:r>
            <a:r>
              <a:rPr lang="de-DE" sz="2400" dirty="0">
                <a:solidFill>
                  <a:srgbClr val="003399"/>
                </a:solidFill>
              </a:rPr>
              <a:t> time (</a:t>
            </a:r>
            <a:r>
              <a:rPr lang="de-DE" sz="2400" dirty="0" err="1">
                <a:solidFill>
                  <a:srgbClr val="003399"/>
                </a:solidFill>
              </a:rPr>
              <a:t>superseding</a:t>
            </a:r>
            <a:r>
              <a:rPr lang="de-DE" sz="2400" dirty="0">
                <a:solidFill>
                  <a:srgbClr val="003399"/>
                </a:solidFill>
              </a:rPr>
              <a:t> design </a:t>
            </a:r>
            <a:r>
              <a:rPr lang="de-DE" sz="2400" dirty="0" err="1">
                <a:solidFill>
                  <a:srgbClr val="003399"/>
                </a:solidFill>
              </a:rPr>
              <a:t>criteria</a:t>
            </a:r>
            <a:r>
              <a:rPr lang="de-DE" sz="2400" dirty="0">
                <a:solidFill>
                  <a:srgbClr val="003399"/>
                </a:solidFill>
              </a:rPr>
              <a:t>)</a:t>
            </a:r>
            <a:endParaRPr kumimoji="0" lang="de-DE" sz="2400" b="0" u="none" strike="noStrike" cap="none" spc="0" normalizeH="0" dirty="0">
              <a:ln>
                <a:noFill/>
              </a:ln>
              <a:solidFill>
                <a:srgbClr val="003399"/>
              </a:solidFill>
              <a:effectLst/>
              <a:uFillTx/>
              <a:sym typeface="Calibri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400" dirty="0" err="1">
                <a:solidFill>
                  <a:srgbClr val="003399"/>
                </a:solidFill>
              </a:rPr>
              <a:t>m</a:t>
            </a:r>
            <a:r>
              <a:rPr lang="de-DE" sz="2400" baseline="0" dirty="0" err="1">
                <a:solidFill>
                  <a:srgbClr val="003399"/>
                </a:solidFill>
              </a:rPr>
              <a:t>aintenance</a:t>
            </a:r>
            <a:r>
              <a:rPr lang="de-DE" sz="2400" baseline="0" dirty="0">
                <a:solidFill>
                  <a:srgbClr val="003399"/>
                </a:solidFill>
              </a:rPr>
              <a:t> </a:t>
            </a:r>
            <a:r>
              <a:rPr lang="de-DE" sz="2400" baseline="0" dirty="0" err="1">
                <a:solidFill>
                  <a:srgbClr val="003399"/>
                </a:solidFill>
              </a:rPr>
              <a:t>requirements</a:t>
            </a:r>
            <a:r>
              <a:rPr lang="de-DE" sz="2400" baseline="0" dirty="0">
                <a:solidFill>
                  <a:srgbClr val="003399"/>
                </a:solidFill>
              </a:rPr>
              <a:t> </a:t>
            </a:r>
            <a:r>
              <a:rPr lang="de-DE" sz="2400" baseline="0" dirty="0" err="1">
                <a:solidFill>
                  <a:srgbClr val="003399"/>
                </a:solidFill>
              </a:rPr>
              <a:t>sometimes</a:t>
            </a:r>
            <a:r>
              <a:rPr lang="de-DE" sz="2400" dirty="0">
                <a:solidFill>
                  <a:srgbClr val="003399"/>
                </a:solidFill>
              </a:rPr>
              <a:t> not </a:t>
            </a:r>
            <a:r>
              <a:rPr lang="de-DE" sz="2400" dirty="0" err="1">
                <a:solidFill>
                  <a:srgbClr val="003399"/>
                </a:solidFill>
              </a:rPr>
              <a:t>communicated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or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neglected</a:t>
            </a:r>
            <a:endParaRPr lang="de-DE" sz="2400" dirty="0">
              <a:solidFill>
                <a:srgbClr val="0033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24AEC2-5183-7BFC-5A86-40247213AFD5}"/>
              </a:ext>
            </a:extLst>
          </p:cNvPr>
          <p:cNvSpPr txBox="1"/>
          <p:nvPr/>
        </p:nvSpPr>
        <p:spPr>
          <a:xfrm>
            <a:off x="6523601" y="5380194"/>
            <a:ext cx="536359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 err="1"/>
              <a:t>Collapse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Morandi’s</a:t>
            </a:r>
            <a:r>
              <a:rPr lang="de-CH" dirty="0"/>
              <a:t> </a:t>
            </a:r>
            <a:r>
              <a:rPr lang="de-CH" dirty="0" err="1"/>
              <a:t>Polcevera</a:t>
            </a:r>
            <a:r>
              <a:rPr lang="de-CH" dirty="0"/>
              <a:t> </a:t>
            </a:r>
            <a:r>
              <a:rPr lang="de-CH" dirty="0" err="1"/>
              <a:t>viaduct</a:t>
            </a:r>
            <a:r>
              <a:rPr lang="de-CH" dirty="0"/>
              <a:t> in Genova 2018 due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corroded</a:t>
            </a:r>
            <a:r>
              <a:rPr lang="de-CH" dirty="0"/>
              <a:t> </a:t>
            </a:r>
            <a:r>
              <a:rPr lang="de-CH" dirty="0" err="1"/>
              <a:t>cable-stays</a:t>
            </a:r>
            <a:r>
              <a:rPr lang="de-CH" dirty="0"/>
              <a:t> (</a:t>
            </a:r>
            <a:r>
              <a:rPr lang="de-CH" dirty="0" err="1"/>
              <a:t>difficult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inspect</a:t>
            </a:r>
            <a:r>
              <a:rPr lang="de-CH" dirty="0"/>
              <a:t>)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59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695E647-041F-A771-F1B1-60FDF344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2" b="7700"/>
          <a:stretch/>
        </p:blipFill>
        <p:spPr>
          <a:xfrm>
            <a:off x="6523599" y="2075379"/>
            <a:ext cx="5219761" cy="3243289"/>
          </a:xfrm>
          <a:prstGeom prst="rect">
            <a:avLst/>
          </a:prstGeom>
        </p:spPr>
      </p:pic>
      <p:sp>
        <p:nvSpPr>
          <p:cNvPr id="55" name="Nadpis 1"/>
          <p:cNvSpPr txBox="1">
            <a:spLocks noGrp="1"/>
          </p:cNvSpPr>
          <p:nvPr>
            <p:ph type="title"/>
          </p:nvPr>
        </p:nvSpPr>
        <p:spPr>
          <a:xfrm>
            <a:off x="838200" y="845819"/>
            <a:ext cx="10515600" cy="8448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sz="4000" dirty="0" err="1">
                <a:solidFill>
                  <a:srgbClr val="C00000"/>
                </a:solidFill>
              </a:rPr>
              <a:t>Overstretching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Known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Application</a:t>
            </a:r>
            <a:r>
              <a:rPr lang="de-CH" sz="4000" dirty="0">
                <a:solidFill>
                  <a:srgbClr val="C00000"/>
                </a:solidFill>
              </a:rPr>
              <a:t> </a:t>
            </a:r>
            <a:r>
              <a:rPr lang="de-CH" sz="4000" dirty="0" err="1">
                <a:solidFill>
                  <a:srgbClr val="C00000"/>
                </a:solidFill>
              </a:rPr>
              <a:t>Boundaries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48896-C6D8-CF4D-8BAC-F1EDAF260CC3}"/>
              </a:ext>
            </a:extLst>
          </p:cNvPr>
          <p:cNvSpPr txBox="1"/>
          <p:nvPr/>
        </p:nvSpPr>
        <p:spPr>
          <a:xfrm>
            <a:off x="11517330" y="6020656"/>
            <a:ext cx="452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rgbClr val="FFC000"/>
                </a:solidFill>
              </a:rPr>
              <a:t>8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1187C1-A631-F474-BB11-DE62C8E08EC6}"/>
              </a:ext>
            </a:extLst>
          </p:cNvPr>
          <p:cNvSpPr txBox="1"/>
          <p:nvPr/>
        </p:nvSpPr>
        <p:spPr>
          <a:xfrm>
            <a:off x="719191" y="2075380"/>
            <a:ext cx="5465852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CH" sz="2400" dirty="0">
                <a:solidFill>
                  <a:srgbClr val="003399"/>
                </a:solidFill>
              </a:rPr>
              <a:t>Sudden </a:t>
            </a:r>
            <a:r>
              <a:rPr lang="de-CH" sz="2400" dirty="0" err="1">
                <a:solidFill>
                  <a:srgbClr val="003399"/>
                </a:solidFill>
              </a:rPr>
              <a:t>collapse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early</a:t>
            </a:r>
            <a:r>
              <a:rPr lang="de-CH" sz="2400" dirty="0">
                <a:solidFill>
                  <a:srgbClr val="003399"/>
                </a:solidFill>
              </a:rPr>
              <a:t> in </a:t>
            </a:r>
            <a:r>
              <a:rPr lang="de-CH" sz="2400" dirty="0" err="1">
                <a:solidFill>
                  <a:srgbClr val="003399"/>
                </a:solidFill>
              </a:rPr>
              <a:t>the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life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cycle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during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construction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commissioning</a:t>
            </a:r>
            <a:r>
              <a:rPr lang="de-CH" sz="2400" dirty="0">
                <a:solidFill>
                  <a:srgbClr val="003399"/>
                </a:solidFill>
              </a:rPr>
              <a:t>, </a:t>
            </a:r>
            <a:r>
              <a:rPr lang="de-CH" sz="2400" dirty="0" err="1">
                <a:solidFill>
                  <a:srgbClr val="003399"/>
                </a:solidFill>
              </a:rPr>
              <a:t>may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occur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because</a:t>
            </a:r>
            <a:r>
              <a:rPr lang="de-CH" sz="2400" dirty="0">
                <a:solidFill>
                  <a:srgbClr val="003399"/>
                </a:solidFill>
              </a:rPr>
              <a:t> </a:t>
            </a:r>
            <a:r>
              <a:rPr lang="de-CH" sz="2400" dirty="0" err="1">
                <a:solidFill>
                  <a:srgbClr val="003399"/>
                </a:solidFill>
              </a:rPr>
              <a:t>of</a:t>
            </a:r>
            <a:endParaRPr lang="de-CH" sz="2400" dirty="0">
              <a:solidFill>
                <a:srgbClr val="003399"/>
              </a:solidFill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400" dirty="0" err="1">
                <a:solidFill>
                  <a:srgbClr val="003399"/>
                </a:solidFill>
              </a:rPr>
              <a:t>insufficient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consideration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of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temporary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construction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stages</a:t>
            </a:r>
            <a:endParaRPr lang="de-DE" sz="2400" dirty="0">
              <a:solidFill>
                <a:srgbClr val="003399"/>
              </a:solidFill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400" dirty="0" err="1">
                <a:solidFill>
                  <a:srgbClr val="003399"/>
                </a:solidFill>
              </a:rPr>
              <a:t>unknown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safety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margin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or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unfamiliar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instability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modes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2400" dirty="0">
                <a:solidFill>
                  <a:srgbClr val="003399"/>
                </a:solidFill>
              </a:rPr>
              <a:t>additional </a:t>
            </a:r>
            <a:r>
              <a:rPr lang="de-DE" sz="2400" dirty="0" err="1">
                <a:solidFill>
                  <a:srgbClr val="003399"/>
                </a:solidFill>
              </a:rPr>
              <a:t>complications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hitherto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unknown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or</a:t>
            </a:r>
            <a:r>
              <a:rPr lang="de-DE" sz="2400" dirty="0">
                <a:solidFill>
                  <a:srgbClr val="003399"/>
                </a:solidFill>
              </a:rPr>
              <a:t> </a:t>
            </a:r>
            <a:r>
              <a:rPr lang="de-DE" sz="2400" dirty="0" err="1">
                <a:solidFill>
                  <a:srgbClr val="003399"/>
                </a:solidFill>
              </a:rPr>
              <a:t>neglected</a:t>
            </a:r>
            <a:r>
              <a:rPr lang="de-DE" sz="2400" dirty="0">
                <a:solidFill>
                  <a:srgbClr val="003399"/>
                </a:solidFill>
              </a:rPr>
              <a:t> in design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24AEC2-5183-7BFC-5A86-40247213AFD5}"/>
              </a:ext>
            </a:extLst>
          </p:cNvPr>
          <p:cNvSpPr txBox="1"/>
          <p:nvPr/>
        </p:nvSpPr>
        <p:spPr>
          <a:xfrm>
            <a:off x="6523601" y="5380194"/>
            <a:ext cx="536359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 err="1"/>
              <a:t>Collapse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Malpasset Dam in </a:t>
            </a:r>
            <a:r>
              <a:rPr lang="de-CH" dirty="0" err="1"/>
              <a:t>Frejus</a:t>
            </a:r>
            <a:r>
              <a:rPr lang="de-CH" dirty="0"/>
              <a:t> 1959 due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shearing</a:t>
            </a:r>
            <a:r>
              <a:rPr lang="de-CH" dirty="0"/>
              <a:t> off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left</a:t>
            </a:r>
            <a:r>
              <a:rPr lang="de-CH" dirty="0"/>
              <a:t> </a:t>
            </a:r>
            <a:r>
              <a:rPr lang="de-CH" dirty="0" err="1"/>
              <a:t>abutment</a:t>
            </a:r>
            <a:r>
              <a:rPr lang="de-CH" dirty="0"/>
              <a:t> </a:t>
            </a:r>
            <a:r>
              <a:rPr lang="de-CH" dirty="0" err="1"/>
              <a:t>under</a:t>
            </a:r>
            <a:r>
              <a:rPr lang="de-CH" dirty="0"/>
              <a:t> </a:t>
            </a:r>
            <a:r>
              <a:rPr lang="de-CH" dirty="0" err="1"/>
              <a:t>uplift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rock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3641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iv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iv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</Words>
  <Application>Microsoft Office PowerPoint</Application>
  <PresentationFormat>Breitbild</PresentationFormat>
  <Paragraphs>134</Paragraphs>
  <Slides>19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Gotham Book</vt:lpstr>
      <vt:lpstr>Motiv Office</vt:lpstr>
      <vt:lpstr>PowerPoint-Präsentation</vt:lpstr>
      <vt:lpstr>Forensic engineering and anonymous reporting – Learning from other risky branches of industry</vt:lpstr>
      <vt:lpstr>My Background</vt:lpstr>
      <vt:lpstr>Your Background</vt:lpstr>
      <vt:lpstr>Your Background</vt:lpstr>
      <vt:lpstr>GAPC</vt:lpstr>
      <vt:lpstr>Civil Engineering as ‘Slow Tech’</vt:lpstr>
      <vt:lpstr>Civil Engineering as ‘Slow Tech’</vt:lpstr>
      <vt:lpstr>Overstretching Known Application Boundaries</vt:lpstr>
      <vt:lpstr>Overstretching Known Application Boundaries</vt:lpstr>
      <vt:lpstr>Benefits of Forensic Engineering</vt:lpstr>
      <vt:lpstr>Shortcomings of Forensic Engineering</vt:lpstr>
      <vt:lpstr>Shortcomings of Forensic Engineering</vt:lpstr>
      <vt:lpstr>Swiss Transportation Safety Investigation Board</vt:lpstr>
      <vt:lpstr>Swiss Medical CIRS System</vt:lpstr>
      <vt:lpstr>CROSS-UK for Buildings</vt:lpstr>
      <vt:lpstr>e-Learning as CPD Tool</vt:lpstr>
      <vt:lpstr>5 Corollaries for Engineering Education</vt:lpstr>
      <vt:lpstr>Take away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Jörg Martin Hohberg</dc:creator>
  <cp:lastModifiedBy>Martin Hohberg</cp:lastModifiedBy>
  <cp:revision>7</cp:revision>
  <dcterms:modified xsi:type="dcterms:W3CDTF">2023-10-10T09:03:14Z</dcterms:modified>
</cp:coreProperties>
</file>