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28"/>
  </p:notesMasterIdLst>
  <p:sldIdLst>
    <p:sldId id="256" r:id="rId2"/>
    <p:sldId id="257" r:id="rId3"/>
    <p:sldId id="258" r:id="rId4"/>
    <p:sldId id="286" r:id="rId5"/>
    <p:sldId id="287" r:id="rId6"/>
    <p:sldId id="259" r:id="rId7"/>
    <p:sldId id="260" r:id="rId8"/>
    <p:sldId id="262" r:id="rId9"/>
    <p:sldId id="263" r:id="rId10"/>
    <p:sldId id="277" r:id="rId11"/>
    <p:sldId id="278" r:id="rId12"/>
    <p:sldId id="266" r:id="rId13"/>
    <p:sldId id="267" r:id="rId14"/>
    <p:sldId id="268" r:id="rId15"/>
    <p:sldId id="279" r:id="rId16"/>
    <p:sldId id="280" r:id="rId17"/>
    <p:sldId id="269" r:id="rId18"/>
    <p:sldId id="288" r:id="rId19"/>
    <p:sldId id="270" r:id="rId20"/>
    <p:sldId id="271" r:id="rId21"/>
    <p:sldId id="273" r:id="rId22"/>
    <p:sldId id="272" r:id="rId23"/>
    <p:sldId id="283" r:id="rId24"/>
    <p:sldId id="281" r:id="rId25"/>
    <p:sldId id="284" r:id="rId26"/>
    <p:sldId id="274"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30A0C"/>
    <a:srgbClr val="8108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831" autoAdjust="0"/>
  </p:normalViewPr>
  <p:slideViewPr>
    <p:cSldViewPr>
      <p:cViewPr>
        <p:scale>
          <a:sx n="100" d="100"/>
          <a:sy n="100" d="100"/>
        </p:scale>
        <p:origin x="-1352" y="-8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FB7F98-4D0E-43E0-AE22-71279726BBF1}" type="datetimeFigureOut">
              <a:rPr lang="en-US" smtClean="0"/>
              <a:t>1/31/15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F84275-D213-4A8C-B251-B8101B982D64}" type="slidenum">
              <a:rPr lang="en-US" smtClean="0"/>
              <a:t>‹#›</a:t>
            </a:fld>
            <a:endParaRPr lang="en-US"/>
          </a:p>
        </p:txBody>
      </p:sp>
    </p:spTree>
    <p:extLst>
      <p:ext uri="{BB962C8B-B14F-4D97-AF65-F5344CB8AC3E}">
        <p14:creationId xmlns:p14="http://schemas.microsoft.com/office/powerpoint/2010/main" val="4085805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your own theme and layout (View-slide</a:t>
            </a:r>
            <a:r>
              <a:rPr lang="en-US" baseline="0" dirty="0" smtClean="0"/>
              <a:t> master or similar)</a:t>
            </a:r>
            <a:r>
              <a:rPr lang="en-US" dirty="0" smtClean="0"/>
              <a:t>.  Add photos,</a:t>
            </a:r>
            <a:r>
              <a:rPr lang="en-US" baseline="0" dirty="0" smtClean="0"/>
              <a:t> logos and graphics.  Throughout this template file, text in italics should be replaced with more specific titles.</a:t>
            </a:r>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1</a:t>
            </a:fld>
            <a:endParaRPr lang="en-US"/>
          </a:p>
        </p:txBody>
      </p:sp>
    </p:spTree>
    <p:extLst>
      <p:ext uri="{BB962C8B-B14F-4D97-AF65-F5344CB8AC3E}">
        <p14:creationId xmlns:p14="http://schemas.microsoft.com/office/powerpoint/2010/main" val="1029173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a:t>
            </a:r>
            <a:r>
              <a:rPr lang="en-US" baseline="0" dirty="0" smtClean="0"/>
              <a:t> photos, logos, </a:t>
            </a:r>
            <a:r>
              <a:rPr lang="en-US" baseline="0" dirty="0" err="1" smtClean="0"/>
              <a:t>etc</a:t>
            </a:r>
            <a:r>
              <a:rPr lang="en-US" baseline="0" dirty="0" smtClean="0"/>
              <a:t> and describe each meeting</a:t>
            </a:r>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14</a:t>
            </a:fld>
            <a:endParaRPr lang="en-US"/>
          </a:p>
        </p:txBody>
      </p:sp>
    </p:spTree>
    <p:extLst>
      <p:ext uri="{BB962C8B-B14F-4D97-AF65-F5344CB8AC3E}">
        <p14:creationId xmlns:p14="http://schemas.microsoft.com/office/powerpoint/2010/main" val="511040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slides as necessary</a:t>
            </a:r>
            <a:r>
              <a:rPr lang="en-US" baseline="0" dirty="0" smtClean="0"/>
              <a:t> to highlight results</a:t>
            </a:r>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17</a:t>
            </a:fld>
            <a:endParaRPr lang="en-US"/>
          </a:p>
        </p:txBody>
      </p:sp>
    </p:spTree>
    <p:extLst>
      <p:ext uri="{BB962C8B-B14F-4D97-AF65-F5344CB8AC3E}">
        <p14:creationId xmlns:p14="http://schemas.microsoft.com/office/powerpoint/2010/main" val="179265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slides as necessary</a:t>
            </a:r>
            <a:r>
              <a:rPr lang="en-US" baseline="0" dirty="0" smtClean="0"/>
              <a:t> to highlight results</a:t>
            </a:r>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18</a:t>
            </a:fld>
            <a:endParaRPr lang="en-US"/>
          </a:p>
        </p:txBody>
      </p:sp>
    </p:spTree>
    <p:extLst>
      <p:ext uri="{BB962C8B-B14F-4D97-AF65-F5344CB8AC3E}">
        <p14:creationId xmlns:p14="http://schemas.microsoft.com/office/powerpoint/2010/main" val="179265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a slide for each activity or</a:t>
            </a:r>
            <a:r>
              <a:rPr lang="en-US" baseline="0" dirty="0" smtClean="0"/>
              <a:t> conference </a:t>
            </a:r>
            <a:r>
              <a:rPr lang="en-US" dirty="0" smtClean="0"/>
              <a:t>attended. Other</a:t>
            </a:r>
            <a:r>
              <a:rPr lang="en-US" baseline="0" dirty="0" smtClean="0"/>
              <a:t> activities besides WSCL may be presented as well.</a:t>
            </a:r>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19</a:t>
            </a:fld>
            <a:endParaRPr lang="en-US"/>
          </a:p>
        </p:txBody>
      </p:sp>
    </p:spTree>
    <p:extLst>
      <p:ext uri="{BB962C8B-B14F-4D97-AF65-F5344CB8AC3E}">
        <p14:creationId xmlns:p14="http://schemas.microsoft.com/office/powerpoint/2010/main" val="2865292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a slide for each </a:t>
            </a:r>
            <a:r>
              <a:rPr lang="en-US" smtClean="0"/>
              <a:t>conference attended</a:t>
            </a:r>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20</a:t>
            </a:fld>
            <a:endParaRPr lang="en-US"/>
          </a:p>
        </p:txBody>
      </p:sp>
    </p:spTree>
    <p:extLst>
      <p:ext uri="{BB962C8B-B14F-4D97-AF65-F5344CB8AC3E}">
        <p14:creationId xmlns:p14="http://schemas.microsoft.com/office/powerpoint/2010/main" val="28652926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a:t>
            </a:r>
            <a:r>
              <a:rPr lang="en-US" baseline="0" dirty="0" smtClean="0"/>
              <a:t> is just a description of acceptable special projects</a:t>
            </a:r>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21</a:t>
            </a:fld>
            <a:endParaRPr lang="en-US"/>
          </a:p>
        </p:txBody>
      </p:sp>
    </p:spTree>
    <p:extLst>
      <p:ext uri="{BB962C8B-B14F-4D97-AF65-F5344CB8AC3E}">
        <p14:creationId xmlns:p14="http://schemas.microsoft.com/office/powerpoint/2010/main" val="3405603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as many slides as necessary to adequately describe each</a:t>
            </a:r>
            <a:r>
              <a:rPr lang="en-US" baseline="0" dirty="0" smtClean="0"/>
              <a:t> special project</a:t>
            </a:r>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22</a:t>
            </a:fld>
            <a:endParaRPr lang="en-US"/>
          </a:p>
        </p:txBody>
      </p:sp>
    </p:spTree>
    <p:extLst>
      <p:ext uri="{BB962C8B-B14F-4D97-AF65-F5344CB8AC3E}">
        <p14:creationId xmlns:p14="http://schemas.microsoft.com/office/powerpoint/2010/main" val="424223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as many slides as necessary to adequately describe each</a:t>
            </a:r>
            <a:r>
              <a:rPr lang="en-US" baseline="0" dirty="0" smtClean="0"/>
              <a:t> special project</a:t>
            </a:r>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24</a:t>
            </a:fld>
            <a:endParaRPr lang="en-US"/>
          </a:p>
        </p:txBody>
      </p:sp>
    </p:spTree>
    <p:extLst>
      <p:ext uri="{BB962C8B-B14F-4D97-AF65-F5344CB8AC3E}">
        <p14:creationId xmlns:p14="http://schemas.microsoft.com/office/powerpoint/2010/main" val="4242235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would prefer that you limit to 60 slides or less, but if you have more that’s ok.  When actually presenting to other groups, reorder the slides (instead of deleting, move extras to the end so you have them if questions come up) to only present a reasonable amount in the time you are given.</a:t>
            </a:r>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26</a:t>
            </a:fld>
            <a:endParaRPr lang="en-US"/>
          </a:p>
        </p:txBody>
      </p:sp>
    </p:spTree>
    <p:extLst>
      <p:ext uri="{BB962C8B-B14F-4D97-AF65-F5344CB8AC3E}">
        <p14:creationId xmlns:p14="http://schemas.microsoft.com/office/powerpoint/2010/main" val="3743877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2</a:t>
            </a:fld>
            <a:endParaRPr lang="en-US"/>
          </a:p>
        </p:txBody>
      </p:sp>
    </p:spTree>
    <p:extLst>
      <p:ext uri="{BB962C8B-B14F-4D97-AF65-F5344CB8AC3E}">
        <p14:creationId xmlns:p14="http://schemas.microsoft.com/office/powerpoint/2010/main" val="4135260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Photos!</a:t>
            </a:r>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3</a:t>
            </a:fld>
            <a:endParaRPr lang="en-US"/>
          </a:p>
        </p:txBody>
      </p:sp>
    </p:spTree>
    <p:extLst>
      <p:ext uri="{BB962C8B-B14F-4D97-AF65-F5344CB8AC3E}">
        <p14:creationId xmlns:p14="http://schemas.microsoft.com/office/powerpoint/2010/main" val="833244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Photos!</a:t>
            </a:r>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4</a:t>
            </a:fld>
            <a:endParaRPr lang="en-US"/>
          </a:p>
        </p:txBody>
      </p:sp>
    </p:spTree>
    <p:extLst>
      <p:ext uri="{BB962C8B-B14F-4D97-AF65-F5344CB8AC3E}">
        <p14:creationId xmlns:p14="http://schemas.microsoft.com/office/powerpoint/2010/main" val="833244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Photos!</a:t>
            </a:r>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5</a:t>
            </a:fld>
            <a:endParaRPr lang="en-US"/>
          </a:p>
        </p:txBody>
      </p:sp>
    </p:spTree>
    <p:extLst>
      <p:ext uri="{BB962C8B-B14F-4D97-AF65-F5344CB8AC3E}">
        <p14:creationId xmlns:p14="http://schemas.microsoft.com/office/powerpoint/2010/main" val="833244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Photos!</a:t>
            </a:r>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6</a:t>
            </a:fld>
            <a:endParaRPr lang="en-US"/>
          </a:p>
        </p:txBody>
      </p:sp>
    </p:spTree>
    <p:extLst>
      <p:ext uri="{BB962C8B-B14F-4D97-AF65-F5344CB8AC3E}">
        <p14:creationId xmlns:p14="http://schemas.microsoft.com/office/powerpoint/2010/main" val="2924479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Three</a:t>
            </a:r>
            <a:r>
              <a:rPr lang="en-US" baseline="0" dirty="0" smtClean="0"/>
              <a:t> goals are suggested, add more if you wish</a:t>
            </a:r>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8</a:t>
            </a:fld>
            <a:endParaRPr lang="en-US"/>
          </a:p>
        </p:txBody>
      </p:sp>
    </p:spTree>
    <p:extLst>
      <p:ext uri="{BB962C8B-B14F-4D97-AF65-F5344CB8AC3E}">
        <p14:creationId xmlns:p14="http://schemas.microsoft.com/office/powerpoint/2010/main" val="26496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Fill in numbers (from Statistical</a:t>
            </a:r>
            <a:r>
              <a:rPr lang="en-US" baseline="0" dirty="0" smtClean="0"/>
              <a:t> Data tab in excel sheet) </a:t>
            </a:r>
            <a:r>
              <a:rPr lang="en-US" dirty="0" smtClean="0"/>
              <a:t>where words are underlined.</a:t>
            </a:r>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12</a:t>
            </a:fld>
            <a:endParaRPr lang="en-US"/>
          </a:p>
        </p:txBody>
      </p:sp>
    </p:spTree>
    <p:extLst>
      <p:ext uri="{BB962C8B-B14F-4D97-AF65-F5344CB8AC3E}">
        <p14:creationId xmlns:p14="http://schemas.microsoft.com/office/powerpoint/2010/main" val="733892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Fill in numbers (from Statistical Data tab in excel sheet) where words are underlined.</a:t>
            </a:r>
          </a:p>
          <a:p>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13</a:t>
            </a:fld>
            <a:endParaRPr lang="en-US"/>
          </a:p>
        </p:txBody>
      </p:sp>
    </p:spTree>
    <p:extLst>
      <p:ext uri="{BB962C8B-B14F-4D97-AF65-F5344CB8AC3E}">
        <p14:creationId xmlns:p14="http://schemas.microsoft.com/office/powerpoint/2010/main" val="2579715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7FD7CDD7-822E-4FA1-B9E6-A9947F7B01F1}" type="datetimeFigureOut">
              <a:rPr lang="en-US" smtClean="0"/>
              <a:t>1/31/15</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72AA4B6B-0627-4696-AC76-FC96BF27512A}" type="slidenum">
              <a:rPr lang="en-US" smtClean="0"/>
              <a:t>‹#›</a:t>
            </a:fld>
            <a:endParaRPr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FD7CDD7-822E-4FA1-B9E6-A9947F7B01F1}" type="datetimeFigureOut">
              <a:rPr lang="en-US" smtClean="0"/>
              <a:t>1/31/15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A4B6B-0627-4696-AC76-FC96BF27512A}"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72AA4B6B-0627-4696-AC76-FC96BF27512A}" type="slidenum">
              <a:rPr lang="en-US" smtClean="0"/>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FD7CDD7-822E-4FA1-B9E6-A9947F7B01F1}" type="datetimeFigureOut">
              <a:rPr lang="en-US" smtClean="0"/>
              <a:t>1/31/15</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7FD7CDD7-822E-4FA1-B9E6-A9947F7B01F1}" type="datetimeFigureOut">
              <a:rPr lang="en-US" smtClean="0"/>
              <a:t>1/31/15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72AA4B6B-0627-4696-AC76-FC96BF27512A}" type="slidenum">
              <a:rPr lang="en-US" smtClean="0"/>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7FD7CDD7-822E-4FA1-B9E6-A9947F7B01F1}" type="datetimeFigureOut">
              <a:rPr lang="en-US" smtClean="0"/>
              <a:t>1/31/15</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72AA4B6B-0627-4696-AC76-FC96BF27512A}" type="slidenum">
              <a:rPr lang="en-US" smtClean="0"/>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7FD7CDD7-822E-4FA1-B9E6-A9947F7B01F1}" type="datetimeFigureOut">
              <a:rPr lang="en-US" smtClean="0"/>
              <a:t>1/31/15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AA4B6B-0627-4696-AC76-FC96BF27512A}" type="slidenum">
              <a:rPr lang="en-US" smtClean="0"/>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7FD7CDD7-822E-4FA1-B9E6-A9947F7B01F1}" type="datetimeFigureOut">
              <a:rPr lang="en-US" smtClean="0"/>
              <a:t>1/31/15</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72AA4B6B-0627-4696-AC76-FC96BF27512A}" type="slidenum">
              <a:rPr lang="en-US" smtClean="0"/>
              <a:t>‹#›</a:t>
            </a:fld>
            <a:endParaRPr lang="en-US"/>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FD7CDD7-822E-4FA1-B9E6-A9947F7B01F1}" type="datetimeFigureOut">
              <a:rPr lang="en-US" smtClean="0"/>
              <a:t>1/31/15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72AA4B6B-0627-4696-AC76-FC96BF27512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7FD7CDD7-822E-4FA1-B9E6-A9947F7B01F1}" type="datetimeFigureOut">
              <a:rPr lang="en-US" smtClean="0"/>
              <a:t>1/31/15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72AA4B6B-0627-4696-AC76-FC96BF27512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72AA4B6B-0627-4696-AC76-FC96BF27512A}" type="slidenum">
              <a:rPr lang="en-US" smtClean="0"/>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7FD7CDD7-822E-4FA1-B9E6-A9947F7B01F1}" type="datetimeFigureOut">
              <a:rPr lang="en-US" smtClean="0"/>
              <a:t>1/31/15</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72AA4B6B-0627-4696-AC76-FC96BF27512A}" type="slidenum">
              <a:rPr lang="en-US" smtClean="0"/>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Drag picture to placeholder or click icon to add</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7FD7CDD7-822E-4FA1-B9E6-A9947F7B01F1}" type="datetimeFigureOut">
              <a:rPr lang="en-US" smtClean="0"/>
              <a:t>1/31/15</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7FD7CDD7-822E-4FA1-B9E6-A9947F7B01F1}" type="datetimeFigureOut">
              <a:rPr lang="en-US" smtClean="0"/>
              <a:t>1/31/15</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72AA4B6B-0627-4696-AC76-FC96BF27512A}" type="slidenum">
              <a:rPr lang="en-US" smtClean="0"/>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4" Type="http://schemas.microsoft.com/office/2007/relationships/hdphoto" Target="../media/hdphoto1.wdp"/><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3.png"/><Relationship Id="rId8"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hyperlink" Target="mailto:jhereau2011@my.fit.edu" TargetMode="External"/><Relationship Id="rId4" Type="http://schemas.openxmlformats.org/officeDocument/2006/relationships/hyperlink" Target="mailto:nmiller2012@my.fit.edu" TargetMode="External"/><Relationship Id="rId5" Type="http://schemas.openxmlformats.org/officeDocument/2006/relationships/hyperlink" Target="mailto:nsuksawang@fit.edu" TargetMode="External"/><Relationship Id="rId6" Type="http://schemas.openxmlformats.org/officeDocument/2006/relationships/hyperlink" Target="https://www.facebook.com/FloridaTechASCE" TargetMode="External"/><Relationship Id="rId7" Type="http://schemas.openxmlformats.org/officeDocument/2006/relationships/image" Target="../media/image3.png"/><Relationship Id="rId8"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png"/><Relationship Id="rId8"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3" Type="http://schemas.openxmlformats.org/officeDocument/2006/relationships/hyperlink" Target="mailto:jhereau2011@my.fit.edu" TargetMode="External"/><Relationship Id="rId4" Type="http://schemas.openxmlformats.org/officeDocument/2006/relationships/hyperlink" Target="mailto:alexis2011@my.fit.edu" TargetMode="External"/><Relationship Id="rId5" Type="http://schemas.openxmlformats.org/officeDocument/2006/relationships/hyperlink" Target="mailto:nmiller2012@my.fit.edu" TargetMode="External"/><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3.png"/><Relationship Id="rId9" Type="http://schemas.openxmlformats.org/officeDocument/2006/relationships/image" Target="../media/image4.png"/><Relationship Id="rId10"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hyperlink" Target="mailto:shinkley2013@my.fit.edu" TargetMode="External"/><Relationship Id="rId4" Type="http://schemas.openxmlformats.org/officeDocument/2006/relationships/hyperlink" Target="mailto:spuffenbarge2012@my.fit.edu" TargetMode="External"/><Relationship Id="rId5" Type="http://schemas.openxmlformats.org/officeDocument/2006/relationships/hyperlink" Target="mailto:eginsburg2013@my.fit.edu" TargetMode="External"/><Relationship Id="rId6" Type="http://schemas.openxmlformats.org/officeDocument/2006/relationships/image" Target="../media/image8.png"/><Relationship Id="rId7" Type="http://schemas.openxmlformats.org/officeDocument/2006/relationships/image" Target="../media/image3.png"/><Relationship Id="rId8"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hyperlink" Target="mailto:aakins2011@my.fit.edu" TargetMode="External"/><Relationship Id="rId6" Type="http://schemas.openxmlformats.org/officeDocument/2006/relationships/hyperlink" Target="mailto:jmichalski2010@my.fit.edu" TargetMode="External"/><Relationship Id="rId7" Type="http://schemas.openxmlformats.org/officeDocument/2006/relationships/hyperlink" Target="mailto:pzappala2011@my.fit.edu" TargetMode="External"/><Relationship Id="rId8" Type="http://schemas.openxmlformats.org/officeDocument/2006/relationships/image" Target="../media/image3.png"/><Relationship Id="rId9" Type="http://schemas.openxmlformats.org/officeDocument/2006/relationships/image" Target="../media/image4.png"/><Relationship Id="rId10"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hyperlink" Target="mailto:nsuksawang@fit.edu" TargetMode="External"/><Relationship Id="rId4" Type="http://schemas.openxmlformats.org/officeDocument/2006/relationships/hyperlink" Target="mailto:pprakash@brph.com" TargetMode="External"/><Relationship Id="rId5" Type="http://schemas.openxmlformats.org/officeDocument/2006/relationships/image" Target="../media/image12.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American Society of Civil Engineers Student Chapter</a:t>
            </a:r>
            <a:endParaRPr lang="en-US" dirty="0"/>
          </a:p>
        </p:txBody>
      </p:sp>
      <p:sp>
        <p:nvSpPr>
          <p:cNvPr id="2" name="Title 1"/>
          <p:cNvSpPr>
            <a:spLocks noGrp="1"/>
          </p:cNvSpPr>
          <p:nvPr>
            <p:ph type="ctrTitle"/>
          </p:nvPr>
        </p:nvSpPr>
        <p:spPr/>
        <p:txBody>
          <a:bodyPr/>
          <a:lstStyle/>
          <a:p>
            <a:r>
              <a:rPr lang="en-US" b="1" i="1" dirty="0" smtClean="0">
                <a:solidFill>
                  <a:srgbClr val="A30A0C"/>
                </a:solidFill>
              </a:rPr>
              <a:t>The Florida Institute of Technology</a:t>
            </a:r>
            <a:endParaRPr lang="en-US" b="1" i="1" dirty="0">
              <a:solidFill>
                <a:srgbClr val="A30A0C"/>
              </a:solidFill>
            </a:endParaRPr>
          </a:p>
        </p:txBody>
      </p:sp>
      <p:pic>
        <p:nvPicPr>
          <p:cNvPr id="4" name="Picture 3"/>
          <p:cNvPicPr>
            <a:picLocks noChangeAspect="1"/>
          </p:cNvPicPr>
          <p:nvPr/>
        </p:nvPicPr>
        <p:blipFill>
          <a:blip r:embed="rId3"/>
          <a:stretch>
            <a:fillRect/>
          </a:stretch>
        </p:blipFill>
        <p:spPr>
          <a:xfrm>
            <a:off x="152400" y="4953000"/>
            <a:ext cx="1422400" cy="1422400"/>
          </a:xfrm>
          <a:prstGeom prst="rect">
            <a:avLst/>
          </a:prstGeom>
        </p:spPr>
      </p:pic>
      <p:pic>
        <p:nvPicPr>
          <p:cNvPr id="6" name="Picture 5"/>
          <p:cNvPicPr>
            <a:picLocks noChangeAspect="1"/>
          </p:cNvPicPr>
          <p:nvPr/>
        </p:nvPicPr>
        <p:blipFill>
          <a:blip r:embed="rId3"/>
          <a:stretch>
            <a:fillRect/>
          </a:stretch>
        </p:blipFill>
        <p:spPr>
          <a:xfrm>
            <a:off x="7543800" y="4953000"/>
            <a:ext cx="1422400" cy="1422400"/>
          </a:xfrm>
          <a:prstGeom prst="rect">
            <a:avLst/>
          </a:prstGeom>
        </p:spPr>
      </p:pic>
      <p:pic>
        <p:nvPicPr>
          <p:cNvPr id="7" name="Picture 6"/>
          <p:cNvPicPr>
            <a:picLocks noChangeAspect="1"/>
          </p:cNvPicPr>
          <p:nvPr/>
        </p:nvPicPr>
        <p:blipFill>
          <a:blip r:embed="rId4"/>
          <a:stretch>
            <a:fillRect/>
          </a:stretch>
        </p:blipFill>
        <p:spPr>
          <a:xfrm>
            <a:off x="3048000" y="3429000"/>
            <a:ext cx="3048000" cy="3048000"/>
          </a:xfrm>
          <a:prstGeom prst="rect">
            <a:avLst/>
          </a:prstGeom>
        </p:spPr>
      </p:pic>
    </p:spTree>
    <p:extLst>
      <p:ext uri="{BB962C8B-B14F-4D97-AF65-F5344CB8AC3E}">
        <p14:creationId xmlns:p14="http://schemas.microsoft.com/office/powerpoint/2010/main" val="1599530359"/>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534400" cy="1143000"/>
          </a:xfrm>
        </p:spPr>
        <p:txBody>
          <a:bodyPr>
            <a:normAutofit/>
          </a:bodyPr>
          <a:lstStyle/>
          <a:p>
            <a:r>
              <a:rPr lang="en-US" b="1" dirty="0" smtClean="0">
                <a:solidFill>
                  <a:srgbClr val="A30A0C"/>
                </a:solidFill>
              </a:rPr>
              <a:t>Co-Host At Least 2 Events with Similar FIT Organizations</a:t>
            </a:r>
            <a:endParaRPr lang="en-US" b="1" dirty="0">
              <a:solidFill>
                <a:srgbClr val="A30A0C"/>
              </a:solidFill>
            </a:endParaRPr>
          </a:p>
        </p:txBody>
      </p:sp>
      <p:sp>
        <p:nvSpPr>
          <p:cNvPr id="3" name="Content Placeholder 2"/>
          <p:cNvSpPr>
            <a:spLocks noGrp="1"/>
          </p:cNvSpPr>
          <p:nvPr>
            <p:ph sz="quarter" idx="1"/>
          </p:nvPr>
        </p:nvSpPr>
        <p:spPr/>
        <p:txBody>
          <a:bodyPr>
            <a:normAutofit fontScale="92500" lnSpcReduction="20000"/>
          </a:bodyPr>
          <a:lstStyle/>
          <a:p>
            <a:pPr lvl="1"/>
            <a:r>
              <a:rPr lang="en-US" i="1" dirty="0" smtClean="0"/>
              <a:t>Action plan</a:t>
            </a:r>
            <a:r>
              <a:rPr lang="en-US" dirty="0" smtClean="0"/>
              <a:t>: </a:t>
            </a:r>
          </a:p>
          <a:p>
            <a:pPr lvl="2"/>
            <a:r>
              <a:rPr lang="en-US" dirty="0" smtClean="0"/>
              <a:t>Meet with officers of Chi Epsilon, ABC, and Tau Beta Pi to discuss potential events.</a:t>
            </a:r>
          </a:p>
          <a:p>
            <a:pPr lvl="2"/>
            <a:r>
              <a:rPr lang="en-US" dirty="0" smtClean="0"/>
              <a:t>Schedule at least </a:t>
            </a:r>
            <a:r>
              <a:rPr lang="en-US" dirty="0"/>
              <a:t>2</a:t>
            </a:r>
            <a:r>
              <a:rPr lang="en-US" dirty="0" smtClean="0"/>
              <a:t> multi-organizational events, whether led by ASCE or another organization.</a:t>
            </a:r>
          </a:p>
          <a:p>
            <a:pPr lvl="2"/>
            <a:r>
              <a:rPr lang="en-US" dirty="0" smtClean="0"/>
              <a:t>Push for student members to attend the event(s) and actively participate.</a:t>
            </a:r>
          </a:p>
          <a:p>
            <a:pPr lvl="1"/>
            <a:r>
              <a:rPr lang="en-US" i="1" dirty="0" smtClean="0"/>
              <a:t>Assessment</a:t>
            </a:r>
            <a:r>
              <a:rPr lang="en-US" dirty="0" smtClean="0"/>
              <a:t>:</a:t>
            </a:r>
          </a:p>
          <a:p>
            <a:pPr lvl="2"/>
            <a:r>
              <a:rPr lang="en-US" dirty="0" smtClean="0"/>
              <a:t>Fair. Chapter officers were able arrange two joint projects with ABC and were able to get Chi Epsilon involved with many aspects of the projects as well. Plans to coordinate with Tau Beta Pi are in place, but no joint operations have currently been established. More cooperative operations would have been better.</a:t>
            </a:r>
          </a:p>
          <a:p>
            <a:pPr lvl="1"/>
            <a:r>
              <a:rPr lang="en-US" i="1" dirty="0" smtClean="0"/>
              <a:t>Follow-up plan for the future</a:t>
            </a:r>
            <a:r>
              <a:rPr lang="en-US" dirty="0" smtClean="0"/>
              <a:t>: </a:t>
            </a:r>
          </a:p>
          <a:p>
            <a:pPr lvl="2"/>
            <a:r>
              <a:rPr lang="en-US" dirty="0" smtClean="0"/>
              <a:t>When elections take place for next year’s ASCE officers, have their first task to be to meet with those other organizations to begin discussing potential events in advance.</a:t>
            </a:r>
          </a:p>
        </p:txBody>
      </p:sp>
      <p:pic>
        <p:nvPicPr>
          <p:cNvPr id="4" name="Picture 3"/>
          <p:cNvPicPr>
            <a:picLocks noChangeAspect="1"/>
          </p:cNvPicPr>
          <p:nvPr/>
        </p:nvPicPr>
        <p:blipFill>
          <a:blip r:embed="rId2"/>
          <a:stretch>
            <a:fillRect/>
          </a:stretch>
        </p:blipFill>
        <p:spPr>
          <a:xfrm flipH="1">
            <a:off x="8686800" y="6400800"/>
            <a:ext cx="286604" cy="286604"/>
          </a:xfrm>
          <a:prstGeom prst="rect">
            <a:avLst/>
          </a:prstGeom>
        </p:spPr>
      </p:pic>
      <p:pic>
        <p:nvPicPr>
          <p:cNvPr id="5" name="Picture 4"/>
          <p:cNvPicPr>
            <a:picLocks noChangeAspect="1"/>
          </p:cNvPicPr>
          <p:nvPr/>
        </p:nvPicPr>
        <p:blipFill>
          <a:blip r:embed="rId2"/>
          <a:stretch>
            <a:fillRect/>
          </a:stretch>
        </p:blipFill>
        <p:spPr>
          <a:xfrm flipH="1">
            <a:off x="152400" y="6400800"/>
            <a:ext cx="286604" cy="286604"/>
          </a:xfrm>
          <a:prstGeom prst="rect">
            <a:avLst/>
          </a:prstGeom>
        </p:spPr>
      </p:pic>
      <p:pic>
        <p:nvPicPr>
          <p:cNvPr id="6" name="Picture 5"/>
          <p:cNvPicPr>
            <a:picLocks noChangeAspect="1"/>
          </p:cNvPicPr>
          <p:nvPr/>
        </p:nvPicPr>
        <p:blipFill>
          <a:blip r:embed="rId3"/>
          <a:stretch>
            <a:fillRect/>
          </a:stretch>
        </p:blipFill>
        <p:spPr>
          <a:xfrm>
            <a:off x="152400" y="152400"/>
            <a:ext cx="304800" cy="304800"/>
          </a:xfrm>
          <a:prstGeom prst="rect">
            <a:avLst/>
          </a:prstGeom>
        </p:spPr>
      </p:pic>
      <p:pic>
        <p:nvPicPr>
          <p:cNvPr id="7" name="Picture 6"/>
          <p:cNvPicPr>
            <a:picLocks noChangeAspect="1"/>
          </p:cNvPicPr>
          <p:nvPr/>
        </p:nvPicPr>
        <p:blipFill>
          <a:blip r:embed="rId3"/>
          <a:stretch>
            <a:fillRect/>
          </a:stretch>
        </p:blipFill>
        <p:spPr>
          <a:xfrm>
            <a:off x="8686800" y="152400"/>
            <a:ext cx="304800" cy="304800"/>
          </a:xfrm>
          <a:prstGeom prst="rect">
            <a:avLst/>
          </a:prstGeom>
        </p:spPr>
      </p:pic>
    </p:spTree>
    <p:extLst>
      <p:ext uri="{BB962C8B-B14F-4D97-AF65-F5344CB8AC3E}">
        <p14:creationId xmlns:p14="http://schemas.microsoft.com/office/powerpoint/2010/main" val="111193899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2657"/>
            <a:ext cx="8534400" cy="1143000"/>
          </a:xfrm>
        </p:spPr>
        <p:txBody>
          <a:bodyPr>
            <a:normAutofit/>
          </a:bodyPr>
          <a:lstStyle/>
          <a:p>
            <a:r>
              <a:rPr lang="en-US" b="1" dirty="0" smtClean="0">
                <a:solidFill>
                  <a:srgbClr val="A30A0C"/>
                </a:solidFill>
              </a:rPr>
              <a:t>Accumulate At Least 50 Man-Hours of Chapter Community Service</a:t>
            </a:r>
            <a:endParaRPr lang="en-US" b="1" dirty="0">
              <a:solidFill>
                <a:srgbClr val="A30A0C"/>
              </a:solidFill>
            </a:endParaRPr>
          </a:p>
        </p:txBody>
      </p:sp>
      <p:sp>
        <p:nvSpPr>
          <p:cNvPr id="3" name="Content Placeholder 2"/>
          <p:cNvSpPr>
            <a:spLocks noGrp="1"/>
          </p:cNvSpPr>
          <p:nvPr>
            <p:ph sz="quarter" idx="1"/>
          </p:nvPr>
        </p:nvSpPr>
        <p:spPr/>
        <p:txBody>
          <a:bodyPr>
            <a:normAutofit fontScale="85000" lnSpcReduction="10000"/>
          </a:bodyPr>
          <a:lstStyle/>
          <a:p>
            <a:pPr lvl="1"/>
            <a:r>
              <a:rPr lang="en-US" i="1" dirty="0" smtClean="0"/>
              <a:t>Action plan</a:t>
            </a:r>
            <a:r>
              <a:rPr lang="en-US" dirty="0" smtClean="0"/>
              <a:t>: </a:t>
            </a:r>
          </a:p>
          <a:p>
            <a:pPr lvl="2"/>
            <a:r>
              <a:rPr lang="en-US" dirty="0" smtClean="0"/>
              <a:t>Meet among ASCE Officers to discuss potential opportunities.</a:t>
            </a:r>
          </a:p>
          <a:p>
            <a:pPr lvl="2"/>
            <a:r>
              <a:rPr lang="en-US" dirty="0" smtClean="0"/>
              <a:t>Discuss Officer thoughts with chapter members to gauge interest.</a:t>
            </a:r>
          </a:p>
          <a:p>
            <a:pPr lvl="2"/>
            <a:r>
              <a:rPr lang="en-US" dirty="0" smtClean="0"/>
              <a:t>If interest is significant, arrange community service event with the appropriate bodies (Habitat for Humanity, Relay for Life, etc.)</a:t>
            </a:r>
          </a:p>
          <a:p>
            <a:pPr lvl="2"/>
            <a:r>
              <a:rPr lang="en-US" dirty="0" smtClean="0"/>
              <a:t>Schedule at least one community service event per semester, whether led by ASCE or another organization.</a:t>
            </a:r>
          </a:p>
          <a:p>
            <a:pPr lvl="2"/>
            <a:r>
              <a:rPr lang="en-US" dirty="0" smtClean="0"/>
              <a:t>Push for student members to attend the event(s) and actively participate.</a:t>
            </a:r>
          </a:p>
          <a:p>
            <a:pPr lvl="1"/>
            <a:r>
              <a:rPr lang="en-US" i="1" dirty="0" smtClean="0"/>
              <a:t>Assessment</a:t>
            </a:r>
            <a:r>
              <a:rPr lang="en-US" dirty="0" smtClean="0"/>
              <a:t>:</a:t>
            </a:r>
          </a:p>
          <a:p>
            <a:pPr lvl="2"/>
            <a:r>
              <a:rPr lang="en-US" dirty="0" smtClean="0">
                <a:solidFill>
                  <a:srgbClr val="000000"/>
                </a:solidFill>
              </a:rPr>
              <a:t>Near sufficient. We were not able to meet our goal, totaling only 26 community service hours thus far. However, this semester is just beginning and last semester alone, we met half the goal/</a:t>
            </a:r>
          </a:p>
          <a:p>
            <a:pPr lvl="1"/>
            <a:r>
              <a:rPr lang="en-US" i="1" dirty="0" smtClean="0"/>
              <a:t>Follow-up plan for the future</a:t>
            </a:r>
            <a:r>
              <a:rPr lang="en-US" dirty="0" smtClean="0"/>
              <a:t>: </a:t>
            </a:r>
          </a:p>
          <a:p>
            <a:pPr lvl="2"/>
            <a:r>
              <a:rPr lang="en-US" dirty="0" smtClean="0"/>
              <a:t>Maintain contacts with the appropriate bodies (as described above) to schedule regular community service events or special events next year.</a:t>
            </a:r>
          </a:p>
          <a:p>
            <a:pPr lvl="2"/>
            <a:r>
              <a:rPr lang="en-US" dirty="0" smtClean="0"/>
              <a:t>Begin plans for another Habitat build and really push members to take part!</a:t>
            </a:r>
            <a:endParaRPr lang="en-US" dirty="0"/>
          </a:p>
        </p:txBody>
      </p:sp>
      <p:pic>
        <p:nvPicPr>
          <p:cNvPr id="4" name="Picture 3"/>
          <p:cNvPicPr>
            <a:picLocks noChangeAspect="1"/>
          </p:cNvPicPr>
          <p:nvPr/>
        </p:nvPicPr>
        <p:blipFill>
          <a:blip r:embed="rId2"/>
          <a:stretch>
            <a:fillRect/>
          </a:stretch>
        </p:blipFill>
        <p:spPr>
          <a:xfrm flipH="1">
            <a:off x="8686800" y="6400800"/>
            <a:ext cx="286604" cy="286604"/>
          </a:xfrm>
          <a:prstGeom prst="rect">
            <a:avLst/>
          </a:prstGeom>
        </p:spPr>
      </p:pic>
      <p:pic>
        <p:nvPicPr>
          <p:cNvPr id="5" name="Picture 4"/>
          <p:cNvPicPr>
            <a:picLocks noChangeAspect="1"/>
          </p:cNvPicPr>
          <p:nvPr/>
        </p:nvPicPr>
        <p:blipFill>
          <a:blip r:embed="rId2"/>
          <a:stretch>
            <a:fillRect/>
          </a:stretch>
        </p:blipFill>
        <p:spPr>
          <a:xfrm flipH="1">
            <a:off x="152400" y="6400800"/>
            <a:ext cx="286604" cy="286604"/>
          </a:xfrm>
          <a:prstGeom prst="rect">
            <a:avLst/>
          </a:prstGeom>
        </p:spPr>
      </p:pic>
      <p:pic>
        <p:nvPicPr>
          <p:cNvPr id="6" name="Picture 5"/>
          <p:cNvPicPr>
            <a:picLocks noChangeAspect="1"/>
          </p:cNvPicPr>
          <p:nvPr/>
        </p:nvPicPr>
        <p:blipFill>
          <a:blip r:embed="rId3"/>
          <a:stretch>
            <a:fillRect/>
          </a:stretch>
        </p:blipFill>
        <p:spPr>
          <a:xfrm>
            <a:off x="152400" y="152400"/>
            <a:ext cx="304800" cy="304800"/>
          </a:xfrm>
          <a:prstGeom prst="rect">
            <a:avLst/>
          </a:prstGeom>
        </p:spPr>
      </p:pic>
      <p:pic>
        <p:nvPicPr>
          <p:cNvPr id="7" name="Picture 6"/>
          <p:cNvPicPr>
            <a:picLocks noChangeAspect="1"/>
          </p:cNvPicPr>
          <p:nvPr/>
        </p:nvPicPr>
        <p:blipFill>
          <a:blip r:embed="rId3"/>
          <a:stretch>
            <a:fillRect/>
          </a:stretch>
        </p:blipFill>
        <p:spPr>
          <a:xfrm>
            <a:off x="8686800" y="152400"/>
            <a:ext cx="304800" cy="304800"/>
          </a:xfrm>
          <a:prstGeom prst="rect">
            <a:avLst/>
          </a:prstGeom>
        </p:spPr>
      </p:pic>
    </p:spTree>
    <p:extLst>
      <p:ext uri="{BB962C8B-B14F-4D97-AF65-F5344CB8AC3E}">
        <p14:creationId xmlns:p14="http://schemas.microsoft.com/office/powerpoint/2010/main" val="149144985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A30A0C"/>
                </a:solidFill>
              </a:rPr>
              <a:t>Membership Statistics</a:t>
            </a:r>
            <a:endParaRPr lang="en-US" b="1" dirty="0">
              <a:solidFill>
                <a:srgbClr val="A30A0C"/>
              </a:solidFill>
            </a:endParaRPr>
          </a:p>
        </p:txBody>
      </p:sp>
      <p:sp>
        <p:nvSpPr>
          <p:cNvPr id="3" name="Content Placeholder 2"/>
          <p:cNvSpPr>
            <a:spLocks noGrp="1"/>
          </p:cNvSpPr>
          <p:nvPr>
            <p:ph sz="quarter" idx="1"/>
          </p:nvPr>
        </p:nvSpPr>
        <p:spPr/>
        <p:txBody>
          <a:bodyPr>
            <a:normAutofit/>
          </a:bodyPr>
          <a:lstStyle/>
          <a:p>
            <a:r>
              <a:rPr lang="en-US" dirty="0" smtClean="0"/>
              <a:t>143 members total</a:t>
            </a:r>
          </a:p>
          <a:p>
            <a:r>
              <a:rPr lang="en-US" dirty="0" smtClean="0"/>
              <a:t>41 ASCE National Society-level members</a:t>
            </a:r>
          </a:p>
          <a:p>
            <a:r>
              <a:rPr lang="en-US" dirty="0" smtClean="0"/>
              <a:t>29% of members are Society-level members (Society-level/total members)</a:t>
            </a:r>
          </a:p>
          <a:p>
            <a:r>
              <a:rPr lang="en-US" dirty="0" smtClean="0"/>
              <a:t>49 members with Junior and Senior status </a:t>
            </a:r>
          </a:p>
          <a:p>
            <a:r>
              <a:rPr lang="en-US" dirty="0" smtClean="0"/>
              <a:t>84 Juniors and Seniors eligible to join ASCE (CE declared majors)</a:t>
            </a:r>
          </a:p>
          <a:p>
            <a:r>
              <a:rPr lang="en-US" dirty="0" smtClean="0"/>
              <a:t>58% of eligible Juniors and Seniors that are members (</a:t>
            </a:r>
            <a:r>
              <a:rPr lang="en-US" dirty="0" err="1" smtClean="0"/>
              <a:t>Jr&amp;Sr</a:t>
            </a:r>
            <a:r>
              <a:rPr lang="en-US" dirty="0" smtClean="0"/>
              <a:t> members / </a:t>
            </a:r>
            <a:r>
              <a:rPr lang="en-US" dirty="0" err="1" smtClean="0"/>
              <a:t>Jr&amp;Sr</a:t>
            </a:r>
            <a:r>
              <a:rPr lang="en-US" dirty="0" smtClean="0"/>
              <a:t> eligible)</a:t>
            </a:r>
          </a:p>
          <a:p>
            <a:endParaRPr lang="en-US" dirty="0" smtClean="0"/>
          </a:p>
        </p:txBody>
      </p:sp>
      <p:pic>
        <p:nvPicPr>
          <p:cNvPr id="4" name="Picture 3"/>
          <p:cNvPicPr>
            <a:picLocks noChangeAspect="1"/>
          </p:cNvPicPr>
          <p:nvPr/>
        </p:nvPicPr>
        <p:blipFill>
          <a:blip r:embed="rId3"/>
          <a:stretch>
            <a:fillRect/>
          </a:stretch>
        </p:blipFill>
        <p:spPr>
          <a:xfrm flipH="1">
            <a:off x="8686800" y="6400800"/>
            <a:ext cx="286604" cy="286604"/>
          </a:xfrm>
          <a:prstGeom prst="rect">
            <a:avLst/>
          </a:prstGeom>
        </p:spPr>
      </p:pic>
      <p:pic>
        <p:nvPicPr>
          <p:cNvPr id="5" name="Picture 4"/>
          <p:cNvPicPr>
            <a:picLocks noChangeAspect="1"/>
          </p:cNvPicPr>
          <p:nvPr/>
        </p:nvPicPr>
        <p:blipFill>
          <a:blip r:embed="rId3"/>
          <a:stretch>
            <a:fillRect/>
          </a:stretch>
        </p:blipFill>
        <p:spPr>
          <a:xfrm flipH="1">
            <a:off x="152400" y="6400800"/>
            <a:ext cx="286604" cy="286604"/>
          </a:xfrm>
          <a:prstGeom prst="rect">
            <a:avLst/>
          </a:prstGeom>
        </p:spPr>
      </p:pic>
      <p:pic>
        <p:nvPicPr>
          <p:cNvPr id="6" name="Picture 5"/>
          <p:cNvPicPr>
            <a:picLocks noChangeAspect="1"/>
          </p:cNvPicPr>
          <p:nvPr/>
        </p:nvPicPr>
        <p:blipFill>
          <a:blip r:embed="rId4"/>
          <a:stretch>
            <a:fillRect/>
          </a:stretch>
        </p:blipFill>
        <p:spPr>
          <a:xfrm>
            <a:off x="152400" y="152400"/>
            <a:ext cx="304800" cy="304800"/>
          </a:xfrm>
          <a:prstGeom prst="rect">
            <a:avLst/>
          </a:prstGeom>
        </p:spPr>
      </p:pic>
      <p:pic>
        <p:nvPicPr>
          <p:cNvPr id="7" name="Picture 6"/>
          <p:cNvPicPr>
            <a:picLocks noChangeAspect="1"/>
          </p:cNvPicPr>
          <p:nvPr/>
        </p:nvPicPr>
        <p:blipFill>
          <a:blip r:embed="rId4"/>
          <a:stretch>
            <a:fillRect/>
          </a:stretch>
        </p:blipFill>
        <p:spPr>
          <a:xfrm>
            <a:off x="8686800" y="152400"/>
            <a:ext cx="304800" cy="304800"/>
          </a:xfrm>
          <a:prstGeom prst="rect">
            <a:avLst/>
          </a:prstGeom>
        </p:spPr>
      </p:pic>
    </p:spTree>
    <p:extLst>
      <p:ext uri="{BB962C8B-B14F-4D97-AF65-F5344CB8AC3E}">
        <p14:creationId xmlns:p14="http://schemas.microsoft.com/office/powerpoint/2010/main" val="3786946821"/>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A30A0C"/>
                </a:solidFill>
              </a:rPr>
              <a:t>Meeting Statistics</a:t>
            </a:r>
            <a:endParaRPr lang="en-US" b="1" dirty="0">
              <a:solidFill>
                <a:srgbClr val="A30A0C"/>
              </a:solidFill>
            </a:endParaRPr>
          </a:p>
        </p:txBody>
      </p:sp>
      <p:sp>
        <p:nvSpPr>
          <p:cNvPr id="3" name="Content Placeholder 2"/>
          <p:cNvSpPr>
            <a:spLocks noGrp="1"/>
          </p:cNvSpPr>
          <p:nvPr>
            <p:ph sz="quarter" idx="1"/>
          </p:nvPr>
        </p:nvSpPr>
        <p:spPr/>
        <p:txBody>
          <a:bodyPr>
            <a:normAutofit lnSpcReduction="10000"/>
          </a:bodyPr>
          <a:lstStyle/>
          <a:p>
            <a:r>
              <a:rPr lang="en-US" dirty="0"/>
              <a:t>1</a:t>
            </a:r>
            <a:r>
              <a:rPr lang="en-US" dirty="0" smtClean="0"/>
              <a:t> professional meeting with an invited speaker</a:t>
            </a:r>
          </a:p>
          <a:p>
            <a:r>
              <a:rPr lang="en-US" dirty="0"/>
              <a:t>0</a:t>
            </a:r>
            <a:r>
              <a:rPr lang="en-US" dirty="0" smtClean="0"/>
              <a:t> student talks and papers</a:t>
            </a:r>
          </a:p>
          <a:p>
            <a:r>
              <a:rPr lang="en-US" dirty="0"/>
              <a:t>1</a:t>
            </a:r>
            <a:r>
              <a:rPr lang="en-US" dirty="0" smtClean="0"/>
              <a:t> professional licensure and ethics topics presented</a:t>
            </a:r>
          </a:p>
          <a:p>
            <a:r>
              <a:rPr lang="en-US" dirty="0"/>
              <a:t>1</a:t>
            </a:r>
            <a:r>
              <a:rPr lang="en-US" dirty="0" smtClean="0"/>
              <a:t> field trip</a:t>
            </a:r>
          </a:p>
          <a:p>
            <a:r>
              <a:rPr lang="en-US" dirty="0"/>
              <a:t>5</a:t>
            </a:r>
            <a:r>
              <a:rPr lang="en-US" dirty="0" smtClean="0"/>
              <a:t> social functions</a:t>
            </a:r>
          </a:p>
          <a:p>
            <a:r>
              <a:rPr lang="en-US" dirty="0" smtClean="0"/>
              <a:t>19 Officer and General Meetings</a:t>
            </a:r>
          </a:p>
          <a:p>
            <a:r>
              <a:rPr lang="en-US" dirty="0" smtClean="0"/>
              <a:t>3 Professionally Hosted ASCE Meetings Attended</a:t>
            </a:r>
          </a:p>
          <a:p>
            <a:r>
              <a:rPr lang="en-US" dirty="0" smtClean="0"/>
              <a:t>0 Chapter Presentations to </a:t>
            </a:r>
            <a:r>
              <a:rPr lang="en-US" dirty="0"/>
              <a:t>O</a:t>
            </a:r>
            <a:r>
              <a:rPr lang="en-US" dirty="0" smtClean="0"/>
              <a:t>ther Organizations</a:t>
            </a:r>
          </a:p>
          <a:p>
            <a:r>
              <a:rPr lang="en-US" dirty="0"/>
              <a:t>0</a:t>
            </a:r>
            <a:r>
              <a:rPr lang="en-US" dirty="0" smtClean="0"/>
              <a:t> National ASCE Meetings Attended</a:t>
            </a:r>
          </a:p>
          <a:p>
            <a:r>
              <a:rPr lang="en-US" dirty="0"/>
              <a:t>2</a:t>
            </a:r>
            <a:r>
              <a:rPr lang="en-US" dirty="0" smtClean="0"/>
              <a:t> Group Collaboration Events</a:t>
            </a:r>
            <a:endParaRPr lang="en-US" dirty="0"/>
          </a:p>
        </p:txBody>
      </p:sp>
      <p:pic>
        <p:nvPicPr>
          <p:cNvPr id="4" name="Picture 3"/>
          <p:cNvPicPr>
            <a:picLocks noChangeAspect="1"/>
          </p:cNvPicPr>
          <p:nvPr/>
        </p:nvPicPr>
        <p:blipFill>
          <a:blip r:embed="rId3"/>
          <a:stretch>
            <a:fillRect/>
          </a:stretch>
        </p:blipFill>
        <p:spPr>
          <a:xfrm flipH="1">
            <a:off x="8686800" y="6400800"/>
            <a:ext cx="286604" cy="286604"/>
          </a:xfrm>
          <a:prstGeom prst="rect">
            <a:avLst/>
          </a:prstGeom>
        </p:spPr>
      </p:pic>
      <p:pic>
        <p:nvPicPr>
          <p:cNvPr id="5" name="Picture 4"/>
          <p:cNvPicPr>
            <a:picLocks noChangeAspect="1"/>
          </p:cNvPicPr>
          <p:nvPr/>
        </p:nvPicPr>
        <p:blipFill>
          <a:blip r:embed="rId3"/>
          <a:stretch>
            <a:fillRect/>
          </a:stretch>
        </p:blipFill>
        <p:spPr>
          <a:xfrm flipH="1">
            <a:off x="152400" y="6400800"/>
            <a:ext cx="286604" cy="286604"/>
          </a:xfrm>
          <a:prstGeom prst="rect">
            <a:avLst/>
          </a:prstGeom>
        </p:spPr>
      </p:pic>
      <p:pic>
        <p:nvPicPr>
          <p:cNvPr id="6" name="Picture 5"/>
          <p:cNvPicPr>
            <a:picLocks noChangeAspect="1"/>
          </p:cNvPicPr>
          <p:nvPr/>
        </p:nvPicPr>
        <p:blipFill>
          <a:blip r:embed="rId4"/>
          <a:stretch>
            <a:fillRect/>
          </a:stretch>
        </p:blipFill>
        <p:spPr>
          <a:xfrm>
            <a:off x="152400" y="152400"/>
            <a:ext cx="304800" cy="304800"/>
          </a:xfrm>
          <a:prstGeom prst="rect">
            <a:avLst/>
          </a:prstGeom>
        </p:spPr>
      </p:pic>
      <p:pic>
        <p:nvPicPr>
          <p:cNvPr id="7" name="Picture 6"/>
          <p:cNvPicPr>
            <a:picLocks noChangeAspect="1"/>
          </p:cNvPicPr>
          <p:nvPr/>
        </p:nvPicPr>
        <p:blipFill>
          <a:blip r:embed="rId4"/>
          <a:stretch>
            <a:fillRect/>
          </a:stretch>
        </p:blipFill>
        <p:spPr>
          <a:xfrm>
            <a:off x="8686800" y="152400"/>
            <a:ext cx="304800" cy="304800"/>
          </a:xfrm>
          <a:prstGeom prst="rect">
            <a:avLst/>
          </a:prstGeom>
        </p:spPr>
      </p:pic>
    </p:spTree>
    <p:extLst>
      <p:ext uri="{BB962C8B-B14F-4D97-AF65-F5344CB8AC3E}">
        <p14:creationId xmlns:p14="http://schemas.microsoft.com/office/powerpoint/2010/main" val="2982014501"/>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2438400" y="2971800"/>
            <a:ext cx="4572000" cy="3429000"/>
          </a:xfrm>
          <a:prstGeom prst="rect">
            <a:avLst/>
          </a:prstGeom>
        </p:spPr>
      </p:pic>
      <p:sp>
        <p:nvSpPr>
          <p:cNvPr id="2" name="Title 1"/>
          <p:cNvSpPr>
            <a:spLocks noGrp="1"/>
          </p:cNvSpPr>
          <p:nvPr>
            <p:ph type="title"/>
          </p:nvPr>
        </p:nvSpPr>
        <p:spPr/>
        <p:txBody>
          <a:bodyPr/>
          <a:lstStyle/>
          <a:p>
            <a:r>
              <a:rPr lang="en-US" b="1" dirty="0" smtClean="0">
                <a:solidFill>
                  <a:srgbClr val="A30A0C"/>
                </a:solidFill>
              </a:rPr>
              <a:t>Kickoff Meeting</a:t>
            </a:r>
            <a:endParaRPr lang="en-US" b="1" dirty="0">
              <a:solidFill>
                <a:srgbClr val="A30A0C"/>
              </a:solidFill>
            </a:endParaRPr>
          </a:p>
        </p:txBody>
      </p:sp>
      <p:sp>
        <p:nvSpPr>
          <p:cNvPr id="3" name="Content Placeholder 2"/>
          <p:cNvSpPr>
            <a:spLocks noGrp="1"/>
          </p:cNvSpPr>
          <p:nvPr>
            <p:ph sz="quarter" idx="1"/>
          </p:nvPr>
        </p:nvSpPr>
        <p:spPr/>
        <p:txBody>
          <a:bodyPr>
            <a:normAutofit/>
          </a:bodyPr>
          <a:lstStyle/>
          <a:p>
            <a:r>
              <a:rPr lang="en-US" sz="2000" i="1" dirty="0" smtClean="0"/>
              <a:t>First general meeting of the 2014-15 year.</a:t>
            </a:r>
          </a:p>
          <a:p>
            <a:pPr lvl="1"/>
            <a:r>
              <a:rPr lang="en-US" sz="1800" dirty="0" smtClean="0"/>
              <a:t>ASCE officers and advisor welcome new and returning members</a:t>
            </a:r>
          </a:p>
          <a:p>
            <a:pPr lvl="1"/>
            <a:r>
              <a:rPr lang="en-US" sz="1800" dirty="0" smtClean="0"/>
              <a:t>Explain what ASCE is about and what we plan to do this year</a:t>
            </a:r>
          </a:p>
          <a:p>
            <a:r>
              <a:rPr lang="en-US" sz="2000" i="1" dirty="0" smtClean="0"/>
              <a:t>37 attendees, including officers and advisor</a:t>
            </a:r>
          </a:p>
        </p:txBody>
      </p:sp>
      <p:pic>
        <p:nvPicPr>
          <p:cNvPr id="6" name="Picture 5"/>
          <p:cNvPicPr>
            <a:picLocks noChangeAspect="1"/>
          </p:cNvPicPr>
          <p:nvPr/>
        </p:nvPicPr>
        <p:blipFill>
          <a:blip r:embed="rId5"/>
          <a:stretch>
            <a:fillRect/>
          </a:stretch>
        </p:blipFill>
        <p:spPr>
          <a:xfrm flipH="1">
            <a:off x="8686800" y="6400800"/>
            <a:ext cx="286604" cy="286604"/>
          </a:xfrm>
          <a:prstGeom prst="rect">
            <a:avLst/>
          </a:prstGeom>
        </p:spPr>
      </p:pic>
      <p:pic>
        <p:nvPicPr>
          <p:cNvPr id="7" name="Picture 6"/>
          <p:cNvPicPr>
            <a:picLocks noChangeAspect="1"/>
          </p:cNvPicPr>
          <p:nvPr/>
        </p:nvPicPr>
        <p:blipFill>
          <a:blip r:embed="rId5"/>
          <a:stretch>
            <a:fillRect/>
          </a:stretch>
        </p:blipFill>
        <p:spPr>
          <a:xfrm flipH="1">
            <a:off x="152400" y="6400800"/>
            <a:ext cx="286604" cy="286604"/>
          </a:xfrm>
          <a:prstGeom prst="rect">
            <a:avLst/>
          </a:prstGeom>
        </p:spPr>
      </p:pic>
      <p:pic>
        <p:nvPicPr>
          <p:cNvPr id="8" name="Picture 7"/>
          <p:cNvPicPr>
            <a:picLocks noChangeAspect="1"/>
          </p:cNvPicPr>
          <p:nvPr/>
        </p:nvPicPr>
        <p:blipFill>
          <a:blip r:embed="rId6"/>
          <a:stretch>
            <a:fillRect/>
          </a:stretch>
        </p:blipFill>
        <p:spPr>
          <a:xfrm>
            <a:off x="152400" y="152400"/>
            <a:ext cx="304800" cy="304800"/>
          </a:xfrm>
          <a:prstGeom prst="rect">
            <a:avLst/>
          </a:prstGeom>
        </p:spPr>
      </p:pic>
      <p:pic>
        <p:nvPicPr>
          <p:cNvPr id="9" name="Picture 8"/>
          <p:cNvPicPr>
            <a:picLocks noChangeAspect="1"/>
          </p:cNvPicPr>
          <p:nvPr/>
        </p:nvPicPr>
        <p:blipFill>
          <a:blip r:embed="rId6"/>
          <a:stretch>
            <a:fillRect/>
          </a:stretch>
        </p:blipFill>
        <p:spPr>
          <a:xfrm>
            <a:off x="8686800" y="152400"/>
            <a:ext cx="304800" cy="304800"/>
          </a:xfrm>
          <a:prstGeom prst="rect">
            <a:avLst/>
          </a:prstGeom>
        </p:spPr>
      </p:pic>
    </p:spTree>
    <p:extLst>
      <p:ext uri="{BB962C8B-B14F-4D97-AF65-F5344CB8AC3E}">
        <p14:creationId xmlns:p14="http://schemas.microsoft.com/office/powerpoint/2010/main" val="1546981842"/>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blip>
          <a:stretch>
            <a:fillRect/>
          </a:stretch>
        </p:blipFill>
        <p:spPr>
          <a:xfrm>
            <a:off x="2286000" y="2971800"/>
            <a:ext cx="4572000" cy="3429000"/>
          </a:xfrm>
          <a:prstGeom prst="rect">
            <a:avLst/>
          </a:prstGeom>
        </p:spPr>
      </p:pic>
      <p:sp>
        <p:nvSpPr>
          <p:cNvPr id="2" name="Title 1"/>
          <p:cNvSpPr>
            <a:spLocks noGrp="1"/>
          </p:cNvSpPr>
          <p:nvPr>
            <p:ph type="title"/>
          </p:nvPr>
        </p:nvSpPr>
        <p:spPr/>
        <p:txBody>
          <a:bodyPr/>
          <a:lstStyle/>
          <a:p>
            <a:r>
              <a:rPr lang="en-US" b="1" dirty="0" smtClean="0">
                <a:solidFill>
                  <a:srgbClr val="A30A0C"/>
                </a:solidFill>
              </a:rPr>
              <a:t>Sunday Paddling</a:t>
            </a:r>
            <a:endParaRPr lang="en-US" b="1" dirty="0">
              <a:solidFill>
                <a:srgbClr val="A30A0C"/>
              </a:solidFill>
            </a:endParaRPr>
          </a:p>
        </p:txBody>
      </p:sp>
      <p:sp>
        <p:nvSpPr>
          <p:cNvPr id="3" name="Content Placeholder 2"/>
          <p:cNvSpPr>
            <a:spLocks noGrp="1"/>
          </p:cNvSpPr>
          <p:nvPr>
            <p:ph sz="quarter" idx="1"/>
          </p:nvPr>
        </p:nvSpPr>
        <p:spPr/>
        <p:txBody>
          <a:bodyPr/>
          <a:lstStyle/>
          <a:p>
            <a:r>
              <a:rPr lang="en-US" i="1" dirty="0" smtClean="0"/>
              <a:t>Concrete canoe invites all civil engineering majors to come paddling with the team.</a:t>
            </a:r>
            <a:endParaRPr lang="en-US" i="1" dirty="0"/>
          </a:p>
          <a:p>
            <a:pPr lvl="1"/>
            <a:r>
              <a:rPr lang="en-US" dirty="0" smtClean="0"/>
              <a:t>Dates: 9/28, 10/5, 10/19, 10/26, 10/31</a:t>
            </a:r>
          </a:p>
          <a:p>
            <a:pPr marL="0" indent="0">
              <a:buNone/>
            </a:pPr>
            <a:endParaRPr lang="en-US" i="1" dirty="0"/>
          </a:p>
        </p:txBody>
      </p:sp>
      <p:pic>
        <p:nvPicPr>
          <p:cNvPr id="5" name="Picture 4"/>
          <p:cNvPicPr>
            <a:picLocks noChangeAspect="1"/>
          </p:cNvPicPr>
          <p:nvPr/>
        </p:nvPicPr>
        <p:blipFill>
          <a:blip r:embed="rId3"/>
          <a:stretch>
            <a:fillRect/>
          </a:stretch>
        </p:blipFill>
        <p:spPr>
          <a:xfrm flipH="1">
            <a:off x="8686800" y="6400800"/>
            <a:ext cx="286604" cy="286604"/>
          </a:xfrm>
          <a:prstGeom prst="rect">
            <a:avLst/>
          </a:prstGeom>
        </p:spPr>
      </p:pic>
      <p:pic>
        <p:nvPicPr>
          <p:cNvPr id="6" name="Picture 5"/>
          <p:cNvPicPr>
            <a:picLocks noChangeAspect="1"/>
          </p:cNvPicPr>
          <p:nvPr/>
        </p:nvPicPr>
        <p:blipFill>
          <a:blip r:embed="rId3"/>
          <a:stretch>
            <a:fillRect/>
          </a:stretch>
        </p:blipFill>
        <p:spPr>
          <a:xfrm flipH="1">
            <a:off x="152400" y="6400800"/>
            <a:ext cx="286604" cy="286604"/>
          </a:xfrm>
          <a:prstGeom prst="rect">
            <a:avLst/>
          </a:prstGeom>
        </p:spPr>
      </p:pic>
      <p:pic>
        <p:nvPicPr>
          <p:cNvPr id="7" name="Picture 6"/>
          <p:cNvPicPr>
            <a:picLocks noChangeAspect="1"/>
          </p:cNvPicPr>
          <p:nvPr/>
        </p:nvPicPr>
        <p:blipFill>
          <a:blip r:embed="rId4"/>
          <a:stretch>
            <a:fillRect/>
          </a:stretch>
        </p:blipFill>
        <p:spPr>
          <a:xfrm>
            <a:off x="152400" y="152400"/>
            <a:ext cx="304800" cy="304800"/>
          </a:xfrm>
          <a:prstGeom prst="rect">
            <a:avLst/>
          </a:prstGeom>
        </p:spPr>
      </p:pic>
      <p:pic>
        <p:nvPicPr>
          <p:cNvPr id="8" name="Picture 7"/>
          <p:cNvPicPr>
            <a:picLocks noChangeAspect="1"/>
          </p:cNvPicPr>
          <p:nvPr/>
        </p:nvPicPr>
        <p:blipFill>
          <a:blip r:embed="rId4"/>
          <a:stretch>
            <a:fillRect/>
          </a:stretch>
        </p:blipFill>
        <p:spPr>
          <a:xfrm>
            <a:off x="8686800" y="152400"/>
            <a:ext cx="304800" cy="304800"/>
          </a:xfrm>
          <a:prstGeom prst="rect">
            <a:avLst/>
          </a:prstGeom>
        </p:spPr>
      </p:pic>
    </p:spTree>
    <p:extLst>
      <p:ext uri="{BB962C8B-B14F-4D97-AF65-F5344CB8AC3E}">
        <p14:creationId xmlns:p14="http://schemas.microsoft.com/office/powerpoint/2010/main" val="1872291682"/>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solidFill>
                  <a:srgbClr val="A30A0C"/>
                </a:solidFill>
              </a:rPr>
              <a:t>Minigolfing</a:t>
            </a:r>
            <a:r>
              <a:rPr lang="en-US" b="1" dirty="0" smtClean="0">
                <a:solidFill>
                  <a:srgbClr val="A30A0C"/>
                </a:solidFill>
              </a:rPr>
              <a:t> with ASCE </a:t>
            </a:r>
            <a:endParaRPr lang="en-US" b="1" dirty="0">
              <a:solidFill>
                <a:srgbClr val="A30A0C"/>
              </a:solidFill>
            </a:endParaRPr>
          </a:p>
        </p:txBody>
      </p:sp>
      <p:sp>
        <p:nvSpPr>
          <p:cNvPr id="3" name="Content Placeholder 2"/>
          <p:cNvSpPr>
            <a:spLocks noGrp="1"/>
          </p:cNvSpPr>
          <p:nvPr>
            <p:ph sz="quarter" idx="1"/>
          </p:nvPr>
        </p:nvSpPr>
        <p:spPr/>
        <p:txBody>
          <a:bodyPr/>
          <a:lstStyle/>
          <a:p>
            <a:r>
              <a:rPr lang="en-US" i="1" dirty="0" err="1" smtClean="0"/>
              <a:t>Minigolf</a:t>
            </a:r>
            <a:r>
              <a:rPr lang="en-US" i="1" dirty="0" smtClean="0"/>
              <a:t> Tournament with the ASCE Florida Section Cape Canaveral Branch</a:t>
            </a:r>
          </a:p>
          <a:p>
            <a:pPr lvl="1"/>
            <a:r>
              <a:rPr lang="en-US" dirty="0" smtClean="0"/>
              <a:t>Held at Andretti Theme Park, Melbourne, FL</a:t>
            </a:r>
          </a:p>
          <a:p>
            <a:pPr lvl="1"/>
            <a:r>
              <a:rPr lang="en-US" dirty="0" smtClean="0"/>
              <a:t>September 25, 2014</a:t>
            </a:r>
          </a:p>
          <a:p>
            <a:pPr lvl="1"/>
            <a:r>
              <a:rPr lang="en-US" dirty="0" smtClean="0"/>
              <a:t>6 students attended</a:t>
            </a:r>
          </a:p>
        </p:txBody>
      </p:sp>
      <p:pic>
        <p:nvPicPr>
          <p:cNvPr id="5" name="Picture 4"/>
          <p:cNvPicPr>
            <a:picLocks noChangeAspect="1"/>
          </p:cNvPicPr>
          <p:nvPr/>
        </p:nvPicPr>
        <p:blipFill>
          <a:blip r:embed="rId2"/>
          <a:stretch>
            <a:fillRect/>
          </a:stretch>
        </p:blipFill>
        <p:spPr>
          <a:xfrm>
            <a:off x="5181600" y="2895600"/>
            <a:ext cx="2492248" cy="3337832"/>
          </a:xfrm>
          <a:prstGeom prst="rect">
            <a:avLst/>
          </a:prstGeom>
        </p:spPr>
      </p:pic>
      <p:pic>
        <p:nvPicPr>
          <p:cNvPr id="6" name="Picture 5"/>
          <p:cNvPicPr>
            <a:picLocks noChangeAspect="1"/>
          </p:cNvPicPr>
          <p:nvPr/>
        </p:nvPicPr>
        <p:blipFill>
          <a:blip r:embed="rId3"/>
          <a:stretch>
            <a:fillRect/>
          </a:stretch>
        </p:blipFill>
        <p:spPr>
          <a:xfrm flipH="1">
            <a:off x="8686800" y="6400800"/>
            <a:ext cx="286604" cy="286604"/>
          </a:xfrm>
          <a:prstGeom prst="rect">
            <a:avLst/>
          </a:prstGeom>
        </p:spPr>
      </p:pic>
      <p:pic>
        <p:nvPicPr>
          <p:cNvPr id="7" name="Picture 6"/>
          <p:cNvPicPr>
            <a:picLocks noChangeAspect="1"/>
          </p:cNvPicPr>
          <p:nvPr/>
        </p:nvPicPr>
        <p:blipFill>
          <a:blip r:embed="rId3"/>
          <a:stretch>
            <a:fillRect/>
          </a:stretch>
        </p:blipFill>
        <p:spPr>
          <a:xfrm flipH="1">
            <a:off x="152400" y="6400800"/>
            <a:ext cx="286604" cy="286604"/>
          </a:xfrm>
          <a:prstGeom prst="rect">
            <a:avLst/>
          </a:prstGeom>
        </p:spPr>
      </p:pic>
      <p:pic>
        <p:nvPicPr>
          <p:cNvPr id="8" name="Picture 7"/>
          <p:cNvPicPr>
            <a:picLocks noChangeAspect="1"/>
          </p:cNvPicPr>
          <p:nvPr/>
        </p:nvPicPr>
        <p:blipFill>
          <a:blip r:embed="rId4"/>
          <a:stretch>
            <a:fillRect/>
          </a:stretch>
        </p:blipFill>
        <p:spPr>
          <a:xfrm>
            <a:off x="152400" y="152400"/>
            <a:ext cx="304800" cy="304800"/>
          </a:xfrm>
          <a:prstGeom prst="rect">
            <a:avLst/>
          </a:prstGeom>
        </p:spPr>
      </p:pic>
      <p:pic>
        <p:nvPicPr>
          <p:cNvPr id="9" name="Picture 8"/>
          <p:cNvPicPr>
            <a:picLocks noChangeAspect="1"/>
          </p:cNvPicPr>
          <p:nvPr/>
        </p:nvPicPr>
        <p:blipFill>
          <a:blip r:embed="rId4"/>
          <a:stretch>
            <a:fillRect/>
          </a:stretch>
        </p:blipFill>
        <p:spPr>
          <a:xfrm>
            <a:off x="8686800" y="152400"/>
            <a:ext cx="304800" cy="304800"/>
          </a:xfrm>
          <a:prstGeom prst="rect">
            <a:avLst/>
          </a:prstGeom>
        </p:spPr>
      </p:pic>
    </p:spTree>
    <p:extLst>
      <p:ext uri="{BB962C8B-B14F-4D97-AF65-F5344CB8AC3E}">
        <p14:creationId xmlns:p14="http://schemas.microsoft.com/office/powerpoint/2010/main" val="1722138261"/>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A30A0C"/>
                </a:solidFill>
              </a:rPr>
              <a:t>Student Conference</a:t>
            </a:r>
            <a:endParaRPr lang="en-US" b="1" dirty="0">
              <a:solidFill>
                <a:srgbClr val="A30A0C"/>
              </a:solidFill>
            </a:endParaRPr>
          </a:p>
        </p:txBody>
      </p:sp>
      <p:sp>
        <p:nvSpPr>
          <p:cNvPr id="3" name="Content Placeholder 2"/>
          <p:cNvSpPr>
            <a:spLocks noGrp="1"/>
          </p:cNvSpPr>
          <p:nvPr>
            <p:ph sz="quarter" idx="1"/>
          </p:nvPr>
        </p:nvSpPr>
        <p:spPr/>
        <p:txBody>
          <a:bodyPr numCol="2">
            <a:normAutofit fontScale="85000" lnSpcReduction="20000"/>
          </a:bodyPr>
          <a:lstStyle/>
          <a:p>
            <a:r>
              <a:rPr lang="en-US" i="1" dirty="0"/>
              <a:t>Southeast Student Conference</a:t>
            </a:r>
            <a:r>
              <a:rPr lang="en-US" i="1" dirty="0" smtClean="0"/>
              <a:t> </a:t>
            </a:r>
          </a:p>
          <a:p>
            <a:pPr lvl="1"/>
            <a:r>
              <a:rPr lang="en-US" dirty="0"/>
              <a:t>University of South </a:t>
            </a:r>
            <a:r>
              <a:rPr lang="en-US" dirty="0" smtClean="0"/>
              <a:t>Florida</a:t>
            </a:r>
          </a:p>
          <a:p>
            <a:pPr lvl="1"/>
            <a:r>
              <a:rPr lang="en-US" dirty="0"/>
              <a:t>March 27-29, </a:t>
            </a:r>
            <a:r>
              <a:rPr lang="en-US" dirty="0" smtClean="0"/>
              <a:t>2014</a:t>
            </a:r>
            <a:endParaRPr lang="en-US" i="1" dirty="0"/>
          </a:p>
          <a:p>
            <a:pPr lvl="1"/>
            <a:r>
              <a:rPr lang="en-US" dirty="0" smtClean="0"/>
              <a:t>21 students attended</a:t>
            </a:r>
          </a:p>
          <a:p>
            <a:r>
              <a:rPr lang="en-US" i="1" dirty="0" smtClean="0"/>
              <a:t>Competition Placement</a:t>
            </a:r>
          </a:p>
          <a:p>
            <a:pPr lvl="1"/>
            <a:r>
              <a:rPr lang="en-US" dirty="0" smtClean="0"/>
              <a:t>Balsa – 24</a:t>
            </a:r>
            <a:endParaRPr lang="en-US" dirty="0"/>
          </a:p>
          <a:p>
            <a:pPr lvl="1"/>
            <a:r>
              <a:rPr lang="en-US" dirty="0"/>
              <a:t>Concrete Shuffleboard </a:t>
            </a:r>
            <a:r>
              <a:rPr lang="en-US" dirty="0" smtClean="0"/>
              <a:t>– 21</a:t>
            </a:r>
            <a:endParaRPr lang="en-US" dirty="0"/>
          </a:p>
          <a:p>
            <a:pPr lvl="1"/>
            <a:r>
              <a:rPr lang="en-US" dirty="0" smtClean="0"/>
              <a:t>Hydraulic Jump – 24</a:t>
            </a:r>
          </a:p>
          <a:p>
            <a:pPr lvl="1"/>
            <a:r>
              <a:rPr lang="en-US" dirty="0" smtClean="0"/>
              <a:t>Mortar Cubes – 24</a:t>
            </a:r>
          </a:p>
          <a:p>
            <a:pPr lvl="1"/>
            <a:r>
              <a:rPr lang="en-US" dirty="0" smtClean="0"/>
              <a:t>Environmental – 24</a:t>
            </a:r>
          </a:p>
          <a:p>
            <a:pPr lvl="1"/>
            <a:r>
              <a:rPr lang="en-US" dirty="0" smtClean="0"/>
              <a:t>Geotechnical – 24</a:t>
            </a:r>
          </a:p>
          <a:p>
            <a:pPr lvl="1"/>
            <a:r>
              <a:rPr lang="en-US" dirty="0" smtClean="0"/>
              <a:t>Mystery – 24</a:t>
            </a:r>
            <a:endParaRPr lang="en-US" dirty="0"/>
          </a:p>
          <a:p>
            <a:pPr lvl="1"/>
            <a:r>
              <a:rPr lang="en-US" dirty="0"/>
              <a:t>Plans </a:t>
            </a:r>
            <a:r>
              <a:rPr lang="en-US" dirty="0" smtClean="0"/>
              <a:t>Reading – 4</a:t>
            </a:r>
          </a:p>
          <a:p>
            <a:pPr lvl="1"/>
            <a:r>
              <a:rPr lang="en-US" dirty="0" smtClean="0"/>
              <a:t>Professional Paper – 14</a:t>
            </a:r>
            <a:endParaRPr lang="en-US" dirty="0"/>
          </a:p>
          <a:p>
            <a:pPr lvl="1"/>
            <a:endParaRPr lang="en-US" dirty="0" smtClean="0"/>
          </a:p>
          <a:p>
            <a:pPr lvl="1"/>
            <a:endParaRPr lang="en-US" dirty="0"/>
          </a:p>
          <a:p>
            <a:pPr lvl="1"/>
            <a:endParaRPr lang="en-US" dirty="0" smtClean="0"/>
          </a:p>
          <a:p>
            <a:pPr lvl="1"/>
            <a:endParaRPr lang="en-US" dirty="0"/>
          </a:p>
          <a:p>
            <a:pPr lvl="1"/>
            <a:endParaRPr lang="en-US" dirty="0" smtClean="0"/>
          </a:p>
          <a:p>
            <a:pPr lvl="1"/>
            <a:endParaRPr lang="en-US" dirty="0"/>
          </a:p>
          <a:p>
            <a:pPr lvl="1"/>
            <a:endParaRPr lang="en-US" dirty="0" smtClean="0"/>
          </a:p>
          <a:p>
            <a:pPr lvl="1"/>
            <a:r>
              <a:rPr lang="en-US" dirty="0" smtClean="0"/>
              <a:t>Surveying – 8</a:t>
            </a:r>
          </a:p>
          <a:p>
            <a:pPr lvl="1"/>
            <a:r>
              <a:rPr lang="en-US" dirty="0" smtClean="0"/>
              <a:t>T</a:t>
            </a:r>
            <a:r>
              <a:rPr lang="en-US" dirty="0"/>
              <a:t>-Shirt </a:t>
            </a:r>
            <a:r>
              <a:rPr lang="en-US" dirty="0" smtClean="0"/>
              <a:t>– 24</a:t>
            </a:r>
            <a:endParaRPr lang="en-US" dirty="0"/>
          </a:p>
          <a:p>
            <a:pPr lvl="1"/>
            <a:r>
              <a:rPr lang="en-US" dirty="0"/>
              <a:t>Visual </a:t>
            </a:r>
            <a:r>
              <a:rPr lang="en-US" dirty="0" smtClean="0"/>
              <a:t>Display – 24</a:t>
            </a:r>
          </a:p>
          <a:p>
            <a:pPr lvl="1"/>
            <a:r>
              <a:rPr lang="en-US" b="1" dirty="0" smtClean="0"/>
              <a:t>Steel </a:t>
            </a:r>
            <a:r>
              <a:rPr lang="en-US" b="1" dirty="0"/>
              <a:t>Bridge </a:t>
            </a:r>
            <a:r>
              <a:rPr lang="en-US" b="1" dirty="0" smtClean="0"/>
              <a:t>Overall – 6</a:t>
            </a:r>
            <a:endParaRPr lang="en-US" b="1" dirty="0"/>
          </a:p>
          <a:p>
            <a:pPr lvl="1"/>
            <a:r>
              <a:rPr lang="en-US" b="1" dirty="0"/>
              <a:t>Concrete Canoe Overall </a:t>
            </a:r>
            <a:r>
              <a:rPr lang="en-US" b="1" dirty="0" smtClean="0"/>
              <a:t>– 4</a:t>
            </a:r>
            <a:endParaRPr lang="en-US" b="1" dirty="0"/>
          </a:p>
          <a:p>
            <a:pPr lvl="1"/>
            <a:r>
              <a:rPr lang="en-US" b="1" u="sng" dirty="0"/>
              <a:t>Overall Conference </a:t>
            </a:r>
            <a:r>
              <a:rPr lang="en-US" b="1" u="sng" dirty="0" smtClean="0"/>
              <a:t>– 22</a:t>
            </a:r>
            <a:endParaRPr lang="en-US" b="1" u="sng" dirty="0"/>
          </a:p>
          <a:p>
            <a:pPr lvl="1"/>
            <a:endParaRPr lang="en-US" i="1" dirty="0" smtClean="0"/>
          </a:p>
        </p:txBody>
      </p:sp>
      <p:pic>
        <p:nvPicPr>
          <p:cNvPr id="6" name="Picture 5"/>
          <p:cNvPicPr>
            <a:picLocks noChangeAspect="1"/>
          </p:cNvPicPr>
          <p:nvPr/>
        </p:nvPicPr>
        <p:blipFill>
          <a:blip r:embed="rId3"/>
          <a:stretch>
            <a:fillRect/>
          </a:stretch>
        </p:blipFill>
        <p:spPr>
          <a:xfrm flipH="1">
            <a:off x="8686800" y="6400800"/>
            <a:ext cx="286604" cy="286604"/>
          </a:xfrm>
          <a:prstGeom prst="rect">
            <a:avLst/>
          </a:prstGeom>
        </p:spPr>
      </p:pic>
      <p:pic>
        <p:nvPicPr>
          <p:cNvPr id="7" name="Picture 6"/>
          <p:cNvPicPr>
            <a:picLocks noChangeAspect="1"/>
          </p:cNvPicPr>
          <p:nvPr/>
        </p:nvPicPr>
        <p:blipFill>
          <a:blip r:embed="rId3"/>
          <a:stretch>
            <a:fillRect/>
          </a:stretch>
        </p:blipFill>
        <p:spPr>
          <a:xfrm flipH="1">
            <a:off x="152400" y="6400800"/>
            <a:ext cx="286604" cy="286604"/>
          </a:xfrm>
          <a:prstGeom prst="rect">
            <a:avLst/>
          </a:prstGeom>
        </p:spPr>
      </p:pic>
      <p:pic>
        <p:nvPicPr>
          <p:cNvPr id="8" name="Picture 7"/>
          <p:cNvPicPr>
            <a:picLocks noChangeAspect="1"/>
          </p:cNvPicPr>
          <p:nvPr/>
        </p:nvPicPr>
        <p:blipFill>
          <a:blip r:embed="rId4"/>
          <a:stretch>
            <a:fillRect/>
          </a:stretch>
        </p:blipFill>
        <p:spPr>
          <a:xfrm>
            <a:off x="152400" y="152400"/>
            <a:ext cx="304800" cy="304800"/>
          </a:xfrm>
          <a:prstGeom prst="rect">
            <a:avLst/>
          </a:prstGeom>
        </p:spPr>
      </p:pic>
      <p:pic>
        <p:nvPicPr>
          <p:cNvPr id="9" name="Picture 8"/>
          <p:cNvPicPr>
            <a:picLocks noChangeAspect="1"/>
          </p:cNvPicPr>
          <p:nvPr/>
        </p:nvPicPr>
        <p:blipFill>
          <a:blip r:embed="rId4"/>
          <a:stretch>
            <a:fillRect/>
          </a:stretch>
        </p:blipFill>
        <p:spPr>
          <a:xfrm>
            <a:off x="8686800" y="152400"/>
            <a:ext cx="304800" cy="304800"/>
          </a:xfrm>
          <a:prstGeom prst="rect">
            <a:avLst/>
          </a:prstGeom>
        </p:spPr>
      </p:pic>
    </p:spTree>
    <p:extLst>
      <p:ext uri="{BB962C8B-B14F-4D97-AF65-F5344CB8AC3E}">
        <p14:creationId xmlns:p14="http://schemas.microsoft.com/office/powerpoint/2010/main" val="2492902887"/>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A30A0C"/>
                </a:solidFill>
              </a:rPr>
              <a:t>Student Conference</a:t>
            </a:r>
            <a:endParaRPr lang="en-US" b="1" dirty="0">
              <a:solidFill>
                <a:srgbClr val="A30A0C"/>
              </a:solidFill>
            </a:endParaRPr>
          </a:p>
        </p:txBody>
      </p:sp>
      <p:pic>
        <p:nvPicPr>
          <p:cNvPr id="5" name="Picture 4"/>
          <p:cNvPicPr>
            <a:picLocks noChangeAspect="1"/>
          </p:cNvPicPr>
          <p:nvPr/>
        </p:nvPicPr>
        <p:blipFill>
          <a:blip r:embed="rId3"/>
          <a:stretch>
            <a:fillRect/>
          </a:stretch>
        </p:blipFill>
        <p:spPr>
          <a:xfrm>
            <a:off x="304800" y="1447800"/>
            <a:ext cx="3733800" cy="2590800"/>
          </a:xfrm>
          <a:prstGeom prst="rect">
            <a:avLst/>
          </a:prstGeom>
        </p:spPr>
      </p:pic>
      <p:pic>
        <p:nvPicPr>
          <p:cNvPr id="6" name="Picture 5"/>
          <p:cNvPicPr>
            <a:picLocks/>
          </p:cNvPicPr>
          <p:nvPr/>
        </p:nvPicPr>
        <p:blipFill rotWithShape="1">
          <a:blip r:embed="rId4"/>
          <a:srcRect l="7270" r="10338"/>
          <a:stretch/>
        </p:blipFill>
        <p:spPr>
          <a:xfrm>
            <a:off x="5105400" y="1447800"/>
            <a:ext cx="3739896" cy="2590800"/>
          </a:xfrm>
          <a:prstGeom prst="rect">
            <a:avLst/>
          </a:prstGeom>
        </p:spPr>
      </p:pic>
      <p:pic>
        <p:nvPicPr>
          <p:cNvPr id="8" name="Picture 7"/>
          <p:cNvPicPr>
            <a:picLocks noChangeAspect="1"/>
          </p:cNvPicPr>
          <p:nvPr/>
        </p:nvPicPr>
        <p:blipFill>
          <a:blip r:embed="rId5"/>
          <a:stretch>
            <a:fillRect/>
          </a:stretch>
        </p:blipFill>
        <p:spPr>
          <a:xfrm>
            <a:off x="6172200" y="4114800"/>
            <a:ext cx="1657350" cy="2209800"/>
          </a:xfrm>
          <a:prstGeom prst="rect">
            <a:avLst/>
          </a:prstGeom>
        </p:spPr>
      </p:pic>
      <p:pic>
        <p:nvPicPr>
          <p:cNvPr id="9" name="Picture 8"/>
          <p:cNvPicPr>
            <a:picLocks noChangeAspect="1"/>
          </p:cNvPicPr>
          <p:nvPr/>
        </p:nvPicPr>
        <p:blipFill>
          <a:blip r:embed="rId6"/>
          <a:stretch>
            <a:fillRect/>
          </a:stretch>
        </p:blipFill>
        <p:spPr>
          <a:xfrm>
            <a:off x="1371600" y="4191000"/>
            <a:ext cx="1676400" cy="2235200"/>
          </a:xfrm>
          <a:prstGeom prst="rect">
            <a:avLst/>
          </a:prstGeom>
        </p:spPr>
      </p:pic>
      <p:pic>
        <p:nvPicPr>
          <p:cNvPr id="10" name="Picture 9"/>
          <p:cNvPicPr>
            <a:picLocks noChangeAspect="1"/>
          </p:cNvPicPr>
          <p:nvPr/>
        </p:nvPicPr>
        <p:blipFill>
          <a:blip r:embed="rId7"/>
          <a:stretch>
            <a:fillRect/>
          </a:stretch>
        </p:blipFill>
        <p:spPr>
          <a:xfrm flipH="1">
            <a:off x="8686800" y="6400800"/>
            <a:ext cx="286604" cy="286604"/>
          </a:xfrm>
          <a:prstGeom prst="rect">
            <a:avLst/>
          </a:prstGeom>
        </p:spPr>
      </p:pic>
      <p:pic>
        <p:nvPicPr>
          <p:cNvPr id="11" name="Picture 10"/>
          <p:cNvPicPr>
            <a:picLocks noChangeAspect="1"/>
          </p:cNvPicPr>
          <p:nvPr/>
        </p:nvPicPr>
        <p:blipFill>
          <a:blip r:embed="rId7"/>
          <a:stretch>
            <a:fillRect/>
          </a:stretch>
        </p:blipFill>
        <p:spPr>
          <a:xfrm flipH="1">
            <a:off x="152400" y="6400800"/>
            <a:ext cx="286604" cy="286604"/>
          </a:xfrm>
          <a:prstGeom prst="rect">
            <a:avLst/>
          </a:prstGeom>
        </p:spPr>
      </p:pic>
      <p:pic>
        <p:nvPicPr>
          <p:cNvPr id="12" name="Picture 11"/>
          <p:cNvPicPr>
            <a:picLocks noChangeAspect="1"/>
          </p:cNvPicPr>
          <p:nvPr/>
        </p:nvPicPr>
        <p:blipFill>
          <a:blip r:embed="rId8"/>
          <a:stretch>
            <a:fillRect/>
          </a:stretch>
        </p:blipFill>
        <p:spPr>
          <a:xfrm>
            <a:off x="152400" y="152400"/>
            <a:ext cx="304800" cy="304800"/>
          </a:xfrm>
          <a:prstGeom prst="rect">
            <a:avLst/>
          </a:prstGeom>
        </p:spPr>
      </p:pic>
      <p:pic>
        <p:nvPicPr>
          <p:cNvPr id="13" name="Picture 12"/>
          <p:cNvPicPr>
            <a:picLocks noChangeAspect="1"/>
          </p:cNvPicPr>
          <p:nvPr/>
        </p:nvPicPr>
        <p:blipFill>
          <a:blip r:embed="rId8"/>
          <a:stretch>
            <a:fillRect/>
          </a:stretch>
        </p:blipFill>
        <p:spPr>
          <a:xfrm>
            <a:off x="8686800" y="152400"/>
            <a:ext cx="304800" cy="304800"/>
          </a:xfrm>
          <a:prstGeom prst="rect">
            <a:avLst/>
          </a:prstGeom>
        </p:spPr>
      </p:pic>
    </p:spTree>
    <p:extLst>
      <p:ext uri="{BB962C8B-B14F-4D97-AF65-F5344CB8AC3E}">
        <p14:creationId xmlns:p14="http://schemas.microsoft.com/office/powerpoint/2010/main" val="2925732132"/>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A30A0C"/>
                </a:solidFill>
              </a:rPr>
              <a:t>Leadership Development</a:t>
            </a:r>
            <a:endParaRPr lang="en-US" b="1" dirty="0">
              <a:solidFill>
                <a:srgbClr val="A30A0C"/>
              </a:solidFill>
            </a:endParaRPr>
          </a:p>
        </p:txBody>
      </p:sp>
      <p:sp>
        <p:nvSpPr>
          <p:cNvPr id="3" name="Content Placeholder 2"/>
          <p:cNvSpPr>
            <a:spLocks noGrp="1"/>
          </p:cNvSpPr>
          <p:nvPr>
            <p:ph sz="quarter" idx="1"/>
          </p:nvPr>
        </p:nvSpPr>
        <p:spPr/>
        <p:txBody>
          <a:bodyPr/>
          <a:lstStyle/>
          <a:p>
            <a:r>
              <a:rPr lang="en-US" i="1" dirty="0" smtClean="0"/>
              <a:t>Workshop for Student Chapter Leaders (WSCL)</a:t>
            </a:r>
          </a:p>
          <a:p>
            <a:pPr lvl="1"/>
            <a:r>
              <a:rPr lang="en-US" dirty="0" smtClean="0"/>
              <a:t>Miami, FL</a:t>
            </a:r>
          </a:p>
          <a:p>
            <a:pPr lvl="1"/>
            <a:r>
              <a:rPr lang="en-US" dirty="0" smtClean="0"/>
              <a:t>January 9-10, 2015</a:t>
            </a:r>
          </a:p>
          <a:p>
            <a:pPr lvl="1"/>
            <a:r>
              <a:rPr lang="en-US" dirty="0"/>
              <a:t>2</a:t>
            </a:r>
            <a:r>
              <a:rPr lang="en-US" dirty="0" smtClean="0"/>
              <a:t> students attended</a:t>
            </a:r>
            <a:endParaRPr lang="en-US" dirty="0"/>
          </a:p>
        </p:txBody>
      </p:sp>
      <p:pic>
        <p:nvPicPr>
          <p:cNvPr id="5" name="Picture 4"/>
          <p:cNvPicPr>
            <a:picLocks noChangeAspect="1"/>
          </p:cNvPicPr>
          <p:nvPr/>
        </p:nvPicPr>
        <p:blipFill>
          <a:blip r:embed="rId3"/>
          <a:stretch>
            <a:fillRect/>
          </a:stretch>
        </p:blipFill>
        <p:spPr>
          <a:xfrm flipH="1">
            <a:off x="8686800" y="6400800"/>
            <a:ext cx="286604" cy="286604"/>
          </a:xfrm>
          <a:prstGeom prst="rect">
            <a:avLst/>
          </a:prstGeom>
        </p:spPr>
      </p:pic>
      <p:pic>
        <p:nvPicPr>
          <p:cNvPr id="6" name="Picture 5"/>
          <p:cNvPicPr>
            <a:picLocks noChangeAspect="1"/>
          </p:cNvPicPr>
          <p:nvPr/>
        </p:nvPicPr>
        <p:blipFill>
          <a:blip r:embed="rId3"/>
          <a:stretch>
            <a:fillRect/>
          </a:stretch>
        </p:blipFill>
        <p:spPr>
          <a:xfrm flipH="1">
            <a:off x="152400" y="6400800"/>
            <a:ext cx="286604" cy="286604"/>
          </a:xfrm>
          <a:prstGeom prst="rect">
            <a:avLst/>
          </a:prstGeom>
        </p:spPr>
      </p:pic>
      <p:pic>
        <p:nvPicPr>
          <p:cNvPr id="7" name="Picture 6"/>
          <p:cNvPicPr>
            <a:picLocks noChangeAspect="1"/>
          </p:cNvPicPr>
          <p:nvPr/>
        </p:nvPicPr>
        <p:blipFill>
          <a:blip r:embed="rId4"/>
          <a:stretch>
            <a:fillRect/>
          </a:stretch>
        </p:blipFill>
        <p:spPr>
          <a:xfrm>
            <a:off x="152400" y="152400"/>
            <a:ext cx="304800" cy="304800"/>
          </a:xfrm>
          <a:prstGeom prst="rect">
            <a:avLst/>
          </a:prstGeom>
        </p:spPr>
      </p:pic>
      <p:pic>
        <p:nvPicPr>
          <p:cNvPr id="8" name="Picture 7"/>
          <p:cNvPicPr>
            <a:picLocks noChangeAspect="1"/>
          </p:cNvPicPr>
          <p:nvPr/>
        </p:nvPicPr>
        <p:blipFill>
          <a:blip r:embed="rId4"/>
          <a:stretch>
            <a:fillRect/>
          </a:stretch>
        </p:blipFill>
        <p:spPr>
          <a:xfrm>
            <a:off x="8686800" y="152400"/>
            <a:ext cx="304800" cy="304800"/>
          </a:xfrm>
          <a:prstGeom prst="rect">
            <a:avLst/>
          </a:prstGeom>
        </p:spPr>
      </p:pic>
    </p:spTree>
    <p:extLst>
      <p:ext uri="{BB962C8B-B14F-4D97-AF65-F5344CB8AC3E}">
        <p14:creationId xmlns:p14="http://schemas.microsoft.com/office/powerpoint/2010/main" val="61060658"/>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A30A0C"/>
                </a:solidFill>
              </a:rPr>
              <a:t>Contact Information</a:t>
            </a:r>
            <a:endParaRPr lang="en-US" b="1" dirty="0">
              <a:solidFill>
                <a:srgbClr val="A30A0C"/>
              </a:solidFill>
            </a:endParaRPr>
          </a:p>
        </p:txBody>
      </p:sp>
      <p:sp>
        <p:nvSpPr>
          <p:cNvPr id="3" name="Content Placeholder 2"/>
          <p:cNvSpPr>
            <a:spLocks noGrp="1"/>
          </p:cNvSpPr>
          <p:nvPr>
            <p:ph sz="quarter" idx="1"/>
          </p:nvPr>
        </p:nvSpPr>
        <p:spPr/>
        <p:txBody>
          <a:bodyPr>
            <a:normAutofit fontScale="92500" lnSpcReduction="10000"/>
          </a:bodyPr>
          <a:lstStyle/>
          <a:p>
            <a:r>
              <a:rPr lang="en-US" i="1" dirty="0" smtClean="0"/>
              <a:t>Mailing Address</a:t>
            </a:r>
            <a:r>
              <a:rPr lang="en-US" dirty="0" smtClean="0"/>
              <a:t>:</a:t>
            </a:r>
          </a:p>
          <a:p>
            <a:pPr marL="0" indent="0">
              <a:buNone/>
            </a:pPr>
            <a:r>
              <a:rPr lang="en-US" i="1" dirty="0" smtClean="0"/>
              <a:t>	</a:t>
            </a:r>
            <a:r>
              <a:rPr lang="en-US" dirty="0" smtClean="0"/>
              <a:t>Civil </a:t>
            </a:r>
            <a:r>
              <a:rPr lang="en-US" dirty="0"/>
              <a:t>Engineering</a:t>
            </a:r>
          </a:p>
          <a:p>
            <a:pPr marL="0" indent="0">
              <a:buNone/>
            </a:pPr>
            <a:r>
              <a:rPr lang="en-US" dirty="0" smtClean="0"/>
              <a:t>	Florida </a:t>
            </a:r>
            <a:r>
              <a:rPr lang="en-US" dirty="0"/>
              <a:t>Institute of Technology</a:t>
            </a:r>
          </a:p>
          <a:p>
            <a:pPr marL="0" indent="0">
              <a:buNone/>
            </a:pPr>
            <a:r>
              <a:rPr lang="en-US" dirty="0" smtClean="0"/>
              <a:t>	150 </a:t>
            </a:r>
            <a:r>
              <a:rPr lang="en-US" dirty="0"/>
              <a:t>W. University Blvd</a:t>
            </a:r>
          </a:p>
          <a:p>
            <a:pPr marL="0" indent="0">
              <a:buNone/>
            </a:pPr>
            <a:r>
              <a:rPr lang="en-US" dirty="0" smtClean="0"/>
              <a:t>	Melbourne</a:t>
            </a:r>
            <a:r>
              <a:rPr lang="en-US" dirty="0"/>
              <a:t>, Florida 32901</a:t>
            </a:r>
            <a:endParaRPr lang="en-US" dirty="0" smtClean="0"/>
          </a:p>
          <a:p>
            <a:r>
              <a:rPr lang="en-US" i="1" dirty="0" smtClean="0"/>
              <a:t>Email Contacts</a:t>
            </a:r>
            <a:r>
              <a:rPr lang="en-US" dirty="0" smtClean="0"/>
              <a:t>:</a:t>
            </a:r>
          </a:p>
          <a:p>
            <a:pPr lvl="1"/>
            <a:r>
              <a:rPr lang="en-US" dirty="0" smtClean="0"/>
              <a:t>Joseph </a:t>
            </a:r>
            <a:r>
              <a:rPr lang="en-US" dirty="0" err="1" smtClean="0"/>
              <a:t>Hereau</a:t>
            </a:r>
            <a:r>
              <a:rPr lang="en-US" dirty="0"/>
              <a:t> </a:t>
            </a:r>
            <a:r>
              <a:rPr lang="en-US" dirty="0" smtClean="0"/>
              <a:t>(President): </a:t>
            </a:r>
            <a:r>
              <a:rPr lang="en-US" dirty="0">
                <a:hlinkClick r:id="rId3"/>
              </a:rPr>
              <a:t>jhereau2011@</a:t>
            </a:r>
            <a:r>
              <a:rPr lang="en-US" dirty="0" smtClean="0">
                <a:hlinkClick r:id="rId3"/>
              </a:rPr>
              <a:t>my.fit.edu</a:t>
            </a:r>
            <a:endParaRPr lang="en-US" dirty="0" smtClean="0"/>
          </a:p>
          <a:p>
            <a:pPr lvl="1"/>
            <a:r>
              <a:rPr lang="en-US" dirty="0" smtClean="0"/>
              <a:t>Nicholas Miller (Secretary): </a:t>
            </a:r>
            <a:r>
              <a:rPr lang="en-US" dirty="0" smtClean="0">
                <a:hlinkClick r:id="rId4"/>
              </a:rPr>
              <a:t>nmiller2012@my.fit.edu</a:t>
            </a:r>
            <a:endParaRPr lang="en-US" dirty="0" smtClean="0"/>
          </a:p>
          <a:p>
            <a:pPr lvl="1"/>
            <a:r>
              <a:rPr lang="en-US" dirty="0" smtClean="0"/>
              <a:t>Dr. </a:t>
            </a:r>
            <a:r>
              <a:rPr lang="en-US" dirty="0" err="1" smtClean="0"/>
              <a:t>Nakin</a:t>
            </a:r>
            <a:r>
              <a:rPr lang="en-US" dirty="0" smtClean="0"/>
              <a:t> </a:t>
            </a:r>
            <a:r>
              <a:rPr lang="en-US" dirty="0" err="1" smtClean="0"/>
              <a:t>Suksawang</a:t>
            </a:r>
            <a:r>
              <a:rPr lang="en-US" dirty="0" smtClean="0"/>
              <a:t> (Advisor): </a:t>
            </a:r>
            <a:r>
              <a:rPr lang="en-US" dirty="0" smtClean="0">
                <a:hlinkClick r:id="rId5"/>
              </a:rPr>
              <a:t>nsuksawang@fit.edu</a:t>
            </a:r>
            <a:endParaRPr lang="en-US" dirty="0" smtClean="0"/>
          </a:p>
          <a:p>
            <a:r>
              <a:rPr lang="en-US" i="1" dirty="0" smtClean="0"/>
              <a:t>Facebook</a:t>
            </a:r>
            <a:r>
              <a:rPr lang="en-US" dirty="0" smtClean="0"/>
              <a:t>:</a:t>
            </a:r>
          </a:p>
          <a:p>
            <a:pPr marL="0" indent="0">
              <a:buNone/>
            </a:pPr>
            <a:r>
              <a:rPr lang="en-US" dirty="0"/>
              <a:t>	</a:t>
            </a:r>
            <a:r>
              <a:rPr lang="en-US" dirty="0" smtClean="0">
                <a:hlinkClick r:id="rId6"/>
              </a:rPr>
              <a:t>https</a:t>
            </a:r>
            <a:r>
              <a:rPr lang="en-US" dirty="0">
                <a:hlinkClick r:id="rId6"/>
              </a:rPr>
              <a:t>://www.facebook.com/</a:t>
            </a:r>
            <a:r>
              <a:rPr lang="en-US" dirty="0" smtClean="0">
                <a:hlinkClick r:id="rId6"/>
              </a:rPr>
              <a:t>FloridaTechASCE</a:t>
            </a:r>
            <a:endParaRPr lang="en-US" dirty="0" smtClean="0"/>
          </a:p>
          <a:p>
            <a:pPr marL="0" indent="0">
              <a:buNone/>
            </a:pPr>
            <a:endParaRPr lang="en-US" dirty="0" smtClean="0"/>
          </a:p>
        </p:txBody>
      </p:sp>
      <p:pic>
        <p:nvPicPr>
          <p:cNvPr id="4" name="Picture 3"/>
          <p:cNvPicPr>
            <a:picLocks noChangeAspect="1"/>
          </p:cNvPicPr>
          <p:nvPr/>
        </p:nvPicPr>
        <p:blipFill>
          <a:blip r:embed="rId7"/>
          <a:stretch>
            <a:fillRect/>
          </a:stretch>
        </p:blipFill>
        <p:spPr>
          <a:xfrm flipH="1">
            <a:off x="8686800" y="6400800"/>
            <a:ext cx="286604" cy="286604"/>
          </a:xfrm>
          <a:prstGeom prst="rect">
            <a:avLst/>
          </a:prstGeom>
        </p:spPr>
      </p:pic>
      <p:pic>
        <p:nvPicPr>
          <p:cNvPr id="6" name="Picture 5"/>
          <p:cNvPicPr>
            <a:picLocks noChangeAspect="1"/>
          </p:cNvPicPr>
          <p:nvPr/>
        </p:nvPicPr>
        <p:blipFill>
          <a:blip r:embed="rId7"/>
          <a:stretch>
            <a:fillRect/>
          </a:stretch>
        </p:blipFill>
        <p:spPr>
          <a:xfrm flipH="1">
            <a:off x="152400" y="6400800"/>
            <a:ext cx="286604" cy="286604"/>
          </a:xfrm>
          <a:prstGeom prst="rect">
            <a:avLst/>
          </a:prstGeom>
        </p:spPr>
      </p:pic>
      <p:pic>
        <p:nvPicPr>
          <p:cNvPr id="8" name="Picture 7"/>
          <p:cNvPicPr>
            <a:picLocks noChangeAspect="1"/>
          </p:cNvPicPr>
          <p:nvPr/>
        </p:nvPicPr>
        <p:blipFill>
          <a:blip r:embed="rId8"/>
          <a:stretch>
            <a:fillRect/>
          </a:stretch>
        </p:blipFill>
        <p:spPr>
          <a:xfrm>
            <a:off x="152400" y="152400"/>
            <a:ext cx="304800" cy="304800"/>
          </a:xfrm>
          <a:prstGeom prst="rect">
            <a:avLst/>
          </a:prstGeom>
        </p:spPr>
      </p:pic>
      <p:pic>
        <p:nvPicPr>
          <p:cNvPr id="9" name="Picture 8"/>
          <p:cNvPicPr>
            <a:picLocks noChangeAspect="1"/>
          </p:cNvPicPr>
          <p:nvPr/>
        </p:nvPicPr>
        <p:blipFill>
          <a:blip r:embed="rId8"/>
          <a:stretch>
            <a:fillRect/>
          </a:stretch>
        </p:blipFill>
        <p:spPr>
          <a:xfrm>
            <a:off x="8686800" y="152400"/>
            <a:ext cx="304800" cy="304800"/>
          </a:xfrm>
          <a:prstGeom prst="rect">
            <a:avLst/>
          </a:prstGeom>
        </p:spPr>
      </p:pic>
    </p:spTree>
    <p:extLst>
      <p:ext uri="{BB962C8B-B14F-4D97-AF65-F5344CB8AC3E}">
        <p14:creationId xmlns:p14="http://schemas.microsoft.com/office/powerpoint/2010/main" val="3653407235"/>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534400" cy="758952"/>
          </a:xfrm>
        </p:spPr>
        <p:txBody>
          <a:bodyPr>
            <a:normAutofit fontScale="90000"/>
          </a:bodyPr>
          <a:lstStyle/>
          <a:p>
            <a:r>
              <a:rPr lang="en-US" b="1" dirty="0">
                <a:solidFill>
                  <a:srgbClr val="A30A0C"/>
                </a:solidFill>
              </a:rPr>
              <a:t>2014 Florida Section </a:t>
            </a:r>
            <a:r>
              <a:rPr lang="en-US" b="1" dirty="0" smtClean="0">
                <a:solidFill>
                  <a:srgbClr val="A30A0C"/>
                </a:solidFill>
              </a:rPr>
              <a:t>ASCE Annual </a:t>
            </a:r>
            <a:r>
              <a:rPr lang="en-US" b="1" dirty="0">
                <a:solidFill>
                  <a:srgbClr val="A30A0C"/>
                </a:solidFill>
              </a:rPr>
              <a:t>Conference</a:t>
            </a:r>
          </a:p>
        </p:txBody>
      </p:sp>
      <p:sp>
        <p:nvSpPr>
          <p:cNvPr id="3" name="Content Placeholder 2"/>
          <p:cNvSpPr>
            <a:spLocks noGrp="1"/>
          </p:cNvSpPr>
          <p:nvPr>
            <p:ph sz="quarter" idx="1"/>
          </p:nvPr>
        </p:nvSpPr>
        <p:spPr/>
        <p:txBody>
          <a:bodyPr>
            <a:normAutofit/>
          </a:bodyPr>
          <a:lstStyle/>
          <a:p>
            <a:r>
              <a:rPr lang="en-US" dirty="0" smtClean="0"/>
              <a:t>Miami Beach, FL</a:t>
            </a:r>
          </a:p>
          <a:p>
            <a:r>
              <a:rPr lang="en-US" dirty="0" smtClean="0"/>
              <a:t>July 17-19, 2014</a:t>
            </a:r>
          </a:p>
          <a:p>
            <a:r>
              <a:rPr lang="en-US" dirty="0" smtClean="0"/>
              <a:t>4 students attended</a:t>
            </a:r>
            <a:endParaRPr lang="en-US" dirty="0"/>
          </a:p>
        </p:txBody>
      </p:sp>
      <p:pic>
        <p:nvPicPr>
          <p:cNvPr id="5" name="Picture 4"/>
          <p:cNvPicPr>
            <a:picLocks noChangeAspect="1"/>
          </p:cNvPicPr>
          <p:nvPr/>
        </p:nvPicPr>
        <p:blipFill>
          <a:blip r:embed="rId3"/>
          <a:stretch>
            <a:fillRect/>
          </a:stretch>
        </p:blipFill>
        <p:spPr>
          <a:xfrm flipH="1">
            <a:off x="8686800" y="6400800"/>
            <a:ext cx="286604" cy="286604"/>
          </a:xfrm>
          <a:prstGeom prst="rect">
            <a:avLst/>
          </a:prstGeom>
        </p:spPr>
      </p:pic>
      <p:pic>
        <p:nvPicPr>
          <p:cNvPr id="6" name="Picture 5"/>
          <p:cNvPicPr>
            <a:picLocks noChangeAspect="1"/>
          </p:cNvPicPr>
          <p:nvPr/>
        </p:nvPicPr>
        <p:blipFill>
          <a:blip r:embed="rId3"/>
          <a:stretch>
            <a:fillRect/>
          </a:stretch>
        </p:blipFill>
        <p:spPr>
          <a:xfrm flipH="1">
            <a:off x="152400" y="6400800"/>
            <a:ext cx="286604" cy="286604"/>
          </a:xfrm>
          <a:prstGeom prst="rect">
            <a:avLst/>
          </a:prstGeom>
        </p:spPr>
      </p:pic>
      <p:pic>
        <p:nvPicPr>
          <p:cNvPr id="7" name="Picture 6"/>
          <p:cNvPicPr>
            <a:picLocks noChangeAspect="1"/>
          </p:cNvPicPr>
          <p:nvPr/>
        </p:nvPicPr>
        <p:blipFill>
          <a:blip r:embed="rId4"/>
          <a:stretch>
            <a:fillRect/>
          </a:stretch>
        </p:blipFill>
        <p:spPr>
          <a:xfrm>
            <a:off x="152400" y="152400"/>
            <a:ext cx="304800" cy="304800"/>
          </a:xfrm>
          <a:prstGeom prst="rect">
            <a:avLst/>
          </a:prstGeom>
        </p:spPr>
      </p:pic>
      <p:pic>
        <p:nvPicPr>
          <p:cNvPr id="8" name="Picture 7"/>
          <p:cNvPicPr>
            <a:picLocks noChangeAspect="1"/>
          </p:cNvPicPr>
          <p:nvPr/>
        </p:nvPicPr>
        <p:blipFill>
          <a:blip r:embed="rId4"/>
          <a:stretch>
            <a:fillRect/>
          </a:stretch>
        </p:blipFill>
        <p:spPr>
          <a:xfrm>
            <a:off x="8686800" y="152400"/>
            <a:ext cx="304800" cy="304800"/>
          </a:xfrm>
          <a:prstGeom prst="rect">
            <a:avLst/>
          </a:prstGeom>
        </p:spPr>
      </p:pic>
      <p:pic>
        <p:nvPicPr>
          <p:cNvPr id="9" name="Picture 8"/>
          <p:cNvPicPr>
            <a:picLocks noChangeAspect="1"/>
          </p:cNvPicPr>
          <p:nvPr/>
        </p:nvPicPr>
        <p:blipFill>
          <a:blip r:embed="rId5"/>
          <a:stretch>
            <a:fillRect/>
          </a:stretch>
        </p:blipFill>
        <p:spPr>
          <a:xfrm>
            <a:off x="4267200" y="3200400"/>
            <a:ext cx="4558682" cy="3042920"/>
          </a:xfrm>
          <a:prstGeom prst="rect">
            <a:avLst/>
          </a:prstGeom>
        </p:spPr>
      </p:pic>
    </p:spTree>
    <p:extLst>
      <p:ext uri="{BB962C8B-B14F-4D97-AF65-F5344CB8AC3E}">
        <p14:creationId xmlns:p14="http://schemas.microsoft.com/office/powerpoint/2010/main" val="2079782542"/>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A30A0C"/>
                </a:solidFill>
              </a:rPr>
              <a:t>Special Projects</a:t>
            </a:r>
            <a:endParaRPr lang="en-US" b="1" dirty="0">
              <a:solidFill>
                <a:srgbClr val="A30A0C"/>
              </a:solidFill>
            </a:endParaRPr>
          </a:p>
        </p:txBody>
      </p:sp>
      <p:sp>
        <p:nvSpPr>
          <p:cNvPr id="3" name="Content Placeholder 2"/>
          <p:cNvSpPr>
            <a:spLocks noGrp="1"/>
          </p:cNvSpPr>
          <p:nvPr>
            <p:ph sz="quarter" idx="1"/>
          </p:nvPr>
        </p:nvSpPr>
        <p:spPr/>
        <p:txBody>
          <a:bodyPr>
            <a:normAutofit/>
          </a:bodyPr>
          <a:lstStyle/>
          <a:p>
            <a:r>
              <a:rPr lang="en-US" dirty="0" smtClean="0"/>
              <a:t>Tutoring at Imagine Charter School</a:t>
            </a:r>
          </a:p>
          <a:p>
            <a:r>
              <a:rPr lang="en-US" dirty="0" smtClean="0"/>
              <a:t>Habitat for Humanity </a:t>
            </a:r>
          </a:p>
        </p:txBody>
      </p:sp>
      <p:pic>
        <p:nvPicPr>
          <p:cNvPr id="4" name="Picture 3"/>
          <p:cNvPicPr>
            <a:picLocks noChangeAspect="1"/>
          </p:cNvPicPr>
          <p:nvPr/>
        </p:nvPicPr>
        <p:blipFill>
          <a:blip r:embed="rId3"/>
          <a:stretch>
            <a:fillRect/>
          </a:stretch>
        </p:blipFill>
        <p:spPr>
          <a:xfrm flipH="1">
            <a:off x="8686800" y="6400800"/>
            <a:ext cx="286604" cy="286604"/>
          </a:xfrm>
          <a:prstGeom prst="rect">
            <a:avLst/>
          </a:prstGeom>
        </p:spPr>
      </p:pic>
      <p:pic>
        <p:nvPicPr>
          <p:cNvPr id="5" name="Picture 4"/>
          <p:cNvPicPr>
            <a:picLocks noChangeAspect="1"/>
          </p:cNvPicPr>
          <p:nvPr/>
        </p:nvPicPr>
        <p:blipFill>
          <a:blip r:embed="rId3"/>
          <a:stretch>
            <a:fillRect/>
          </a:stretch>
        </p:blipFill>
        <p:spPr>
          <a:xfrm flipH="1">
            <a:off x="152400" y="6400800"/>
            <a:ext cx="286604" cy="286604"/>
          </a:xfrm>
          <a:prstGeom prst="rect">
            <a:avLst/>
          </a:prstGeom>
        </p:spPr>
      </p:pic>
      <p:pic>
        <p:nvPicPr>
          <p:cNvPr id="6" name="Picture 5"/>
          <p:cNvPicPr>
            <a:picLocks noChangeAspect="1"/>
          </p:cNvPicPr>
          <p:nvPr/>
        </p:nvPicPr>
        <p:blipFill>
          <a:blip r:embed="rId4"/>
          <a:stretch>
            <a:fillRect/>
          </a:stretch>
        </p:blipFill>
        <p:spPr>
          <a:xfrm>
            <a:off x="152400" y="152400"/>
            <a:ext cx="304800" cy="304800"/>
          </a:xfrm>
          <a:prstGeom prst="rect">
            <a:avLst/>
          </a:prstGeom>
        </p:spPr>
      </p:pic>
      <p:pic>
        <p:nvPicPr>
          <p:cNvPr id="7" name="Picture 6"/>
          <p:cNvPicPr>
            <a:picLocks noChangeAspect="1"/>
          </p:cNvPicPr>
          <p:nvPr/>
        </p:nvPicPr>
        <p:blipFill>
          <a:blip r:embed="rId4"/>
          <a:stretch>
            <a:fillRect/>
          </a:stretch>
        </p:blipFill>
        <p:spPr>
          <a:xfrm>
            <a:off x="8686800" y="152400"/>
            <a:ext cx="304800" cy="304800"/>
          </a:xfrm>
          <a:prstGeom prst="rect">
            <a:avLst/>
          </a:prstGeom>
        </p:spPr>
      </p:pic>
    </p:spTree>
    <p:extLst>
      <p:ext uri="{BB962C8B-B14F-4D97-AF65-F5344CB8AC3E}">
        <p14:creationId xmlns:p14="http://schemas.microsoft.com/office/powerpoint/2010/main" val="3662034667"/>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A30A0C"/>
                </a:solidFill>
              </a:rPr>
              <a:t>Tutoring at Imagine Charter School</a:t>
            </a:r>
            <a:endParaRPr lang="en-US" b="1" dirty="0">
              <a:solidFill>
                <a:srgbClr val="A30A0C"/>
              </a:solidFill>
            </a:endParaRPr>
          </a:p>
        </p:txBody>
      </p:sp>
      <p:sp>
        <p:nvSpPr>
          <p:cNvPr id="3" name="Content Placeholder 2"/>
          <p:cNvSpPr>
            <a:spLocks noGrp="1"/>
          </p:cNvSpPr>
          <p:nvPr>
            <p:ph sz="quarter" idx="1"/>
          </p:nvPr>
        </p:nvSpPr>
        <p:spPr>
          <a:xfrm>
            <a:off x="301752" y="1527048"/>
            <a:ext cx="8503920" cy="4873752"/>
          </a:xfrm>
        </p:spPr>
        <p:txBody>
          <a:bodyPr>
            <a:normAutofit fontScale="70000" lnSpcReduction="20000"/>
          </a:bodyPr>
          <a:lstStyle/>
          <a:p>
            <a:r>
              <a:rPr lang="en-US" i="1" dirty="0" smtClean="0"/>
              <a:t>Participation</a:t>
            </a:r>
          </a:p>
          <a:p>
            <a:pPr lvl="1"/>
            <a:r>
              <a:rPr lang="en-US" dirty="0"/>
              <a:t>3</a:t>
            </a:r>
            <a:r>
              <a:rPr lang="en-US" dirty="0" smtClean="0"/>
              <a:t> students have worked on the project</a:t>
            </a:r>
          </a:p>
          <a:p>
            <a:pPr lvl="1"/>
            <a:r>
              <a:rPr lang="en-US" dirty="0" smtClean="0"/>
              <a:t>0 faculty and practitioners involved</a:t>
            </a:r>
          </a:p>
          <a:p>
            <a:pPr lvl="1"/>
            <a:r>
              <a:rPr lang="en-US" dirty="0" smtClean="0"/>
              <a:t>12 total volunteer-hours recorded for the project</a:t>
            </a:r>
          </a:p>
          <a:p>
            <a:r>
              <a:rPr lang="en-US" i="1" dirty="0" smtClean="0"/>
              <a:t>Description</a:t>
            </a:r>
          </a:p>
          <a:p>
            <a:pPr lvl="1"/>
            <a:r>
              <a:rPr lang="en-US" dirty="0" smtClean="0"/>
              <a:t>Primary objective is to help students with their studies in a local school.</a:t>
            </a:r>
          </a:p>
          <a:p>
            <a:pPr lvl="1"/>
            <a:r>
              <a:rPr lang="en-US" dirty="0" smtClean="0"/>
              <a:t>Secondary objective is to get other organizations involved as well, increasing effectiveness of the project.</a:t>
            </a:r>
          </a:p>
          <a:p>
            <a:pPr lvl="1"/>
            <a:r>
              <a:rPr lang="en-US" dirty="0" smtClean="0"/>
              <a:t>Tutoring at the local school will increase community awareness of ASCE and other STEM groups. Our chapter has also succeeded in getting the Florida Tech ABC chapter involved too</a:t>
            </a:r>
          </a:p>
          <a:p>
            <a:r>
              <a:rPr lang="en-US" i="1" dirty="0" smtClean="0"/>
              <a:t>Engineering component </a:t>
            </a:r>
          </a:p>
          <a:p>
            <a:pPr lvl="1"/>
            <a:r>
              <a:rPr lang="en-US" dirty="0" smtClean="0"/>
              <a:t>Communication skills, which are vital in the engineering world in order to present findings and work to the engineering and/or public community, will be used thoroughly in this project</a:t>
            </a:r>
          </a:p>
          <a:p>
            <a:r>
              <a:rPr lang="en-US" i="1" dirty="0" smtClean="0"/>
              <a:t>Project impact</a:t>
            </a:r>
          </a:p>
          <a:p>
            <a:pPr lvl="1"/>
            <a:r>
              <a:rPr lang="en-US" dirty="0" smtClean="0"/>
              <a:t>Short term: Students at Imagine Charter School will receive the help they need to succeed in their classes and move forward with their education</a:t>
            </a:r>
          </a:p>
          <a:p>
            <a:pPr lvl="1"/>
            <a:r>
              <a:rPr lang="en-US" dirty="0" smtClean="0"/>
              <a:t>Long term: Interest in STEM will likely be increased with the help of our ASCE tutors. This may lead to more engineering students here at Florida Tech in the future and more engineers in the nation later, which will be important with our nation’s decaying infrastructure.</a:t>
            </a:r>
          </a:p>
        </p:txBody>
      </p:sp>
      <p:pic>
        <p:nvPicPr>
          <p:cNvPr id="4" name="Picture 3"/>
          <p:cNvPicPr>
            <a:picLocks noChangeAspect="1"/>
          </p:cNvPicPr>
          <p:nvPr/>
        </p:nvPicPr>
        <p:blipFill>
          <a:blip r:embed="rId3"/>
          <a:stretch>
            <a:fillRect/>
          </a:stretch>
        </p:blipFill>
        <p:spPr>
          <a:xfrm flipH="1">
            <a:off x="8686800" y="6400800"/>
            <a:ext cx="286604" cy="286604"/>
          </a:xfrm>
          <a:prstGeom prst="rect">
            <a:avLst/>
          </a:prstGeom>
        </p:spPr>
      </p:pic>
      <p:pic>
        <p:nvPicPr>
          <p:cNvPr id="5" name="Picture 4"/>
          <p:cNvPicPr>
            <a:picLocks noChangeAspect="1"/>
          </p:cNvPicPr>
          <p:nvPr/>
        </p:nvPicPr>
        <p:blipFill>
          <a:blip r:embed="rId3"/>
          <a:stretch>
            <a:fillRect/>
          </a:stretch>
        </p:blipFill>
        <p:spPr>
          <a:xfrm flipH="1">
            <a:off x="152400" y="6400800"/>
            <a:ext cx="286604" cy="286604"/>
          </a:xfrm>
          <a:prstGeom prst="rect">
            <a:avLst/>
          </a:prstGeom>
        </p:spPr>
      </p:pic>
      <p:pic>
        <p:nvPicPr>
          <p:cNvPr id="6" name="Picture 5"/>
          <p:cNvPicPr>
            <a:picLocks noChangeAspect="1"/>
          </p:cNvPicPr>
          <p:nvPr/>
        </p:nvPicPr>
        <p:blipFill>
          <a:blip r:embed="rId4"/>
          <a:stretch>
            <a:fillRect/>
          </a:stretch>
        </p:blipFill>
        <p:spPr>
          <a:xfrm>
            <a:off x="152400" y="152400"/>
            <a:ext cx="304800" cy="304800"/>
          </a:xfrm>
          <a:prstGeom prst="rect">
            <a:avLst/>
          </a:prstGeom>
        </p:spPr>
      </p:pic>
      <p:pic>
        <p:nvPicPr>
          <p:cNvPr id="7" name="Picture 6"/>
          <p:cNvPicPr>
            <a:picLocks noChangeAspect="1"/>
          </p:cNvPicPr>
          <p:nvPr/>
        </p:nvPicPr>
        <p:blipFill>
          <a:blip r:embed="rId4"/>
          <a:stretch>
            <a:fillRect/>
          </a:stretch>
        </p:blipFill>
        <p:spPr>
          <a:xfrm>
            <a:off x="8686800" y="152400"/>
            <a:ext cx="304800" cy="304800"/>
          </a:xfrm>
          <a:prstGeom prst="rect">
            <a:avLst/>
          </a:prstGeom>
        </p:spPr>
      </p:pic>
    </p:spTree>
    <p:extLst>
      <p:ext uri="{BB962C8B-B14F-4D97-AF65-F5344CB8AC3E}">
        <p14:creationId xmlns:p14="http://schemas.microsoft.com/office/powerpoint/2010/main" val="3073034961"/>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A30A0C"/>
                </a:solidFill>
              </a:rPr>
              <a:t>Tutoring at Imagine Charter School</a:t>
            </a:r>
            <a:endParaRPr lang="en-US" dirty="0"/>
          </a:p>
        </p:txBody>
      </p:sp>
      <p:pic>
        <p:nvPicPr>
          <p:cNvPr id="5" name="Picture 4"/>
          <p:cNvPicPr>
            <a:picLocks noChangeAspect="1"/>
          </p:cNvPicPr>
          <p:nvPr/>
        </p:nvPicPr>
        <p:blipFill>
          <a:blip r:embed="rId2"/>
          <a:stretch>
            <a:fillRect/>
          </a:stretch>
        </p:blipFill>
        <p:spPr>
          <a:xfrm>
            <a:off x="304801" y="1600200"/>
            <a:ext cx="2842132" cy="2133600"/>
          </a:xfrm>
          <a:prstGeom prst="rect">
            <a:avLst/>
          </a:prstGeom>
        </p:spPr>
      </p:pic>
      <p:pic>
        <p:nvPicPr>
          <p:cNvPr id="6" name="Picture 5"/>
          <p:cNvPicPr>
            <a:picLocks noChangeAspect="1"/>
          </p:cNvPicPr>
          <p:nvPr/>
        </p:nvPicPr>
        <p:blipFill>
          <a:blip r:embed="rId3"/>
          <a:stretch>
            <a:fillRect/>
          </a:stretch>
        </p:blipFill>
        <p:spPr>
          <a:xfrm>
            <a:off x="5943600" y="1600200"/>
            <a:ext cx="2842131" cy="2133600"/>
          </a:xfrm>
          <a:prstGeom prst="rect">
            <a:avLst/>
          </a:prstGeom>
        </p:spPr>
      </p:pic>
      <p:pic>
        <p:nvPicPr>
          <p:cNvPr id="7" name="Picture 6"/>
          <p:cNvPicPr>
            <a:picLocks noChangeAspect="1"/>
          </p:cNvPicPr>
          <p:nvPr/>
        </p:nvPicPr>
        <p:blipFill>
          <a:blip r:embed="rId4"/>
          <a:stretch>
            <a:fillRect/>
          </a:stretch>
        </p:blipFill>
        <p:spPr>
          <a:xfrm>
            <a:off x="3150935" y="3962400"/>
            <a:ext cx="2842131" cy="2133600"/>
          </a:xfrm>
          <a:prstGeom prst="rect">
            <a:avLst/>
          </a:prstGeom>
        </p:spPr>
      </p:pic>
      <p:pic>
        <p:nvPicPr>
          <p:cNvPr id="8" name="Picture 7"/>
          <p:cNvPicPr>
            <a:picLocks noChangeAspect="1"/>
          </p:cNvPicPr>
          <p:nvPr/>
        </p:nvPicPr>
        <p:blipFill>
          <a:blip r:embed="rId5"/>
          <a:stretch>
            <a:fillRect/>
          </a:stretch>
        </p:blipFill>
        <p:spPr>
          <a:xfrm flipH="1">
            <a:off x="8686800" y="6400800"/>
            <a:ext cx="286604" cy="286604"/>
          </a:xfrm>
          <a:prstGeom prst="rect">
            <a:avLst/>
          </a:prstGeom>
        </p:spPr>
      </p:pic>
      <p:pic>
        <p:nvPicPr>
          <p:cNvPr id="9" name="Picture 8"/>
          <p:cNvPicPr>
            <a:picLocks noChangeAspect="1"/>
          </p:cNvPicPr>
          <p:nvPr/>
        </p:nvPicPr>
        <p:blipFill>
          <a:blip r:embed="rId5"/>
          <a:stretch>
            <a:fillRect/>
          </a:stretch>
        </p:blipFill>
        <p:spPr>
          <a:xfrm flipH="1">
            <a:off x="152400" y="6400800"/>
            <a:ext cx="286604" cy="286604"/>
          </a:xfrm>
          <a:prstGeom prst="rect">
            <a:avLst/>
          </a:prstGeom>
        </p:spPr>
      </p:pic>
      <p:pic>
        <p:nvPicPr>
          <p:cNvPr id="10" name="Picture 9"/>
          <p:cNvPicPr>
            <a:picLocks noChangeAspect="1"/>
          </p:cNvPicPr>
          <p:nvPr/>
        </p:nvPicPr>
        <p:blipFill>
          <a:blip r:embed="rId6"/>
          <a:stretch>
            <a:fillRect/>
          </a:stretch>
        </p:blipFill>
        <p:spPr>
          <a:xfrm>
            <a:off x="152400" y="152400"/>
            <a:ext cx="304800" cy="304800"/>
          </a:xfrm>
          <a:prstGeom prst="rect">
            <a:avLst/>
          </a:prstGeom>
        </p:spPr>
      </p:pic>
      <p:pic>
        <p:nvPicPr>
          <p:cNvPr id="11" name="Picture 10"/>
          <p:cNvPicPr>
            <a:picLocks noChangeAspect="1"/>
          </p:cNvPicPr>
          <p:nvPr/>
        </p:nvPicPr>
        <p:blipFill>
          <a:blip r:embed="rId6"/>
          <a:stretch>
            <a:fillRect/>
          </a:stretch>
        </p:blipFill>
        <p:spPr>
          <a:xfrm>
            <a:off x="8686800" y="152400"/>
            <a:ext cx="304800" cy="304800"/>
          </a:xfrm>
          <a:prstGeom prst="rect">
            <a:avLst/>
          </a:prstGeom>
        </p:spPr>
      </p:pic>
    </p:spTree>
    <p:extLst>
      <p:ext uri="{BB962C8B-B14F-4D97-AF65-F5344CB8AC3E}">
        <p14:creationId xmlns:p14="http://schemas.microsoft.com/office/powerpoint/2010/main" val="3321677272"/>
      </p:ext>
    </p:extLst>
  </p:cSld>
  <p:clrMapOvr>
    <a:masterClrMapping/>
  </p:clrMapOvr>
  <mc:AlternateContent xmlns:mc="http://schemas.openxmlformats.org/markup-compatibility/2006">
    <mc:Choice xmlns:p14="http://schemas.microsoft.com/office/powerpoint/2010/main" Requires="p14">
      <p:transition spd="slow" p14:dur="2000">
        <p14:prism dir="u" isContent="1"/>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A30A0C"/>
                </a:solidFill>
              </a:rPr>
              <a:t>Habitat for Humanity</a:t>
            </a:r>
            <a:endParaRPr lang="en-US" b="1" dirty="0">
              <a:solidFill>
                <a:srgbClr val="A30A0C"/>
              </a:solidFill>
            </a:endParaRPr>
          </a:p>
        </p:txBody>
      </p:sp>
      <p:sp>
        <p:nvSpPr>
          <p:cNvPr id="3" name="Content Placeholder 2"/>
          <p:cNvSpPr>
            <a:spLocks noGrp="1"/>
          </p:cNvSpPr>
          <p:nvPr>
            <p:ph sz="quarter" idx="1"/>
          </p:nvPr>
        </p:nvSpPr>
        <p:spPr/>
        <p:txBody>
          <a:bodyPr>
            <a:noAutofit/>
          </a:bodyPr>
          <a:lstStyle/>
          <a:p>
            <a:r>
              <a:rPr lang="en-US" sz="1400" i="1" dirty="0" smtClean="0"/>
              <a:t>Participation </a:t>
            </a:r>
          </a:p>
          <a:p>
            <a:pPr lvl="1"/>
            <a:r>
              <a:rPr lang="en-US" sz="1200" dirty="0" smtClean="0"/>
              <a:t>27 student members attended informational meeting</a:t>
            </a:r>
          </a:p>
          <a:p>
            <a:pPr lvl="1"/>
            <a:r>
              <a:rPr lang="en-US" sz="1200" dirty="0" smtClean="0"/>
              <a:t>1 faculty advisor participant attended informational meeting</a:t>
            </a:r>
          </a:p>
          <a:p>
            <a:pPr lvl="1"/>
            <a:r>
              <a:rPr lang="en-US" sz="1200" dirty="0" smtClean="0"/>
              <a:t>2 hour presentation conducted by Habitat for Humanity Representatives</a:t>
            </a:r>
          </a:p>
          <a:p>
            <a:pPr lvl="1"/>
            <a:r>
              <a:rPr lang="en-US" sz="1200" dirty="0"/>
              <a:t>3</a:t>
            </a:r>
            <a:r>
              <a:rPr lang="en-US" sz="1200" dirty="0" smtClean="0"/>
              <a:t> student members attended first build</a:t>
            </a:r>
          </a:p>
          <a:p>
            <a:pPr lvl="1"/>
            <a:r>
              <a:rPr lang="en-US" sz="1200" dirty="0" smtClean="0"/>
              <a:t>0 </a:t>
            </a:r>
            <a:r>
              <a:rPr lang="en-US" sz="1200" dirty="0"/>
              <a:t>faculty/practitioner </a:t>
            </a:r>
            <a:r>
              <a:rPr lang="en-US" sz="1200" dirty="0" smtClean="0"/>
              <a:t>participants </a:t>
            </a:r>
            <a:r>
              <a:rPr lang="en-US" sz="1200" dirty="0"/>
              <a:t>attended </a:t>
            </a:r>
            <a:r>
              <a:rPr lang="en-US" sz="1200" dirty="0" smtClean="0"/>
              <a:t>first build</a:t>
            </a:r>
          </a:p>
          <a:p>
            <a:pPr lvl="1"/>
            <a:r>
              <a:rPr lang="en-US" sz="1200" dirty="0" smtClean="0"/>
              <a:t>14 man hours conducted among participating members on the one-day build</a:t>
            </a:r>
          </a:p>
          <a:p>
            <a:r>
              <a:rPr lang="en-US" sz="1400" i="1" dirty="0" smtClean="0"/>
              <a:t>Description</a:t>
            </a:r>
          </a:p>
          <a:p>
            <a:pPr lvl="1"/>
            <a:r>
              <a:rPr lang="en-US" sz="1200" dirty="0"/>
              <a:t>Primary objective is to </a:t>
            </a:r>
            <a:r>
              <a:rPr lang="en-US" sz="1200" dirty="0" smtClean="0"/>
              <a:t>construct homes for those citizens who can’t afford one.</a:t>
            </a:r>
            <a:endParaRPr lang="en-US" sz="1200" dirty="0"/>
          </a:p>
          <a:p>
            <a:pPr lvl="1"/>
            <a:r>
              <a:rPr lang="en-US" sz="1200" dirty="0"/>
              <a:t>Secondary objective is to get other organizations involved as well, increasing effectiveness of the project.</a:t>
            </a:r>
          </a:p>
          <a:p>
            <a:pPr lvl="1"/>
            <a:r>
              <a:rPr lang="en-US" sz="1200" dirty="0" smtClean="0"/>
              <a:t>Helping with the Habitat builds in Brevard county will widely spread our chapter influence. </a:t>
            </a:r>
            <a:r>
              <a:rPr lang="en-US" sz="1200" dirty="0"/>
              <a:t>Our chapter has also succeeded in getting the Florida Tech ABC </a:t>
            </a:r>
            <a:r>
              <a:rPr lang="en-US" sz="1200" dirty="0" smtClean="0"/>
              <a:t>and Chi Epsilon chapters involved. In addition, many prospective new members this year expressed great interest in Habitat for Humanity for </a:t>
            </a:r>
            <a:r>
              <a:rPr lang="en-US" sz="1200" dirty="0"/>
              <a:t>H</a:t>
            </a:r>
            <a:r>
              <a:rPr lang="en-US" sz="1200" dirty="0" smtClean="0"/>
              <a:t>umanity builds.</a:t>
            </a:r>
            <a:endParaRPr lang="en-US" sz="1200" dirty="0"/>
          </a:p>
          <a:p>
            <a:r>
              <a:rPr lang="en-US" sz="1400" i="1" dirty="0" smtClean="0"/>
              <a:t>Engineering component </a:t>
            </a:r>
          </a:p>
          <a:p>
            <a:pPr lvl="1"/>
            <a:r>
              <a:rPr lang="en-US" sz="1200" dirty="0" smtClean="0"/>
              <a:t>Participants will learn about all aspects of construction, from job-site safety and drawings to contractor relations and general construction work.</a:t>
            </a:r>
          </a:p>
          <a:p>
            <a:r>
              <a:rPr lang="en-US" sz="1400" i="1" dirty="0" smtClean="0"/>
              <a:t>Project impact</a:t>
            </a:r>
          </a:p>
          <a:p>
            <a:pPr lvl="1"/>
            <a:r>
              <a:rPr lang="en-US" sz="1200" dirty="0" smtClean="0"/>
              <a:t>Short Term: putting a roof over someone’s head who really needs it!</a:t>
            </a:r>
          </a:p>
          <a:p>
            <a:pPr lvl="1"/>
            <a:r>
              <a:rPr lang="en-US" sz="1200" dirty="0" smtClean="0"/>
              <a:t>Long Term: participating members get hands on experience that they will never forget. This is something you cant learn in a classroom!</a:t>
            </a:r>
          </a:p>
        </p:txBody>
      </p:sp>
      <p:pic>
        <p:nvPicPr>
          <p:cNvPr id="4" name="Picture 3"/>
          <p:cNvPicPr>
            <a:picLocks noChangeAspect="1"/>
          </p:cNvPicPr>
          <p:nvPr/>
        </p:nvPicPr>
        <p:blipFill>
          <a:blip r:embed="rId3"/>
          <a:stretch>
            <a:fillRect/>
          </a:stretch>
        </p:blipFill>
        <p:spPr>
          <a:xfrm flipH="1">
            <a:off x="8686800" y="6400800"/>
            <a:ext cx="286604" cy="286604"/>
          </a:xfrm>
          <a:prstGeom prst="rect">
            <a:avLst/>
          </a:prstGeom>
        </p:spPr>
      </p:pic>
      <p:pic>
        <p:nvPicPr>
          <p:cNvPr id="5" name="Picture 4"/>
          <p:cNvPicPr>
            <a:picLocks noChangeAspect="1"/>
          </p:cNvPicPr>
          <p:nvPr/>
        </p:nvPicPr>
        <p:blipFill>
          <a:blip r:embed="rId3"/>
          <a:stretch>
            <a:fillRect/>
          </a:stretch>
        </p:blipFill>
        <p:spPr>
          <a:xfrm flipH="1">
            <a:off x="152400" y="6400800"/>
            <a:ext cx="286604" cy="286604"/>
          </a:xfrm>
          <a:prstGeom prst="rect">
            <a:avLst/>
          </a:prstGeom>
        </p:spPr>
      </p:pic>
      <p:pic>
        <p:nvPicPr>
          <p:cNvPr id="6" name="Picture 5"/>
          <p:cNvPicPr>
            <a:picLocks noChangeAspect="1"/>
          </p:cNvPicPr>
          <p:nvPr/>
        </p:nvPicPr>
        <p:blipFill>
          <a:blip r:embed="rId4"/>
          <a:stretch>
            <a:fillRect/>
          </a:stretch>
        </p:blipFill>
        <p:spPr>
          <a:xfrm>
            <a:off x="152400" y="152400"/>
            <a:ext cx="304800" cy="304800"/>
          </a:xfrm>
          <a:prstGeom prst="rect">
            <a:avLst/>
          </a:prstGeom>
        </p:spPr>
      </p:pic>
      <p:pic>
        <p:nvPicPr>
          <p:cNvPr id="7" name="Picture 6"/>
          <p:cNvPicPr>
            <a:picLocks noChangeAspect="1"/>
          </p:cNvPicPr>
          <p:nvPr/>
        </p:nvPicPr>
        <p:blipFill>
          <a:blip r:embed="rId4"/>
          <a:stretch>
            <a:fillRect/>
          </a:stretch>
        </p:blipFill>
        <p:spPr>
          <a:xfrm>
            <a:off x="8686800" y="152400"/>
            <a:ext cx="304800" cy="304800"/>
          </a:xfrm>
          <a:prstGeom prst="rect">
            <a:avLst/>
          </a:prstGeom>
        </p:spPr>
      </p:pic>
    </p:spTree>
    <p:extLst>
      <p:ext uri="{BB962C8B-B14F-4D97-AF65-F5344CB8AC3E}">
        <p14:creationId xmlns:p14="http://schemas.microsoft.com/office/powerpoint/2010/main" val="2808882443"/>
      </p:ext>
    </p:extLst>
  </p:cSld>
  <p:clrMapOvr>
    <a:masterClrMapping/>
  </p:clrMapOvr>
  <mc:AlternateContent xmlns:mc="http://schemas.openxmlformats.org/markup-compatibility/2006">
    <mc:Choice xmlns:p14="http://schemas.microsoft.com/office/powerpoint/2010/main" Requires="p14">
      <p:transition spd="slow" p14:dur="2000">
        <p14:prism dir="u" isContent="1"/>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A30A0C"/>
                </a:solidFill>
              </a:rPr>
              <a:t>Habitat for Humanity</a:t>
            </a:r>
            <a:endParaRPr lang="en-US" dirty="0"/>
          </a:p>
        </p:txBody>
      </p:sp>
      <p:pic>
        <p:nvPicPr>
          <p:cNvPr id="4" name="Picture 3"/>
          <p:cNvPicPr>
            <a:picLocks noChangeAspect="1"/>
          </p:cNvPicPr>
          <p:nvPr/>
        </p:nvPicPr>
        <p:blipFill rotWithShape="1">
          <a:blip r:embed="rId2"/>
          <a:srcRect l="37083" t="32169" r="25000" b="247"/>
          <a:stretch/>
        </p:blipFill>
        <p:spPr>
          <a:xfrm>
            <a:off x="304800" y="1600199"/>
            <a:ext cx="2133600" cy="2134519"/>
          </a:xfrm>
          <a:prstGeom prst="rect">
            <a:avLst/>
          </a:prstGeom>
        </p:spPr>
      </p:pic>
      <p:pic>
        <p:nvPicPr>
          <p:cNvPr id="5" name="Picture 4"/>
          <p:cNvPicPr>
            <a:picLocks noChangeAspect="1"/>
          </p:cNvPicPr>
          <p:nvPr/>
        </p:nvPicPr>
        <p:blipFill>
          <a:blip r:embed="rId3"/>
          <a:stretch>
            <a:fillRect/>
          </a:stretch>
        </p:blipFill>
        <p:spPr>
          <a:xfrm>
            <a:off x="2667000" y="1600200"/>
            <a:ext cx="3801349" cy="2133600"/>
          </a:xfrm>
          <a:prstGeom prst="rect">
            <a:avLst/>
          </a:prstGeom>
        </p:spPr>
      </p:pic>
      <p:pic>
        <p:nvPicPr>
          <p:cNvPr id="8" name="Picture 7"/>
          <p:cNvPicPr>
            <a:picLocks noChangeAspect="1"/>
          </p:cNvPicPr>
          <p:nvPr/>
        </p:nvPicPr>
        <p:blipFill>
          <a:blip r:embed="rId4"/>
          <a:stretch>
            <a:fillRect/>
          </a:stretch>
        </p:blipFill>
        <p:spPr>
          <a:xfrm>
            <a:off x="6705600" y="1600200"/>
            <a:ext cx="2133600" cy="2133600"/>
          </a:xfrm>
          <a:prstGeom prst="rect">
            <a:avLst/>
          </a:prstGeom>
        </p:spPr>
      </p:pic>
      <p:pic>
        <p:nvPicPr>
          <p:cNvPr id="9" name="Picture 8"/>
          <p:cNvPicPr>
            <a:picLocks noChangeAspect="1"/>
          </p:cNvPicPr>
          <p:nvPr/>
        </p:nvPicPr>
        <p:blipFill>
          <a:blip r:embed="rId5"/>
          <a:stretch>
            <a:fillRect/>
          </a:stretch>
        </p:blipFill>
        <p:spPr>
          <a:xfrm>
            <a:off x="304800" y="4114800"/>
            <a:ext cx="3801349" cy="2133600"/>
          </a:xfrm>
          <a:prstGeom prst="rect">
            <a:avLst/>
          </a:prstGeom>
        </p:spPr>
      </p:pic>
      <p:pic>
        <p:nvPicPr>
          <p:cNvPr id="10" name="Picture 9"/>
          <p:cNvPicPr>
            <a:picLocks noChangeAspect="1"/>
          </p:cNvPicPr>
          <p:nvPr/>
        </p:nvPicPr>
        <p:blipFill>
          <a:blip r:embed="rId6"/>
          <a:stretch>
            <a:fillRect/>
          </a:stretch>
        </p:blipFill>
        <p:spPr>
          <a:xfrm>
            <a:off x="5029200" y="4114800"/>
            <a:ext cx="3801349" cy="2133600"/>
          </a:xfrm>
          <a:prstGeom prst="rect">
            <a:avLst/>
          </a:prstGeom>
        </p:spPr>
      </p:pic>
      <p:pic>
        <p:nvPicPr>
          <p:cNvPr id="11" name="Picture 10"/>
          <p:cNvPicPr>
            <a:picLocks noChangeAspect="1"/>
          </p:cNvPicPr>
          <p:nvPr/>
        </p:nvPicPr>
        <p:blipFill>
          <a:blip r:embed="rId7"/>
          <a:stretch>
            <a:fillRect/>
          </a:stretch>
        </p:blipFill>
        <p:spPr>
          <a:xfrm flipH="1">
            <a:off x="8686800" y="6400800"/>
            <a:ext cx="286604" cy="286604"/>
          </a:xfrm>
          <a:prstGeom prst="rect">
            <a:avLst/>
          </a:prstGeom>
        </p:spPr>
      </p:pic>
      <p:pic>
        <p:nvPicPr>
          <p:cNvPr id="12" name="Picture 11"/>
          <p:cNvPicPr>
            <a:picLocks noChangeAspect="1"/>
          </p:cNvPicPr>
          <p:nvPr/>
        </p:nvPicPr>
        <p:blipFill>
          <a:blip r:embed="rId7"/>
          <a:stretch>
            <a:fillRect/>
          </a:stretch>
        </p:blipFill>
        <p:spPr>
          <a:xfrm flipH="1">
            <a:off x="152400" y="6400800"/>
            <a:ext cx="286604" cy="286604"/>
          </a:xfrm>
          <a:prstGeom prst="rect">
            <a:avLst/>
          </a:prstGeom>
        </p:spPr>
      </p:pic>
      <p:pic>
        <p:nvPicPr>
          <p:cNvPr id="13" name="Picture 12"/>
          <p:cNvPicPr>
            <a:picLocks noChangeAspect="1"/>
          </p:cNvPicPr>
          <p:nvPr/>
        </p:nvPicPr>
        <p:blipFill>
          <a:blip r:embed="rId8"/>
          <a:stretch>
            <a:fillRect/>
          </a:stretch>
        </p:blipFill>
        <p:spPr>
          <a:xfrm>
            <a:off x="152400" y="152400"/>
            <a:ext cx="304800" cy="304800"/>
          </a:xfrm>
          <a:prstGeom prst="rect">
            <a:avLst/>
          </a:prstGeom>
        </p:spPr>
      </p:pic>
      <p:pic>
        <p:nvPicPr>
          <p:cNvPr id="14" name="Picture 13"/>
          <p:cNvPicPr>
            <a:picLocks noChangeAspect="1"/>
          </p:cNvPicPr>
          <p:nvPr/>
        </p:nvPicPr>
        <p:blipFill>
          <a:blip r:embed="rId8"/>
          <a:stretch>
            <a:fillRect/>
          </a:stretch>
        </p:blipFill>
        <p:spPr>
          <a:xfrm>
            <a:off x="8686800" y="152400"/>
            <a:ext cx="304800" cy="304800"/>
          </a:xfrm>
          <a:prstGeom prst="rect">
            <a:avLst/>
          </a:prstGeom>
        </p:spPr>
      </p:pic>
    </p:spTree>
    <p:extLst>
      <p:ext uri="{BB962C8B-B14F-4D97-AF65-F5344CB8AC3E}">
        <p14:creationId xmlns:p14="http://schemas.microsoft.com/office/powerpoint/2010/main" val="3522337194"/>
      </p:ext>
    </p:extLst>
  </p:cSld>
  <p:clrMapOvr>
    <a:masterClrMapping/>
  </p:clrMapOvr>
  <mc:AlternateContent xmlns:mc="http://schemas.openxmlformats.org/markup-compatibility/2006">
    <mc:Choice xmlns:p14="http://schemas.microsoft.com/office/powerpoint/2010/main" Requires="p14">
      <p:transition spd="slow" p14:dur="2000">
        <p14:prism dir="u" isContent="1"/>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A30A0C"/>
                </a:solidFill>
              </a:rPr>
              <a:t>Summary and Questions</a:t>
            </a:r>
            <a:endParaRPr lang="en-US" b="1" dirty="0">
              <a:solidFill>
                <a:srgbClr val="A30A0C"/>
              </a:solidFill>
            </a:endParaRPr>
          </a:p>
        </p:txBody>
      </p:sp>
      <p:sp>
        <p:nvSpPr>
          <p:cNvPr id="3" name="Content Placeholder 2"/>
          <p:cNvSpPr>
            <a:spLocks noGrp="1"/>
          </p:cNvSpPr>
          <p:nvPr>
            <p:ph sz="quarter" idx="1"/>
          </p:nvPr>
        </p:nvSpPr>
        <p:spPr/>
        <p:txBody>
          <a:bodyPr>
            <a:normAutofit fontScale="77500" lnSpcReduction="20000"/>
          </a:bodyPr>
          <a:lstStyle/>
          <a:p>
            <a:r>
              <a:rPr lang="en-US" i="1" dirty="0" smtClean="0"/>
              <a:t>Significant events of the year:</a:t>
            </a:r>
          </a:p>
          <a:p>
            <a:pPr lvl="1"/>
            <a:r>
              <a:rPr lang="en-US" i="1" dirty="0" smtClean="0"/>
              <a:t>2014 Student Conference</a:t>
            </a:r>
          </a:p>
          <a:p>
            <a:pPr lvl="1"/>
            <a:r>
              <a:rPr lang="en-US" i="1" dirty="0" err="1" smtClean="0"/>
              <a:t>Minigolfing</a:t>
            </a:r>
            <a:r>
              <a:rPr lang="en-US" i="1" dirty="0" smtClean="0"/>
              <a:t> social with Cape Canaveral Branch</a:t>
            </a:r>
          </a:p>
          <a:p>
            <a:pPr lvl="1"/>
            <a:r>
              <a:rPr lang="en-US" i="1" dirty="0" smtClean="0"/>
              <a:t>Started Tutoring Project</a:t>
            </a:r>
          </a:p>
          <a:p>
            <a:pPr lvl="1"/>
            <a:r>
              <a:rPr lang="en-US" i="1" dirty="0" smtClean="0"/>
              <a:t>Arranged Habitat Project</a:t>
            </a:r>
          </a:p>
          <a:p>
            <a:r>
              <a:rPr lang="en-US" i="1" dirty="0" smtClean="0"/>
              <a:t>Significant challenges faced:</a:t>
            </a:r>
          </a:p>
          <a:p>
            <a:pPr lvl="1"/>
            <a:r>
              <a:rPr lang="en-US" dirty="0" smtClean="0"/>
              <a:t>Lost a lot of members last year</a:t>
            </a:r>
          </a:p>
          <a:p>
            <a:pPr lvl="1"/>
            <a:r>
              <a:rPr lang="en-US" dirty="0" smtClean="0"/>
              <a:t>Participation among members has grown weak</a:t>
            </a:r>
          </a:p>
          <a:p>
            <a:pPr lvl="1"/>
            <a:r>
              <a:rPr lang="en-US" dirty="0" smtClean="0"/>
              <a:t>Recent influx of members due to success with goals thus far has created new administrative problems</a:t>
            </a:r>
          </a:p>
          <a:p>
            <a:pPr lvl="1"/>
            <a:r>
              <a:rPr lang="en-US" dirty="0" smtClean="0"/>
              <a:t>Representation for lowerclassmen in the organization is lacking</a:t>
            </a:r>
          </a:p>
          <a:p>
            <a:pPr marL="0" indent="0" algn="ctr">
              <a:buNone/>
            </a:pPr>
            <a:endParaRPr lang="en-US" b="1" i="1" u="sng" dirty="0"/>
          </a:p>
          <a:p>
            <a:pPr marL="0" indent="0" algn="ctr">
              <a:buNone/>
            </a:pPr>
            <a:endParaRPr lang="en-US" b="1" i="1" u="sng" dirty="0" smtClean="0"/>
          </a:p>
          <a:p>
            <a:pPr marL="0" indent="0" algn="ctr">
              <a:buNone/>
            </a:pPr>
            <a:endParaRPr lang="en-US" b="1" i="1" u="sng" dirty="0" smtClean="0"/>
          </a:p>
          <a:p>
            <a:pPr marL="0" indent="0" algn="ctr">
              <a:buNone/>
            </a:pPr>
            <a:r>
              <a:rPr lang="en-US" b="1" i="1" u="sng" dirty="0" smtClean="0"/>
              <a:t>QUESTIONS?</a:t>
            </a:r>
          </a:p>
        </p:txBody>
      </p:sp>
      <p:pic>
        <p:nvPicPr>
          <p:cNvPr id="5" name="Picture 4"/>
          <p:cNvPicPr>
            <a:picLocks noChangeAspect="1"/>
          </p:cNvPicPr>
          <p:nvPr/>
        </p:nvPicPr>
        <p:blipFill>
          <a:blip r:embed="rId3"/>
          <a:stretch>
            <a:fillRect/>
          </a:stretch>
        </p:blipFill>
        <p:spPr>
          <a:xfrm flipH="1">
            <a:off x="304800" y="5468204"/>
            <a:ext cx="914400" cy="914400"/>
          </a:xfrm>
          <a:prstGeom prst="rect">
            <a:avLst/>
          </a:prstGeom>
        </p:spPr>
      </p:pic>
      <p:pic>
        <p:nvPicPr>
          <p:cNvPr id="6" name="Picture 5"/>
          <p:cNvPicPr>
            <a:picLocks noChangeAspect="1"/>
          </p:cNvPicPr>
          <p:nvPr/>
        </p:nvPicPr>
        <p:blipFill>
          <a:blip r:embed="rId4"/>
          <a:stretch>
            <a:fillRect/>
          </a:stretch>
        </p:blipFill>
        <p:spPr>
          <a:xfrm>
            <a:off x="304800" y="304800"/>
            <a:ext cx="914400" cy="914400"/>
          </a:xfrm>
          <a:prstGeom prst="rect">
            <a:avLst/>
          </a:prstGeom>
        </p:spPr>
      </p:pic>
      <p:pic>
        <p:nvPicPr>
          <p:cNvPr id="8" name="Picture 7"/>
          <p:cNvPicPr>
            <a:picLocks noChangeAspect="1"/>
          </p:cNvPicPr>
          <p:nvPr/>
        </p:nvPicPr>
        <p:blipFill>
          <a:blip r:embed="rId4"/>
          <a:stretch>
            <a:fillRect/>
          </a:stretch>
        </p:blipFill>
        <p:spPr>
          <a:xfrm>
            <a:off x="7924800" y="304800"/>
            <a:ext cx="914400" cy="914400"/>
          </a:xfrm>
          <a:prstGeom prst="rect">
            <a:avLst/>
          </a:prstGeom>
        </p:spPr>
      </p:pic>
      <p:pic>
        <p:nvPicPr>
          <p:cNvPr id="9" name="Picture 8"/>
          <p:cNvPicPr>
            <a:picLocks noChangeAspect="1"/>
          </p:cNvPicPr>
          <p:nvPr/>
        </p:nvPicPr>
        <p:blipFill>
          <a:blip r:embed="rId3"/>
          <a:stretch>
            <a:fillRect/>
          </a:stretch>
        </p:blipFill>
        <p:spPr>
          <a:xfrm flipH="1">
            <a:off x="7924800" y="5486400"/>
            <a:ext cx="914400" cy="914400"/>
          </a:xfrm>
          <a:prstGeom prst="rect">
            <a:avLst/>
          </a:prstGeom>
        </p:spPr>
      </p:pic>
    </p:spTree>
    <p:extLst>
      <p:ext uri="{BB962C8B-B14F-4D97-AF65-F5344CB8AC3E}">
        <p14:creationId xmlns:p14="http://schemas.microsoft.com/office/powerpoint/2010/main" val="4034289617"/>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xmlns:p14="http://schemas.microsoft.com/office/powerpoint/2010/main" spd="slow">
        <p:checker/>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A30A0C"/>
                </a:solidFill>
              </a:rPr>
              <a:t>Student Officers</a:t>
            </a:r>
            <a:endParaRPr lang="en-US" b="1" dirty="0">
              <a:solidFill>
                <a:srgbClr val="A30A0C"/>
              </a:solidFill>
            </a:endParaRPr>
          </a:p>
        </p:txBody>
      </p:sp>
      <p:sp>
        <p:nvSpPr>
          <p:cNvPr id="3" name="Content Placeholder 2"/>
          <p:cNvSpPr>
            <a:spLocks noGrp="1"/>
          </p:cNvSpPr>
          <p:nvPr>
            <p:ph sz="quarter" idx="1"/>
          </p:nvPr>
        </p:nvSpPr>
        <p:spPr>
          <a:xfrm>
            <a:off x="152400" y="1371601"/>
            <a:ext cx="8839200" cy="2438400"/>
          </a:xfrm>
        </p:spPr>
        <p:txBody>
          <a:bodyPr numCol="3">
            <a:noAutofit/>
          </a:bodyPr>
          <a:lstStyle/>
          <a:p>
            <a:r>
              <a:rPr lang="en-US" sz="2000" i="1" dirty="0"/>
              <a:t> </a:t>
            </a:r>
            <a:r>
              <a:rPr lang="en-US" sz="2000" i="1" dirty="0" smtClean="0"/>
              <a:t>President</a:t>
            </a:r>
            <a:r>
              <a:rPr lang="en-US" sz="2000" dirty="0" smtClean="0"/>
              <a:t>:</a:t>
            </a:r>
          </a:p>
          <a:p>
            <a:pPr lvl="1"/>
            <a:r>
              <a:rPr lang="en-US" sz="1600" dirty="0" smtClean="0"/>
              <a:t>Joseph </a:t>
            </a:r>
            <a:r>
              <a:rPr lang="en-US" sz="1600" dirty="0" err="1"/>
              <a:t>Hereau</a:t>
            </a:r>
            <a:r>
              <a:rPr lang="en-US" sz="1600" dirty="0"/>
              <a:t> </a:t>
            </a:r>
            <a:r>
              <a:rPr lang="en-US" sz="1600" dirty="0" smtClean="0"/>
              <a:t>     </a:t>
            </a:r>
            <a:r>
              <a:rPr lang="en-US" sz="1200" dirty="0" smtClean="0">
                <a:hlinkClick r:id="rId3"/>
              </a:rPr>
              <a:t>jhereau2011</a:t>
            </a:r>
            <a:r>
              <a:rPr lang="en-US" sz="1200" dirty="0">
                <a:hlinkClick r:id="rId3"/>
              </a:rPr>
              <a:t>@</a:t>
            </a:r>
            <a:r>
              <a:rPr lang="en-US" sz="1200" dirty="0" smtClean="0">
                <a:hlinkClick r:id="rId3"/>
              </a:rPr>
              <a:t>my.fit.edu</a:t>
            </a:r>
            <a:endParaRPr lang="en-US" sz="1600" dirty="0"/>
          </a:p>
          <a:p>
            <a:endParaRPr lang="en-US" sz="2000" dirty="0"/>
          </a:p>
          <a:p>
            <a:endParaRPr lang="en-US" sz="2000" dirty="0" smtClean="0"/>
          </a:p>
          <a:p>
            <a:endParaRPr lang="en-US" sz="2000" dirty="0"/>
          </a:p>
          <a:p>
            <a:endParaRPr lang="en-US" sz="2000" dirty="0" smtClean="0"/>
          </a:p>
          <a:p>
            <a:r>
              <a:rPr lang="en-US" sz="2000" dirty="0"/>
              <a:t> </a:t>
            </a:r>
            <a:r>
              <a:rPr lang="en-US" sz="2000" i="1" dirty="0" smtClean="0"/>
              <a:t>Vice President                                    &amp; Canoe Co-Captain</a:t>
            </a:r>
            <a:r>
              <a:rPr lang="en-US" sz="2000" dirty="0" smtClean="0"/>
              <a:t>:</a:t>
            </a:r>
          </a:p>
          <a:p>
            <a:pPr lvl="1"/>
            <a:r>
              <a:rPr lang="en-US" sz="1600" dirty="0"/>
              <a:t>Alexis Miller </a:t>
            </a:r>
            <a:r>
              <a:rPr lang="en-US" sz="1600" dirty="0" smtClean="0"/>
              <a:t>             </a:t>
            </a:r>
            <a:r>
              <a:rPr lang="en-US" sz="1200" dirty="0" smtClean="0">
                <a:hlinkClick r:id="rId4"/>
              </a:rPr>
              <a:t>alexis2011</a:t>
            </a:r>
            <a:r>
              <a:rPr lang="en-US" sz="1200" dirty="0">
                <a:hlinkClick r:id="rId4"/>
              </a:rPr>
              <a:t>@</a:t>
            </a:r>
            <a:r>
              <a:rPr lang="en-US" sz="1200" dirty="0" smtClean="0">
                <a:hlinkClick r:id="rId4"/>
              </a:rPr>
              <a:t>my.fit.edu</a:t>
            </a:r>
            <a:endParaRPr lang="en-US" sz="2000" dirty="0" smtClean="0"/>
          </a:p>
          <a:p>
            <a:endParaRPr lang="en-US" sz="2000" i="1" dirty="0" smtClean="0"/>
          </a:p>
          <a:p>
            <a:endParaRPr lang="en-US" sz="2000" i="1" dirty="0"/>
          </a:p>
          <a:p>
            <a:endParaRPr lang="en-US" sz="2000" i="1" dirty="0" smtClean="0"/>
          </a:p>
          <a:p>
            <a:r>
              <a:rPr lang="en-US" sz="2000" i="1" dirty="0" smtClean="0"/>
              <a:t>Secretary</a:t>
            </a:r>
            <a:r>
              <a:rPr lang="en-US" sz="2000" dirty="0" smtClean="0"/>
              <a:t>:</a:t>
            </a:r>
          </a:p>
          <a:p>
            <a:pPr lvl="1"/>
            <a:r>
              <a:rPr lang="en-US" sz="1600" dirty="0" smtClean="0"/>
              <a:t>Nicholas Miller      </a:t>
            </a:r>
            <a:r>
              <a:rPr lang="en-US" sz="1200" dirty="0" smtClean="0">
                <a:hlinkClick r:id="rId5"/>
              </a:rPr>
              <a:t>nmiller2012@my.fit.edu</a:t>
            </a:r>
            <a:endParaRPr lang="en-US" sz="1600" dirty="0" smtClean="0"/>
          </a:p>
        </p:txBody>
      </p:sp>
      <p:sp>
        <p:nvSpPr>
          <p:cNvPr id="27" name="Rectangle 26"/>
          <p:cNvSpPr>
            <a:spLocks/>
          </p:cNvSpPr>
          <p:nvPr/>
        </p:nvSpPr>
        <p:spPr>
          <a:xfrm>
            <a:off x="304800" y="3048000"/>
            <a:ext cx="2615184" cy="329184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400" dirty="0" smtClean="0"/>
              <a:t>Not Pictured</a:t>
            </a:r>
            <a:endParaRPr lang="en-US" sz="1400" dirty="0"/>
          </a:p>
        </p:txBody>
      </p:sp>
      <p:pic>
        <p:nvPicPr>
          <p:cNvPr id="9" name="Picture 8"/>
          <p:cNvPicPr>
            <a:picLocks/>
          </p:cNvPicPr>
          <p:nvPr/>
        </p:nvPicPr>
        <p:blipFill>
          <a:blip r:embed="rId6"/>
          <a:stretch>
            <a:fillRect/>
          </a:stretch>
        </p:blipFill>
        <p:spPr>
          <a:xfrm>
            <a:off x="6248400" y="3048000"/>
            <a:ext cx="2611351" cy="3291840"/>
          </a:xfrm>
          <a:prstGeom prst="rect">
            <a:avLst/>
          </a:prstGeom>
        </p:spPr>
      </p:pic>
      <p:pic>
        <p:nvPicPr>
          <p:cNvPr id="10" name="Picture 9"/>
          <p:cNvPicPr>
            <a:picLocks/>
          </p:cNvPicPr>
          <p:nvPr/>
        </p:nvPicPr>
        <p:blipFill rotWithShape="1">
          <a:blip r:embed="rId7"/>
          <a:srcRect t="7842" b="3838"/>
          <a:stretch/>
        </p:blipFill>
        <p:spPr>
          <a:xfrm>
            <a:off x="3264408" y="3048000"/>
            <a:ext cx="2615184" cy="3289300"/>
          </a:xfrm>
          <a:prstGeom prst="rect">
            <a:avLst/>
          </a:prstGeom>
        </p:spPr>
      </p:pic>
      <p:pic>
        <p:nvPicPr>
          <p:cNvPr id="23" name="Picture 22"/>
          <p:cNvPicPr>
            <a:picLocks noChangeAspect="1"/>
          </p:cNvPicPr>
          <p:nvPr/>
        </p:nvPicPr>
        <p:blipFill>
          <a:blip r:embed="rId8"/>
          <a:stretch>
            <a:fillRect/>
          </a:stretch>
        </p:blipFill>
        <p:spPr>
          <a:xfrm flipH="1">
            <a:off x="8686800" y="6400800"/>
            <a:ext cx="286604" cy="286604"/>
          </a:xfrm>
          <a:prstGeom prst="rect">
            <a:avLst/>
          </a:prstGeom>
        </p:spPr>
      </p:pic>
      <p:pic>
        <p:nvPicPr>
          <p:cNvPr id="24" name="Picture 23"/>
          <p:cNvPicPr>
            <a:picLocks noChangeAspect="1"/>
          </p:cNvPicPr>
          <p:nvPr/>
        </p:nvPicPr>
        <p:blipFill>
          <a:blip r:embed="rId8"/>
          <a:stretch>
            <a:fillRect/>
          </a:stretch>
        </p:blipFill>
        <p:spPr>
          <a:xfrm flipH="1">
            <a:off x="152400" y="6400800"/>
            <a:ext cx="286604" cy="286604"/>
          </a:xfrm>
          <a:prstGeom prst="rect">
            <a:avLst/>
          </a:prstGeom>
        </p:spPr>
      </p:pic>
      <p:pic>
        <p:nvPicPr>
          <p:cNvPr id="25" name="Picture 24"/>
          <p:cNvPicPr>
            <a:picLocks noChangeAspect="1"/>
          </p:cNvPicPr>
          <p:nvPr/>
        </p:nvPicPr>
        <p:blipFill>
          <a:blip r:embed="rId9"/>
          <a:stretch>
            <a:fillRect/>
          </a:stretch>
        </p:blipFill>
        <p:spPr>
          <a:xfrm>
            <a:off x="152400" y="152400"/>
            <a:ext cx="304800" cy="304800"/>
          </a:xfrm>
          <a:prstGeom prst="rect">
            <a:avLst/>
          </a:prstGeom>
        </p:spPr>
      </p:pic>
      <p:pic>
        <p:nvPicPr>
          <p:cNvPr id="26" name="Picture 25"/>
          <p:cNvPicPr>
            <a:picLocks noChangeAspect="1"/>
          </p:cNvPicPr>
          <p:nvPr/>
        </p:nvPicPr>
        <p:blipFill>
          <a:blip r:embed="rId9"/>
          <a:stretch>
            <a:fillRect/>
          </a:stretch>
        </p:blipFill>
        <p:spPr>
          <a:xfrm>
            <a:off x="8686800" y="152400"/>
            <a:ext cx="304800" cy="304800"/>
          </a:xfrm>
          <a:prstGeom prst="rect">
            <a:avLst/>
          </a:prstGeom>
        </p:spPr>
      </p:pic>
      <p:pic>
        <p:nvPicPr>
          <p:cNvPr id="4" name="Picture 3"/>
          <p:cNvPicPr>
            <a:picLocks noChangeAspect="1"/>
          </p:cNvPicPr>
          <p:nvPr/>
        </p:nvPicPr>
        <p:blipFill rotWithShape="1">
          <a:blip r:embed="rId10"/>
          <a:srcRect t="7728" b="21677"/>
          <a:stretch/>
        </p:blipFill>
        <p:spPr>
          <a:xfrm>
            <a:off x="304800" y="3043520"/>
            <a:ext cx="2615184" cy="3282093"/>
          </a:xfrm>
          <a:prstGeom prst="rect">
            <a:avLst/>
          </a:prstGeom>
        </p:spPr>
      </p:pic>
    </p:spTree>
    <p:extLst>
      <p:ext uri="{BB962C8B-B14F-4D97-AF65-F5344CB8AC3E}">
        <p14:creationId xmlns:p14="http://schemas.microsoft.com/office/powerpoint/2010/main" val="3685831217"/>
      </p:ext>
    </p:extLst>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A30A0C"/>
                </a:solidFill>
              </a:rPr>
              <a:t>Student Officers</a:t>
            </a:r>
            <a:endParaRPr lang="en-US" b="1" dirty="0">
              <a:solidFill>
                <a:srgbClr val="A30A0C"/>
              </a:solidFill>
            </a:endParaRPr>
          </a:p>
        </p:txBody>
      </p:sp>
      <p:sp>
        <p:nvSpPr>
          <p:cNvPr id="3" name="Content Placeholder 2"/>
          <p:cNvSpPr>
            <a:spLocks noGrp="1"/>
          </p:cNvSpPr>
          <p:nvPr>
            <p:ph sz="quarter" idx="1"/>
          </p:nvPr>
        </p:nvSpPr>
        <p:spPr>
          <a:xfrm>
            <a:off x="152400" y="1371601"/>
            <a:ext cx="8839200" cy="2438400"/>
          </a:xfrm>
        </p:spPr>
        <p:txBody>
          <a:bodyPr numCol="3">
            <a:noAutofit/>
          </a:bodyPr>
          <a:lstStyle/>
          <a:p>
            <a:r>
              <a:rPr lang="en-US" sz="2000" i="1" dirty="0"/>
              <a:t>Treasurer:</a:t>
            </a:r>
          </a:p>
          <a:p>
            <a:pPr lvl="1"/>
            <a:r>
              <a:rPr lang="en-US" sz="2000" dirty="0" smtClean="0"/>
              <a:t> </a:t>
            </a:r>
            <a:r>
              <a:rPr lang="en-US" sz="1600" dirty="0" smtClean="0"/>
              <a:t>Spencer </a:t>
            </a:r>
            <a:r>
              <a:rPr lang="en-US" sz="1600" dirty="0" err="1" smtClean="0"/>
              <a:t>Hinkley</a:t>
            </a:r>
            <a:r>
              <a:rPr lang="en-US" sz="1600" dirty="0" smtClean="0"/>
              <a:t>         </a:t>
            </a:r>
            <a:r>
              <a:rPr lang="en-US" sz="1200" dirty="0" smtClean="0">
                <a:hlinkClick r:id="rId3"/>
              </a:rPr>
              <a:t>shinkley2013@my.fit.edu</a:t>
            </a:r>
            <a:endParaRPr lang="en-US" sz="1200" i="1" dirty="0" smtClean="0"/>
          </a:p>
          <a:p>
            <a:endParaRPr lang="en-US" sz="2000" dirty="0"/>
          </a:p>
          <a:p>
            <a:endParaRPr lang="en-US" sz="2000" dirty="0" smtClean="0"/>
          </a:p>
          <a:p>
            <a:endParaRPr lang="en-US" sz="2000" dirty="0"/>
          </a:p>
          <a:p>
            <a:endParaRPr lang="en-US" sz="2000" dirty="0" smtClean="0"/>
          </a:p>
          <a:p>
            <a:r>
              <a:rPr lang="en-US" sz="1600" dirty="0"/>
              <a:t> </a:t>
            </a:r>
            <a:r>
              <a:rPr lang="en-US" sz="2000" i="1" dirty="0"/>
              <a:t>Historian &amp; Bridge Co-Captain</a:t>
            </a:r>
            <a:r>
              <a:rPr lang="en-US" sz="2000" dirty="0"/>
              <a:t>:</a:t>
            </a:r>
          </a:p>
          <a:p>
            <a:pPr lvl="1"/>
            <a:r>
              <a:rPr lang="en-US" sz="1600" dirty="0"/>
              <a:t> Spenser </a:t>
            </a:r>
            <a:r>
              <a:rPr lang="en-US" sz="1600" dirty="0" err="1"/>
              <a:t>Puffenbarger</a:t>
            </a:r>
            <a:r>
              <a:rPr lang="en-US" sz="1600" dirty="0"/>
              <a:t> </a:t>
            </a:r>
            <a:r>
              <a:rPr lang="en-US" sz="1200" dirty="0" smtClean="0">
                <a:hlinkClick r:id="rId4"/>
              </a:rPr>
              <a:t>spuffenbarge2012</a:t>
            </a:r>
            <a:r>
              <a:rPr lang="en-US" sz="1200" dirty="0">
                <a:hlinkClick r:id="rId4"/>
              </a:rPr>
              <a:t>@</a:t>
            </a:r>
            <a:r>
              <a:rPr lang="en-US" sz="1200" dirty="0" smtClean="0">
                <a:hlinkClick r:id="rId4"/>
              </a:rPr>
              <a:t>my.fit.edu</a:t>
            </a:r>
            <a:endParaRPr lang="en-US" sz="1200" dirty="0" smtClean="0"/>
          </a:p>
          <a:p>
            <a:pPr lvl="1"/>
            <a:endParaRPr lang="en-US" sz="1600" dirty="0"/>
          </a:p>
          <a:p>
            <a:pPr marL="0" indent="0">
              <a:buNone/>
            </a:pPr>
            <a:endParaRPr lang="en-US" sz="2000" i="1" dirty="0" smtClean="0"/>
          </a:p>
          <a:p>
            <a:pPr marL="0" indent="0">
              <a:buNone/>
            </a:pPr>
            <a:endParaRPr lang="en-US" sz="2000" i="1" dirty="0" smtClean="0"/>
          </a:p>
          <a:p>
            <a:r>
              <a:rPr lang="en-US" sz="2000" i="1" dirty="0"/>
              <a:t>Regionals Coordinator</a:t>
            </a:r>
            <a:r>
              <a:rPr lang="en-US" sz="2000" dirty="0"/>
              <a:t>:</a:t>
            </a:r>
          </a:p>
          <a:p>
            <a:pPr lvl="1"/>
            <a:r>
              <a:rPr lang="en-US" sz="1600" dirty="0"/>
              <a:t>Elijah Ginsburg </a:t>
            </a:r>
            <a:r>
              <a:rPr lang="en-US" sz="1200" dirty="0" smtClean="0">
                <a:hlinkClick r:id="rId5"/>
              </a:rPr>
              <a:t>eginsburg2013</a:t>
            </a:r>
            <a:r>
              <a:rPr lang="en-US" sz="1200" dirty="0">
                <a:hlinkClick r:id="rId5"/>
              </a:rPr>
              <a:t>@</a:t>
            </a:r>
            <a:r>
              <a:rPr lang="en-US" sz="1200" dirty="0" smtClean="0">
                <a:hlinkClick r:id="rId5"/>
              </a:rPr>
              <a:t>my.fit.edu</a:t>
            </a:r>
            <a:endParaRPr lang="en-US" sz="1200" dirty="0" smtClean="0"/>
          </a:p>
        </p:txBody>
      </p:sp>
      <p:pic>
        <p:nvPicPr>
          <p:cNvPr id="4" name="Picture 3"/>
          <p:cNvPicPr>
            <a:picLocks noChangeAspect="1"/>
          </p:cNvPicPr>
          <p:nvPr/>
        </p:nvPicPr>
        <p:blipFill rotWithShape="1">
          <a:blip r:embed="rId6"/>
          <a:srcRect l="486" t="21538" r="-486" b="2344"/>
          <a:stretch/>
        </p:blipFill>
        <p:spPr>
          <a:xfrm>
            <a:off x="304800" y="3048000"/>
            <a:ext cx="2615184" cy="3276600"/>
          </a:xfrm>
          <a:prstGeom prst="rect">
            <a:avLst/>
          </a:prstGeom>
        </p:spPr>
      </p:pic>
      <p:sp>
        <p:nvSpPr>
          <p:cNvPr id="8" name="Rectangle 7"/>
          <p:cNvSpPr>
            <a:spLocks/>
          </p:cNvSpPr>
          <p:nvPr/>
        </p:nvSpPr>
        <p:spPr>
          <a:xfrm>
            <a:off x="3264408" y="3048000"/>
            <a:ext cx="2615184" cy="329184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400" dirty="0" smtClean="0"/>
              <a:t>Not Pictured</a:t>
            </a:r>
            <a:endParaRPr lang="en-US" sz="1400" dirty="0"/>
          </a:p>
        </p:txBody>
      </p:sp>
      <p:sp>
        <p:nvSpPr>
          <p:cNvPr id="11" name="Rectangle 10"/>
          <p:cNvSpPr>
            <a:spLocks/>
          </p:cNvSpPr>
          <p:nvPr/>
        </p:nvSpPr>
        <p:spPr>
          <a:xfrm>
            <a:off x="6248400" y="3048000"/>
            <a:ext cx="2615184" cy="329184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400" dirty="0" smtClean="0"/>
              <a:t>Not Pictured</a:t>
            </a:r>
            <a:endParaRPr lang="en-US" sz="1400" dirty="0"/>
          </a:p>
        </p:txBody>
      </p:sp>
      <p:pic>
        <p:nvPicPr>
          <p:cNvPr id="12" name="Picture 11"/>
          <p:cNvPicPr>
            <a:picLocks noChangeAspect="1"/>
          </p:cNvPicPr>
          <p:nvPr/>
        </p:nvPicPr>
        <p:blipFill>
          <a:blip r:embed="rId7"/>
          <a:stretch>
            <a:fillRect/>
          </a:stretch>
        </p:blipFill>
        <p:spPr>
          <a:xfrm flipH="1">
            <a:off x="8686800" y="6400800"/>
            <a:ext cx="286604" cy="286604"/>
          </a:xfrm>
          <a:prstGeom prst="rect">
            <a:avLst/>
          </a:prstGeom>
        </p:spPr>
      </p:pic>
      <p:pic>
        <p:nvPicPr>
          <p:cNvPr id="13" name="Picture 12"/>
          <p:cNvPicPr>
            <a:picLocks noChangeAspect="1"/>
          </p:cNvPicPr>
          <p:nvPr/>
        </p:nvPicPr>
        <p:blipFill>
          <a:blip r:embed="rId7"/>
          <a:stretch>
            <a:fillRect/>
          </a:stretch>
        </p:blipFill>
        <p:spPr>
          <a:xfrm flipH="1">
            <a:off x="152400" y="6400800"/>
            <a:ext cx="286604" cy="286604"/>
          </a:xfrm>
          <a:prstGeom prst="rect">
            <a:avLst/>
          </a:prstGeom>
        </p:spPr>
      </p:pic>
      <p:pic>
        <p:nvPicPr>
          <p:cNvPr id="14" name="Picture 13"/>
          <p:cNvPicPr>
            <a:picLocks noChangeAspect="1"/>
          </p:cNvPicPr>
          <p:nvPr/>
        </p:nvPicPr>
        <p:blipFill>
          <a:blip r:embed="rId8"/>
          <a:stretch>
            <a:fillRect/>
          </a:stretch>
        </p:blipFill>
        <p:spPr>
          <a:xfrm>
            <a:off x="152400" y="152400"/>
            <a:ext cx="304800" cy="304800"/>
          </a:xfrm>
          <a:prstGeom prst="rect">
            <a:avLst/>
          </a:prstGeom>
        </p:spPr>
      </p:pic>
      <p:pic>
        <p:nvPicPr>
          <p:cNvPr id="15" name="Picture 14"/>
          <p:cNvPicPr>
            <a:picLocks noChangeAspect="1"/>
          </p:cNvPicPr>
          <p:nvPr/>
        </p:nvPicPr>
        <p:blipFill>
          <a:blip r:embed="rId8"/>
          <a:stretch>
            <a:fillRect/>
          </a:stretch>
        </p:blipFill>
        <p:spPr>
          <a:xfrm>
            <a:off x="8686800" y="152400"/>
            <a:ext cx="304800" cy="304800"/>
          </a:xfrm>
          <a:prstGeom prst="rect">
            <a:avLst/>
          </a:prstGeom>
        </p:spPr>
      </p:pic>
    </p:spTree>
    <p:extLst>
      <p:ext uri="{BB962C8B-B14F-4D97-AF65-F5344CB8AC3E}">
        <p14:creationId xmlns:p14="http://schemas.microsoft.com/office/powerpoint/2010/main" val="346673880"/>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srcRect l="16611" t="19817" r="4981" b="19653"/>
          <a:stretch/>
        </p:blipFill>
        <p:spPr>
          <a:xfrm>
            <a:off x="3276599" y="3048000"/>
            <a:ext cx="2590801" cy="3305547"/>
          </a:xfrm>
          <a:prstGeom prst="rect">
            <a:avLst/>
          </a:prstGeom>
        </p:spPr>
      </p:pic>
      <p:pic>
        <p:nvPicPr>
          <p:cNvPr id="9" name="Picture 8"/>
          <p:cNvPicPr>
            <a:picLocks noChangeAspect="1"/>
          </p:cNvPicPr>
          <p:nvPr/>
        </p:nvPicPr>
        <p:blipFill rotWithShape="1">
          <a:blip r:embed="rId4"/>
          <a:srcRect t="15416"/>
          <a:stretch/>
        </p:blipFill>
        <p:spPr>
          <a:xfrm>
            <a:off x="304800" y="3048000"/>
            <a:ext cx="2615184" cy="3320108"/>
          </a:xfrm>
          <a:prstGeom prst="rect">
            <a:avLst/>
          </a:prstGeom>
        </p:spPr>
      </p:pic>
      <p:sp>
        <p:nvSpPr>
          <p:cNvPr id="2" name="Title 1"/>
          <p:cNvSpPr>
            <a:spLocks noGrp="1"/>
          </p:cNvSpPr>
          <p:nvPr>
            <p:ph type="title"/>
          </p:nvPr>
        </p:nvSpPr>
        <p:spPr/>
        <p:txBody>
          <a:bodyPr/>
          <a:lstStyle/>
          <a:p>
            <a:r>
              <a:rPr lang="en-US" b="1" dirty="0" smtClean="0">
                <a:solidFill>
                  <a:srgbClr val="A30A0C"/>
                </a:solidFill>
              </a:rPr>
              <a:t>Student Officers</a:t>
            </a:r>
            <a:endParaRPr lang="en-US" b="1" dirty="0">
              <a:solidFill>
                <a:srgbClr val="A30A0C"/>
              </a:solidFill>
            </a:endParaRPr>
          </a:p>
        </p:txBody>
      </p:sp>
      <p:sp>
        <p:nvSpPr>
          <p:cNvPr id="3" name="Content Placeholder 2"/>
          <p:cNvSpPr>
            <a:spLocks noGrp="1"/>
          </p:cNvSpPr>
          <p:nvPr>
            <p:ph sz="quarter" idx="1"/>
          </p:nvPr>
        </p:nvSpPr>
        <p:spPr>
          <a:xfrm>
            <a:off x="152400" y="1371601"/>
            <a:ext cx="8839200" cy="2438400"/>
          </a:xfrm>
        </p:spPr>
        <p:txBody>
          <a:bodyPr numCol="3">
            <a:noAutofit/>
          </a:bodyPr>
          <a:lstStyle/>
          <a:p>
            <a:r>
              <a:rPr lang="en-US" sz="2000" i="1" dirty="0" smtClean="0"/>
              <a:t>Social Coordinator &amp; Bridge Co-Captain</a:t>
            </a:r>
            <a:endParaRPr lang="en-US" sz="2000" i="1" dirty="0"/>
          </a:p>
          <a:p>
            <a:pPr lvl="1"/>
            <a:r>
              <a:rPr lang="en-US" sz="2000" dirty="0" smtClean="0"/>
              <a:t> </a:t>
            </a:r>
            <a:r>
              <a:rPr lang="en-US" sz="1600" dirty="0"/>
              <a:t> Ashley </a:t>
            </a:r>
            <a:r>
              <a:rPr lang="en-US" sz="1600" dirty="0" smtClean="0"/>
              <a:t>Akins </a:t>
            </a:r>
            <a:r>
              <a:rPr lang="en-US" sz="1200" dirty="0" smtClean="0">
                <a:hlinkClick r:id="rId5"/>
              </a:rPr>
              <a:t>aakins2011</a:t>
            </a:r>
            <a:r>
              <a:rPr lang="en-US" sz="1200" dirty="0">
                <a:hlinkClick r:id="rId5"/>
              </a:rPr>
              <a:t>@</a:t>
            </a:r>
            <a:r>
              <a:rPr lang="en-US" sz="1200" dirty="0" smtClean="0">
                <a:hlinkClick r:id="rId5"/>
              </a:rPr>
              <a:t>my.fit.edu</a:t>
            </a:r>
            <a:endParaRPr lang="en-US" sz="1600" dirty="0" smtClean="0"/>
          </a:p>
          <a:p>
            <a:pPr marL="274320" lvl="1" indent="0">
              <a:buNone/>
            </a:pPr>
            <a:endParaRPr lang="en-US" sz="1600" dirty="0"/>
          </a:p>
          <a:p>
            <a:endParaRPr lang="en-US" sz="2000" dirty="0" smtClean="0"/>
          </a:p>
          <a:p>
            <a:pPr marL="0" indent="0">
              <a:buNone/>
            </a:pPr>
            <a:endParaRPr lang="en-US" sz="2000" dirty="0" smtClean="0"/>
          </a:p>
          <a:p>
            <a:r>
              <a:rPr lang="en-US" sz="2000" dirty="0" smtClean="0"/>
              <a:t>Social Coordinator</a:t>
            </a:r>
            <a:endParaRPr lang="en-US" sz="2000" dirty="0"/>
          </a:p>
          <a:p>
            <a:pPr lvl="1"/>
            <a:r>
              <a:rPr lang="en-US" sz="1600" dirty="0"/>
              <a:t> Joshua </a:t>
            </a:r>
            <a:r>
              <a:rPr lang="en-US" sz="1600" dirty="0" err="1"/>
              <a:t>Michalski</a:t>
            </a:r>
            <a:r>
              <a:rPr lang="en-US" sz="1600" dirty="0"/>
              <a:t> </a:t>
            </a:r>
            <a:r>
              <a:rPr lang="en-US" sz="1200" dirty="0" smtClean="0">
                <a:hlinkClick r:id="rId6"/>
              </a:rPr>
              <a:t>jmichalski2010</a:t>
            </a:r>
            <a:r>
              <a:rPr lang="en-US" sz="1200" dirty="0">
                <a:hlinkClick r:id="rId6"/>
              </a:rPr>
              <a:t>@</a:t>
            </a:r>
            <a:r>
              <a:rPr lang="en-US" sz="1200" dirty="0" smtClean="0">
                <a:hlinkClick r:id="rId6"/>
              </a:rPr>
              <a:t>my.fit.edu</a:t>
            </a:r>
            <a:endParaRPr lang="en-US" sz="1200" dirty="0" smtClean="0"/>
          </a:p>
          <a:p>
            <a:pPr lvl="1"/>
            <a:endParaRPr lang="en-US" sz="1600" dirty="0"/>
          </a:p>
          <a:p>
            <a:pPr lvl="1"/>
            <a:endParaRPr lang="en-US" sz="1200" dirty="0" smtClean="0"/>
          </a:p>
          <a:p>
            <a:pPr lvl="1"/>
            <a:endParaRPr lang="en-US" sz="1600" dirty="0"/>
          </a:p>
          <a:p>
            <a:pPr marL="0" indent="0">
              <a:buNone/>
            </a:pPr>
            <a:endParaRPr lang="en-US" sz="2000" i="1" dirty="0" smtClean="0"/>
          </a:p>
          <a:p>
            <a:pPr marL="0" indent="0">
              <a:buNone/>
            </a:pPr>
            <a:endParaRPr lang="en-US" sz="2000" i="1" dirty="0" smtClean="0"/>
          </a:p>
          <a:p>
            <a:r>
              <a:rPr lang="en-US" sz="2000" i="1" dirty="0"/>
              <a:t>Canoe Co-</a:t>
            </a:r>
            <a:r>
              <a:rPr lang="en-US" sz="2000" i="1" dirty="0" smtClean="0"/>
              <a:t>Captain</a:t>
            </a:r>
            <a:r>
              <a:rPr lang="en-US" sz="2000" dirty="0" smtClean="0"/>
              <a:t>:</a:t>
            </a:r>
          </a:p>
          <a:p>
            <a:pPr lvl="1"/>
            <a:r>
              <a:rPr lang="en-US" sz="1600" dirty="0"/>
              <a:t>Peter </a:t>
            </a:r>
            <a:r>
              <a:rPr lang="en-US" sz="1600" dirty="0" err="1">
                <a:solidFill>
                  <a:schemeClr val="tx1"/>
                </a:solidFill>
              </a:rPr>
              <a:t>Zappala</a:t>
            </a:r>
            <a:r>
              <a:rPr lang="en-US" sz="1600" dirty="0">
                <a:solidFill>
                  <a:schemeClr val="tx1"/>
                </a:solidFill>
              </a:rPr>
              <a:t> </a:t>
            </a:r>
            <a:r>
              <a:rPr lang="en-US" sz="1200" dirty="0" smtClean="0">
                <a:hlinkClick r:id="rId7"/>
              </a:rPr>
              <a:t>pzappala2011</a:t>
            </a:r>
            <a:r>
              <a:rPr lang="en-US" sz="1200" dirty="0">
                <a:hlinkClick r:id="rId7"/>
              </a:rPr>
              <a:t>@</a:t>
            </a:r>
            <a:r>
              <a:rPr lang="en-US" sz="1200" dirty="0" smtClean="0">
                <a:hlinkClick r:id="rId7"/>
              </a:rPr>
              <a:t>my.fit.edu</a:t>
            </a:r>
            <a:endParaRPr lang="en-US" sz="1200" dirty="0" smtClean="0"/>
          </a:p>
        </p:txBody>
      </p:sp>
      <p:pic>
        <p:nvPicPr>
          <p:cNvPr id="10" name="Picture 9"/>
          <p:cNvPicPr>
            <a:picLocks noChangeAspect="1"/>
          </p:cNvPicPr>
          <p:nvPr/>
        </p:nvPicPr>
        <p:blipFill>
          <a:blip r:embed="rId8"/>
          <a:stretch>
            <a:fillRect/>
          </a:stretch>
        </p:blipFill>
        <p:spPr>
          <a:xfrm flipH="1">
            <a:off x="8686800" y="6400800"/>
            <a:ext cx="286604" cy="286604"/>
          </a:xfrm>
          <a:prstGeom prst="rect">
            <a:avLst/>
          </a:prstGeom>
        </p:spPr>
      </p:pic>
      <p:pic>
        <p:nvPicPr>
          <p:cNvPr id="11" name="Picture 10"/>
          <p:cNvPicPr>
            <a:picLocks noChangeAspect="1"/>
          </p:cNvPicPr>
          <p:nvPr/>
        </p:nvPicPr>
        <p:blipFill>
          <a:blip r:embed="rId8"/>
          <a:stretch>
            <a:fillRect/>
          </a:stretch>
        </p:blipFill>
        <p:spPr>
          <a:xfrm flipH="1">
            <a:off x="152400" y="6400800"/>
            <a:ext cx="286604" cy="286604"/>
          </a:xfrm>
          <a:prstGeom prst="rect">
            <a:avLst/>
          </a:prstGeom>
        </p:spPr>
      </p:pic>
      <p:pic>
        <p:nvPicPr>
          <p:cNvPr id="12" name="Picture 11"/>
          <p:cNvPicPr>
            <a:picLocks noChangeAspect="1"/>
          </p:cNvPicPr>
          <p:nvPr/>
        </p:nvPicPr>
        <p:blipFill>
          <a:blip r:embed="rId9"/>
          <a:stretch>
            <a:fillRect/>
          </a:stretch>
        </p:blipFill>
        <p:spPr>
          <a:xfrm>
            <a:off x="152400" y="152400"/>
            <a:ext cx="304800" cy="304800"/>
          </a:xfrm>
          <a:prstGeom prst="rect">
            <a:avLst/>
          </a:prstGeom>
        </p:spPr>
      </p:pic>
      <p:pic>
        <p:nvPicPr>
          <p:cNvPr id="13" name="Picture 12"/>
          <p:cNvPicPr>
            <a:picLocks noChangeAspect="1"/>
          </p:cNvPicPr>
          <p:nvPr/>
        </p:nvPicPr>
        <p:blipFill>
          <a:blip r:embed="rId9"/>
          <a:stretch>
            <a:fillRect/>
          </a:stretch>
        </p:blipFill>
        <p:spPr>
          <a:xfrm>
            <a:off x="8686800" y="152400"/>
            <a:ext cx="304800" cy="304800"/>
          </a:xfrm>
          <a:prstGeom prst="rect">
            <a:avLst/>
          </a:prstGeom>
        </p:spPr>
      </p:pic>
      <p:pic>
        <p:nvPicPr>
          <p:cNvPr id="5" name="Picture 4"/>
          <p:cNvPicPr>
            <a:picLocks noChangeAspect="1"/>
          </p:cNvPicPr>
          <p:nvPr/>
        </p:nvPicPr>
        <p:blipFill rotWithShape="1">
          <a:blip r:embed="rId10"/>
          <a:srcRect t="11328" b="4208"/>
          <a:stretch/>
        </p:blipFill>
        <p:spPr>
          <a:xfrm>
            <a:off x="6248400" y="3048000"/>
            <a:ext cx="2615184" cy="3314133"/>
          </a:xfrm>
          <a:prstGeom prst="rect">
            <a:avLst/>
          </a:prstGeom>
        </p:spPr>
      </p:pic>
    </p:spTree>
    <p:extLst>
      <p:ext uri="{BB962C8B-B14F-4D97-AF65-F5344CB8AC3E}">
        <p14:creationId xmlns:p14="http://schemas.microsoft.com/office/powerpoint/2010/main" val="484847068"/>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A30A0C"/>
                </a:solidFill>
              </a:rPr>
              <a:t>Advisors</a:t>
            </a:r>
            <a:endParaRPr lang="en-US" b="1" dirty="0">
              <a:solidFill>
                <a:srgbClr val="A30A0C"/>
              </a:solidFill>
            </a:endParaRPr>
          </a:p>
        </p:txBody>
      </p:sp>
      <p:sp>
        <p:nvSpPr>
          <p:cNvPr id="3" name="Content Placeholder 2"/>
          <p:cNvSpPr>
            <a:spLocks noGrp="1"/>
          </p:cNvSpPr>
          <p:nvPr>
            <p:ph sz="quarter" idx="1"/>
          </p:nvPr>
        </p:nvSpPr>
        <p:spPr>
          <a:xfrm>
            <a:off x="301752" y="1527048"/>
            <a:ext cx="8503920" cy="2282952"/>
          </a:xfrm>
        </p:spPr>
        <p:txBody>
          <a:bodyPr numCol="2">
            <a:normAutofit/>
          </a:bodyPr>
          <a:lstStyle/>
          <a:p>
            <a:r>
              <a:rPr lang="en-US" sz="2000" dirty="0" smtClean="0"/>
              <a:t>Faculty Advisors</a:t>
            </a:r>
            <a:r>
              <a:rPr lang="en-US" sz="2000" dirty="0"/>
              <a:t>:</a:t>
            </a:r>
          </a:p>
          <a:p>
            <a:pPr lvl="1"/>
            <a:r>
              <a:rPr lang="en-US" sz="1800" dirty="0" smtClean="0"/>
              <a:t>Dr. </a:t>
            </a:r>
            <a:r>
              <a:rPr lang="en-US" sz="1800" dirty="0" err="1" smtClean="0"/>
              <a:t>Nakin</a:t>
            </a:r>
            <a:r>
              <a:rPr lang="en-US" sz="1800" dirty="0" smtClean="0"/>
              <a:t> </a:t>
            </a:r>
            <a:r>
              <a:rPr lang="en-US" sz="1800" dirty="0" err="1"/>
              <a:t>Suksawang</a:t>
            </a:r>
            <a:r>
              <a:rPr lang="en-US" sz="1800" dirty="0"/>
              <a:t> </a:t>
            </a:r>
          </a:p>
          <a:p>
            <a:pPr marL="457200" lvl="1" indent="0">
              <a:buNone/>
            </a:pPr>
            <a:r>
              <a:rPr lang="en-US" sz="1800" dirty="0"/>
              <a:t>	</a:t>
            </a:r>
            <a:r>
              <a:rPr lang="en-US" sz="1600" dirty="0"/>
              <a:t>321-674-7504</a:t>
            </a:r>
            <a:endParaRPr lang="en-US" sz="1600" dirty="0" smtClean="0"/>
          </a:p>
          <a:p>
            <a:pPr marL="457200" lvl="1" indent="0">
              <a:buNone/>
            </a:pPr>
            <a:r>
              <a:rPr lang="en-US" sz="1200" dirty="0"/>
              <a:t>	</a:t>
            </a:r>
            <a:r>
              <a:rPr lang="en-US" sz="1200" dirty="0" smtClean="0">
                <a:hlinkClick r:id="rId3"/>
              </a:rPr>
              <a:t>nsuksawang</a:t>
            </a:r>
            <a:r>
              <a:rPr lang="en-US" sz="1200" dirty="0">
                <a:hlinkClick r:id="rId3"/>
              </a:rPr>
              <a:t>@</a:t>
            </a:r>
            <a:r>
              <a:rPr lang="en-US" sz="1200" dirty="0" smtClean="0">
                <a:hlinkClick r:id="rId3"/>
              </a:rPr>
              <a:t>fit.edu</a:t>
            </a:r>
            <a:endParaRPr lang="en-US" sz="1200" dirty="0" smtClean="0"/>
          </a:p>
          <a:p>
            <a:pPr marL="457200" lvl="1" indent="0">
              <a:buNone/>
            </a:pPr>
            <a:endParaRPr lang="en-US" sz="1800" dirty="0" smtClean="0"/>
          </a:p>
          <a:p>
            <a:pPr marL="457200" lvl="1" indent="0">
              <a:buNone/>
            </a:pPr>
            <a:endParaRPr lang="en-US" sz="1800" dirty="0"/>
          </a:p>
          <a:p>
            <a:pPr marL="457200" lvl="1" indent="0">
              <a:buNone/>
            </a:pPr>
            <a:endParaRPr lang="en-US" sz="1800" dirty="0" smtClean="0"/>
          </a:p>
          <a:p>
            <a:r>
              <a:rPr lang="en-US" sz="2000" dirty="0" smtClean="0"/>
              <a:t>Practitioner Advisors:</a:t>
            </a:r>
          </a:p>
          <a:p>
            <a:pPr lvl="1"/>
            <a:r>
              <a:rPr lang="en-US" sz="1800" dirty="0" err="1" smtClean="0"/>
              <a:t>Pryanka</a:t>
            </a:r>
            <a:r>
              <a:rPr lang="en-US" sz="1800" dirty="0" smtClean="0"/>
              <a:t> </a:t>
            </a:r>
            <a:r>
              <a:rPr lang="en-US" sz="1800" dirty="0" err="1" smtClean="0"/>
              <a:t>Prakash</a:t>
            </a:r>
            <a:endParaRPr lang="en-US" sz="1800" dirty="0"/>
          </a:p>
          <a:p>
            <a:pPr marL="274320" lvl="1" indent="0">
              <a:buNone/>
            </a:pPr>
            <a:r>
              <a:rPr lang="en-US" sz="1800" dirty="0"/>
              <a:t>	</a:t>
            </a:r>
            <a:r>
              <a:rPr lang="en-US" sz="1800" dirty="0" smtClean="0"/>
              <a:t>         </a:t>
            </a:r>
            <a:r>
              <a:rPr lang="en-US" sz="1600" dirty="0" smtClean="0"/>
              <a:t>321-254-7666</a:t>
            </a:r>
          </a:p>
          <a:p>
            <a:pPr marL="594360" lvl="2" indent="0">
              <a:buNone/>
            </a:pPr>
            <a:r>
              <a:rPr lang="en-US" sz="1200" dirty="0" smtClean="0"/>
              <a:t>         </a:t>
            </a:r>
            <a:r>
              <a:rPr lang="en-US" sz="1200" dirty="0" smtClean="0">
                <a:hlinkClick r:id="rId4"/>
              </a:rPr>
              <a:t>pprakash@brph.com</a:t>
            </a:r>
            <a:endParaRPr lang="en-US" sz="1200" dirty="0" smtClean="0"/>
          </a:p>
          <a:p>
            <a:pPr marL="274320" lvl="1" indent="0">
              <a:buNone/>
            </a:pPr>
            <a:endParaRPr lang="en-US" sz="2000" dirty="0" smtClean="0"/>
          </a:p>
        </p:txBody>
      </p:sp>
      <p:sp>
        <p:nvSpPr>
          <p:cNvPr id="9" name="Rectangle 8"/>
          <p:cNvSpPr>
            <a:spLocks/>
          </p:cNvSpPr>
          <p:nvPr/>
        </p:nvSpPr>
        <p:spPr>
          <a:xfrm>
            <a:off x="1219200" y="3048000"/>
            <a:ext cx="2615184" cy="329184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400" dirty="0" smtClean="0"/>
              <a:t>Not Pictured</a:t>
            </a:r>
            <a:endParaRPr lang="en-US" sz="1400" dirty="0"/>
          </a:p>
        </p:txBody>
      </p:sp>
      <p:pic>
        <p:nvPicPr>
          <p:cNvPr id="7" name="Picture 6"/>
          <p:cNvPicPr>
            <a:picLocks noChangeAspect="1"/>
          </p:cNvPicPr>
          <p:nvPr/>
        </p:nvPicPr>
        <p:blipFill rotWithShape="1">
          <a:blip r:embed="rId5"/>
          <a:srcRect t="9977" b="7054"/>
          <a:stretch/>
        </p:blipFill>
        <p:spPr>
          <a:xfrm>
            <a:off x="1219200" y="3043520"/>
            <a:ext cx="2667000" cy="3319179"/>
          </a:xfrm>
          <a:prstGeom prst="rect">
            <a:avLst/>
          </a:prstGeom>
        </p:spPr>
      </p:pic>
      <p:pic>
        <p:nvPicPr>
          <p:cNvPr id="12" name="Picture 11"/>
          <p:cNvPicPr>
            <a:picLocks noChangeAspect="1"/>
          </p:cNvPicPr>
          <p:nvPr/>
        </p:nvPicPr>
        <p:blipFill>
          <a:blip r:embed="rId6"/>
          <a:stretch>
            <a:fillRect/>
          </a:stretch>
        </p:blipFill>
        <p:spPr>
          <a:xfrm flipH="1">
            <a:off x="8686800" y="6400800"/>
            <a:ext cx="286604" cy="286604"/>
          </a:xfrm>
          <a:prstGeom prst="rect">
            <a:avLst/>
          </a:prstGeom>
        </p:spPr>
      </p:pic>
      <p:pic>
        <p:nvPicPr>
          <p:cNvPr id="13" name="Picture 12"/>
          <p:cNvPicPr>
            <a:picLocks noChangeAspect="1"/>
          </p:cNvPicPr>
          <p:nvPr/>
        </p:nvPicPr>
        <p:blipFill>
          <a:blip r:embed="rId6"/>
          <a:stretch>
            <a:fillRect/>
          </a:stretch>
        </p:blipFill>
        <p:spPr>
          <a:xfrm flipH="1">
            <a:off x="152400" y="6400800"/>
            <a:ext cx="286604" cy="286604"/>
          </a:xfrm>
          <a:prstGeom prst="rect">
            <a:avLst/>
          </a:prstGeom>
        </p:spPr>
      </p:pic>
      <p:pic>
        <p:nvPicPr>
          <p:cNvPr id="14" name="Picture 13"/>
          <p:cNvPicPr>
            <a:picLocks noChangeAspect="1"/>
          </p:cNvPicPr>
          <p:nvPr/>
        </p:nvPicPr>
        <p:blipFill>
          <a:blip r:embed="rId7"/>
          <a:stretch>
            <a:fillRect/>
          </a:stretch>
        </p:blipFill>
        <p:spPr>
          <a:xfrm>
            <a:off x="152400" y="152400"/>
            <a:ext cx="304800" cy="304800"/>
          </a:xfrm>
          <a:prstGeom prst="rect">
            <a:avLst/>
          </a:prstGeom>
        </p:spPr>
      </p:pic>
      <p:pic>
        <p:nvPicPr>
          <p:cNvPr id="15" name="Picture 14"/>
          <p:cNvPicPr>
            <a:picLocks noChangeAspect="1"/>
          </p:cNvPicPr>
          <p:nvPr/>
        </p:nvPicPr>
        <p:blipFill>
          <a:blip r:embed="rId7"/>
          <a:stretch>
            <a:fillRect/>
          </a:stretch>
        </p:blipFill>
        <p:spPr>
          <a:xfrm>
            <a:off x="8686800" y="152400"/>
            <a:ext cx="304800" cy="304800"/>
          </a:xfrm>
          <a:prstGeom prst="rect">
            <a:avLst/>
          </a:prstGeom>
        </p:spPr>
      </p:pic>
      <p:pic>
        <p:nvPicPr>
          <p:cNvPr id="4" name="Picture 3"/>
          <p:cNvPicPr>
            <a:picLocks/>
          </p:cNvPicPr>
          <p:nvPr/>
        </p:nvPicPr>
        <p:blipFill rotWithShape="1">
          <a:blip r:embed="rId8"/>
          <a:srcRect t="1" r="13478" b="1749"/>
          <a:stretch/>
        </p:blipFill>
        <p:spPr>
          <a:xfrm>
            <a:off x="5334000" y="3048000"/>
            <a:ext cx="2670048" cy="3319272"/>
          </a:xfrm>
          <a:prstGeom prst="rect">
            <a:avLst/>
          </a:prstGeom>
        </p:spPr>
      </p:pic>
    </p:spTree>
    <p:extLst>
      <p:ext uri="{BB962C8B-B14F-4D97-AF65-F5344CB8AC3E}">
        <p14:creationId xmlns:p14="http://schemas.microsoft.com/office/powerpoint/2010/main" val="2361337008"/>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A30A0C"/>
                </a:solidFill>
              </a:rPr>
              <a:t>Financial Summary </a:t>
            </a:r>
            <a:endParaRPr lang="en-US" b="1" dirty="0">
              <a:solidFill>
                <a:srgbClr val="A30A0C"/>
              </a:solidFill>
            </a:endParaRPr>
          </a:p>
        </p:txBody>
      </p:sp>
      <p:sp>
        <p:nvSpPr>
          <p:cNvPr id="3" name="Content Placeholder 2"/>
          <p:cNvSpPr>
            <a:spLocks noGrp="1"/>
          </p:cNvSpPr>
          <p:nvPr>
            <p:ph sz="quarter" idx="1"/>
          </p:nvPr>
        </p:nvSpPr>
        <p:spPr/>
        <p:txBody>
          <a:bodyPr/>
          <a:lstStyle/>
          <a:p>
            <a:r>
              <a:rPr lang="en-US" dirty="0"/>
              <a:t>Dues: </a:t>
            </a:r>
            <a:r>
              <a:rPr lang="en-US" i="1" dirty="0"/>
              <a:t>($5/semester)</a:t>
            </a:r>
          </a:p>
          <a:p>
            <a:r>
              <a:rPr lang="en-US" dirty="0" smtClean="0"/>
              <a:t>Fiscal Year, 2014</a:t>
            </a:r>
            <a:endParaRPr lang="en-US" dirty="0"/>
          </a:p>
          <a:p>
            <a:pPr lvl="1"/>
            <a:r>
              <a:rPr lang="en-US" dirty="0"/>
              <a:t>Total income: </a:t>
            </a:r>
            <a:r>
              <a:rPr lang="en-US" dirty="0" smtClean="0"/>
              <a:t>$12,874.87</a:t>
            </a:r>
            <a:endParaRPr lang="en-US" dirty="0"/>
          </a:p>
          <a:p>
            <a:pPr lvl="1"/>
            <a:r>
              <a:rPr lang="en-US" dirty="0"/>
              <a:t>Total expenditures: </a:t>
            </a:r>
            <a:r>
              <a:rPr lang="en-US" dirty="0" smtClean="0"/>
              <a:t>$9,952.47</a:t>
            </a:r>
            <a:endParaRPr lang="en-US" dirty="0"/>
          </a:p>
          <a:p>
            <a:pPr lvl="1"/>
            <a:r>
              <a:rPr lang="en-US" dirty="0"/>
              <a:t>Cash balance: </a:t>
            </a:r>
            <a:r>
              <a:rPr lang="en-US" dirty="0" smtClean="0"/>
              <a:t>$2,922.40</a:t>
            </a:r>
            <a:endParaRPr lang="en-US" dirty="0"/>
          </a:p>
          <a:p>
            <a:pPr lvl="1"/>
            <a:r>
              <a:rPr lang="en-US" dirty="0"/>
              <a:t>Accounts receivable: </a:t>
            </a:r>
            <a:r>
              <a:rPr lang="en-US" dirty="0" smtClean="0"/>
              <a:t>$0</a:t>
            </a:r>
            <a:endParaRPr lang="en-US" dirty="0"/>
          </a:p>
          <a:p>
            <a:pPr lvl="1"/>
            <a:r>
              <a:rPr lang="en-US" dirty="0"/>
              <a:t>Accounts payable: </a:t>
            </a:r>
            <a:r>
              <a:rPr lang="en-US" dirty="0" smtClean="0"/>
              <a:t>$0</a:t>
            </a:r>
            <a:endParaRPr lang="en-US" dirty="0"/>
          </a:p>
          <a:p>
            <a:endParaRPr lang="en-US" dirty="0" smtClean="0"/>
          </a:p>
          <a:p>
            <a:endParaRPr lang="en-US" dirty="0"/>
          </a:p>
        </p:txBody>
      </p:sp>
      <p:pic>
        <p:nvPicPr>
          <p:cNvPr id="4" name="Picture 3"/>
          <p:cNvPicPr>
            <a:picLocks noChangeAspect="1"/>
          </p:cNvPicPr>
          <p:nvPr/>
        </p:nvPicPr>
        <p:blipFill>
          <a:blip r:embed="rId2"/>
          <a:stretch>
            <a:fillRect/>
          </a:stretch>
        </p:blipFill>
        <p:spPr>
          <a:xfrm flipH="1">
            <a:off x="8686800" y="6400800"/>
            <a:ext cx="286604" cy="286604"/>
          </a:xfrm>
          <a:prstGeom prst="rect">
            <a:avLst/>
          </a:prstGeom>
        </p:spPr>
      </p:pic>
      <p:pic>
        <p:nvPicPr>
          <p:cNvPr id="5" name="Picture 4"/>
          <p:cNvPicPr>
            <a:picLocks noChangeAspect="1"/>
          </p:cNvPicPr>
          <p:nvPr/>
        </p:nvPicPr>
        <p:blipFill>
          <a:blip r:embed="rId2"/>
          <a:stretch>
            <a:fillRect/>
          </a:stretch>
        </p:blipFill>
        <p:spPr>
          <a:xfrm flipH="1">
            <a:off x="152400" y="6400800"/>
            <a:ext cx="286604" cy="286604"/>
          </a:xfrm>
          <a:prstGeom prst="rect">
            <a:avLst/>
          </a:prstGeom>
        </p:spPr>
      </p:pic>
      <p:pic>
        <p:nvPicPr>
          <p:cNvPr id="6" name="Picture 5"/>
          <p:cNvPicPr>
            <a:picLocks noChangeAspect="1"/>
          </p:cNvPicPr>
          <p:nvPr/>
        </p:nvPicPr>
        <p:blipFill>
          <a:blip r:embed="rId3"/>
          <a:stretch>
            <a:fillRect/>
          </a:stretch>
        </p:blipFill>
        <p:spPr>
          <a:xfrm>
            <a:off x="152400" y="152400"/>
            <a:ext cx="304800" cy="304800"/>
          </a:xfrm>
          <a:prstGeom prst="rect">
            <a:avLst/>
          </a:prstGeom>
        </p:spPr>
      </p:pic>
      <p:pic>
        <p:nvPicPr>
          <p:cNvPr id="7" name="Picture 6"/>
          <p:cNvPicPr>
            <a:picLocks noChangeAspect="1"/>
          </p:cNvPicPr>
          <p:nvPr/>
        </p:nvPicPr>
        <p:blipFill>
          <a:blip r:embed="rId3"/>
          <a:stretch>
            <a:fillRect/>
          </a:stretch>
        </p:blipFill>
        <p:spPr>
          <a:xfrm>
            <a:off x="8686800" y="152400"/>
            <a:ext cx="304800" cy="304800"/>
          </a:xfrm>
          <a:prstGeom prst="rect">
            <a:avLst/>
          </a:prstGeom>
        </p:spPr>
      </p:pic>
    </p:spTree>
    <p:extLst>
      <p:ext uri="{BB962C8B-B14F-4D97-AF65-F5344CB8AC3E}">
        <p14:creationId xmlns:p14="http://schemas.microsoft.com/office/powerpoint/2010/main" val="107237178"/>
      </p:ext>
    </p:extLst>
  </p:cSld>
  <p:clrMapOvr>
    <a:masterClrMapping/>
  </p:clrMapOvr>
  <mc:AlternateContent xmlns:mc="http://schemas.openxmlformats.org/markup-compatibility/2006">
    <mc:Choice xmlns:p14="http://schemas.microsoft.com/office/powerpoint/2010/main" Requires="p14">
      <p:transition spd="slow" p14:dur="900">
        <p14:warp/>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A30A0C"/>
                </a:solidFill>
              </a:rPr>
              <a:t>Goals and Objectives</a:t>
            </a:r>
            <a:endParaRPr lang="en-US" b="1" dirty="0">
              <a:solidFill>
                <a:srgbClr val="A30A0C"/>
              </a:solidFill>
            </a:endParaRPr>
          </a:p>
        </p:txBody>
      </p:sp>
      <p:sp>
        <p:nvSpPr>
          <p:cNvPr id="3" name="Content Placeholder 2"/>
          <p:cNvSpPr>
            <a:spLocks noGrp="1"/>
          </p:cNvSpPr>
          <p:nvPr>
            <p:ph sz="quarter" idx="1"/>
          </p:nvPr>
        </p:nvSpPr>
        <p:spPr/>
        <p:txBody>
          <a:bodyPr/>
          <a:lstStyle/>
          <a:p>
            <a:r>
              <a:rPr lang="en-US" dirty="0" smtClean="0"/>
              <a:t>This year, the Florida Tech ASCE Chapter is looking to increase awareness of the chapter and its members.</a:t>
            </a:r>
          </a:p>
          <a:p>
            <a:pPr lvl="1"/>
            <a:r>
              <a:rPr lang="en-US" b="1" dirty="0" smtClean="0"/>
              <a:t>Goal 1</a:t>
            </a:r>
            <a:r>
              <a:rPr lang="en-US" i="1" dirty="0" smtClean="0"/>
              <a:t>: 	Increase student chapter enrollment </a:t>
            </a:r>
            <a:r>
              <a:rPr lang="en-US" i="1" dirty="0"/>
              <a:t>by 5% </a:t>
            </a:r>
            <a:r>
              <a:rPr lang="en-US" i="1" dirty="0" smtClean="0"/>
              <a:t>over last </a:t>
            </a:r>
            <a:r>
              <a:rPr lang="en-US" i="1" dirty="0"/>
              <a:t>year’s total student enrollment within the </a:t>
            </a:r>
            <a:r>
              <a:rPr lang="en-US" i="1" dirty="0" smtClean="0"/>
              <a:t>chapter</a:t>
            </a:r>
          </a:p>
          <a:p>
            <a:pPr lvl="1"/>
            <a:r>
              <a:rPr lang="en-US" b="1" dirty="0" smtClean="0"/>
              <a:t>Goal 2</a:t>
            </a:r>
            <a:r>
              <a:rPr lang="en-US" i="1" dirty="0" smtClean="0"/>
              <a:t>: 	Co-host </a:t>
            </a:r>
            <a:r>
              <a:rPr lang="en-US" i="1" dirty="0"/>
              <a:t>a</a:t>
            </a:r>
            <a:r>
              <a:rPr lang="en-US" i="1" dirty="0" smtClean="0"/>
              <a:t>t </a:t>
            </a:r>
            <a:r>
              <a:rPr lang="en-US" i="1" dirty="0"/>
              <a:t>l</a:t>
            </a:r>
            <a:r>
              <a:rPr lang="en-US" i="1" dirty="0" smtClean="0"/>
              <a:t>east 2 events with similar FIT organizations</a:t>
            </a:r>
          </a:p>
          <a:p>
            <a:pPr lvl="1"/>
            <a:r>
              <a:rPr lang="en-US" b="1" dirty="0" smtClean="0"/>
              <a:t>Goal 3</a:t>
            </a:r>
            <a:r>
              <a:rPr lang="en-US" i="1" dirty="0" smtClean="0"/>
              <a:t>: Accumulate at least 50 man-hours of chapter community service</a:t>
            </a:r>
            <a:endParaRPr lang="en-US" i="1" dirty="0"/>
          </a:p>
        </p:txBody>
      </p:sp>
      <p:pic>
        <p:nvPicPr>
          <p:cNvPr id="4" name="Picture 3"/>
          <p:cNvPicPr>
            <a:picLocks noChangeAspect="1"/>
          </p:cNvPicPr>
          <p:nvPr/>
        </p:nvPicPr>
        <p:blipFill>
          <a:blip r:embed="rId3"/>
          <a:stretch>
            <a:fillRect/>
          </a:stretch>
        </p:blipFill>
        <p:spPr>
          <a:xfrm flipH="1">
            <a:off x="8686800" y="6400800"/>
            <a:ext cx="286604" cy="286604"/>
          </a:xfrm>
          <a:prstGeom prst="rect">
            <a:avLst/>
          </a:prstGeom>
        </p:spPr>
      </p:pic>
      <p:pic>
        <p:nvPicPr>
          <p:cNvPr id="5" name="Picture 4"/>
          <p:cNvPicPr>
            <a:picLocks noChangeAspect="1"/>
          </p:cNvPicPr>
          <p:nvPr/>
        </p:nvPicPr>
        <p:blipFill>
          <a:blip r:embed="rId3"/>
          <a:stretch>
            <a:fillRect/>
          </a:stretch>
        </p:blipFill>
        <p:spPr>
          <a:xfrm flipH="1">
            <a:off x="152400" y="6400800"/>
            <a:ext cx="286604" cy="286604"/>
          </a:xfrm>
          <a:prstGeom prst="rect">
            <a:avLst/>
          </a:prstGeom>
        </p:spPr>
      </p:pic>
      <p:pic>
        <p:nvPicPr>
          <p:cNvPr id="6" name="Picture 5"/>
          <p:cNvPicPr>
            <a:picLocks noChangeAspect="1"/>
          </p:cNvPicPr>
          <p:nvPr/>
        </p:nvPicPr>
        <p:blipFill>
          <a:blip r:embed="rId4"/>
          <a:stretch>
            <a:fillRect/>
          </a:stretch>
        </p:blipFill>
        <p:spPr>
          <a:xfrm>
            <a:off x="152400" y="152400"/>
            <a:ext cx="304800" cy="304800"/>
          </a:xfrm>
          <a:prstGeom prst="rect">
            <a:avLst/>
          </a:prstGeom>
        </p:spPr>
      </p:pic>
      <p:pic>
        <p:nvPicPr>
          <p:cNvPr id="7" name="Picture 6"/>
          <p:cNvPicPr>
            <a:picLocks noChangeAspect="1"/>
          </p:cNvPicPr>
          <p:nvPr/>
        </p:nvPicPr>
        <p:blipFill>
          <a:blip r:embed="rId4"/>
          <a:stretch>
            <a:fillRect/>
          </a:stretch>
        </p:blipFill>
        <p:spPr>
          <a:xfrm>
            <a:off x="8686800" y="152400"/>
            <a:ext cx="304800" cy="304800"/>
          </a:xfrm>
          <a:prstGeom prst="rect">
            <a:avLst/>
          </a:prstGeom>
        </p:spPr>
      </p:pic>
    </p:spTree>
    <p:extLst>
      <p:ext uri="{BB962C8B-B14F-4D97-AF65-F5344CB8AC3E}">
        <p14:creationId xmlns:p14="http://schemas.microsoft.com/office/powerpoint/2010/main" val="4220423679"/>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143000"/>
          </a:xfrm>
        </p:spPr>
        <p:txBody>
          <a:bodyPr>
            <a:noAutofit/>
          </a:bodyPr>
          <a:lstStyle/>
          <a:p>
            <a:r>
              <a:rPr lang="en-US" sz="2400" b="1" dirty="0">
                <a:solidFill>
                  <a:srgbClr val="A30A0C"/>
                </a:solidFill>
              </a:rPr>
              <a:t>Increase </a:t>
            </a:r>
            <a:r>
              <a:rPr lang="en-US" sz="2400" b="1" dirty="0" smtClean="0">
                <a:solidFill>
                  <a:srgbClr val="A30A0C"/>
                </a:solidFill>
              </a:rPr>
              <a:t>Student </a:t>
            </a:r>
            <a:r>
              <a:rPr lang="en-US" sz="2400" b="1" dirty="0">
                <a:solidFill>
                  <a:srgbClr val="A30A0C"/>
                </a:solidFill>
              </a:rPr>
              <a:t>C</a:t>
            </a:r>
            <a:r>
              <a:rPr lang="en-US" sz="2400" b="1" dirty="0" smtClean="0">
                <a:solidFill>
                  <a:srgbClr val="A30A0C"/>
                </a:solidFill>
              </a:rPr>
              <a:t>hapter </a:t>
            </a:r>
            <a:r>
              <a:rPr lang="en-US" sz="2400" b="1" dirty="0">
                <a:solidFill>
                  <a:srgbClr val="A30A0C"/>
                </a:solidFill>
              </a:rPr>
              <a:t>E</a:t>
            </a:r>
            <a:r>
              <a:rPr lang="en-US" sz="2400" b="1" dirty="0" smtClean="0">
                <a:solidFill>
                  <a:srgbClr val="A30A0C"/>
                </a:solidFill>
              </a:rPr>
              <a:t>nrollment </a:t>
            </a:r>
            <a:r>
              <a:rPr lang="en-US" sz="2400" b="1" dirty="0">
                <a:solidFill>
                  <a:srgbClr val="A30A0C"/>
                </a:solidFill>
              </a:rPr>
              <a:t>by 5% </a:t>
            </a:r>
            <a:r>
              <a:rPr lang="en-US" sz="2400" b="1" dirty="0" smtClean="0">
                <a:solidFill>
                  <a:srgbClr val="A30A0C"/>
                </a:solidFill>
              </a:rPr>
              <a:t>Over </a:t>
            </a:r>
            <a:r>
              <a:rPr lang="en-US" sz="2400" b="1" dirty="0">
                <a:solidFill>
                  <a:srgbClr val="A30A0C"/>
                </a:solidFill>
              </a:rPr>
              <a:t>L</a:t>
            </a:r>
            <a:r>
              <a:rPr lang="en-US" sz="2400" b="1" dirty="0" smtClean="0">
                <a:solidFill>
                  <a:srgbClr val="A30A0C"/>
                </a:solidFill>
              </a:rPr>
              <a:t>ast </a:t>
            </a:r>
            <a:r>
              <a:rPr lang="en-US" sz="2400" b="1" dirty="0">
                <a:solidFill>
                  <a:srgbClr val="A30A0C"/>
                </a:solidFill>
              </a:rPr>
              <a:t>Y</a:t>
            </a:r>
            <a:r>
              <a:rPr lang="en-US" sz="2400" b="1" dirty="0" smtClean="0">
                <a:solidFill>
                  <a:srgbClr val="A30A0C"/>
                </a:solidFill>
              </a:rPr>
              <a:t>ear’s </a:t>
            </a:r>
            <a:r>
              <a:rPr lang="en-US" sz="2400" b="1" dirty="0">
                <a:solidFill>
                  <a:srgbClr val="A30A0C"/>
                </a:solidFill>
              </a:rPr>
              <a:t>T</a:t>
            </a:r>
            <a:r>
              <a:rPr lang="en-US" sz="2400" b="1" dirty="0" smtClean="0">
                <a:solidFill>
                  <a:srgbClr val="A30A0C"/>
                </a:solidFill>
              </a:rPr>
              <a:t>otal </a:t>
            </a:r>
            <a:r>
              <a:rPr lang="en-US" sz="2400" b="1" dirty="0">
                <a:solidFill>
                  <a:srgbClr val="A30A0C"/>
                </a:solidFill>
              </a:rPr>
              <a:t>S</a:t>
            </a:r>
            <a:r>
              <a:rPr lang="en-US" sz="2400" b="1" dirty="0" smtClean="0">
                <a:solidFill>
                  <a:srgbClr val="A30A0C"/>
                </a:solidFill>
              </a:rPr>
              <a:t>tudent </a:t>
            </a:r>
            <a:r>
              <a:rPr lang="en-US" sz="2400" b="1" dirty="0">
                <a:solidFill>
                  <a:srgbClr val="A30A0C"/>
                </a:solidFill>
              </a:rPr>
              <a:t>E</a:t>
            </a:r>
            <a:r>
              <a:rPr lang="en-US" sz="2400" b="1" dirty="0" smtClean="0">
                <a:solidFill>
                  <a:srgbClr val="A30A0C"/>
                </a:solidFill>
              </a:rPr>
              <a:t>nrollment </a:t>
            </a:r>
            <a:r>
              <a:rPr lang="en-US" sz="2400" b="1" dirty="0">
                <a:solidFill>
                  <a:srgbClr val="A30A0C"/>
                </a:solidFill>
              </a:rPr>
              <a:t>W</a:t>
            </a:r>
            <a:r>
              <a:rPr lang="en-US" sz="2400" b="1" dirty="0" smtClean="0">
                <a:solidFill>
                  <a:srgbClr val="A30A0C"/>
                </a:solidFill>
              </a:rPr>
              <a:t>ithin </a:t>
            </a:r>
            <a:r>
              <a:rPr lang="en-US" sz="2400" b="1" dirty="0">
                <a:solidFill>
                  <a:srgbClr val="A30A0C"/>
                </a:solidFill>
              </a:rPr>
              <a:t>the </a:t>
            </a:r>
            <a:r>
              <a:rPr lang="en-US" sz="2400" b="1" dirty="0" smtClean="0">
                <a:solidFill>
                  <a:srgbClr val="A30A0C"/>
                </a:solidFill>
              </a:rPr>
              <a:t>Chapter</a:t>
            </a:r>
            <a:endParaRPr lang="en-US" sz="2400" b="1" dirty="0">
              <a:solidFill>
                <a:srgbClr val="A30A0C"/>
              </a:solidFill>
            </a:endParaRPr>
          </a:p>
        </p:txBody>
      </p:sp>
      <p:sp>
        <p:nvSpPr>
          <p:cNvPr id="3" name="Content Placeholder 2"/>
          <p:cNvSpPr>
            <a:spLocks noGrp="1"/>
          </p:cNvSpPr>
          <p:nvPr>
            <p:ph sz="quarter" idx="1"/>
          </p:nvPr>
        </p:nvSpPr>
        <p:spPr/>
        <p:txBody>
          <a:bodyPr>
            <a:normAutofit fontScale="85000" lnSpcReduction="20000"/>
          </a:bodyPr>
          <a:lstStyle/>
          <a:p>
            <a:pPr lvl="1"/>
            <a:r>
              <a:rPr lang="en-US" i="1" dirty="0" smtClean="0"/>
              <a:t>Action plan</a:t>
            </a:r>
            <a:r>
              <a:rPr lang="en-US" dirty="0" smtClean="0"/>
              <a:t>: </a:t>
            </a:r>
          </a:p>
          <a:p>
            <a:pPr lvl="2"/>
            <a:r>
              <a:rPr lang="en-US" dirty="0" smtClean="0"/>
              <a:t>Announce first general meeting campus-wide.</a:t>
            </a:r>
          </a:p>
          <a:p>
            <a:pPr lvl="2"/>
            <a:r>
              <a:rPr lang="en-US" dirty="0" smtClean="0"/>
              <a:t>Keep members (current and potential) informed by holding general meetings monthly.</a:t>
            </a:r>
          </a:p>
          <a:p>
            <a:pPr lvl="2"/>
            <a:r>
              <a:rPr lang="en-US" dirty="0" smtClean="0"/>
              <a:t>Give members (current and potential) weekly opportunities to be active and have fun by holding weekly team meetings/events.</a:t>
            </a:r>
          </a:p>
          <a:p>
            <a:pPr lvl="1"/>
            <a:r>
              <a:rPr lang="en-US" i="1" dirty="0" smtClean="0"/>
              <a:t>Assessment</a:t>
            </a:r>
            <a:r>
              <a:rPr lang="en-US" dirty="0" smtClean="0"/>
              <a:t>:</a:t>
            </a:r>
          </a:p>
          <a:p>
            <a:pPr lvl="2"/>
            <a:r>
              <a:rPr lang="en-US" dirty="0" smtClean="0">
                <a:solidFill>
                  <a:srgbClr val="000000"/>
                </a:solidFill>
              </a:rPr>
              <a:t>Unknown. It is difficult to compare our current enrollment with last year’s because this year, it was decided that attendance would not be mandatory to be a part of the organization. While it seems like enrollment increased, a numerical comparison would not be valid because no statistics are available on the number of inactive members last year.</a:t>
            </a:r>
          </a:p>
          <a:p>
            <a:pPr lvl="1"/>
            <a:r>
              <a:rPr lang="en-US" i="1" dirty="0" smtClean="0"/>
              <a:t>Follow-up plan for the future</a:t>
            </a:r>
            <a:r>
              <a:rPr lang="en-US" dirty="0" smtClean="0"/>
              <a:t>: </a:t>
            </a:r>
          </a:p>
          <a:p>
            <a:pPr lvl="2"/>
            <a:r>
              <a:rPr lang="en-US" dirty="0" smtClean="0"/>
              <a:t>Request feedback from new members at the end of the spring semester with regards to what held their interest in the chapter.</a:t>
            </a:r>
          </a:p>
          <a:p>
            <a:pPr lvl="3"/>
            <a:r>
              <a:rPr lang="en-US" dirty="0" smtClean="0"/>
              <a:t>This feedback will be used next year to continue increasing student enrollment.</a:t>
            </a:r>
          </a:p>
          <a:p>
            <a:pPr lvl="2"/>
            <a:r>
              <a:rPr lang="en-US" dirty="0" smtClean="0"/>
              <a:t>Make attendance mandatory again next year and keep it that way!</a:t>
            </a:r>
            <a:endParaRPr lang="en-US" dirty="0"/>
          </a:p>
        </p:txBody>
      </p:sp>
      <p:pic>
        <p:nvPicPr>
          <p:cNvPr id="10" name="Picture 9"/>
          <p:cNvPicPr>
            <a:picLocks noChangeAspect="1"/>
          </p:cNvPicPr>
          <p:nvPr/>
        </p:nvPicPr>
        <p:blipFill>
          <a:blip r:embed="rId2"/>
          <a:stretch>
            <a:fillRect/>
          </a:stretch>
        </p:blipFill>
        <p:spPr>
          <a:xfrm flipH="1">
            <a:off x="8686800" y="6400800"/>
            <a:ext cx="286604" cy="286604"/>
          </a:xfrm>
          <a:prstGeom prst="rect">
            <a:avLst/>
          </a:prstGeom>
        </p:spPr>
      </p:pic>
      <p:pic>
        <p:nvPicPr>
          <p:cNvPr id="11" name="Picture 10"/>
          <p:cNvPicPr>
            <a:picLocks noChangeAspect="1"/>
          </p:cNvPicPr>
          <p:nvPr/>
        </p:nvPicPr>
        <p:blipFill>
          <a:blip r:embed="rId2"/>
          <a:stretch>
            <a:fillRect/>
          </a:stretch>
        </p:blipFill>
        <p:spPr>
          <a:xfrm flipH="1">
            <a:off x="152400" y="6400800"/>
            <a:ext cx="286604" cy="286604"/>
          </a:xfrm>
          <a:prstGeom prst="rect">
            <a:avLst/>
          </a:prstGeom>
        </p:spPr>
      </p:pic>
      <p:pic>
        <p:nvPicPr>
          <p:cNvPr id="12" name="Picture 11"/>
          <p:cNvPicPr>
            <a:picLocks noChangeAspect="1"/>
          </p:cNvPicPr>
          <p:nvPr/>
        </p:nvPicPr>
        <p:blipFill>
          <a:blip r:embed="rId3"/>
          <a:stretch>
            <a:fillRect/>
          </a:stretch>
        </p:blipFill>
        <p:spPr>
          <a:xfrm>
            <a:off x="152400" y="152400"/>
            <a:ext cx="304800" cy="304800"/>
          </a:xfrm>
          <a:prstGeom prst="rect">
            <a:avLst/>
          </a:prstGeom>
        </p:spPr>
      </p:pic>
      <p:pic>
        <p:nvPicPr>
          <p:cNvPr id="13" name="Picture 12"/>
          <p:cNvPicPr>
            <a:picLocks noChangeAspect="1"/>
          </p:cNvPicPr>
          <p:nvPr/>
        </p:nvPicPr>
        <p:blipFill>
          <a:blip r:embed="rId3"/>
          <a:stretch>
            <a:fillRect/>
          </a:stretch>
        </p:blipFill>
        <p:spPr>
          <a:xfrm>
            <a:off x="8686800" y="152400"/>
            <a:ext cx="304800" cy="304800"/>
          </a:xfrm>
          <a:prstGeom prst="rect">
            <a:avLst/>
          </a:prstGeom>
        </p:spPr>
      </p:pic>
    </p:spTree>
    <p:extLst>
      <p:ext uri="{BB962C8B-B14F-4D97-AF65-F5344CB8AC3E}">
        <p14:creationId xmlns:p14="http://schemas.microsoft.com/office/powerpoint/2010/main" val="272258723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Civic">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Civic.thmx</Template>
  <TotalTime>16548</TotalTime>
  <Words>1731</Words>
  <Application>Microsoft Macintosh PowerPoint</Application>
  <PresentationFormat>On-screen Show (4:3)</PresentationFormat>
  <Paragraphs>273</Paragraphs>
  <Slides>26</Slides>
  <Notes>18</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Civic</vt:lpstr>
      <vt:lpstr>The Florida Institute of Technology</vt:lpstr>
      <vt:lpstr>Contact Information</vt:lpstr>
      <vt:lpstr>Student Officers</vt:lpstr>
      <vt:lpstr>Student Officers</vt:lpstr>
      <vt:lpstr>Student Officers</vt:lpstr>
      <vt:lpstr>Advisors</vt:lpstr>
      <vt:lpstr>Financial Summary </vt:lpstr>
      <vt:lpstr>Goals and Objectives</vt:lpstr>
      <vt:lpstr>Increase Student Chapter Enrollment by 5% Over Last Year’s Total Student Enrollment Within the Chapter</vt:lpstr>
      <vt:lpstr>Co-Host At Least 2 Events with Similar FIT Organizations</vt:lpstr>
      <vt:lpstr>Accumulate At Least 50 Man-Hours of Chapter Community Service</vt:lpstr>
      <vt:lpstr>Membership Statistics</vt:lpstr>
      <vt:lpstr>Meeting Statistics</vt:lpstr>
      <vt:lpstr>Kickoff Meeting</vt:lpstr>
      <vt:lpstr>Sunday Paddling</vt:lpstr>
      <vt:lpstr>Minigolfing with ASCE </vt:lpstr>
      <vt:lpstr>Student Conference</vt:lpstr>
      <vt:lpstr>Student Conference</vt:lpstr>
      <vt:lpstr>Leadership Development</vt:lpstr>
      <vt:lpstr>2014 Florida Section ASCE Annual Conference</vt:lpstr>
      <vt:lpstr>Special Projects</vt:lpstr>
      <vt:lpstr>Tutoring at Imagine Charter School</vt:lpstr>
      <vt:lpstr>Tutoring at Imagine Charter School</vt:lpstr>
      <vt:lpstr>Habitat for Humanity</vt:lpstr>
      <vt:lpstr>Habitat for Humanity</vt:lpstr>
      <vt:lpstr>Summary and 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dc:creator>
  <cp:lastModifiedBy>Nicholas Miller</cp:lastModifiedBy>
  <cp:revision>110</cp:revision>
  <dcterms:created xsi:type="dcterms:W3CDTF">2013-08-09T15:30:51Z</dcterms:created>
  <dcterms:modified xsi:type="dcterms:W3CDTF">2015-01-31T16:50:54Z</dcterms:modified>
</cp:coreProperties>
</file>