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75" r:id="rId4"/>
    <p:sldId id="274" r:id="rId5"/>
    <p:sldId id="265" r:id="rId6"/>
    <p:sldId id="266" r:id="rId7"/>
    <p:sldId id="267" r:id="rId8"/>
    <p:sldId id="268" r:id="rId9"/>
    <p:sldId id="276" r:id="rId10"/>
    <p:sldId id="269" r:id="rId11"/>
    <p:sldId id="270" r:id="rId12"/>
    <p:sldId id="271" r:id="rId13"/>
    <p:sldId id="27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00" autoAdjust="0"/>
    <p:restoredTop sz="94660"/>
  </p:normalViewPr>
  <p:slideViewPr>
    <p:cSldViewPr snapToGrid="0">
      <p:cViewPr>
        <p:scale>
          <a:sx n="80" d="100"/>
          <a:sy n="80" d="100"/>
        </p:scale>
        <p:origin x="-546"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D53643-0882-432A-810B-48C3455D41D2}" type="datetimeFigureOut">
              <a:rPr lang="en-US" smtClean="0"/>
              <a:t>4/26/2018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936FCCC-6348-4034-9EFE-2E9E54168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D53643-0882-432A-810B-48C3455D41D2}" type="datetimeFigureOut">
              <a:rPr lang="en-US" smtClean="0"/>
              <a:t>4/26/2018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36FCCC-6348-4034-9EFE-2E9E54168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D53643-0882-432A-810B-48C3455D41D2}" type="datetimeFigureOut">
              <a:rPr lang="en-US" smtClean="0"/>
              <a:t>4/26/2018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36FCCC-6348-4034-9EFE-2E9E54168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D53643-0882-432A-810B-48C3455D41D2}" type="datetimeFigureOut">
              <a:rPr lang="en-US" smtClean="0"/>
              <a:t>4/26/2018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36FCCC-6348-4034-9EFE-2E9E54168D6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3D53643-0882-432A-810B-48C3455D41D2}" type="datetimeFigureOut">
              <a:rPr lang="en-US" smtClean="0"/>
              <a:t>4/26/2018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36FCCC-6348-4034-9EFE-2E9E54168D63}"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D53643-0882-432A-810B-48C3455D41D2}" type="datetimeFigureOut">
              <a:rPr lang="en-US" smtClean="0"/>
              <a:t>4/26/2018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36FCCC-6348-4034-9EFE-2E9E54168D6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D53643-0882-432A-810B-48C3455D41D2}" type="datetimeFigureOut">
              <a:rPr lang="en-US" smtClean="0"/>
              <a:t>4/26/2018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936FCCC-6348-4034-9EFE-2E9E54168D6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3D53643-0882-432A-810B-48C3455D41D2}" type="datetimeFigureOut">
              <a:rPr lang="en-US" smtClean="0"/>
              <a:t>4/26/2018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936FCCC-6348-4034-9EFE-2E9E54168D6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3D53643-0882-432A-810B-48C3455D41D2}" type="datetimeFigureOut">
              <a:rPr lang="en-US" smtClean="0"/>
              <a:t>4/26/2018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936FCCC-6348-4034-9EFE-2E9E54168D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53D53643-0882-432A-810B-48C3455D41D2}" type="datetimeFigureOut">
              <a:rPr lang="en-US" smtClean="0"/>
              <a:t>4/26/2018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36FCCC-6348-4034-9EFE-2E9E54168D6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3D53643-0882-432A-810B-48C3455D41D2}" type="datetimeFigureOut">
              <a:rPr lang="en-US" smtClean="0"/>
              <a:t>4/26/2018</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936FCCC-6348-4034-9EFE-2E9E54168D63}"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53D53643-0882-432A-810B-48C3455D41D2}" type="datetimeFigureOut">
              <a:rPr lang="en-US" smtClean="0"/>
              <a:t>4/26/2018</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936FCCC-6348-4034-9EFE-2E9E54168D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765" y="1584777"/>
            <a:ext cx="10925299" cy="2408663"/>
          </a:xfrm>
        </p:spPr>
        <p:txBody>
          <a:bodyPr>
            <a:noAutofit/>
          </a:bodyPr>
          <a:lstStyle/>
          <a:p>
            <a:pPr algn="ctr"/>
            <a:r>
              <a:rPr lang="en-US" sz="4800" b="1" dirty="0" smtClean="0"/>
              <a:t>GEOTECHNICAL INSTRUMENTATION INSTALLATION &amp; MONITORING</a:t>
            </a:r>
            <a:endParaRPr lang="en-US" sz="4800" b="1" dirty="0"/>
          </a:p>
        </p:txBody>
      </p:sp>
    </p:spTree>
    <p:extLst>
      <p:ext uri="{BB962C8B-B14F-4D97-AF65-F5344CB8AC3E}">
        <p14:creationId xmlns:p14="http://schemas.microsoft.com/office/powerpoint/2010/main" val="783066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687263"/>
          </a:xfrm>
        </p:spPr>
        <p:txBody>
          <a:bodyPr>
            <a:normAutofit/>
          </a:bodyPr>
          <a:lstStyle/>
          <a:p>
            <a:pPr algn="ctr"/>
            <a:r>
              <a:rPr lang="en-US" sz="3200" dirty="0" smtClean="0"/>
              <a:t>Dilapidation/ Pre-construction condition survey</a:t>
            </a:r>
            <a:endParaRPr lang="en-US" sz="3200" dirty="0"/>
          </a:p>
        </p:txBody>
      </p:sp>
      <p:sp>
        <p:nvSpPr>
          <p:cNvPr id="3" name="TextBox 2"/>
          <p:cNvSpPr txBox="1"/>
          <p:nvPr/>
        </p:nvSpPr>
        <p:spPr>
          <a:xfrm>
            <a:off x="748145" y="1491226"/>
            <a:ext cx="11032177" cy="2862322"/>
          </a:xfrm>
          <a:prstGeom prst="rect">
            <a:avLst/>
          </a:prstGeom>
          <a:noFill/>
        </p:spPr>
        <p:txBody>
          <a:bodyPr wrap="square" rtlCol="0">
            <a:spAutoFit/>
          </a:bodyPr>
          <a:lstStyle/>
          <a:p>
            <a:pPr algn="just"/>
            <a:r>
              <a:rPr lang="en-US" sz="2000" dirty="0" smtClean="0"/>
              <a:t>1</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Where we conduct:</a:t>
            </a:r>
          </a:p>
          <a:p>
            <a:pPr algn="just"/>
            <a:r>
              <a:rPr lang="en-US" sz="2000" dirty="0" smtClean="0">
                <a:latin typeface="Arial" pitchFamily="34" charset="0"/>
                <a:cs typeface="Arial" pitchFamily="34" charset="0"/>
              </a:rPr>
              <a:t>The dilapidation survey is carried out on existing structures such as </a:t>
            </a:r>
          </a:p>
          <a:p>
            <a:pPr algn="just"/>
            <a:r>
              <a:rPr lang="en-US" sz="2000" dirty="0" smtClean="0">
                <a:latin typeface="Arial" pitchFamily="34" charset="0"/>
                <a:cs typeface="Arial" pitchFamily="34" charset="0"/>
              </a:rPr>
              <a:t>Building, Villa, School, Mosque, Sub-station etc., that falls within the Zone of influence of construction activity.</a:t>
            </a:r>
          </a:p>
          <a:p>
            <a:pPr algn="just"/>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2</a:t>
            </a:r>
            <a:r>
              <a:rPr lang="en-US" sz="2000" b="1" dirty="0" smtClean="0">
                <a:latin typeface="Arial" pitchFamily="34" charset="0"/>
                <a:cs typeface="Arial" pitchFamily="34" charset="0"/>
              </a:rPr>
              <a:t>. Importance of dilapidation:</a:t>
            </a:r>
          </a:p>
          <a:p>
            <a:pPr algn="just"/>
            <a:r>
              <a:rPr lang="en-US" sz="2000" dirty="0" smtClean="0">
                <a:latin typeface="Arial" pitchFamily="34" charset="0"/>
                <a:cs typeface="Arial" pitchFamily="34" charset="0"/>
              </a:rPr>
              <a:t>The dilapidation survey is carried out to </a:t>
            </a:r>
            <a:r>
              <a:rPr lang="en-US" sz="2000" dirty="0">
                <a:latin typeface="Arial" pitchFamily="34" charset="0"/>
                <a:cs typeface="Arial" pitchFamily="34" charset="0"/>
              </a:rPr>
              <a:t>know the effect </a:t>
            </a:r>
            <a:r>
              <a:rPr lang="en-US" sz="2000" dirty="0" smtClean="0">
                <a:latin typeface="Arial" pitchFamily="34" charset="0"/>
                <a:cs typeface="Arial" pitchFamily="34" charset="0"/>
              </a:rPr>
              <a:t>on existing structures during </a:t>
            </a:r>
          </a:p>
          <a:p>
            <a:pPr algn="just"/>
            <a:r>
              <a:rPr lang="en-US" sz="2000" dirty="0">
                <a:latin typeface="Arial" pitchFamily="34" charset="0"/>
                <a:cs typeface="Arial" pitchFamily="34" charset="0"/>
              </a:rPr>
              <a:t>c</a:t>
            </a:r>
            <a:r>
              <a:rPr lang="en-US" sz="2000" dirty="0" smtClean="0">
                <a:latin typeface="Arial" pitchFamily="34" charset="0"/>
                <a:cs typeface="Arial" pitchFamily="34" charset="0"/>
              </a:rPr>
              <a:t>onstruction and </a:t>
            </a:r>
            <a:r>
              <a:rPr lang="en-US" sz="2000" dirty="0" smtClean="0">
                <a:latin typeface="Arial" pitchFamily="34" charset="0"/>
                <a:cs typeface="Arial" pitchFamily="34" charset="0"/>
              </a:rPr>
              <a:t>micro-tunneling </a:t>
            </a:r>
            <a:r>
              <a:rPr lang="en-US" sz="2000" dirty="0" smtClean="0">
                <a:latin typeface="Arial" pitchFamily="34" charset="0"/>
                <a:cs typeface="Arial" pitchFamily="34" charset="0"/>
              </a:rPr>
              <a:t>activities through installation and monitoring of </a:t>
            </a:r>
          </a:p>
          <a:p>
            <a:pPr algn="just"/>
            <a:r>
              <a:rPr lang="en-US" sz="2000" dirty="0" smtClean="0">
                <a:latin typeface="Arial" pitchFamily="34" charset="0"/>
                <a:cs typeface="Arial" pitchFamily="34" charset="0"/>
              </a:rPr>
              <a:t>dilapidation instruments.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466633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687263"/>
          </a:xfrm>
        </p:spPr>
        <p:txBody>
          <a:bodyPr>
            <a:normAutofit/>
          </a:bodyPr>
          <a:lstStyle/>
          <a:p>
            <a:pPr algn="ctr"/>
            <a:r>
              <a:rPr lang="en-US" sz="3200" dirty="0" smtClean="0"/>
              <a:t>Dilapidation/ Pre-construction condition survey</a:t>
            </a:r>
            <a:endParaRPr lang="en-US" sz="3200" dirty="0"/>
          </a:p>
        </p:txBody>
      </p:sp>
      <p:sp>
        <p:nvSpPr>
          <p:cNvPr id="2" name="TextBox 1"/>
          <p:cNvSpPr txBox="1"/>
          <p:nvPr/>
        </p:nvSpPr>
        <p:spPr>
          <a:xfrm>
            <a:off x="1092530" y="1104405"/>
            <a:ext cx="4215740" cy="369332"/>
          </a:xfrm>
          <a:prstGeom prst="rect">
            <a:avLst/>
          </a:prstGeom>
          <a:noFill/>
        </p:spPr>
        <p:txBody>
          <a:bodyPr wrap="square" rtlCol="0">
            <a:spAutoFit/>
          </a:bodyPr>
          <a:lstStyle/>
          <a:p>
            <a:r>
              <a:rPr lang="en-US" b="1" dirty="0" smtClean="0"/>
              <a:t>1. Crack meter/Crack </a:t>
            </a:r>
            <a:r>
              <a:rPr lang="en-US" b="1" dirty="0" err="1" smtClean="0"/>
              <a:t>guage</a:t>
            </a:r>
            <a:endParaRPr lang="en-US" b="1" dirty="0"/>
          </a:p>
        </p:txBody>
      </p:sp>
      <p:pic>
        <p:nvPicPr>
          <p:cNvPr id="8194" name="Picture 2" descr="Alt"/>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791407" y="1806246"/>
            <a:ext cx="4138207" cy="29795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2530" y="1693090"/>
            <a:ext cx="6096000" cy="4247317"/>
          </a:xfrm>
          <a:prstGeom prst="rect">
            <a:avLst/>
          </a:prstGeom>
        </p:spPr>
        <p:txBody>
          <a:bodyPr>
            <a:spAutoFit/>
          </a:bodyPr>
          <a:lstStyle/>
          <a:p>
            <a:pPr algn="just"/>
            <a:r>
              <a:rPr lang="en-US" dirty="0">
                <a:latin typeface="Arial" pitchFamily="34" charset="0"/>
                <a:cs typeface="Arial" pitchFamily="34" charset="0"/>
              </a:rPr>
              <a:t>The system consists of two plates that overlap for part of their length. </a:t>
            </a:r>
            <a:endParaRPr lang="en-US" dirty="0" smtClean="0">
              <a:latin typeface="Arial" pitchFamily="34" charset="0"/>
              <a:cs typeface="Arial" pitchFamily="34" charset="0"/>
            </a:endParaRPr>
          </a:p>
          <a:p>
            <a:pPr algn="just"/>
            <a:endParaRPr lang="en-US" dirty="0">
              <a:latin typeface="Arial" pitchFamily="34" charset="0"/>
              <a:cs typeface="Arial" pitchFamily="34" charset="0"/>
            </a:endParaRPr>
          </a:p>
          <a:p>
            <a:pPr algn="just"/>
            <a:r>
              <a:rPr lang="en-US" dirty="0" smtClean="0">
                <a:latin typeface="Arial" pitchFamily="34" charset="0"/>
                <a:cs typeface="Arial" pitchFamily="34" charset="0"/>
              </a:rPr>
              <a:t>One </a:t>
            </a:r>
            <a:r>
              <a:rPr lang="en-US" dirty="0">
                <a:latin typeface="Arial" pitchFamily="34" charset="0"/>
                <a:cs typeface="Arial" pitchFamily="34" charset="0"/>
              </a:rPr>
              <a:t>plate is calibrated in millimeters and the overlapping plate is transparent and marked with a hairline cursor. As the crack width opens or closes, one plate moves relative to the other. </a:t>
            </a:r>
            <a:endParaRPr lang="en-US" dirty="0" smtClean="0">
              <a:latin typeface="Arial" pitchFamily="34" charset="0"/>
              <a:cs typeface="Arial" pitchFamily="34" charset="0"/>
            </a:endParaRPr>
          </a:p>
          <a:p>
            <a:pPr algn="just"/>
            <a:endParaRPr lang="en-US" dirty="0">
              <a:latin typeface="Arial" pitchFamily="34" charset="0"/>
              <a:cs typeface="Arial" pitchFamily="34" charset="0"/>
            </a:endParaRPr>
          </a:p>
          <a:p>
            <a:pPr algn="just"/>
            <a:r>
              <a:rPr lang="en-US" dirty="0" smtClean="0">
                <a:latin typeface="Arial" pitchFamily="34" charset="0"/>
                <a:cs typeface="Arial" pitchFamily="34" charset="0"/>
              </a:rPr>
              <a:t>The </a:t>
            </a:r>
            <a:r>
              <a:rPr lang="en-US" dirty="0">
                <a:latin typeface="Arial" pitchFamily="34" charset="0"/>
                <a:cs typeface="Arial" pitchFamily="34" charset="0"/>
              </a:rPr>
              <a:t>relationship of the cursor to the scale represents the amount of movement occurring. </a:t>
            </a:r>
            <a:endParaRPr lang="en-US" dirty="0" smtClean="0">
              <a:latin typeface="Arial" pitchFamily="34" charset="0"/>
              <a:cs typeface="Arial" pitchFamily="34" charset="0"/>
            </a:endParaRPr>
          </a:p>
          <a:p>
            <a:pPr algn="just"/>
            <a:endParaRPr lang="en-US" dirty="0">
              <a:latin typeface="Arial" pitchFamily="34" charset="0"/>
              <a:cs typeface="Arial" pitchFamily="34" charset="0"/>
            </a:endParaRPr>
          </a:p>
          <a:p>
            <a:pPr algn="just"/>
            <a:r>
              <a:rPr lang="en-US" dirty="0" smtClean="0">
                <a:latin typeface="Arial" pitchFamily="34" charset="0"/>
                <a:cs typeface="Arial" pitchFamily="34" charset="0"/>
              </a:rPr>
              <a:t>These </a:t>
            </a:r>
            <a:r>
              <a:rPr lang="en-US" dirty="0">
                <a:latin typeface="Arial" pitchFamily="34" charset="0"/>
                <a:cs typeface="Arial" pitchFamily="34" charset="0"/>
              </a:rPr>
              <a:t>gauges are monitored over time, whilst being kept as far away from human disturbance as possible, to develop an understanding in the width and direction of movement of the crack.</a:t>
            </a:r>
          </a:p>
        </p:txBody>
      </p:sp>
    </p:spTree>
    <p:extLst>
      <p:ext uri="{BB962C8B-B14F-4D97-AF65-F5344CB8AC3E}">
        <p14:creationId xmlns:p14="http://schemas.microsoft.com/office/powerpoint/2010/main" val="66029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687263"/>
          </a:xfrm>
        </p:spPr>
        <p:txBody>
          <a:bodyPr>
            <a:normAutofit/>
          </a:bodyPr>
          <a:lstStyle/>
          <a:p>
            <a:pPr algn="ctr"/>
            <a:r>
              <a:rPr lang="en-US" sz="3200" dirty="0" smtClean="0"/>
              <a:t>Dilapidation/ Pre-construction condition survey</a:t>
            </a:r>
            <a:endParaRPr lang="en-US" sz="3200" dirty="0"/>
          </a:p>
        </p:txBody>
      </p:sp>
      <p:sp>
        <p:nvSpPr>
          <p:cNvPr id="2" name="TextBox 1"/>
          <p:cNvSpPr txBox="1"/>
          <p:nvPr/>
        </p:nvSpPr>
        <p:spPr>
          <a:xfrm>
            <a:off x="1092530" y="1104405"/>
            <a:ext cx="2598468" cy="369332"/>
          </a:xfrm>
          <a:prstGeom prst="rect">
            <a:avLst/>
          </a:prstGeom>
          <a:noFill/>
        </p:spPr>
        <p:txBody>
          <a:bodyPr wrap="none" rtlCol="0">
            <a:spAutoFit/>
          </a:bodyPr>
          <a:lstStyle/>
          <a:p>
            <a:r>
              <a:rPr lang="en-US" b="1" dirty="0"/>
              <a:t>2</a:t>
            </a:r>
            <a:r>
              <a:rPr lang="en-US" b="1" dirty="0" smtClean="0"/>
              <a:t>. </a:t>
            </a:r>
            <a:r>
              <a:rPr lang="en-US" b="1" dirty="0" smtClean="0">
                <a:latin typeface="Arial" pitchFamily="34" charset="0"/>
                <a:cs typeface="Arial" pitchFamily="34" charset="0"/>
              </a:rPr>
              <a:t>Tilt Plate/ Tilt meter</a:t>
            </a:r>
            <a:endParaRPr lang="en-US" b="1" dirty="0">
              <a:latin typeface="Arial" pitchFamily="34" charset="0"/>
              <a:cs typeface="Arial" pitchFamily="34" charset="0"/>
            </a:endParaRPr>
          </a:p>
        </p:txBody>
      </p:sp>
      <p:pic>
        <p:nvPicPr>
          <p:cNvPr id="7170" name="Picture 2" descr="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417" y="1012413"/>
            <a:ext cx="2837006" cy="227771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417" y="3838740"/>
            <a:ext cx="2837006" cy="22777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858718" y="3301132"/>
            <a:ext cx="1053494" cy="338554"/>
          </a:xfrm>
          <a:prstGeom prst="rect">
            <a:avLst/>
          </a:prstGeom>
          <a:noFill/>
          <a:ln>
            <a:solidFill>
              <a:schemeClr val="tx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Tilt Plate</a:t>
            </a:r>
            <a:endParaRPr lang="en-US" sz="1600" b="1" cap="none" spc="0" dirty="0">
              <a:ln w="11430"/>
              <a:effectLst>
                <a:outerShdw blurRad="50800" dist="39000" dir="5460000" algn="tl">
                  <a:srgbClr val="000000">
                    <a:alpha val="38000"/>
                  </a:srgbClr>
                </a:outerShdw>
              </a:effectLst>
            </a:endParaRPr>
          </a:p>
        </p:txBody>
      </p:sp>
      <p:sp>
        <p:nvSpPr>
          <p:cNvPr id="7" name="Rectangle 6"/>
          <p:cNvSpPr/>
          <p:nvPr/>
        </p:nvSpPr>
        <p:spPr>
          <a:xfrm>
            <a:off x="8987529" y="6116451"/>
            <a:ext cx="1156087" cy="338554"/>
          </a:xfrm>
          <a:prstGeom prst="rect">
            <a:avLst/>
          </a:prstGeom>
          <a:noFill/>
          <a:ln>
            <a:solidFill>
              <a:schemeClr val="tx1"/>
            </a:solid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effectLst>
                  <a:outerShdw blurRad="50800" dist="39000" dir="5460000" algn="tl">
                    <a:srgbClr val="000000">
                      <a:alpha val="38000"/>
                    </a:srgbClr>
                  </a:outerShdw>
                </a:effectLst>
              </a:rPr>
              <a:t>Tilt meter</a:t>
            </a:r>
            <a:endParaRPr lang="en-US" sz="1600" b="1" cap="none" spc="0" dirty="0">
              <a:ln w="11430"/>
              <a:effectLst>
                <a:outerShdw blurRad="50800" dist="39000" dir="5460000" algn="tl">
                  <a:srgbClr val="000000">
                    <a:alpha val="38000"/>
                  </a:srgbClr>
                </a:outerShdw>
              </a:effectLst>
            </a:endParaRPr>
          </a:p>
        </p:txBody>
      </p:sp>
      <p:sp>
        <p:nvSpPr>
          <p:cNvPr id="5" name="Rectangle 4"/>
          <p:cNvSpPr/>
          <p:nvPr/>
        </p:nvSpPr>
        <p:spPr>
          <a:xfrm>
            <a:off x="1092530" y="1667226"/>
            <a:ext cx="6096000" cy="1477328"/>
          </a:xfrm>
          <a:prstGeom prst="rect">
            <a:avLst/>
          </a:prstGeom>
        </p:spPr>
        <p:txBody>
          <a:bodyPr>
            <a:spAutoFit/>
          </a:bodyPr>
          <a:lstStyle/>
          <a:p>
            <a:pPr algn="just"/>
            <a:r>
              <a:rPr lang="en-US" dirty="0">
                <a:latin typeface="Arial" pitchFamily="34" charset="0"/>
                <a:cs typeface="Arial" pitchFamily="34" charset="0"/>
              </a:rPr>
              <a:t>Portable tilt meters are mainly used to monitor buildings, structures, utilities, etc. as well as the inclination and rotation of retaining walls, dams, piers, piles, etc. It may also be used to evaluate the performance of bridges, struts and the stability of structures in land slide areas.</a:t>
            </a:r>
          </a:p>
        </p:txBody>
      </p:sp>
      <p:sp>
        <p:nvSpPr>
          <p:cNvPr id="6" name="Rectangle 5"/>
          <p:cNvSpPr/>
          <p:nvPr/>
        </p:nvSpPr>
        <p:spPr>
          <a:xfrm>
            <a:off x="1092530" y="3591952"/>
            <a:ext cx="6096000" cy="2031325"/>
          </a:xfrm>
          <a:prstGeom prst="rect">
            <a:avLst/>
          </a:prstGeom>
        </p:spPr>
        <p:txBody>
          <a:bodyPr>
            <a:spAutoFit/>
          </a:bodyPr>
          <a:lstStyle/>
          <a:p>
            <a:pPr algn="just"/>
            <a:r>
              <a:rPr lang="en-US" dirty="0">
                <a:latin typeface="Arial" pitchFamily="34" charset="0"/>
                <a:cs typeface="Arial" pitchFamily="34" charset="0"/>
              </a:rPr>
              <a:t>The portable tilt meter is suitable for monitoring change in inclination of a structure. Tilt meter consists of a basic sensor housed in a rugged frame with machined surfaces that facilitate accurate positioning on the tilt plate. The bottom surface is used with horizontally mounted tilt plates and the side surfaces are used with vertically-mounted tilt plates.</a:t>
            </a:r>
          </a:p>
        </p:txBody>
      </p:sp>
    </p:spTree>
    <p:extLst>
      <p:ext uri="{BB962C8B-B14F-4D97-AF65-F5344CB8AC3E}">
        <p14:creationId xmlns:p14="http://schemas.microsoft.com/office/powerpoint/2010/main" val="226508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687263"/>
          </a:xfrm>
        </p:spPr>
        <p:txBody>
          <a:bodyPr>
            <a:normAutofit/>
          </a:bodyPr>
          <a:lstStyle/>
          <a:p>
            <a:pPr algn="ctr"/>
            <a:r>
              <a:rPr lang="en-US" sz="3200" dirty="0" smtClean="0"/>
              <a:t>Dilapidation/ Pre-construction condition survey</a:t>
            </a:r>
            <a:endParaRPr lang="en-US" sz="3200" dirty="0"/>
          </a:p>
        </p:txBody>
      </p:sp>
      <p:sp>
        <p:nvSpPr>
          <p:cNvPr id="2" name="TextBox 1"/>
          <p:cNvSpPr txBox="1"/>
          <p:nvPr/>
        </p:nvSpPr>
        <p:spPr>
          <a:xfrm>
            <a:off x="1092530" y="1104405"/>
            <a:ext cx="3308919" cy="369332"/>
          </a:xfrm>
          <a:prstGeom prst="rect">
            <a:avLst/>
          </a:prstGeom>
          <a:noFill/>
        </p:spPr>
        <p:txBody>
          <a:bodyPr wrap="none" rtlCol="0">
            <a:spAutoFit/>
          </a:bodyPr>
          <a:lstStyle/>
          <a:p>
            <a:r>
              <a:rPr lang="en-US" b="1" dirty="0" smtClean="0">
                <a:latin typeface="Arial" pitchFamily="34" charset="0"/>
                <a:cs typeface="Arial" pitchFamily="34" charset="0"/>
              </a:rPr>
              <a:t>3. Building settlement point</a:t>
            </a:r>
            <a:endParaRPr lang="en-US" b="1" dirty="0">
              <a:latin typeface="Arial" pitchFamily="34" charset="0"/>
              <a:cs typeface="Arial" pitchFamily="34" charset="0"/>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3778" y="2054431"/>
            <a:ext cx="3631991" cy="181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6064" y="1956294"/>
            <a:ext cx="5977246" cy="3447098"/>
          </a:xfrm>
          <a:prstGeom prst="rect">
            <a:avLst/>
          </a:prstGeom>
        </p:spPr>
        <p:txBody>
          <a:bodyPr wrap="square">
            <a:spAutoFit/>
          </a:bodyPr>
          <a:lstStyle/>
          <a:p>
            <a:pPr algn="just"/>
            <a:r>
              <a:rPr lang="en-US" sz="2000" dirty="0">
                <a:latin typeface="Arial" pitchFamily="34" charset="0"/>
                <a:cs typeface="Arial" pitchFamily="34" charset="0"/>
              </a:rPr>
              <a:t>The building settlement point is to be embedded / fixed to a vertical member to monitor the vertical settlement / movement of any structure. </a:t>
            </a:r>
            <a:endParaRPr lang="en-US" sz="2000" dirty="0" smtClean="0">
              <a:latin typeface="Arial" pitchFamily="34" charset="0"/>
              <a:cs typeface="Arial" pitchFamily="34" charset="0"/>
            </a:endParaRPr>
          </a:p>
          <a:p>
            <a:pPr algn="just"/>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It </a:t>
            </a:r>
            <a:r>
              <a:rPr lang="en-US" sz="2000" dirty="0">
                <a:latin typeface="Arial" pitchFamily="34" charset="0"/>
                <a:cs typeface="Arial" pitchFamily="34" charset="0"/>
              </a:rPr>
              <a:t>consists of a male anchor fitted onto the anchor socket which in place is usually embedded / fixed in a column / wall of thickness greater than 80mm. </a:t>
            </a:r>
            <a:endParaRPr lang="en-US" sz="2000" dirty="0" smtClean="0">
              <a:latin typeface="Arial" pitchFamily="34" charset="0"/>
              <a:cs typeface="Arial" pitchFamily="34" charset="0"/>
            </a:endParaRPr>
          </a:p>
          <a:p>
            <a:pPr algn="just"/>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These </a:t>
            </a:r>
            <a:r>
              <a:rPr lang="en-US" sz="2000" dirty="0">
                <a:latin typeface="Arial" pitchFamily="34" charset="0"/>
                <a:cs typeface="Arial" pitchFamily="34" charset="0"/>
              </a:rPr>
              <a:t>points are best monitored using digital level equipment for the most precise readings.</a:t>
            </a:r>
            <a:r>
              <a:rPr lang="en-US" dirty="0"/>
              <a:t/>
            </a:r>
            <a:br>
              <a:rPr lang="en-US" dirty="0"/>
            </a:br>
            <a:endParaRPr lang="en-US" dirty="0"/>
          </a:p>
        </p:txBody>
      </p:sp>
      <p:pic>
        <p:nvPicPr>
          <p:cNvPr id="6147" name="Picture 3" descr="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3778" y="4264618"/>
            <a:ext cx="3714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8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416205"/>
            <a:ext cx="9601196" cy="4459663"/>
          </a:xfrm>
        </p:spPr>
        <p:txBody>
          <a:bodyPr>
            <a:normAutofit/>
          </a:bodyPr>
          <a:lstStyle/>
          <a:p>
            <a:pPr marL="0" indent="0" algn="ctr">
              <a:buNone/>
            </a:pPr>
            <a:endParaRPr lang="en-US" sz="7200" dirty="0" smtClean="0"/>
          </a:p>
          <a:p>
            <a:pPr marL="0" indent="0" algn="ctr">
              <a:buNone/>
            </a:pPr>
            <a:r>
              <a:rPr lang="en-US" sz="7200" b="1" dirty="0" smtClean="0">
                <a:solidFill>
                  <a:schemeClr val="accent5">
                    <a:lumMod val="50000"/>
                  </a:schemeClr>
                </a:solidFill>
                <a:latin typeface="Arial" pitchFamily="34" charset="0"/>
                <a:cs typeface="Arial" pitchFamily="34" charset="0"/>
              </a:rPr>
              <a:t>THANK YOU</a:t>
            </a:r>
          </a:p>
          <a:p>
            <a:pPr marL="0" indent="0" algn="ctr">
              <a:buNone/>
            </a:pPr>
            <a:r>
              <a:rPr lang="en-US" sz="7200" b="1" dirty="0">
                <a:solidFill>
                  <a:schemeClr val="accent5">
                    <a:lumMod val="50000"/>
                  </a:schemeClr>
                </a:solidFill>
                <a:latin typeface="Arial" pitchFamily="34" charset="0"/>
                <a:cs typeface="Arial" pitchFamily="34" charset="0"/>
              </a:rPr>
              <a:t>ASCE</a:t>
            </a:r>
            <a:endParaRPr lang="en-US" sz="7200" b="1" dirty="0">
              <a:solidFill>
                <a:schemeClr val="accent5">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540441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00644" y="1177162"/>
            <a:ext cx="10972800" cy="627887"/>
          </a:xfrm>
        </p:spPr>
        <p:txBody>
          <a:bodyPr>
            <a:normAutofit fontScale="90000"/>
          </a:bodyPr>
          <a:lstStyle/>
          <a:p>
            <a:pPr algn="ctr"/>
            <a:r>
              <a:rPr lang="en-US" sz="2800" b="1" i="1" dirty="0" smtClean="0"/>
              <a:t>Geo-technical instruments are used to monitor </a:t>
            </a:r>
            <a:r>
              <a:rPr lang="en-US" sz="2800" i="1" dirty="0"/>
              <a:t>t</a:t>
            </a:r>
            <a:r>
              <a:rPr lang="en-US" sz="2800" b="1" i="1" dirty="0" smtClean="0"/>
              <a:t>he </a:t>
            </a:r>
            <a:r>
              <a:rPr lang="en-US" sz="2800" i="1" dirty="0"/>
              <a:t>g</a:t>
            </a:r>
            <a:r>
              <a:rPr lang="en-US" sz="2800" b="1" i="1" dirty="0" smtClean="0"/>
              <a:t>round and water </a:t>
            </a:r>
            <a:r>
              <a:rPr lang="en-US" sz="2800" i="1" dirty="0" smtClean="0"/>
              <a:t>b</a:t>
            </a:r>
            <a:r>
              <a:rPr lang="en-US" sz="2800" b="1" i="1" dirty="0" smtClean="0"/>
              <a:t>ehavior.</a:t>
            </a:r>
            <a:r>
              <a:rPr lang="en-US" sz="2800" dirty="0" smtClean="0"/>
              <a:t>	</a:t>
            </a:r>
            <a:endParaRPr lang="en-US" sz="2800" dirty="0"/>
          </a:p>
        </p:txBody>
      </p:sp>
      <p:sp>
        <p:nvSpPr>
          <p:cNvPr id="8" name="Title 1"/>
          <p:cNvSpPr txBox="1">
            <a:spLocks/>
          </p:cNvSpPr>
          <p:nvPr/>
        </p:nvSpPr>
        <p:spPr>
          <a:xfrm>
            <a:off x="914400" y="164503"/>
            <a:ext cx="10497786" cy="78729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dirty="0" smtClean="0">
                <a:solidFill>
                  <a:schemeClr val="accent4">
                    <a:lumMod val="50000"/>
                  </a:schemeClr>
                </a:solidFill>
              </a:rPr>
              <a:t>Geo-Technical Instruments </a:t>
            </a:r>
            <a:endParaRPr lang="en-US" sz="2800" dirty="0">
              <a:solidFill>
                <a:srgbClr val="FFC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678" y="2138880"/>
            <a:ext cx="5029944" cy="162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629392" y="2468971"/>
            <a:ext cx="5248893" cy="3153995"/>
          </a:xfrm>
        </p:spPr>
        <p:txBody>
          <a:bodyPr>
            <a:normAutofit/>
          </a:bodyPr>
          <a:lstStyle/>
          <a:p>
            <a:pPr marL="109728" indent="0">
              <a:buNone/>
            </a:pPr>
            <a:r>
              <a:rPr lang="en-US" sz="1800" b="1" dirty="0" smtClean="0">
                <a:latin typeface="Arial" pitchFamily="34" charset="0"/>
                <a:cs typeface="Arial" pitchFamily="34" charset="0"/>
              </a:rPr>
              <a:t>PURPOSE</a:t>
            </a:r>
          </a:p>
          <a:p>
            <a:pPr marL="109728" indent="0">
              <a:buNone/>
            </a:pPr>
            <a:endParaRPr lang="en-US" sz="800" b="1" dirty="0" smtClean="0">
              <a:solidFill>
                <a:schemeClr val="tx1">
                  <a:lumMod val="50000"/>
                  <a:lumOff val="50000"/>
                </a:schemeClr>
              </a:solidFill>
              <a:latin typeface="Arial" pitchFamily="34" charset="0"/>
              <a:cs typeface="Arial" pitchFamily="34" charset="0"/>
            </a:endParaRPr>
          </a:p>
          <a:p>
            <a:pPr>
              <a:buFont typeface="Wingdings" pitchFamily="2" charset="2"/>
              <a:buChar char="q"/>
            </a:pPr>
            <a:r>
              <a:rPr lang="en-US" sz="1800" dirty="0" smtClean="0">
                <a:solidFill>
                  <a:schemeClr val="tx1">
                    <a:lumMod val="50000"/>
                    <a:lumOff val="50000"/>
                  </a:schemeClr>
                </a:solidFill>
                <a:latin typeface="Arial" pitchFamily="34" charset="0"/>
                <a:cs typeface="Arial" pitchFamily="34" charset="0"/>
              </a:rPr>
              <a:t>The inclinometer casing is used in conjunction with inclinometer probe </a:t>
            </a:r>
            <a:r>
              <a:rPr lang="en-US" sz="1800" b="1" dirty="0" smtClean="0">
                <a:solidFill>
                  <a:schemeClr val="tx1">
                    <a:lumMod val="50000"/>
                    <a:lumOff val="50000"/>
                  </a:schemeClr>
                </a:solidFill>
                <a:latin typeface="Arial" pitchFamily="34" charset="0"/>
                <a:cs typeface="Arial" pitchFamily="34" charset="0"/>
              </a:rPr>
              <a:t>to monitor stability </a:t>
            </a:r>
            <a:r>
              <a:rPr lang="en-US" sz="1800" dirty="0" smtClean="0">
                <a:solidFill>
                  <a:schemeClr val="tx1">
                    <a:lumMod val="50000"/>
                    <a:lumOff val="50000"/>
                  </a:schemeClr>
                </a:solidFill>
                <a:latin typeface="Arial" pitchFamily="34" charset="0"/>
                <a:cs typeface="Arial" pitchFamily="34" charset="0"/>
              </a:rPr>
              <a:t>of embankments, slopes, rock cuts, foundations and excavation walls, piles. Coffer dams etc.</a:t>
            </a:r>
          </a:p>
          <a:p>
            <a:pPr>
              <a:buFont typeface="Courier New" panose="02070309020205020404" pitchFamily="49" charset="0"/>
              <a:buChar char="o"/>
            </a:pPr>
            <a:endParaRPr lang="en-US" sz="800" dirty="0">
              <a:solidFill>
                <a:schemeClr val="tx1">
                  <a:lumMod val="50000"/>
                  <a:lumOff val="50000"/>
                </a:schemeClr>
              </a:solidFill>
              <a:latin typeface="Arial" pitchFamily="34" charset="0"/>
              <a:cs typeface="Arial" pitchFamily="34" charset="0"/>
            </a:endParaRPr>
          </a:p>
          <a:p>
            <a:pPr>
              <a:buFont typeface="Wingdings" pitchFamily="2" charset="2"/>
              <a:buChar char="q"/>
            </a:pPr>
            <a:r>
              <a:rPr lang="en-US" sz="1800" dirty="0" smtClean="0">
                <a:solidFill>
                  <a:schemeClr val="tx1">
                    <a:lumMod val="50000"/>
                    <a:lumOff val="50000"/>
                  </a:schemeClr>
                </a:solidFill>
                <a:latin typeface="Arial" pitchFamily="34" charset="0"/>
                <a:cs typeface="Arial" pitchFamily="34" charset="0"/>
              </a:rPr>
              <a:t> Underground horizontal layers movement at different depth can be identified and monitored.</a:t>
            </a:r>
          </a:p>
        </p:txBody>
      </p:sp>
      <p:sp>
        <p:nvSpPr>
          <p:cNvPr id="12" name="Title 1"/>
          <p:cNvSpPr txBox="1">
            <a:spLocks/>
          </p:cNvSpPr>
          <p:nvPr/>
        </p:nvSpPr>
        <p:spPr>
          <a:xfrm>
            <a:off x="736270" y="1869404"/>
            <a:ext cx="5427023" cy="53895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Arial" pitchFamily="34" charset="0"/>
                <a:ea typeface="+mn-ea"/>
                <a:cs typeface="Arial" pitchFamily="34" charset="0"/>
              </a:rPr>
              <a:t>1.INCLINOMETER</a:t>
            </a:r>
            <a:endParaRPr lang="en-US" sz="1800" dirty="0">
              <a:solidFill>
                <a:schemeClr val="tx1"/>
              </a:solidFill>
              <a:latin typeface="Arial" pitchFamily="34" charset="0"/>
              <a:ea typeface="+mn-ea"/>
              <a:cs typeface="Arial" pitchFamily="34" charset="0"/>
            </a:endParaRPr>
          </a:p>
        </p:txBody>
      </p:sp>
      <p:pic>
        <p:nvPicPr>
          <p:cNvPr id="3079" name="Picture 7" descr="Image result for underground layer shifting 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678" y="3941756"/>
            <a:ext cx="2415824" cy="19246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nclinome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008" t="9853" r="25254"/>
          <a:stretch/>
        </p:blipFill>
        <p:spPr bwMode="auto">
          <a:xfrm>
            <a:off x="9097860" y="3941755"/>
            <a:ext cx="2419237" cy="192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777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00644" y="1177162"/>
            <a:ext cx="10972800" cy="627887"/>
          </a:xfrm>
        </p:spPr>
        <p:txBody>
          <a:bodyPr>
            <a:normAutofit fontScale="90000"/>
          </a:bodyPr>
          <a:lstStyle/>
          <a:p>
            <a:pPr algn="ctr"/>
            <a:r>
              <a:rPr lang="en-US" sz="2800" b="1" i="1" dirty="0" smtClean="0"/>
              <a:t>Geo-technical instruments are used to monitor </a:t>
            </a:r>
            <a:r>
              <a:rPr lang="en-US" sz="2800" i="1" dirty="0"/>
              <a:t>t</a:t>
            </a:r>
            <a:r>
              <a:rPr lang="en-US" sz="2800" b="1" i="1" dirty="0" smtClean="0"/>
              <a:t>he </a:t>
            </a:r>
            <a:r>
              <a:rPr lang="en-US" sz="2800" i="1" dirty="0"/>
              <a:t>g</a:t>
            </a:r>
            <a:r>
              <a:rPr lang="en-US" sz="2800" b="1" i="1" dirty="0" smtClean="0"/>
              <a:t>round and water </a:t>
            </a:r>
            <a:r>
              <a:rPr lang="en-US" sz="2800" i="1" dirty="0" smtClean="0"/>
              <a:t>b</a:t>
            </a:r>
            <a:r>
              <a:rPr lang="en-US" sz="2800" b="1" i="1" dirty="0" smtClean="0"/>
              <a:t>ehavior.</a:t>
            </a:r>
            <a:r>
              <a:rPr lang="en-US" sz="2800" dirty="0" smtClean="0"/>
              <a:t>	</a:t>
            </a:r>
            <a:endParaRPr lang="en-US" sz="2800" dirty="0"/>
          </a:p>
        </p:txBody>
      </p:sp>
      <p:sp>
        <p:nvSpPr>
          <p:cNvPr id="8" name="Title 1"/>
          <p:cNvSpPr txBox="1">
            <a:spLocks/>
          </p:cNvSpPr>
          <p:nvPr/>
        </p:nvSpPr>
        <p:spPr>
          <a:xfrm>
            <a:off x="914400" y="164503"/>
            <a:ext cx="10497786" cy="78729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dirty="0" smtClean="0">
                <a:solidFill>
                  <a:schemeClr val="accent4">
                    <a:lumMod val="50000"/>
                  </a:schemeClr>
                </a:solidFill>
              </a:rPr>
              <a:t>Geo-Technical Instruments </a:t>
            </a:r>
            <a:endParaRPr lang="en-US" sz="2800" dirty="0">
              <a:solidFill>
                <a:srgbClr val="FFC000"/>
              </a:solidFill>
            </a:endParaRPr>
          </a:p>
        </p:txBody>
      </p:sp>
      <p:sp>
        <p:nvSpPr>
          <p:cNvPr id="12" name="Title 1"/>
          <p:cNvSpPr txBox="1">
            <a:spLocks/>
          </p:cNvSpPr>
          <p:nvPr/>
        </p:nvSpPr>
        <p:spPr>
          <a:xfrm>
            <a:off x="736270" y="1869404"/>
            <a:ext cx="5427023" cy="53895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lumMod val="50000"/>
                    <a:lumOff val="50000"/>
                  </a:schemeClr>
                </a:solidFill>
                <a:latin typeface="Arial" pitchFamily="34" charset="0"/>
                <a:ea typeface="+mn-ea"/>
                <a:cs typeface="Arial" pitchFamily="34" charset="0"/>
              </a:rPr>
              <a:t>1.INCLINOMETER</a:t>
            </a:r>
            <a:endParaRPr lang="en-US" sz="1800" dirty="0">
              <a:solidFill>
                <a:schemeClr val="tx1">
                  <a:lumMod val="50000"/>
                  <a:lumOff val="50000"/>
                </a:schemeClr>
              </a:solidFill>
              <a:latin typeface="Arial" pitchFamily="34" charset="0"/>
              <a:ea typeface="+mn-ea"/>
              <a:cs typeface="Arial" pitchFamily="34" charset="0"/>
            </a:endParaRPr>
          </a:p>
        </p:txBody>
      </p:sp>
      <p:sp>
        <p:nvSpPr>
          <p:cNvPr id="3" name="Rectangle 2"/>
          <p:cNvSpPr/>
          <p:nvPr/>
        </p:nvSpPr>
        <p:spPr>
          <a:xfrm>
            <a:off x="914399" y="2538992"/>
            <a:ext cx="10640291" cy="3816429"/>
          </a:xfrm>
          <a:prstGeom prst="rect">
            <a:avLst/>
          </a:prstGeom>
        </p:spPr>
        <p:txBody>
          <a:bodyPr wrap="square">
            <a:spAutoFit/>
          </a:bodyPr>
          <a:lstStyle/>
          <a:p>
            <a:r>
              <a:rPr lang="en-US" dirty="0">
                <a:solidFill>
                  <a:schemeClr val="tx1">
                    <a:lumMod val="50000"/>
                    <a:lumOff val="50000"/>
                  </a:schemeClr>
                </a:solidFill>
                <a:latin typeface="Arial" pitchFamily="34" charset="0"/>
                <a:cs typeface="Arial" pitchFamily="34" charset="0"/>
              </a:rPr>
              <a:t>The purpose of inclinometer monitoring is to observe and monitor any lateral movements within structures or strata and analyze whether remedial works are required to subdue any such movements. </a:t>
            </a:r>
            <a:endParaRPr lang="en-US" dirty="0">
              <a:solidFill>
                <a:schemeClr val="tx1">
                  <a:lumMod val="50000"/>
                  <a:lumOff val="50000"/>
                </a:schemeClr>
              </a:solidFill>
              <a:latin typeface="Arial" pitchFamily="34" charset="0"/>
              <a:cs typeface="Arial" pitchFamily="34" charset="0"/>
            </a:endParaRPr>
          </a:p>
          <a:p>
            <a:endParaRPr lang="en-US" dirty="0">
              <a:solidFill>
                <a:schemeClr val="tx1">
                  <a:lumMod val="50000"/>
                  <a:lumOff val="50000"/>
                </a:schemeClr>
              </a:solidFill>
              <a:latin typeface="Arial" pitchFamily="34" charset="0"/>
              <a:cs typeface="Arial" pitchFamily="34" charset="0"/>
            </a:endParaRPr>
          </a:p>
          <a:p>
            <a:r>
              <a:rPr lang="en-US" dirty="0">
                <a:solidFill>
                  <a:schemeClr val="tx1">
                    <a:lumMod val="50000"/>
                    <a:lumOff val="50000"/>
                  </a:schemeClr>
                </a:solidFill>
                <a:latin typeface="Arial" pitchFamily="34" charset="0"/>
                <a:cs typeface="Arial" pitchFamily="34" charset="0"/>
              </a:rPr>
              <a:t>Applications </a:t>
            </a:r>
            <a:r>
              <a:rPr lang="en-US" dirty="0">
                <a:solidFill>
                  <a:schemeClr val="tx1">
                    <a:lumMod val="50000"/>
                    <a:lumOff val="50000"/>
                  </a:schemeClr>
                </a:solidFill>
                <a:latin typeface="Arial" pitchFamily="34" charset="0"/>
                <a:cs typeface="Arial" pitchFamily="34" charset="0"/>
              </a:rPr>
              <a:t>for vertical inclinometers include</a:t>
            </a:r>
            <a:r>
              <a:rPr lang="en-US" dirty="0">
                <a:solidFill>
                  <a:schemeClr val="tx1">
                    <a:lumMod val="50000"/>
                    <a:lumOff val="50000"/>
                  </a:schemeClr>
                </a:solidFill>
                <a:latin typeface="Arial" pitchFamily="34" charset="0"/>
                <a:cs typeface="Arial" pitchFamily="34" charset="0"/>
              </a:rPr>
              <a:t>: </a:t>
            </a:r>
          </a:p>
          <a:p>
            <a:pPr marL="285750" indent="-285750">
              <a:buFont typeface="Wingdings" pitchFamily="2" charset="2"/>
              <a:buChar char="§"/>
            </a:pPr>
            <a:r>
              <a:rPr lang="en-US" dirty="0">
                <a:solidFill>
                  <a:schemeClr val="tx1">
                    <a:lumMod val="50000"/>
                    <a:lumOff val="50000"/>
                  </a:schemeClr>
                </a:solidFill>
                <a:latin typeface="Arial" pitchFamily="34" charset="0"/>
                <a:cs typeface="Arial" pitchFamily="34" charset="0"/>
              </a:rPr>
              <a:t>Monitoring </a:t>
            </a:r>
            <a:r>
              <a:rPr lang="en-US" dirty="0">
                <a:solidFill>
                  <a:schemeClr val="tx1">
                    <a:lumMod val="50000"/>
                    <a:lumOff val="50000"/>
                  </a:schemeClr>
                </a:solidFill>
                <a:latin typeface="Arial" pitchFamily="34" charset="0"/>
                <a:cs typeface="Arial" pitchFamily="34" charset="0"/>
              </a:rPr>
              <a:t>slopes and landslides to detect zones of movement and establish whether movement is constant, accelerating, or responding to remedial measures.</a:t>
            </a:r>
          </a:p>
          <a:p>
            <a:pPr marL="285750" indent="-285750">
              <a:buFont typeface="Wingdings" pitchFamily="2" charset="2"/>
              <a:buChar char="§"/>
            </a:pPr>
            <a:r>
              <a:rPr lang="en-US" dirty="0">
                <a:solidFill>
                  <a:schemeClr val="tx1">
                    <a:lumMod val="50000"/>
                    <a:lumOff val="50000"/>
                  </a:schemeClr>
                </a:solidFill>
                <a:latin typeface="Arial" pitchFamily="34" charset="0"/>
                <a:cs typeface="Arial" pitchFamily="34" charset="0"/>
              </a:rPr>
              <a:t>Monitoring </a:t>
            </a:r>
            <a:r>
              <a:rPr lang="en-US" dirty="0">
                <a:solidFill>
                  <a:schemeClr val="tx1">
                    <a:lumMod val="50000"/>
                    <a:lumOff val="50000"/>
                  </a:schemeClr>
                </a:solidFill>
                <a:latin typeface="Arial" pitchFamily="34" charset="0"/>
                <a:cs typeface="Arial" pitchFamily="34" charset="0"/>
              </a:rPr>
              <a:t>secant pile, diaphragm </a:t>
            </a:r>
            <a:r>
              <a:rPr lang="en-US" dirty="0">
                <a:solidFill>
                  <a:schemeClr val="tx1">
                    <a:lumMod val="50000"/>
                    <a:lumOff val="50000"/>
                  </a:schemeClr>
                </a:solidFill>
                <a:latin typeface="Arial" pitchFamily="34" charset="0"/>
                <a:cs typeface="Arial" pitchFamily="34" charset="0"/>
              </a:rPr>
              <a:t>walls and sheet piles to check that deflections are within design limits; that struts and anchors are performing as expected, and that adjacent buildings are not affected by ground movements.</a:t>
            </a:r>
          </a:p>
          <a:p>
            <a:pPr marL="285750" indent="-285750">
              <a:buFont typeface="Wingdings" pitchFamily="2" charset="2"/>
              <a:buChar char="§"/>
            </a:pPr>
            <a:r>
              <a:rPr lang="en-US" dirty="0">
                <a:solidFill>
                  <a:schemeClr val="tx1">
                    <a:lumMod val="50000"/>
                    <a:lumOff val="50000"/>
                  </a:schemeClr>
                </a:solidFill>
                <a:latin typeface="Arial" pitchFamily="34" charset="0"/>
                <a:cs typeface="Arial" pitchFamily="34" charset="0"/>
              </a:rPr>
              <a:t>Monitoring dams, dam abutments, and upstream slopes for movement during and after impoundment.</a:t>
            </a:r>
          </a:p>
          <a:p>
            <a:pPr marL="285750" indent="-285750">
              <a:buFont typeface="Wingdings" pitchFamily="2" charset="2"/>
              <a:buChar char="§"/>
            </a:pPr>
            <a:r>
              <a:rPr lang="en-US" dirty="0">
                <a:solidFill>
                  <a:schemeClr val="tx1">
                    <a:lumMod val="50000"/>
                    <a:lumOff val="50000"/>
                  </a:schemeClr>
                </a:solidFill>
                <a:latin typeface="Arial" pitchFamily="34" charset="0"/>
                <a:cs typeface="Arial" pitchFamily="34" charset="0"/>
              </a:rPr>
              <a:t>Monitoring the effects of tunneling operations to ensure that adjacent structures are not damaged by ground movements.</a:t>
            </a:r>
          </a:p>
        </p:txBody>
      </p:sp>
    </p:spTree>
    <p:extLst>
      <p:ext uri="{BB962C8B-B14F-4D97-AF65-F5344CB8AC3E}">
        <p14:creationId xmlns:p14="http://schemas.microsoft.com/office/powerpoint/2010/main" val="1679942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9392" y="1299251"/>
            <a:ext cx="5248893" cy="3153995"/>
          </a:xfrm>
        </p:spPr>
        <p:txBody>
          <a:bodyPr>
            <a:normAutofit/>
          </a:bodyPr>
          <a:lstStyle/>
          <a:p>
            <a:pPr marL="109728" indent="0">
              <a:buNone/>
            </a:pPr>
            <a:r>
              <a:rPr lang="en-US" sz="1800" b="1" dirty="0" smtClean="0">
                <a:latin typeface="Arial" pitchFamily="34" charset="0"/>
                <a:cs typeface="Arial" pitchFamily="34" charset="0"/>
              </a:rPr>
              <a:t>PURPOSE</a:t>
            </a:r>
          </a:p>
          <a:p>
            <a:pPr marL="109728" indent="0">
              <a:buNone/>
            </a:pPr>
            <a:r>
              <a:rPr lang="en-US" sz="1800" dirty="0" smtClean="0">
                <a:solidFill>
                  <a:schemeClr val="tx1">
                    <a:lumMod val="50000"/>
                    <a:lumOff val="50000"/>
                  </a:schemeClr>
                </a:solidFill>
                <a:latin typeface="Arial" pitchFamily="34" charset="0"/>
                <a:cs typeface="Arial" pitchFamily="34" charset="0"/>
              </a:rPr>
              <a:t>To measure followings:</a:t>
            </a:r>
          </a:p>
          <a:p>
            <a:pPr>
              <a:buFont typeface="Courier New" panose="02070309020205020404" pitchFamily="49" charset="0"/>
              <a:buChar char="o"/>
            </a:pPr>
            <a:r>
              <a:rPr lang="en-US" sz="1800" dirty="0" smtClean="0">
                <a:solidFill>
                  <a:schemeClr val="tx1">
                    <a:lumMod val="50000"/>
                    <a:lumOff val="50000"/>
                  </a:schemeClr>
                </a:solidFill>
                <a:latin typeface="Arial" pitchFamily="34" charset="0"/>
                <a:cs typeface="Arial" pitchFamily="34" charset="0"/>
              </a:rPr>
              <a:t> Water pressure ( through closed type Piezometer)</a:t>
            </a:r>
          </a:p>
          <a:p>
            <a:pPr marL="109728" indent="0">
              <a:buNone/>
            </a:pPr>
            <a:endParaRPr lang="en-US" sz="1800" dirty="0" smtClean="0">
              <a:solidFill>
                <a:schemeClr val="tx1">
                  <a:lumMod val="50000"/>
                  <a:lumOff val="50000"/>
                </a:schemeClr>
              </a:solidFill>
              <a:latin typeface="Arial" pitchFamily="34" charset="0"/>
              <a:cs typeface="Arial" pitchFamily="34" charset="0"/>
            </a:endParaRPr>
          </a:p>
          <a:p>
            <a:pPr>
              <a:buFont typeface="Courier New" panose="02070309020205020404" pitchFamily="49" charset="0"/>
              <a:buChar char="o"/>
            </a:pPr>
            <a:r>
              <a:rPr lang="en-US" sz="1800" dirty="0">
                <a:solidFill>
                  <a:schemeClr val="tx1">
                    <a:lumMod val="50000"/>
                    <a:lumOff val="50000"/>
                  </a:schemeClr>
                </a:solidFill>
                <a:latin typeface="Arial" pitchFamily="34" charset="0"/>
                <a:cs typeface="Arial" pitchFamily="34" charset="0"/>
              </a:rPr>
              <a:t>W</a:t>
            </a:r>
            <a:r>
              <a:rPr lang="en-US" sz="1800" dirty="0" smtClean="0">
                <a:solidFill>
                  <a:schemeClr val="tx1">
                    <a:lumMod val="50000"/>
                    <a:lumOff val="50000"/>
                  </a:schemeClr>
                </a:solidFill>
                <a:latin typeface="Arial" pitchFamily="34" charset="0"/>
                <a:cs typeface="Arial" pitchFamily="34" charset="0"/>
              </a:rPr>
              <a:t>ater level (through open type Piezometer)</a:t>
            </a:r>
          </a:p>
          <a:p>
            <a:pPr>
              <a:buFont typeface="Courier New" panose="02070309020205020404" pitchFamily="49" charset="0"/>
              <a:buChar char="o"/>
            </a:pPr>
            <a:endParaRPr lang="en-US" sz="1800" dirty="0" smtClean="0">
              <a:solidFill>
                <a:schemeClr val="tx1">
                  <a:lumMod val="50000"/>
                  <a:lumOff val="50000"/>
                </a:schemeClr>
              </a:solidFill>
              <a:latin typeface="Arial" pitchFamily="34" charset="0"/>
              <a:cs typeface="Arial" pitchFamily="34" charset="0"/>
            </a:endParaRPr>
          </a:p>
          <a:p>
            <a:pPr>
              <a:buFont typeface="Courier New" panose="02070309020205020404" pitchFamily="49" charset="0"/>
              <a:buChar char="o"/>
            </a:pPr>
            <a:r>
              <a:rPr lang="en-US" sz="1800" dirty="0" smtClean="0">
                <a:solidFill>
                  <a:srgbClr val="FF0000"/>
                </a:solidFill>
                <a:latin typeface="Arial" pitchFamily="34" charset="0"/>
                <a:cs typeface="Arial" pitchFamily="34" charset="0"/>
              </a:rPr>
              <a:t>Sudden variation of water level </a:t>
            </a:r>
            <a:r>
              <a:rPr lang="en-US" sz="1800" dirty="0" smtClean="0">
                <a:solidFill>
                  <a:schemeClr val="tx1">
                    <a:lumMod val="50000"/>
                    <a:lumOff val="50000"/>
                  </a:schemeClr>
                </a:solidFill>
                <a:latin typeface="Arial" pitchFamily="34" charset="0"/>
                <a:cs typeface="Arial" pitchFamily="34" charset="0"/>
              </a:rPr>
              <a:t>due to any leakage in shaft or ongoing dewatering near by construction site/zone area.</a:t>
            </a:r>
          </a:p>
        </p:txBody>
      </p:sp>
      <p:sp>
        <p:nvSpPr>
          <p:cNvPr id="2" name="Title 1"/>
          <p:cNvSpPr>
            <a:spLocks noGrp="1"/>
          </p:cNvSpPr>
          <p:nvPr>
            <p:ph type="title"/>
          </p:nvPr>
        </p:nvSpPr>
        <p:spPr>
          <a:xfrm>
            <a:off x="890649" y="489846"/>
            <a:ext cx="5427023" cy="538952"/>
          </a:xfrm>
        </p:spPr>
        <p:txBody>
          <a:bodyPr>
            <a:normAutofit/>
          </a:bodyPr>
          <a:lstStyle/>
          <a:p>
            <a:r>
              <a:rPr lang="en-US" sz="2000" b="1" i="1" dirty="0" smtClean="0"/>
              <a:t>2. PIEZOMETER</a:t>
            </a:r>
            <a:endParaRPr lang="en-US" sz="2000" b="1" i="1" dirty="0"/>
          </a:p>
        </p:txBody>
      </p:sp>
      <p:sp>
        <p:nvSpPr>
          <p:cNvPr id="5" name="Title 1"/>
          <p:cNvSpPr txBox="1">
            <a:spLocks/>
          </p:cNvSpPr>
          <p:nvPr/>
        </p:nvSpPr>
        <p:spPr>
          <a:xfrm>
            <a:off x="795647" y="96201"/>
            <a:ext cx="10497786" cy="393645"/>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dirty="0" smtClean="0">
                <a:solidFill>
                  <a:schemeClr val="accent4">
                    <a:lumMod val="50000"/>
                  </a:schemeClr>
                </a:solidFill>
              </a:rPr>
              <a:t>Geo-Technical Instruments </a:t>
            </a:r>
            <a:endParaRPr lang="en-US" sz="2800" dirty="0">
              <a:solidFill>
                <a:srgbClr val="FFC000"/>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78382" y="738668"/>
            <a:ext cx="3208140" cy="248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67378" y="2274686"/>
            <a:ext cx="3285585" cy="573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nut 8"/>
          <p:cNvSpPr/>
          <p:nvPr/>
        </p:nvSpPr>
        <p:spPr>
          <a:xfrm rot="2401675">
            <a:off x="8090723" y="4506020"/>
            <a:ext cx="1942764" cy="1350327"/>
          </a:xfrm>
          <a:prstGeom prst="donut">
            <a:avLst>
              <a:gd name="adj" fmla="val 0"/>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98" name="Picture 2" descr="G:\Piezometer.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9022916" y="890649"/>
            <a:ext cx="3056527" cy="249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5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47" y="388367"/>
            <a:ext cx="10497786" cy="787290"/>
          </a:xfrm>
        </p:spPr>
        <p:txBody>
          <a:bodyPr>
            <a:normAutofit/>
          </a:bodyPr>
          <a:lstStyle/>
          <a:p>
            <a:pPr algn="ctr"/>
            <a:r>
              <a:rPr lang="en-US" sz="2800" b="1" i="1" dirty="0" smtClean="0">
                <a:solidFill>
                  <a:schemeClr val="accent4">
                    <a:lumMod val="50000"/>
                  </a:schemeClr>
                </a:solidFill>
              </a:rPr>
              <a:t>Geo-Technical Instrument s </a:t>
            </a:r>
            <a:endParaRPr lang="en-US" sz="2800" dirty="0">
              <a:solidFill>
                <a:srgbClr val="FFC000"/>
              </a:solidFill>
            </a:endParaRPr>
          </a:p>
        </p:txBody>
      </p:sp>
      <p:sp>
        <p:nvSpPr>
          <p:cNvPr id="5" name="TextBox 4"/>
          <p:cNvSpPr txBox="1"/>
          <p:nvPr/>
        </p:nvSpPr>
        <p:spPr>
          <a:xfrm>
            <a:off x="427511" y="1287230"/>
            <a:ext cx="7372531" cy="2031325"/>
          </a:xfrm>
          <a:prstGeom prst="rect">
            <a:avLst/>
          </a:prstGeom>
          <a:noFill/>
        </p:spPr>
        <p:txBody>
          <a:bodyPr wrap="none" rtlCol="0">
            <a:spAutoFit/>
          </a:bodyPr>
          <a:lstStyle/>
          <a:p>
            <a:pPr marL="109728">
              <a:spcBef>
                <a:spcPts val="400"/>
              </a:spcBef>
              <a:buClr>
                <a:schemeClr val="accent1"/>
              </a:buClr>
              <a:buSzPct val="68000"/>
            </a:pPr>
            <a:r>
              <a:rPr lang="en-US" b="1" dirty="0"/>
              <a:t>3</a:t>
            </a:r>
            <a:r>
              <a:rPr lang="en-US" b="1" dirty="0" smtClean="0"/>
              <a:t>. </a:t>
            </a:r>
            <a:r>
              <a:rPr lang="en-US" b="1" dirty="0">
                <a:solidFill>
                  <a:schemeClr val="tx1">
                    <a:lumMod val="50000"/>
                    <a:lumOff val="50000"/>
                  </a:schemeClr>
                </a:solidFill>
                <a:latin typeface="Arial" pitchFamily="34" charset="0"/>
                <a:cs typeface="Arial" pitchFamily="34" charset="0"/>
              </a:rPr>
              <a:t>Extensometer</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Extensometer </a:t>
            </a:r>
            <a:r>
              <a:rPr lang="en-US" dirty="0">
                <a:solidFill>
                  <a:schemeClr val="tx1">
                    <a:lumMod val="50000"/>
                    <a:lumOff val="50000"/>
                  </a:schemeClr>
                </a:solidFill>
                <a:latin typeface="Arial" pitchFamily="34" charset="0"/>
                <a:cs typeface="Arial" pitchFamily="34" charset="0"/>
              </a:rPr>
              <a:t>is specially used for </a:t>
            </a:r>
            <a:r>
              <a:rPr lang="en-US" dirty="0" smtClean="0">
                <a:solidFill>
                  <a:schemeClr val="tx1">
                    <a:lumMod val="50000"/>
                    <a:lumOff val="50000"/>
                  </a:schemeClr>
                </a:solidFill>
                <a:latin typeface="Arial" pitchFamily="34" charset="0"/>
                <a:cs typeface="Arial" pitchFamily="34" charset="0"/>
              </a:rPr>
              <a:t>Micro-Tunneling </a:t>
            </a:r>
            <a:r>
              <a:rPr lang="en-US" dirty="0">
                <a:solidFill>
                  <a:schemeClr val="tx1">
                    <a:lumMod val="50000"/>
                    <a:lumOff val="50000"/>
                  </a:schemeClr>
                </a:solidFill>
                <a:latin typeface="Arial" pitchFamily="34" charset="0"/>
                <a:cs typeface="Arial" pitchFamily="34" charset="0"/>
              </a:rPr>
              <a:t>operation </a:t>
            </a:r>
            <a:r>
              <a:rPr lang="en-US" dirty="0">
                <a:solidFill>
                  <a:schemeClr val="tx1">
                    <a:lumMod val="50000"/>
                    <a:lumOff val="50000"/>
                  </a:schemeClr>
                </a:solidFill>
                <a:latin typeface="Arial" pitchFamily="34" charset="0"/>
                <a:cs typeface="Arial" pitchFamily="34" charset="0"/>
              </a:rPr>
              <a:t>.</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Extensometer</a:t>
            </a:r>
            <a:r>
              <a:rPr lang="en-US" dirty="0">
                <a:solidFill>
                  <a:schemeClr val="tx1">
                    <a:lumMod val="50000"/>
                    <a:lumOff val="50000"/>
                  </a:schemeClr>
                </a:solidFill>
                <a:latin typeface="Arial" pitchFamily="34" charset="0"/>
                <a:cs typeface="Arial" pitchFamily="34" charset="0"/>
              </a:rPr>
              <a:t> should be installed before </a:t>
            </a:r>
            <a:r>
              <a:rPr lang="en-US" dirty="0" smtClean="0">
                <a:solidFill>
                  <a:schemeClr val="tx1">
                    <a:lumMod val="50000"/>
                    <a:lumOff val="50000"/>
                  </a:schemeClr>
                </a:solidFill>
                <a:latin typeface="Arial" pitchFamily="34" charset="0"/>
                <a:cs typeface="Arial" pitchFamily="34" charset="0"/>
              </a:rPr>
              <a:t>micro-tunneling </a:t>
            </a:r>
            <a:r>
              <a:rPr lang="en-US" dirty="0">
                <a:solidFill>
                  <a:schemeClr val="tx1">
                    <a:lumMod val="50000"/>
                    <a:lumOff val="50000"/>
                  </a:schemeClr>
                </a:solidFill>
                <a:latin typeface="Arial" pitchFamily="34" charset="0"/>
                <a:cs typeface="Arial" pitchFamily="34" charset="0"/>
              </a:rPr>
              <a:t>operation.</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It should be installed above center of tunnel line.</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It should be 50 cm above from the top of pipe.  </a:t>
            </a:r>
          </a:p>
          <a:p>
            <a:pPr algn="just"/>
            <a:endParaRPr lang="en-US" b="1" dirty="0">
              <a:latin typeface="Arial" pitchFamily="34" charset="0"/>
              <a:cs typeface="Arial" pitchFamily="34" charset="0"/>
            </a:endParaRPr>
          </a:p>
          <a:p>
            <a:pPr algn="just"/>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321" y="3537650"/>
            <a:ext cx="45910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427511" y="2914295"/>
            <a:ext cx="5248893" cy="3153995"/>
          </a:xfrm>
        </p:spPr>
        <p:txBody>
          <a:bodyPr>
            <a:normAutofit/>
          </a:bodyPr>
          <a:lstStyle/>
          <a:p>
            <a:pPr marL="109728" indent="0">
              <a:buNone/>
            </a:pPr>
            <a:r>
              <a:rPr lang="en-US" sz="1800" b="1" dirty="0">
                <a:solidFill>
                  <a:schemeClr val="tx1">
                    <a:lumMod val="50000"/>
                    <a:lumOff val="50000"/>
                  </a:schemeClr>
                </a:solidFill>
                <a:latin typeface="Arial" pitchFamily="34" charset="0"/>
                <a:cs typeface="Arial" pitchFamily="34" charset="0"/>
              </a:rPr>
              <a:t>PURPOSE</a:t>
            </a:r>
          </a:p>
          <a:p>
            <a:pPr marL="109728" indent="0">
              <a:buNone/>
            </a:pPr>
            <a:r>
              <a:rPr lang="en-US" sz="1800" dirty="0" smtClean="0">
                <a:solidFill>
                  <a:schemeClr val="tx1">
                    <a:lumMod val="50000"/>
                    <a:lumOff val="50000"/>
                  </a:schemeClr>
                </a:solidFill>
                <a:latin typeface="Arial" pitchFamily="34" charset="0"/>
                <a:cs typeface="Arial" pitchFamily="34" charset="0"/>
              </a:rPr>
              <a:t>To monitor followings:</a:t>
            </a:r>
          </a:p>
          <a:p>
            <a:pPr>
              <a:buFont typeface="Wingdings" pitchFamily="2" charset="2"/>
              <a:buChar char="§"/>
            </a:pPr>
            <a:r>
              <a:rPr lang="en-US" sz="1800" dirty="0" smtClean="0">
                <a:solidFill>
                  <a:schemeClr val="tx1">
                    <a:lumMod val="50000"/>
                    <a:lumOff val="50000"/>
                  </a:schemeClr>
                </a:solidFill>
                <a:latin typeface="Arial" pitchFamily="34" charset="0"/>
                <a:cs typeface="Arial" pitchFamily="34" charset="0"/>
              </a:rPr>
              <a:t>over cut during </a:t>
            </a:r>
            <a:r>
              <a:rPr lang="en-US" sz="1800" dirty="0" smtClean="0">
                <a:solidFill>
                  <a:schemeClr val="tx1">
                    <a:lumMod val="50000"/>
                    <a:lumOff val="50000"/>
                  </a:schemeClr>
                </a:solidFill>
                <a:latin typeface="Arial" pitchFamily="34" charset="0"/>
                <a:cs typeface="Arial" pitchFamily="34" charset="0"/>
              </a:rPr>
              <a:t>micro-</a:t>
            </a:r>
            <a:r>
              <a:rPr lang="en-US" sz="1800" dirty="0" smtClean="0">
                <a:solidFill>
                  <a:schemeClr val="tx1">
                    <a:lumMod val="50000"/>
                    <a:lumOff val="50000"/>
                  </a:schemeClr>
                </a:solidFill>
                <a:latin typeface="Arial" pitchFamily="34" charset="0"/>
                <a:cs typeface="Arial" pitchFamily="34" charset="0"/>
              </a:rPr>
              <a:t>T</a:t>
            </a:r>
            <a:r>
              <a:rPr lang="en-US" sz="1800" dirty="0" smtClean="0">
                <a:solidFill>
                  <a:schemeClr val="tx1">
                    <a:lumMod val="50000"/>
                    <a:lumOff val="50000"/>
                  </a:schemeClr>
                </a:solidFill>
                <a:latin typeface="Arial" pitchFamily="34" charset="0"/>
                <a:cs typeface="Arial" pitchFamily="34" charset="0"/>
              </a:rPr>
              <a:t>unneling </a:t>
            </a:r>
            <a:r>
              <a:rPr lang="en-US" sz="1800" dirty="0" smtClean="0">
                <a:solidFill>
                  <a:schemeClr val="tx1">
                    <a:lumMod val="50000"/>
                    <a:lumOff val="50000"/>
                  </a:schemeClr>
                </a:solidFill>
                <a:latin typeface="Arial" pitchFamily="34" charset="0"/>
                <a:cs typeface="Arial" pitchFamily="34" charset="0"/>
              </a:rPr>
              <a:t>operation</a:t>
            </a:r>
          </a:p>
          <a:p>
            <a:pPr>
              <a:buFont typeface="Wingdings" pitchFamily="2" charset="2"/>
              <a:buChar char="§"/>
            </a:pPr>
            <a:r>
              <a:rPr lang="en-US" sz="1800" dirty="0" smtClean="0">
                <a:solidFill>
                  <a:schemeClr val="tx1">
                    <a:lumMod val="50000"/>
                    <a:lumOff val="50000"/>
                  </a:schemeClr>
                </a:solidFill>
                <a:latin typeface="Arial" pitchFamily="34" charset="0"/>
                <a:cs typeface="Arial" pitchFamily="34" charset="0"/>
              </a:rPr>
              <a:t>Internal settlement </a:t>
            </a:r>
          </a:p>
          <a:p>
            <a:pPr marL="109728" indent="0">
              <a:buNone/>
            </a:pPr>
            <a:endParaRPr lang="en-US" sz="1800" dirty="0" smtClean="0">
              <a:solidFill>
                <a:schemeClr val="tx1">
                  <a:lumMod val="50000"/>
                  <a:lumOff val="50000"/>
                </a:schemeClr>
              </a:solidFill>
              <a:latin typeface="Arial" pitchFamily="34" charset="0"/>
              <a:cs typeface="Arial" pitchFamily="34" charset="0"/>
            </a:endParaRPr>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729" t="20969" r="31382" b="17198"/>
          <a:stretch/>
        </p:blipFill>
        <p:spPr bwMode="auto">
          <a:xfrm>
            <a:off x="8988553" y="1151721"/>
            <a:ext cx="2079620" cy="230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07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47" y="388367"/>
            <a:ext cx="10497786" cy="787290"/>
          </a:xfrm>
        </p:spPr>
        <p:txBody>
          <a:bodyPr>
            <a:normAutofit/>
          </a:bodyPr>
          <a:lstStyle/>
          <a:p>
            <a:pPr algn="ctr"/>
            <a:r>
              <a:rPr lang="en-US" sz="2800" b="1" i="1" dirty="0" smtClean="0">
                <a:solidFill>
                  <a:schemeClr val="accent4">
                    <a:lumMod val="50000"/>
                  </a:schemeClr>
                </a:solidFill>
              </a:rPr>
              <a:t>Geo-Technical Instrument s </a:t>
            </a:r>
            <a:endParaRPr lang="en-US" sz="2800" dirty="0">
              <a:solidFill>
                <a:srgbClr val="FFC000"/>
              </a:solidFill>
            </a:endParaRPr>
          </a:p>
        </p:txBody>
      </p:sp>
      <p:sp>
        <p:nvSpPr>
          <p:cNvPr id="5" name="TextBox 4"/>
          <p:cNvSpPr txBox="1"/>
          <p:nvPr/>
        </p:nvSpPr>
        <p:spPr>
          <a:xfrm>
            <a:off x="878774" y="1290820"/>
            <a:ext cx="5843587" cy="369332"/>
          </a:xfrm>
          <a:prstGeom prst="rect">
            <a:avLst/>
          </a:prstGeom>
          <a:noFill/>
        </p:spPr>
        <p:txBody>
          <a:bodyPr wrap="none" rtlCol="0">
            <a:spAutoFit/>
          </a:bodyPr>
          <a:lstStyle/>
          <a:p>
            <a:pPr marL="109728">
              <a:spcBef>
                <a:spcPts val="400"/>
              </a:spcBef>
              <a:buClr>
                <a:schemeClr val="accent1"/>
              </a:buClr>
              <a:buSzPct val="68000"/>
            </a:pPr>
            <a:r>
              <a:rPr lang="en-US" b="1" dirty="0"/>
              <a:t>4</a:t>
            </a:r>
            <a:r>
              <a:rPr lang="en-US" b="1" dirty="0" smtClean="0"/>
              <a:t>. </a:t>
            </a:r>
            <a:r>
              <a:rPr lang="en-US" b="1" dirty="0">
                <a:latin typeface="Arial" pitchFamily="34" charset="0"/>
                <a:cs typeface="Arial" pitchFamily="34" charset="0"/>
              </a:rPr>
              <a:t>Surface Settlement Point (paved/unpaved area)</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207" y="4073235"/>
            <a:ext cx="2835110" cy="243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927" y="1138011"/>
            <a:ext cx="2939390" cy="267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501233" y="1475486"/>
            <a:ext cx="460511" cy="1471557"/>
          </a:xfrm>
          <a:prstGeom prst="rect">
            <a:avLst/>
          </a:prstGeom>
          <a:noFill/>
        </p:spPr>
        <p:txBody>
          <a:bodyPr vert="wordArtVert" wrap="none" lIns="91440" tIns="45720" rIns="91440" bIns="45720">
            <a:spAutoFit/>
          </a:bodyPr>
          <a:lstStyle/>
          <a:p>
            <a:pPr algn="ctr"/>
            <a:r>
              <a:rPr lang="en-US"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Paved</a:t>
            </a:r>
            <a:endParaRPr lang="en-US"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11491317" y="4278834"/>
            <a:ext cx="460511" cy="2023247"/>
          </a:xfrm>
          <a:prstGeom prst="rect">
            <a:avLst/>
          </a:prstGeom>
          <a:noFill/>
        </p:spPr>
        <p:txBody>
          <a:bodyPr vert="wordArtVert" wrap="none" lIns="91440" tIns="45720" rIns="91440" bIns="45720">
            <a:spAutoFit/>
          </a:bodyPr>
          <a:lstStyle/>
          <a:p>
            <a:pPr algn="ctr"/>
            <a:r>
              <a:rPr lang="en-US" sz="1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UnPaved</a:t>
            </a:r>
            <a:endParaRPr lang="en-US"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Content Placeholder 2"/>
          <p:cNvSpPr>
            <a:spLocks noGrp="1"/>
          </p:cNvSpPr>
          <p:nvPr>
            <p:ph idx="1"/>
          </p:nvPr>
        </p:nvSpPr>
        <p:spPr>
          <a:xfrm>
            <a:off x="878774" y="3618455"/>
            <a:ext cx="5248893" cy="1672002"/>
          </a:xfrm>
        </p:spPr>
        <p:txBody>
          <a:bodyPr>
            <a:normAutofit/>
          </a:bodyPr>
          <a:lstStyle/>
          <a:p>
            <a:pPr marL="109728" indent="0">
              <a:buNone/>
            </a:pPr>
            <a:r>
              <a:rPr lang="en-US" sz="1800" b="1" dirty="0" smtClean="0">
                <a:latin typeface="Arial" pitchFamily="34" charset="0"/>
                <a:cs typeface="Arial" pitchFamily="34" charset="0"/>
              </a:rPr>
              <a:t>PURPOSE</a:t>
            </a:r>
          </a:p>
          <a:p>
            <a:pPr marL="109728" indent="0">
              <a:buNone/>
            </a:pPr>
            <a:r>
              <a:rPr lang="en-US" sz="1800" dirty="0" smtClean="0">
                <a:solidFill>
                  <a:schemeClr val="tx1">
                    <a:lumMod val="50000"/>
                    <a:lumOff val="50000"/>
                  </a:schemeClr>
                </a:solidFill>
                <a:latin typeface="Arial" pitchFamily="34" charset="0"/>
                <a:cs typeface="Arial" pitchFamily="34" charset="0"/>
              </a:rPr>
              <a:t>To monitor ground vertical settlement/road settlement around shaft and along the micro-tunneling line in paved or unpaved area.</a:t>
            </a:r>
          </a:p>
        </p:txBody>
      </p:sp>
      <p:sp>
        <p:nvSpPr>
          <p:cNvPr id="4" name="Rectangle 3"/>
          <p:cNvSpPr/>
          <p:nvPr/>
        </p:nvSpPr>
        <p:spPr>
          <a:xfrm>
            <a:off x="1029195" y="1706294"/>
            <a:ext cx="6096000" cy="1477328"/>
          </a:xfrm>
          <a:prstGeom prst="rect">
            <a:avLst/>
          </a:prstGeom>
        </p:spPr>
        <p:txBody>
          <a:bodyPr>
            <a:spAutoFit/>
          </a:bodyPr>
          <a:lstStyle/>
          <a:p>
            <a:r>
              <a:rPr lang="en-US" dirty="0">
                <a:solidFill>
                  <a:schemeClr val="tx1">
                    <a:lumMod val="50000"/>
                    <a:lumOff val="50000"/>
                  </a:schemeClr>
                </a:solidFill>
                <a:latin typeface="Arial" pitchFamily="34" charset="0"/>
                <a:cs typeface="Arial" pitchFamily="34" charset="0"/>
              </a:rPr>
              <a:t>The ground settlement point is used to monitor the vertical settlement on the surface of embankments, soil, masses, etc. It may also serve as a deep ground settlement point for monitoring of vertical displacement of utilities and in some cases as a benchmark.</a:t>
            </a:r>
          </a:p>
        </p:txBody>
      </p:sp>
    </p:spTree>
    <p:extLst>
      <p:ext uri="{BB962C8B-B14F-4D97-AF65-F5344CB8AC3E}">
        <p14:creationId xmlns:p14="http://schemas.microsoft.com/office/powerpoint/2010/main" val="74507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47" y="388367"/>
            <a:ext cx="10497786" cy="787290"/>
          </a:xfrm>
        </p:spPr>
        <p:txBody>
          <a:bodyPr>
            <a:normAutofit/>
          </a:bodyPr>
          <a:lstStyle/>
          <a:p>
            <a:pPr algn="ctr"/>
            <a:r>
              <a:rPr lang="en-US" sz="2800" b="1" i="1" dirty="0" smtClean="0">
                <a:solidFill>
                  <a:schemeClr val="accent4">
                    <a:lumMod val="50000"/>
                  </a:schemeClr>
                </a:solidFill>
              </a:rPr>
              <a:t>Geo-Technical Instrument s </a:t>
            </a:r>
            <a:endParaRPr lang="en-US" sz="2800" dirty="0">
              <a:solidFill>
                <a:srgbClr val="FFC000"/>
              </a:solidFill>
            </a:endParaRPr>
          </a:p>
        </p:txBody>
      </p:sp>
      <p:sp>
        <p:nvSpPr>
          <p:cNvPr id="5" name="TextBox 4"/>
          <p:cNvSpPr txBox="1"/>
          <p:nvPr/>
        </p:nvSpPr>
        <p:spPr>
          <a:xfrm>
            <a:off x="1163782" y="1310428"/>
            <a:ext cx="2643672" cy="369332"/>
          </a:xfrm>
          <a:prstGeom prst="rect">
            <a:avLst/>
          </a:prstGeom>
          <a:noFill/>
        </p:spPr>
        <p:txBody>
          <a:bodyPr wrap="none" rtlCol="0">
            <a:spAutoFit/>
          </a:bodyPr>
          <a:lstStyle/>
          <a:p>
            <a:r>
              <a:rPr lang="en-US" b="1" dirty="0"/>
              <a:t>5</a:t>
            </a:r>
            <a:r>
              <a:rPr lang="en-US" b="1" dirty="0" smtClean="0"/>
              <a:t>. Convergence  Point</a:t>
            </a:r>
            <a:endParaRPr lang="en-US" b="1" dirty="0"/>
          </a:p>
        </p:txBody>
      </p:sp>
      <p:sp>
        <p:nvSpPr>
          <p:cNvPr id="3" name="TextBox 2"/>
          <p:cNvSpPr txBox="1"/>
          <p:nvPr/>
        </p:nvSpPr>
        <p:spPr>
          <a:xfrm>
            <a:off x="1163782" y="1897658"/>
            <a:ext cx="5346335" cy="2031325"/>
          </a:xfrm>
          <a:prstGeom prst="rect">
            <a:avLst/>
          </a:prstGeom>
          <a:noFill/>
        </p:spPr>
        <p:txBody>
          <a:bodyPr wrap="none" rtlCol="0">
            <a:spAutoFit/>
          </a:bodyPr>
          <a:lstStyle/>
          <a:p>
            <a:pPr algn="just"/>
            <a:r>
              <a:rPr lang="en-US" dirty="0" smtClean="0"/>
              <a:t>Convergence point is used inside the shaft or </a:t>
            </a:r>
          </a:p>
          <a:p>
            <a:pPr algn="just"/>
            <a:r>
              <a:rPr lang="en-US" dirty="0" smtClean="0"/>
              <a:t>Diaphragm wall to monitor followings: </a:t>
            </a:r>
          </a:p>
          <a:p>
            <a:pPr algn="just"/>
            <a:endParaRPr lang="en-US" dirty="0"/>
          </a:p>
          <a:p>
            <a:pPr marL="285750" indent="-285750" algn="just">
              <a:buFont typeface="Wingdings" pitchFamily="2" charset="2"/>
              <a:buChar char="§"/>
            </a:pPr>
            <a:r>
              <a:rPr lang="en-US" dirty="0" smtClean="0"/>
              <a:t>shaft deflection (internal /external) </a:t>
            </a:r>
          </a:p>
          <a:p>
            <a:pPr marL="285750" indent="-285750" algn="just">
              <a:buFont typeface="Wingdings" pitchFamily="2" charset="2"/>
              <a:buChar char="§"/>
            </a:pPr>
            <a:endParaRPr lang="en-US" dirty="0"/>
          </a:p>
          <a:p>
            <a:pPr marL="285750" indent="-285750" algn="just">
              <a:buFont typeface="Wingdings" pitchFamily="2" charset="2"/>
              <a:buChar char="§"/>
            </a:pPr>
            <a:r>
              <a:rPr lang="en-US" dirty="0" smtClean="0"/>
              <a:t>Tilting of shaft</a:t>
            </a:r>
          </a:p>
          <a:p>
            <a:pPr algn="just"/>
            <a:endParaRPr lang="en-US" dirty="0"/>
          </a:p>
        </p:txBody>
      </p:sp>
      <p:pic>
        <p:nvPicPr>
          <p:cNvPr id="13314" name="Picture 2" descr="D:\File 12-03 Record Photographs\A3-18\From April 2016 to Dec 2017 All Photos\IMG_0863.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18514" y="1897658"/>
            <a:ext cx="487680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2" idx="1"/>
          </p:cNvCxnSpPr>
          <p:nvPr/>
        </p:nvCxnSpPr>
        <p:spPr>
          <a:xfrm flipH="1">
            <a:off x="7672567" y="2815479"/>
            <a:ext cx="2183743" cy="380219"/>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3" descr="C:\Users\user\Desktop\Captur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28795" b="-12339"/>
          <a:stretch/>
        </p:blipFill>
        <p:spPr bwMode="auto">
          <a:xfrm rot="19564291">
            <a:off x="9821872" y="2574945"/>
            <a:ext cx="404518" cy="255283"/>
          </a:xfrm>
          <a:prstGeom prst="rect">
            <a:avLst/>
          </a:prstGeom>
          <a:noFill/>
        </p:spPr>
      </p:pic>
      <p:pic>
        <p:nvPicPr>
          <p:cNvPr id="13" name="Picture 3" descr="C:\Users\user\Desktop\Captur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28795" b="-12339"/>
          <a:stretch/>
        </p:blipFill>
        <p:spPr bwMode="auto">
          <a:xfrm rot="13470713">
            <a:off x="7337950" y="2985637"/>
            <a:ext cx="404518" cy="255283"/>
          </a:xfrm>
          <a:prstGeom prst="rect">
            <a:avLst/>
          </a:prstGeom>
          <a:noFill/>
        </p:spPr>
      </p:pic>
      <p:pic>
        <p:nvPicPr>
          <p:cNvPr id="14" name="Picture 3" descr="C:\Users\user\Desktop\Captur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28795" b="-12339"/>
          <a:stretch/>
        </p:blipFill>
        <p:spPr bwMode="auto">
          <a:xfrm rot="3848021">
            <a:off x="9188524" y="4960848"/>
            <a:ext cx="404518" cy="255283"/>
          </a:xfrm>
          <a:prstGeom prst="rect">
            <a:avLst/>
          </a:prstGeom>
          <a:noFill/>
        </p:spPr>
      </p:pic>
      <p:cxnSp>
        <p:nvCxnSpPr>
          <p:cNvPr id="18" name="Straight Connector 17"/>
          <p:cNvCxnSpPr>
            <a:stCxn id="12" idx="1"/>
            <a:endCxn id="14" idx="1"/>
          </p:cNvCxnSpPr>
          <p:nvPr/>
        </p:nvCxnSpPr>
        <p:spPr>
          <a:xfrm flipH="1">
            <a:off x="9302542" y="2815479"/>
            <a:ext cx="553768" cy="2091015"/>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1"/>
            <a:endCxn id="14" idx="1"/>
          </p:cNvCxnSpPr>
          <p:nvPr/>
        </p:nvCxnSpPr>
        <p:spPr>
          <a:xfrm>
            <a:off x="7684441" y="3255073"/>
            <a:ext cx="1618101" cy="165142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07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47" y="388367"/>
            <a:ext cx="10497786" cy="787290"/>
          </a:xfrm>
        </p:spPr>
        <p:txBody>
          <a:bodyPr>
            <a:normAutofit/>
          </a:bodyPr>
          <a:lstStyle/>
          <a:p>
            <a:pPr algn="ctr"/>
            <a:r>
              <a:rPr lang="en-US" sz="2800" b="1" i="1" dirty="0" smtClean="0">
                <a:solidFill>
                  <a:schemeClr val="accent4">
                    <a:lumMod val="50000"/>
                  </a:schemeClr>
                </a:solidFill>
              </a:rPr>
              <a:t>Geo-Technical Instrument s </a:t>
            </a:r>
            <a:endParaRPr lang="en-US" sz="2800" dirty="0">
              <a:solidFill>
                <a:srgbClr val="FFC000"/>
              </a:solidFill>
            </a:endParaRPr>
          </a:p>
        </p:txBody>
      </p:sp>
      <p:sp>
        <p:nvSpPr>
          <p:cNvPr id="5" name="TextBox 4"/>
          <p:cNvSpPr txBox="1"/>
          <p:nvPr/>
        </p:nvSpPr>
        <p:spPr>
          <a:xfrm>
            <a:off x="1290084" y="1302695"/>
            <a:ext cx="1875835" cy="369332"/>
          </a:xfrm>
          <a:prstGeom prst="rect">
            <a:avLst/>
          </a:prstGeom>
          <a:noFill/>
        </p:spPr>
        <p:txBody>
          <a:bodyPr wrap="none" rtlCol="0">
            <a:spAutoFit/>
          </a:bodyPr>
          <a:lstStyle/>
          <a:p>
            <a:r>
              <a:rPr lang="en-US" b="1" dirty="0" smtClean="0"/>
              <a:t>6. </a:t>
            </a:r>
            <a:r>
              <a:rPr lang="en-US" b="1" dirty="0">
                <a:solidFill>
                  <a:schemeClr val="tx1">
                    <a:lumMod val="50000"/>
                    <a:lumOff val="50000"/>
                  </a:schemeClr>
                </a:solidFill>
                <a:latin typeface="Arial" pitchFamily="34" charset="0"/>
                <a:cs typeface="Arial" pitchFamily="34" charset="0"/>
              </a:rPr>
              <a:t>Zone Station</a:t>
            </a:r>
            <a:endParaRPr lang="en-US" b="1" dirty="0">
              <a:solidFill>
                <a:schemeClr val="tx1">
                  <a:lumMod val="50000"/>
                  <a:lumOff val="50000"/>
                </a:schemeClr>
              </a:solidFill>
              <a:latin typeface="Arial" pitchFamily="34" charset="0"/>
              <a:cs typeface="Arial" pitchFamily="34" charset="0"/>
            </a:endParaRPr>
          </a:p>
        </p:txBody>
      </p:sp>
      <p:sp>
        <p:nvSpPr>
          <p:cNvPr id="3" name="TextBox 2"/>
          <p:cNvSpPr txBox="1"/>
          <p:nvPr/>
        </p:nvSpPr>
        <p:spPr>
          <a:xfrm>
            <a:off x="1590431" y="1839478"/>
            <a:ext cx="8860118" cy="2585323"/>
          </a:xfrm>
          <a:prstGeom prst="rect">
            <a:avLst/>
          </a:prstGeom>
          <a:noFill/>
        </p:spPr>
        <p:txBody>
          <a:bodyPr wrap="none" rtlCol="0">
            <a:spAutoFit/>
          </a:bodyPr>
          <a:lstStyle/>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Zone station can monitor any changes in the ground around the construction area.</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Zone station shall be installed for each TBM performance.</a:t>
            </a:r>
          </a:p>
          <a:p>
            <a:pPr algn="just"/>
            <a:endParaRPr lang="en-US" dirty="0">
              <a:solidFill>
                <a:schemeClr val="tx1">
                  <a:lumMod val="50000"/>
                  <a:lumOff val="50000"/>
                </a:schemeClr>
              </a:solidFill>
              <a:latin typeface="Arial" pitchFamily="34" charset="0"/>
              <a:cs typeface="Arial" pitchFamily="34" charset="0"/>
            </a:endParaRPr>
          </a:p>
          <a:p>
            <a:pPr algn="just"/>
            <a:r>
              <a:rPr lang="en-US" dirty="0">
                <a:solidFill>
                  <a:schemeClr val="tx1">
                    <a:lumMod val="50000"/>
                    <a:lumOff val="50000"/>
                  </a:schemeClr>
                </a:solidFill>
                <a:latin typeface="Arial" pitchFamily="34" charset="0"/>
                <a:cs typeface="Arial" pitchFamily="34" charset="0"/>
              </a:rPr>
              <a:t>The zone station area should be16 meter and in this area followings to be installed:</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Inclinometer- 4 Nos.</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Piezometer-1 No.</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Extensometer- 3 Nos.</a:t>
            </a:r>
          </a:p>
          <a:p>
            <a:pPr marL="285750" indent="-285750" algn="just">
              <a:buFont typeface="Wingdings" pitchFamily="2" charset="2"/>
              <a:buChar char="§"/>
            </a:pPr>
            <a:r>
              <a:rPr lang="en-US" dirty="0">
                <a:solidFill>
                  <a:schemeClr val="tx1">
                    <a:lumMod val="50000"/>
                    <a:lumOff val="50000"/>
                  </a:schemeClr>
                </a:solidFill>
                <a:latin typeface="Arial" pitchFamily="34" charset="0"/>
                <a:cs typeface="Arial" pitchFamily="34" charset="0"/>
              </a:rPr>
              <a:t>Surface settlement points- 21 Nos.</a:t>
            </a:r>
          </a:p>
          <a:p>
            <a:pPr marL="285750" indent="-285750" algn="just">
              <a:buFont typeface="Wingdings" pitchFamily="2" charset="2"/>
              <a:buChar char="§"/>
            </a:pPr>
            <a:endParaRPr lang="en-US" dirty="0"/>
          </a:p>
        </p:txBody>
      </p:sp>
    </p:spTree>
    <p:extLst>
      <p:ext uri="{BB962C8B-B14F-4D97-AF65-F5344CB8AC3E}">
        <p14:creationId xmlns:p14="http://schemas.microsoft.com/office/powerpoint/2010/main" val="74507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0228" y="1900052"/>
            <a:ext cx="10972800" cy="2113808"/>
          </a:xfrm>
        </p:spPr>
        <p:txBody>
          <a:bodyPr>
            <a:normAutofit/>
          </a:bodyPr>
          <a:lstStyle/>
          <a:p>
            <a:pPr algn="ctr"/>
            <a:r>
              <a:rPr lang="en-US" sz="4000" dirty="0" smtClean="0"/>
              <a:t>Dilapidation/ </a:t>
            </a:r>
            <a:br>
              <a:rPr lang="en-US" sz="4000" dirty="0" smtClean="0"/>
            </a:br>
            <a:r>
              <a:rPr lang="en-US" sz="4000" dirty="0" smtClean="0"/>
              <a:t>Pre-construction condition survey</a:t>
            </a:r>
            <a:endParaRPr lang="en-US" sz="4000" dirty="0"/>
          </a:p>
        </p:txBody>
      </p:sp>
    </p:spTree>
    <p:extLst>
      <p:ext uri="{BB962C8B-B14F-4D97-AF65-F5344CB8AC3E}">
        <p14:creationId xmlns:p14="http://schemas.microsoft.com/office/powerpoint/2010/main" val="1857406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495</TotalTime>
  <Words>897</Words>
  <Application>Microsoft Office PowerPoint</Application>
  <PresentationFormat>Custom</PresentationFormat>
  <Paragraphs>98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GEOTECHNICAL INSTRUMENTATION INSTALLATION &amp; MONITORING</vt:lpstr>
      <vt:lpstr>Geo-technical instruments are used to monitor the ground and water behavior. </vt:lpstr>
      <vt:lpstr>Geo-technical instruments are used to monitor the ground and water behavior. </vt:lpstr>
      <vt:lpstr>2. PIEZOMETER</vt:lpstr>
      <vt:lpstr>Geo-Technical Instrument s </vt:lpstr>
      <vt:lpstr>Geo-Technical Instrument s </vt:lpstr>
      <vt:lpstr>Geo-Technical Instrument s </vt:lpstr>
      <vt:lpstr>Geo-Technical Instrument s </vt:lpstr>
      <vt:lpstr>Dilapidation/  Pre-construction condition survey</vt:lpstr>
      <vt:lpstr>Dilapidation/ Pre-construction condition survey</vt:lpstr>
      <vt:lpstr>Dilapidation/ Pre-construction condition survey</vt:lpstr>
      <vt:lpstr>Dilapidation/ Pre-construction condition survey</vt:lpstr>
      <vt:lpstr>Dilapidation/ Pre-construction condition survey</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GEOTECHNICAL INSTRUMENTAL TECHNOLOGY</dc:title>
  <dc:creator>Moizuddin</dc:creator>
  <cp:lastModifiedBy>user</cp:lastModifiedBy>
  <cp:revision>49</cp:revision>
  <dcterms:created xsi:type="dcterms:W3CDTF">2014-06-21T09:41:04Z</dcterms:created>
  <dcterms:modified xsi:type="dcterms:W3CDTF">2018-04-26T08:05:42Z</dcterms:modified>
</cp:coreProperties>
</file>