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7" r:id="rId3"/>
    <p:sldId id="258" r:id="rId4"/>
    <p:sldId id="259" r:id="rId5"/>
    <p:sldId id="285" r:id="rId6"/>
    <p:sldId id="262" r:id="rId7"/>
    <p:sldId id="263" r:id="rId8"/>
    <p:sldId id="275" r:id="rId9"/>
    <p:sldId id="266" r:id="rId10"/>
    <p:sldId id="267" r:id="rId11"/>
    <p:sldId id="268" r:id="rId12"/>
    <p:sldId id="286" r:id="rId13"/>
    <p:sldId id="287" r:id="rId14"/>
    <p:sldId id="288" r:id="rId15"/>
    <p:sldId id="283" r:id="rId16"/>
    <p:sldId id="290" r:id="rId17"/>
    <p:sldId id="289" r:id="rId18"/>
    <p:sldId id="269" r:id="rId19"/>
    <p:sldId id="272" r:id="rId20"/>
    <p:sldId id="284" r:id="rId21"/>
    <p:sldId id="29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zli, Dr. Kristoph Dietrich" initials="KDKD" lastIdx="18" clrIdx="0">
    <p:extLst>
      <p:ext uri="{19B8F6BF-5375-455C-9EA6-DF929625EA0E}">
        <p15:presenceInfo xmlns:p15="http://schemas.microsoft.com/office/powerpoint/2012/main" userId="S-1-5-21-2136284941-1607561220-102967255-186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31" autoAdjust="0"/>
  </p:normalViewPr>
  <p:slideViewPr>
    <p:cSldViewPr>
      <p:cViewPr varScale="1">
        <p:scale>
          <a:sx n="71" d="100"/>
          <a:sy n="71" d="100"/>
        </p:scale>
        <p:origin x="135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B7F98-4D0E-43E0-AE22-71279726BBF1}" type="datetimeFigureOut">
              <a:rPr lang="en-US" smtClean="0"/>
              <a:t>1/30/2015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84275-D213-4A8C-B251-B8101B982D64}" type="slidenum">
              <a:rPr lang="en-US" smtClean="0"/>
              <a:t>‹#›</a:t>
            </a:fld>
            <a:endParaRPr lang="en-US" dirty="0"/>
          </a:p>
        </p:txBody>
      </p:sp>
    </p:spTree>
    <p:extLst>
      <p:ext uri="{BB962C8B-B14F-4D97-AF65-F5344CB8AC3E}">
        <p14:creationId xmlns:p14="http://schemas.microsoft.com/office/powerpoint/2010/main" val="408580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your own theme and layout (View-slide</a:t>
            </a:r>
            <a:r>
              <a:rPr lang="en-US" baseline="0" dirty="0" smtClean="0"/>
              <a:t> master or similar)</a:t>
            </a:r>
            <a:r>
              <a:rPr lang="en-US" dirty="0" smtClean="0"/>
              <a:t>.  Add photos,</a:t>
            </a:r>
            <a:r>
              <a:rPr lang="en-US" baseline="0" dirty="0" smtClean="0"/>
              <a:t> logos and graphics.  Throughout this template file, text in italics should be replaced with more specific titles.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a:t>
            </a:fld>
            <a:endParaRPr lang="en-US" dirty="0"/>
          </a:p>
        </p:txBody>
      </p:sp>
    </p:spTree>
    <p:extLst>
      <p:ext uri="{BB962C8B-B14F-4D97-AF65-F5344CB8AC3E}">
        <p14:creationId xmlns:p14="http://schemas.microsoft.com/office/powerpoint/2010/main" val="102917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12</a:t>
            </a:fld>
            <a:endParaRPr lang="en-US" dirty="0"/>
          </a:p>
        </p:txBody>
      </p:sp>
    </p:spTree>
    <p:extLst>
      <p:ext uri="{BB962C8B-B14F-4D97-AF65-F5344CB8AC3E}">
        <p14:creationId xmlns:p14="http://schemas.microsoft.com/office/powerpoint/2010/main" val="214223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13</a:t>
            </a:fld>
            <a:endParaRPr lang="en-US" dirty="0"/>
          </a:p>
        </p:txBody>
      </p:sp>
    </p:spTree>
    <p:extLst>
      <p:ext uri="{BB962C8B-B14F-4D97-AF65-F5344CB8AC3E}">
        <p14:creationId xmlns:p14="http://schemas.microsoft.com/office/powerpoint/2010/main" val="97374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14</a:t>
            </a:fld>
            <a:endParaRPr lang="en-US" dirty="0"/>
          </a:p>
        </p:txBody>
      </p:sp>
    </p:spTree>
    <p:extLst>
      <p:ext uri="{BB962C8B-B14F-4D97-AF65-F5344CB8AC3E}">
        <p14:creationId xmlns:p14="http://schemas.microsoft.com/office/powerpoint/2010/main" val="4274933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photos, logos, etc. and describe each meeting</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15</a:t>
            </a:fld>
            <a:endParaRPr lang="en-US" dirty="0"/>
          </a:p>
        </p:txBody>
      </p:sp>
    </p:spTree>
    <p:extLst>
      <p:ext uri="{BB962C8B-B14F-4D97-AF65-F5344CB8AC3E}">
        <p14:creationId xmlns:p14="http://schemas.microsoft.com/office/powerpoint/2010/main" val="3445776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17</a:t>
            </a:fld>
            <a:endParaRPr lang="en-US" dirty="0"/>
          </a:p>
        </p:txBody>
      </p:sp>
    </p:spTree>
    <p:extLst>
      <p:ext uri="{BB962C8B-B14F-4D97-AF65-F5344CB8AC3E}">
        <p14:creationId xmlns:p14="http://schemas.microsoft.com/office/powerpoint/2010/main" val="2388445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slides as necessary</a:t>
            </a:r>
            <a:r>
              <a:rPr lang="en-US" baseline="0" dirty="0" smtClean="0"/>
              <a:t> to highlight results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18</a:t>
            </a:fld>
            <a:endParaRPr lang="en-US" dirty="0"/>
          </a:p>
        </p:txBody>
      </p:sp>
    </p:spTree>
    <p:extLst>
      <p:ext uri="{BB962C8B-B14F-4D97-AF65-F5344CB8AC3E}">
        <p14:creationId xmlns:p14="http://schemas.microsoft.com/office/powerpoint/2010/main" val="17926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as many slides as necessary to adequately describe each</a:t>
            </a:r>
            <a:r>
              <a:rPr lang="en-US" baseline="0" dirty="0" smtClean="0"/>
              <a:t> special project</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19</a:t>
            </a:fld>
            <a:endParaRPr lang="en-US" dirty="0"/>
          </a:p>
        </p:txBody>
      </p:sp>
    </p:spTree>
    <p:extLst>
      <p:ext uri="{BB962C8B-B14F-4D97-AF65-F5344CB8AC3E}">
        <p14:creationId xmlns:p14="http://schemas.microsoft.com/office/powerpoint/2010/main" val="424223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as many slides as necessary to adequately describe each</a:t>
            </a:r>
            <a:r>
              <a:rPr lang="en-US" baseline="0" dirty="0" smtClean="0"/>
              <a:t> special project</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20</a:t>
            </a:fld>
            <a:endParaRPr lang="en-US" dirty="0"/>
          </a:p>
        </p:txBody>
      </p:sp>
    </p:spTree>
    <p:extLst>
      <p:ext uri="{BB962C8B-B14F-4D97-AF65-F5344CB8AC3E}">
        <p14:creationId xmlns:p14="http://schemas.microsoft.com/office/powerpoint/2010/main" val="40067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2</a:t>
            </a:fld>
            <a:endParaRPr lang="en-US" dirty="0"/>
          </a:p>
        </p:txBody>
      </p:sp>
    </p:spTree>
    <p:extLst>
      <p:ext uri="{BB962C8B-B14F-4D97-AF65-F5344CB8AC3E}">
        <p14:creationId xmlns:p14="http://schemas.microsoft.com/office/powerpoint/2010/main" val="413526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3</a:t>
            </a:fld>
            <a:endParaRPr lang="en-US" dirty="0"/>
          </a:p>
        </p:txBody>
      </p:sp>
    </p:spTree>
    <p:extLst>
      <p:ext uri="{BB962C8B-B14F-4D97-AF65-F5344CB8AC3E}">
        <p14:creationId xmlns:p14="http://schemas.microsoft.com/office/powerpoint/2010/main" val="83324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4</a:t>
            </a:fld>
            <a:endParaRPr lang="en-US" dirty="0"/>
          </a:p>
        </p:txBody>
      </p:sp>
    </p:spTree>
    <p:extLst>
      <p:ext uri="{BB962C8B-B14F-4D97-AF65-F5344CB8AC3E}">
        <p14:creationId xmlns:p14="http://schemas.microsoft.com/office/powerpoint/2010/main" val="292447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5</a:t>
            </a:fld>
            <a:endParaRPr lang="en-US" dirty="0"/>
          </a:p>
        </p:txBody>
      </p:sp>
    </p:spTree>
    <p:extLst>
      <p:ext uri="{BB962C8B-B14F-4D97-AF65-F5344CB8AC3E}">
        <p14:creationId xmlns:p14="http://schemas.microsoft.com/office/powerpoint/2010/main" val="158102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goals are suggested, add more if you wish</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6</a:t>
            </a:fld>
            <a:endParaRPr lang="en-US" dirty="0"/>
          </a:p>
        </p:txBody>
      </p:sp>
    </p:spTree>
    <p:extLst>
      <p:ext uri="{BB962C8B-B14F-4D97-AF65-F5344CB8AC3E}">
        <p14:creationId xmlns:p14="http://schemas.microsoft.com/office/powerpoint/2010/main" val="2649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numbers (from Statistical</a:t>
            </a:r>
            <a:r>
              <a:rPr lang="en-US" baseline="0" dirty="0" smtClean="0"/>
              <a:t> Data tab in excel sheet) </a:t>
            </a:r>
            <a:r>
              <a:rPr lang="en-US" dirty="0" smtClean="0"/>
              <a:t>where words are underlined.</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9</a:t>
            </a:fld>
            <a:endParaRPr lang="en-US" dirty="0"/>
          </a:p>
        </p:txBody>
      </p:sp>
    </p:spTree>
    <p:extLst>
      <p:ext uri="{BB962C8B-B14F-4D97-AF65-F5344CB8AC3E}">
        <p14:creationId xmlns:p14="http://schemas.microsoft.com/office/powerpoint/2010/main" val="73389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numbers (from Statistical Data tab in excel sheet) where words are underlined.</a:t>
            </a:r>
          </a:p>
          <a:p>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10</a:t>
            </a:fld>
            <a:endParaRPr lang="en-US" dirty="0"/>
          </a:p>
        </p:txBody>
      </p:sp>
    </p:spTree>
    <p:extLst>
      <p:ext uri="{BB962C8B-B14F-4D97-AF65-F5344CB8AC3E}">
        <p14:creationId xmlns:p14="http://schemas.microsoft.com/office/powerpoint/2010/main" val="257971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photos, logos, etc. and describe each meeting</a:t>
            </a:r>
            <a:endParaRPr lang="en-US" dirty="0"/>
          </a:p>
        </p:txBody>
      </p:sp>
      <p:sp>
        <p:nvSpPr>
          <p:cNvPr id="4" name="Slide Number Placeholder 3"/>
          <p:cNvSpPr>
            <a:spLocks noGrp="1"/>
          </p:cNvSpPr>
          <p:nvPr>
            <p:ph type="sldNum" sz="quarter" idx="10"/>
          </p:nvPr>
        </p:nvSpPr>
        <p:spPr/>
        <p:txBody>
          <a:bodyPr/>
          <a:lstStyle/>
          <a:p>
            <a:fld id="{61F84275-D213-4A8C-B251-B8101B982D64}" type="slidenum">
              <a:rPr lang="en-US" smtClean="0"/>
              <a:t>11</a:t>
            </a:fld>
            <a:endParaRPr lang="en-US" dirty="0"/>
          </a:p>
        </p:txBody>
      </p:sp>
    </p:spTree>
    <p:extLst>
      <p:ext uri="{BB962C8B-B14F-4D97-AF65-F5344CB8AC3E}">
        <p14:creationId xmlns:p14="http://schemas.microsoft.com/office/powerpoint/2010/main" val="51104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1283553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28261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336975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81806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196995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993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2491461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331239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400357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282124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33084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218815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61431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42496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294118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221794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7CDD7-822E-4FA1-B9E6-A9947F7B01F1}" type="datetimeFigureOut">
              <a:rPr lang="en-US" smtClean="0"/>
              <a:t>1/30/2015</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72AA4B6B-0627-4696-AC76-FC96BF27512A}" type="slidenum">
              <a:rPr lang="en-US" smtClean="0"/>
              <a:t>‹#›</a:t>
            </a:fld>
            <a:endParaRPr lang="en-US" dirty="0"/>
          </a:p>
        </p:txBody>
      </p:sp>
    </p:spTree>
    <p:extLst>
      <p:ext uri="{BB962C8B-B14F-4D97-AF65-F5344CB8AC3E}">
        <p14:creationId xmlns:p14="http://schemas.microsoft.com/office/powerpoint/2010/main" val="386278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FD7CDD7-822E-4FA1-B9E6-A9947F7B01F1}" type="datetimeFigureOut">
              <a:rPr lang="en-US" smtClean="0"/>
              <a:t>1/30/2015</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72AA4B6B-0627-4696-AC76-FC96BF27512A}" type="slidenum">
              <a:rPr lang="en-US" smtClean="0"/>
              <a:t>‹#›</a:t>
            </a:fld>
            <a:endParaRPr lang="en-US" dirty="0"/>
          </a:p>
        </p:txBody>
      </p:sp>
    </p:spTree>
    <p:extLst>
      <p:ext uri="{BB962C8B-B14F-4D97-AF65-F5344CB8AC3E}">
        <p14:creationId xmlns:p14="http://schemas.microsoft.com/office/powerpoint/2010/main" val="231388943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FGCU.AS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fgcu.collegiatelink.net/organization/ASCE" TargetMode="External"/><Relationship Id="rId4" Type="http://schemas.openxmlformats.org/officeDocument/2006/relationships/hyperlink" Target="https://sites.google.com/site/fgcuasc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kinzli@fgcu.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29" y="685800"/>
            <a:ext cx="6459513" cy="2590801"/>
          </a:xfrm>
        </p:spPr>
        <p:txBody>
          <a:bodyPr/>
          <a:lstStyle/>
          <a:p>
            <a:r>
              <a:rPr lang="en-US" i="1" dirty="0" smtClean="0"/>
              <a:t>Florida Gulf Coast University 2014 Annual Report</a:t>
            </a:r>
            <a:endParaRPr lang="en-US" i="1" dirty="0"/>
          </a:p>
        </p:txBody>
      </p:sp>
      <p:sp>
        <p:nvSpPr>
          <p:cNvPr id="3" name="Subtitle 2"/>
          <p:cNvSpPr>
            <a:spLocks noGrp="1"/>
          </p:cNvSpPr>
          <p:nvPr>
            <p:ph type="subTitle" idx="1"/>
          </p:nvPr>
        </p:nvSpPr>
        <p:spPr>
          <a:xfrm>
            <a:off x="0" y="3843868"/>
            <a:ext cx="5487650" cy="1913466"/>
          </a:xfrm>
        </p:spPr>
        <p:txBody>
          <a:bodyPr/>
          <a:lstStyle/>
          <a:p>
            <a:r>
              <a:rPr lang="en-US" sz="1800" dirty="0" smtClean="0">
                <a:solidFill>
                  <a:schemeClr val="bg2">
                    <a:lumMod val="50000"/>
                  </a:schemeClr>
                </a:solidFill>
              </a:rPr>
              <a:t>Calendar Year: January 1 – December 31, 2014</a:t>
            </a:r>
          </a:p>
          <a:p>
            <a:r>
              <a:rPr lang="en-US" dirty="0" smtClean="0">
                <a:solidFill>
                  <a:schemeClr val="bg2">
                    <a:lumMod val="50000"/>
                  </a:schemeClr>
                </a:solidFill>
              </a:rPr>
              <a:t>American Society of Civil Engineers Student Chapter</a:t>
            </a:r>
            <a:endParaRPr lang="en-US" dirty="0">
              <a:solidFill>
                <a:schemeClr val="bg2">
                  <a:lumMod val="50000"/>
                </a:schemeClr>
              </a:solidFill>
            </a:endParaRPr>
          </a:p>
        </p:txBody>
      </p:sp>
      <p:pic>
        <p:nvPicPr>
          <p:cNvPr id="7" name="Picture 6"/>
          <p:cNvPicPr>
            <a:picLocks noChangeAspect="1"/>
          </p:cNvPicPr>
          <p:nvPr/>
        </p:nvPicPr>
        <p:blipFill>
          <a:blip r:embed="rId3" cstate="print">
            <a:duotone>
              <a:schemeClr val="accent1">
                <a:shade val="45000"/>
                <a:satMod val="135000"/>
              </a:schemeClr>
              <a:prstClr val="white"/>
            </a:duotone>
            <a:lum contrast="20000"/>
            <a:extLst>
              <a:ext uri="{28A0092B-C50C-407E-A947-70E740481C1C}">
                <a14:useLocalDpi xmlns:a14="http://schemas.microsoft.com/office/drawing/2010/main" val="0"/>
              </a:ext>
            </a:extLst>
          </a:blip>
          <a:stretch>
            <a:fillRect/>
          </a:stretch>
        </p:blipFill>
        <p:spPr>
          <a:xfrm>
            <a:off x="4894729" y="2608729"/>
            <a:ext cx="4249271" cy="4249271"/>
          </a:xfrm>
          <a:prstGeom prst="rect">
            <a:avLst/>
          </a:prstGeom>
        </p:spPr>
      </p:pic>
    </p:spTree>
    <p:extLst>
      <p:ext uri="{BB962C8B-B14F-4D97-AF65-F5344CB8AC3E}">
        <p14:creationId xmlns:p14="http://schemas.microsoft.com/office/powerpoint/2010/main" val="1599530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Statistics for 2014</a:t>
            </a:r>
            <a:endParaRPr lang="en-US" dirty="0"/>
          </a:p>
        </p:txBody>
      </p:sp>
      <p:sp>
        <p:nvSpPr>
          <p:cNvPr id="3" name="Content Placeholder 2"/>
          <p:cNvSpPr>
            <a:spLocks noGrp="1"/>
          </p:cNvSpPr>
          <p:nvPr>
            <p:ph idx="1"/>
          </p:nvPr>
        </p:nvSpPr>
        <p:spPr/>
        <p:txBody>
          <a:bodyPr/>
          <a:lstStyle/>
          <a:p>
            <a:r>
              <a:rPr lang="en-US" dirty="0" smtClean="0"/>
              <a:t>9 professional meetings with an invited speaker</a:t>
            </a:r>
          </a:p>
          <a:p>
            <a:r>
              <a:rPr lang="en-US" dirty="0" smtClean="0"/>
              <a:t>6 student talks and papers</a:t>
            </a:r>
          </a:p>
          <a:p>
            <a:r>
              <a:rPr lang="en-US" dirty="0" smtClean="0"/>
              <a:t>5 professional licensure and ethics topics presented</a:t>
            </a:r>
          </a:p>
          <a:p>
            <a:r>
              <a:rPr lang="en-US" dirty="0" smtClean="0"/>
              <a:t>5 field trips</a:t>
            </a:r>
          </a:p>
          <a:p>
            <a:r>
              <a:rPr lang="en-US" dirty="0" smtClean="0"/>
              <a:t>11 social functions</a:t>
            </a:r>
            <a:endParaRPr lang="en-US" dirty="0"/>
          </a:p>
        </p:txBody>
      </p:sp>
    </p:spTree>
    <p:extLst>
      <p:ext uri="{BB962C8B-B14F-4D97-AF65-F5344CB8AC3E}">
        <p14:creationId xmlns:p14="http://schemas.microsoft.com/office/powerpoint/2010/main" val="298201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 y="5334000"/>
            <a:ext cx="8610600" cy="1524000"/>
          </a:xfrm>
        </p:spPr>
        <p:txBody>
          <a:bodyPr/>
          <a:lstStyle/>
          <a:p>
            <a:r>
              <a:rPr lang="en-US" i="1" dirty="0" smtClean="0"/>
              <a:t>2014 Concrete Canoe Pour Day</a:t>
            </a:r>
            <a:endParaRPr lang="en-US" i="1" dirty="0"/>
          </a:p>
        </p:txBody>
      </p:sp>
      <p:sp>
        <p:nvSpPr>
          <p:cNvPr id="3" name="Content Placeholder 2"/>
          <p:cNvSpPr>
            <a:spLocks noGrp="1"/>
          </p:cNvSpPr>
          <p:nvPr>
            <p:ph idx="1"/>
          </p:nvPr>
        </p:nvSpPr>
        <p:spPr>
          <a:xfrm>
            <a:off x="13447" y="0"/>
            <a:ext cx="5091953" cy="5562600"/>
          </a:xfrm>
        </p:spPr>
        <p:txBody>
          <a:bodyPr>
            <a:normAutofit/>
          </a:bodyPr>
          <a:lstStyle/>
          <a:p>
            <a:r>
              <a:rPr lang="en-US" i="1" dirty="0" smtClean="0">
                <a:solidFill>
                  <a:schemeClr val="bg2">
                    <a:lumMod val="50000"/>
                  </a:schemeClr>
                </a:solidFill>
              </a:rPr>
              <a:t>January 11</a:t>
            </a:r>
            <a:r>
              <a:rPr lang="en-US" i="1" baseline="30000" dirty="0" smtClean="0">
                <a:solidFill>
                  <a:schemeClr val="bg2">
                    <a:lumMod val="50000"/>
                  </a:schemeClr>
                </a:solidFill>
              </a:rPr>
              <a:t>th</a:t>
            </a:r>
            <a:r>
              <a:rPr lang="en-US" i="1" dirty="0" smtClean="0">
                <a:solidFill>
                  <a:schemeClr val="bg2">
                    <a:lumMod val="50000"/>
                  </a:schemeClr>
                </a:solidFill>
              </a:rPr>
              <a:t> 2014</a:t>
            </a:r>
          </a:p>
          <a:p>
            <a:r>
              <a:rPr lang="en-US" i="1" dirty="0" smtClean="0">
                <a:solidFill>
                  <a:schemeClr val="bg2">
                    <a:lumMod val="50000"/>
                  </a:schemeClr>
                </a:solidFill>
              </a:rPr>
              <a:t>After months of preparations and the successful pour of our practice canoe which tested the new mix and shape for the ASCE Concrete Canoe Competition. The conference concrete canoe was poured over a period of 6 hours.</a:t>
            </a:r>
          </a:p>
          <a:p>
            <a:r>
              <a:rPr lang="en-US" i="1" dirty="0" smtClean="0">
                <a:solidFill>
                  <a:schemeClr val="bg2">
                    <a:lumMod val="50000"/>
                  </a:schemeClr>
                </a:solidFill>
              </a:rPr>
              <a:t>20 Students attended the pour day with an added 9 local professionals who were invited to the event.</a:t>
            </a:r>
          </a:p>
          <a:p>
            <a:r>
              <a:rPr lang="en-US" i="1" dirty="0" smtClean="0">
                <a:solidFill>
                  <a:schemeClr val="bg2">
                    <a:lumMod val="50000"/>
                  </a:schemeClr>
                </a:solidFill>
              </a:rPr>
              <a:t>The canoe pour day is a culmination of months of work and the first event for the year where the student branch showcased their projects to the local professionals.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407894"/>
            <a:ext cx="3654175" cy="24270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3036627"/>
            <a:ext cx="3672763" cy="2754573"/>
          </a:xfrm>
          <a:prstGeom prst="rect">
            <a:avLst/>
          </a:prstGeom>
        </p:spPr>
      </p:pic>
    </p:spTree>
    <p:extLst>
      <p:ext uri="{BB962C8B-B14F-4D97-AF65-F5344CB8AC3E}">
        <p14:creationId xmlns:p14="http://schemas.microsoft.com/office/powerpoint/2010/main" val="1546981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 y="5334000"/>
            <a:ext cx="8610600" cy="1524000"/>
          </a:xfrm>
        </p:spPr>
        <p:txBody>
          <a:bodyPr/>
          <a:lstStyle/>
          <a:p>
            <a:r>
              <a:rPr lang="en-US" i="1" dirty="0" smtClean="0"/>
              <a:t>24</a:t>
            </a:r>
            <a:r>
              <a:rPr lang="en-US" i="1" baseline="30000" dirty="0" smtClean="0"/>
              <a:t>th</a:t>
            </a:r>
            <a:r>
              <a:rPr lang="en-US" i="1" dirty="0" smtClean="0"/>
              <a:t> Annual American Water Resources Association</a:t>
            </a:r>
            <a:endParaRPr lang="en-US" i="1" dirty="0"/>
          </a:p>
        </p:txBody>
      </p:sp>
      <p:sp>
        <p:nvSpPr>
          <p:cNvPr id="3" name="Content Placeholder 2"/>
          <p:cNvSpPr>
            <a:spLocks noGrp="1"/>
          </p:cNvSpPr>
          <p:nvPr>
            <p:ph idx="1"/>
          </p:nvPr>
        </p:nvSpPr>
        <p:spPr>
          <a:xfrm>
            <a:off x="13447" y="22412"/>
            <a:ext cx="5168153" cy="5616388"/>
          </a:xfrm>
        </p:spPr>
        <p:txBody>
          <a:bodyPr>
            <a:normAutofit/>
          </a:bodyPr>
          <a:lstStyle/>
          <a:p>
            <a:r>
              <a:rPr lang="en-US" sz="1400" i="1" dirty="0" smtClean="0">
                <a:solidFill>
                  <a:schemeClr val="bg2">
                    <a:lumMod val="50000"/>
                  </a:schemeClr>
                </a:solidFill>
              </a:rPr>
              <a:t>January 31</a:t>
            </a:r>
            <a:r>
              <a:rPr lang="en-US" sz="1400" i="1" baseline="30000" dirty="0" smtClean="0">
                <a:solidFill>
                  <a:schemeClr val="bg2">
                    <a:lumMod val="50000"/>
                  </a:schemeClr>
                </a:solidFill>
              </a:rPr>
              <a:t>th</a:t>
            </a:r>
            <a:r>
              <a:rPr lang="en-US" sz="1400" i="1" dirty="0" smtClean="0">
                <a:solidFill>
                  <a:schemeClr val="bg2">
                    <a:lumMod val="50000"/>
                  </a:schemeClr>
                </a:solidFill>
              </a:rPr>
              <a:t> 2014</a:t>
            </a:r>
          </a:p>
          <a:p>
            <a:r>
              <a:rPr lang="en-US" sz="1400" dirty="0">
                <a:solidFill>
                  <a:schemeClr val="bg2">
                    <a:lumMod val="50000"/>
                  </a:schemeClr>
                </a:solidFill>
              </a:rPr>
              <a:t>Members of the FGCU ASCE student chapter worked together to assist in the planning for the </a:t>
            </a:r>
            <a:r>
              <a:rPr lang="en-US" sz="1400" dirty="0" smtClean="0">
                <a:solidFill>
                  <a:schemeClr val="bg2">
                    <a:lumMod val="50000"/>
                  </a:schemeClr>
                </a:solidFill>
              </a:rPr>
              <a:t>24th </a:t>
            </a:r>
            <a:r>
              <a:rPr lang="en-US" sz="1400" dirty="0">
                <a:solidFill>
                  <a:schemeClr val="bg2">
                    <a:lumMod val="50000"/>
                  </a:schemeClr>
                </a:solidFill>
              </a:rPr>
              <a:t>Annual Southwest Florida Water Resources Conference. </a:t>
            </a:r>
            <a:endParaRPr lang="en-US" sz="1400" dirty="0" smtClean="0">
              <a:solidFill>
                <a:schemeClr val="bg2">
                  <a:lumMod val="50000"/>
                </a:schemeClr>
              </a:solidFill>
            </a:endParaRPr>
          </a:p>
          <a:p>
            <a:r>
              <a:rPr lang="en-US" sz="1400" dirty="0" smtClean="0">
                <a:solidFill>
                  <a:schemeClr val="bg2">
                    <a:lumMod val="50000"/>
                  </a:schemeClr>
                </a:solidFill>
              </a:rPr>
              <a:t>Two </a:t>
            </a:r>
            <a:r>
              <a:rPr lang="en-US" sz="1400" dirty="0">
                <a:solidFill>
                  <a:schemeClr val="bg2">
                    <a:lumMod val="50000"/>
                  </a:schemeClr>
                </a:solidFill>
              </a:rPr>
              <a:t>members for our chapter attended bi-weekly steering committee meeting. During the committee meetings, our chapter representatives focused on promoting the conference to students, acquiring sponsors for the conference, and helping or facilitate the event. </a:t>
            </a:r>
            <a:endParaRPr lang="en-US" sz="1400" dirty="0" smtClean="0">
              <a:solidFill>
                <a:schemeClr val="bg2">
                  <a:lumMod val="50000"/>
                </a:schemeClr>
              </a:solidFill>
            </a:endParaRPr>
          </a:p>
          <a:p>
            <a:r>
              <a:rPr lang="en-US" sz="1400" dirty="0" smtClean="0">
                <a:solidFill>
                  <a:schemeClr val="bg2">
                    <a:lumMod val="50000"/>
                  </a:schemeClr>
                </a:solidFill>
              </a:rPr>
              <a:t>Committee </a:t>
            </a:r>
            <a:r>
              <a:rPr lang="en-US" sz="1400" dirty="0">
                <a:solidFill>
                  <a:schemeClr val="bg2">
                    <a:lumMod val="50000"/>
                  </a:schemeClr>
                </a:solidFill>
              </a:rPr>
              <a:t>members were in charge of seeking out sponsors for the conference, planning the one-on-one student/professional lunch session, promoting the research poster competition, helping or organize the conference field trip, and corresponding with students all over the Florida to encourage more student attendance. </a:t>
            </a:r>
            <a:endParaRPr lang="en-US" sz="1400" i="1" dirty="0" smtClean="0">
              <a:solidFill>
                <a:schemeClr val="bg2">
                  <a:lumMod val="50000"/>
                </a:schemeClr>
              </a:solidFill>
            </a:endParaRPr>
          </a:p>
        </p:txBody>
      </p:sp>
      <p:pic>
        <p:nvPicPr>
          <p:cNvPr id="6" name="Picture 5"/>
          <p:cNvPicPr>
            <a:picLocks noChangeAspect="1"/>
          </p:cNvPicPr>
          <p:nvPr/>
        </p:nvPicPr>
        <p:blipFill>
          <a:blip r:embed="rId3"/>
          <a:stretch>
            <a:fillRect/>
          </a:stretch>
        </p:blipFill>
        <p:spPr>
          <a:xfrm>
            <a:off x="5181599" y="939081"/>
            <a:ext cx="3735505" cy="2481337"/>
          </a:xfrm>
          <a:prstGeom prst="rect">
            <a:avLst/>
          </a:prstGeom>
        </p:spPr>
      </p:pic>
      <p:pic>
        <p:nvPicPr>
          <p:cNvPr id="4" name="Picture 3"/>
          <p:cNvPicPr>
            <a:picLocks noChangeAspect="1"/>
          </p:cNvPicPr>
          <p:nvPr/>
        </p:nvPicPr>
        <p:blipFill>
          <a:blip r:embed="rId4"/>
          <a:stretch>
            <a:fillRect/>
          </a:stretch>
        </p:blipFill>
        <p:spPr>
          <a:xfrm>
            <a:off x="6277826" y="3605684"/>
            <a:ext cx="1543050" cy="1543050"/>
          </a:xfrm>
          <a:prstGeom prst="rect">
            <a:avLst/>
          </a:prstGeom>
        </p:spPr>
      </p:pic>
    </p:spTree>
    <p:extLst>
      <p:ext uri="{BB962C8B-B14F-4D97-AF65-F5344CB8AC3E}">
        <p14:creationId xmlns:p14="http://schemas.microsoft.com/office/powerpoint/2010/main" val="48286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 y="5334000"/>
            <a:ext cx="8610600" cy="1524000"/>
          </a:xfrm>
        </p:spPr>
        <p:txBody>
          <a:bodyPr/>
          <a:lstStyle/>
          <a:p>
            <a:r>
              <a:rPr lang="en-US" i="1" dirty="0" smtClean="0"/>
              <a:t>2014 Engineering Week</a:t>
            </a:r>
            <a:endParaRPr lang="en-US" i="1" dirty="0"/>
          </a:p>
        </p:txBody>
      </p:sp>
      <p:sp>
        <p:nvSpPr>
          <p:cNvPr id="3" name="Content Placeholder 2"/>
          <p:cNvSpPr>
            <a:spLocks noGrp="1"/>
          </p:cNvSpPr>
          <p:nvPr>
            <p:ph idx="1"/>
          </p:nvPr>
        </p:nvSpPr>
        <p:spPr>
          <a:xfrm>
            <a:off x="13447" y="0"/>
            <a:ext cx="5091953" cy="5562600"/>
          </a:xfrm>
        </p:spPr>
        <p:txBody>
          <a:bodyPr>
            <a:normAutofit/>
          </a:bodyPr>
          <a:lstStyle/>
          <a:p>
            <a:r>
              <a:rPr lang="en-US" i="1" dirty="0" smtClean="0">
                <a:solidFill>
                  <a:schemeClr val="bg2">
                    <a:lumMod val="50000"/>
                  </a:schemeClr>
                </a:solidFill>
              </a:rPr>
              <a:t>February 17</a:t>
            </a:r>
            <a:r>
              <a:rPr lang="en-US" i="1" baseline="30000" dirty="0" smtClean="0">
                <a:solidFill>
                  <a:schemeClr val="bg2">
                    <a:lumMod val="50000"/>
                  </a:schemeClr>
                </a:solidFill>
              </a:rPr>
              <a:t>th</a:t>
            </a:r>
            <a:r>
              <a:rPr lang="en-US" i="1" dirty="0" smtClean="0">
                <a:solidFill>
                  <a:schemeClr val="bg2">
                    <a:lumMod val="50000"/>
                  </a:schemeClr>
                </a:solidFill>
              </a:rPr>
              <a:t>-21</a:t>
            </a:r>
            <a:r>
              <a:rPr lang="en-US" i="1" baseline="30000" dirty="0" smtClean="0">
                <a:solidFill>
                  <a:schemeClr val="bg2">
                    <a:lumMod val="50000"/>
                  </a:schemeClr>
                </a:solidFill>
              </a:rPr>
              <a:t>st</a:t>
            </a:r>
            <a:r>
              <a:rPr lang="en-US" i="1" dirty="0" smtClean="0">
                <a:solidFill>
                  <a:schemeClr val="bg2">
                    <a:lumMod val="50000"/>
                  </a:schemeClr>
                </a:solidFill>
              </a:rPr>
              <a:t> 2014</a:t>
            </a:r>
          </a:p>
          <a:p>
            <a:r>
              <a:rPr lang="en-US" dirty="0">
                <a:solidFill>
                  <a:schemeClr val="bg2">
                    <a:lumMod val="50000"/>
                  </a:schemeClr>
                </a:solidFill>
              </a:rPr>
              <a:t>Each year for Engineer’s Week (E-Week), the engineering students get together and plan fun and educational events for </a:t>
            </a:r>
            <a:r>
              <a:rPr lang="en-US" dirty="0" smtClean="0">
                <a:solidFill>
                  <a:schemeClr val="bg2">
                    <a:lumMod val="50000"/>
                  </a:schemeClr>
                </a:solidFill>
              </a:rPr>
              <a:t>students.</a:t>
            </a:r>
          </a:p>
          <a:p>
            <a:r>
              <a:rPr lang="en-US" dirty="0" smtClean="0">
                <a:solidFill>
                  <a:schemeClr val="bg2">
                    <a:lumMod val="50000"/>
                  </a:schemeClr>
                </a:solidFill>
              </a:rPr>
              <a:t>ASCE </a:t>
            </a:r>
            <a:r>
              <a:rPr lang="en-US" dirty="0">
                <a:solidFill>
                  <a:schemeClr val="bg2">
                    <a:lumMod val="50000"/>
                  </a:schemeClr>
                </a:solidFill>
              </a:rPr>
              <a:t>played an integral role in planning E-week with events such as a free hot dog lunch, professor dunk tank, inflatable obstacle course, tug-o-war, and a professional meet-and-greet. </a:t>
            </a:r>
            <a:endParaRPr lang="en-US" dirty="0" smtClean="0">
              <a:solidFill>
                <a:schemeClr val="bg2">
                  <a:lumMod val="50000"/>
                </a:schemeClr>
              </a:solidFill>
            </a:endParaRPr>
          </a:p>
          <a:p>
            <a:r>
              <a:rPr lang="en-US" i="1" dirty="0" smtClean="0">
                <a:solidFill>
                  <a:schemeClr val="bg2">
                    <a:lumMod val="50000"/>
                  </a:schemeClr>
                </a:solidFill>
              </a:rPr>
              <a:t>The event was open for the entire Florida Gulf Coast University student body and was attended by a large number of students.</a:t>
            </a:r>
          </a:p>
        </p:txBody>
      </p:sp>
      <p:pic>
        <p:nvPicPr>
          <p:cNvPr id="6" name="Picture 5"/>
          <p:cNvPicPr>
            <a:picLocks noChangeAspect="1"/>
          </p:cNvPicPr>
          <p:nvPr/>
        </p:nvPicPr>
        <p:blipFill>
          <a:blip r:embed="rId3"/>
          <a:stretch>
            <a:fillRect/>
          </a:stretch>
        </p:blipFill>
        <p:spPr>
          <a:xfrm>
            <a:off x="5257800" y="1828800"/>
            <a:ext cx="3697941" cy="2773550"/>
          </a:xfrm>
          <a:prstGeom prst="rect">
            <a:avLst/>
          </a:prstGeom>
        </p:spPr>
      </p:pic>
    </p:spTree>
    <p:extLst>
      <p:ext uri="{BB962C8B-B14F-4D97-AF65-F5344CB8AC3E}">
        <p14:creationId xmlns:p14="http://schemas.microsoft.com/office/powerpoint/2010/main" val="1912232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 y="5334000"/>
            <a:ext cx="8610600" cy="1524000"/>
          </a:xfrm>
        </p:spPr>
        <p:txBody>
          <a:bodyPr/>
          <a:lstStyle/>
          <a:p>
            <a:r>
              <a:rPr lang="en-US" i="1" dirty="0" smtClean="0"/>
              <a:t>2014 Cape Coral Cardboard Regatta</a:t>
            </a:r>
            <a:endParaRPr lang="en-US" i="1" dirty="0"/>
          </a:p>
        </p:txBody>
      </p:sp>
      <p:sp>
        <p:nvSpPr>
          <p:cNvPr id="3" name="Content Placeholder 2"/>
          <p:cNvSpPr>
            <a:spLocks noGrp="1"/>
          </p:cNvSpPr>
          <p:nvPr>
            <p:ph idx="1"/>
          </p:nvPr>
        </p:nvSpPr>
        <p:spPr>
          <a:xfrm>
            <a:off x="13447" y="0"/>
            <a:ext cx="5091953" cy="5562600"/>
          </a:xfrm>
        </p:spPr>
        <p:txBody>
          <a:bodyPr>
            <a:normAutofit fontScale="92500" lnSpcReduction="20000"/>
          </a:bodyPr>
          <a:lstStyle/>
          <a:p>
            <a:r>
              <a:rPr lang="en-US" i="1" dirty="0" smtClean="0">
                <a:solidFill>
                  <a:schemeClr val="bg2">
                    <a:lumMod val="50000"/>
                  </a:schemeClr>
                </a:solidFill>
              </a:rPr>
              <a:t>April 5</a:t>
            </a:r>
            <a:r>
              <a:rPr lang="en-US" i="1" baseline="30000" dirty="0" smtClean="0">
                <a:solidFill>
                  <a:schemeClr val="bg2">
                    <a:lumMod val="50000"/>
                  </a:schemeClr>
                </a:solidFill>
              </a:rPr>
              <a:t>th</a:t>
            </a:r>
            <a:r>
              <a:rPr lang="en-US" i="1" dirty="0" smtClean="0">
                <a:solidFill>
                  <a:schemeClr val="bg2">
                    <a:lumMod val="50000"/>
                  </a:schemeClr>
                </a:solidFill>
              </a:rPr>
              <a:t> 2014</a:t>
            </a:r>
          </a:p>
          <a:p>
            <a:r>
              <a:rPr lang="en-US" dirty="0">
                <a:solidFill>
                  <a:schemeClr val="bg2">
                    <a:lumMod val="50000"/>
                  </a:schemeClr>
                </a:solidFill>
              </a:rPr>
              <a:t>The Cape Coral Cardboard Regatta is hosted by the Rotary Club of Cape Coral. </a:t>
            </a:r>
            <a:endParaRPr lang="en-US" dirty="0" smtClean="0">
              <a:solidFill>
                <a:schemeClr val="bg2">
                  <a:lumMod val="50000"/>
                </a:schemeClr>
              </a:solidFill>
            </a:endParaRPr>
          </a:p>
          <a:p>
            <a:r>
              <a:rPr lang="en-US" dirty="0" smtClean="0">
                <a:solidFill>
                  <a:schemeClr val="bg2">
                    <a:lumMod val="50000"/>
                  </a:schemeClr>
                </a:solidFill>
              </a:rPr>
              <a:t>There </a:t>
            </a:r>
            <a:r>
              <a:rPr lang="en-US" dirty="0">
                <a:solidFill>
                  <a:schemeClr val="bg2">
                    <a:lumMod val="50000"/>
                  </a:schemeClr>
                </a:solidFill>
              </a:rPr>
              <a:t>are entries from charity organizations, businesses, schools, and individual families</a:t>
            </a:r>
            <a:r>
              <a:rPr lang="en-US" dirty="0" smtClean="0">
                <a:solidFill>
                  <a:schemeClr val="bg2">
                    <a:lumMod val="50000"/>
                  </a:schemeClr>
                </a:solidFill>
              </a:rPr>
              <a:t>. All of the proceeds from the event benefit the local Rotary Clubs </a:t>
            </a:r>
          </a:p>
          <a:p>
            <a:r>
              <a:rPr lang="en-US" dirty="0" smtClean="0">
                <a:solidFill>
                  <a:schemeClr val="bg2">
                    <a:lumMod val="50000"/>
                  </a:schemeClr>
                </a:solidFill>
              </a:rPr>
              <a:t>We </a:t>
            </a:r>
            <a:r>
              <a:rPr lang="en-US" dirty="0">
                <a:solidFill>
                  <a:schemeClr val="bg2">
                    <a:lumMod val="50000"/>
                  </a:schemeClr>
                </a:solidFill>
              </a:rPr>
              <a:t>compete in the large boat category for boats over 20 feet in length. </a:t>
            </a:r>
            <a:endParaRPr lang="en-US" dirty="0" smtClean="0">
              <a:solidFill>
                <a:schemeClr val="bg2">
                  <a:lumMod val="50000"/>
                </a:schemeClr>
              </a:solidFill>
            </a:endParaRPr>
          </a:p>
          <a:p>
            <a:r>
              <a:rPr lang="en-US" dirty="0" smtClean="0">
                <a:solidFill>
                  <a:schemeClr val="bg2">
                    <a:lumMod val="50000"/>
                  </a:schemeClr>
                </a:solidFill>
              </a:rPr>
              <a:t>There </a:t>
            </a:r>
            <a:r>
              <a:rPr lang="en-US" dirty="0">
                <a:solidFill>
                  <a:schemeClr val="bg2">
                    <a:lumMod val="50000"/>
                  </a:schemeClr>
                </a:solidFill>
              </a:rPr>
              <a:t>are races and then a free-for-all paddle where teams try to sink each other. This year we entered our </a:t>
            </a:r>
            <a:r>
              <a:rPr lang="en-US" dirty="0" smtClean="0">
                <a:solidFill>
                  <a:schemeClr val="bg2">
                    <a:lumMod val="50000"/>
                  </a:schemeClr>
                </a:solidFill>
              </a:rPr>
              <a:t>28 </a:t>
            </a:r>
            <a:r>
              <a:rPr lang="en-US" dirty="0">
                <a:solidFill>
                  <a:schemeClr val="bg2">
                    <a:lumMod val="50000"/>
                  </a:schemeClr>
                </a:solidFill>
              </a:rPr>
              <a:t>foot </a:t>
            </a:r>
            <a:r>
              <a:rPr lang="en-US" dirty="0" smtClean="0">
                <a:solidFill>
                  <a:schemeClr val="bg2">
                    <a:lumMod val="50000"/>
                  </a:schemeClr>
                </a:solidFill>
              </a:rPr>
              <a:t>“Bruce The Shark”. </a:t>
            </a:r>
          </a:p>
          <a:p>
            <a:r>
              <a:rPr lang="en-US" i="1" dirty="0" smtClean="0">
                <a:solidFill>
                  <a:schemeClr val="bg2">
                    <a:lumMod val="50000"/>
                  </a:schemeClr>
                </a:solidFill>
              </a:rPr>
              <a:t>FGCU-ASCE won multiple trophies including Longest Boat, First Place Racing, and the Titanic Sinking Award.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812" y="2901950"/>
            <a:ext cx="3909012" cy="26606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1772" y="176182"/>
            <a:ext cx="3321091" cy="2490818"/>
          </a:xfrm>
          <a:prstGeom prst="rect">
            <a:avLst/>
          </a:prstGeom>
        </p:spPr>
      </p:pic>
    </p:spTree>
    <p:extLst>
      <p:ext uri="{BB962C8B-B14F-4D97-AF65-F5344CB8AC3E}">
        <p14:creationId xmlns:p14="http://schemas.microsoft.com/office/powerpoint/2010/main" val="392101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 y="5334000"/>
            <a:ext cx="8610600" cy="1524000"/>
          </a:xfrm>
        </p:spPr>
        <p:txBody>
          <a:bodyPr/>
          <a:lstStyle/>
          <a:p>
            <a:r>
              <a:rPr lang="en-US" i="1" dirty="0" smtClean="0"/>
              <a:t>Regional southwest Florida international airport tour</a:t>
            </a:r>
            <a:endParaRPr lang="en-US" i="1" dirty="0"/>
          </a:p>
        </p:txBody>
      </p:sp>
      <p:sp>
        <p:nvSpPr>
          <p:cNvPr id="3" name="Content Placeholder 2"/>
          <p:cNvSpPr>
            <a:spLocks noGrp="1"/>
          </p:cNvSpPr>
          <p:nvPr>
            <p:ph idx="1"/>
          </p:nvPr>
        </p:nvSpPr>
        <p:spPr>
          <a:xfrm>
            <a:off x="13447" y="0"/>
            <a:ext cx="5091953" cy="5562600"/>
          </a:xfrm>
        </p:spPr>
        <p:txBody>
          <a:bodyPr>
            <a:normAutofit/>
          </a:bodyPr>
          <a:lstStyle/>
          <a:p>
            <a:r>
              <a:rPr lang="en-US" i="1" dirty="0" smtClean="0">
                <a:solidFill>
                  <a:schemeClr val="bg2">
                    <a:lumMod val="50000"/>
                  </a:schemeClr>
                </a:solidFill>
              </a:rPr>
              <a:t>November 20</a:t>
            </a:r>
            <a:r>
              <a:rPr lang="en-US" i="1" baseline="30000" dirty="0" smtClean="0">
                <a:solidFill>
                  <a:schemeClr val="bg2">
                    <a:lumMod val="50000"/>
                  </a:schemeClr>
                </a:solidFill>
              </a:rPr>
              <a:t>th</a:t>
            </a:r>
            <a:r>
              <a:rPr lang="en-US" i="1" dirty="0" smtClean="0">
                <a:solidFill>
                  <a:schemeClr val="bg2">
                    <a:lumMod val="50000"/>
                  </a:schemeClr>
                </a:solidFill>
              </a:rPr>
              <a:t> 2015</a:t>
            </a:r>
          </a:p>
          <a:p>
            <a:r>
              <a:rPr lang="en-US" dirty="0" smtClean="0">
                <a:solidFill>
                  <a:schemeClr val="bg2">
                    <a:lumMod val="50000"/>
                  </a:schemeClr>
                </a:solidFill>
              </a:rPr>
              <a:t>FGCU ASCE grouped with the Southwest Florida Professional Branch Younger members group of ASCE toured the new additions of the Regional Southwest Florida International Airport. </a:t>
            </a:r>
          </a:p>
          <a:p>
            <a:r>
              <a:rPr lang="en-US" dirty="0" smtClean="0">
                <a:solidFill>
                  <a:schemeClr val="bg2">
                    <a:lumMod val="50000"/>
                  </a:schemeClr>
                </a:solidFill>
              </a:rPr>
              <a:t>The tour covered the newly built fire station, the baggage handling system and plans for the future growth of the airport.</a:t>
            </a:r>
            <a:endParaRPr lang="en-US" i="1" dirty="0" smtClean="0">
              <a:solidFill>
                <a:schemeClr val="bg2">
                  <a:lumMod val="50000"/>
                </a:schemeClr>
              </a:solidFill>
            </a:endParaRPr>
          </a:p>
        </p:txBody>
      </p:sp>
      <p:pic>
        <p:nvPicPr>
          <p:cNvPr id="4" name="Picture 3"/>
          <p:cNvPicPr>
            <a:picLocks noChangeAspect="1"/>
          </p:cNvPicPr>
          <p:nvPr/>
        </p:nvPicPr>
        <p:blipFill rotWithShape="1">
          <a:blip r:embed="rId3"/>
          <a:srcRect b="19628"/>
          <a:stretch/>
        </p:blipFill>
        <p:spPr>
          <a:xfrm>
            <a:off x="5715000" y="268941"/>
            <a:ext cx="2390775" cy="2590800"/>
          </a:xfrm>
          <a:prstGeom prst="rect">
            <a:avLst/>
          </a:prstGeom>
        </p:spPr>
      </p:pic>
      <p:pic>
        <p:nvPicPr>
          <p:cNvPr id="5" name="Picture 4"/>
          <p:cNvPicPr>
            <a:picLocks noChangeAspect="1"/>
          </p:cNvPicPr>
          <p:nvPr/>
        </p:nvPicPr>
        <p:blipFill>
          <a:blip r:embed="rId4"/>
          <a:stretch>
            <a:fillRect/>
          </a:stretch>
        </p:blipFill>
        <p:spPr>
          <a:xfrm>
            <a:off x="6458417" y="3048000"/>
            <a:ext cx="2584730" cy="3485029"/>
          </a:xfrm>
          <a:prstGeom prst="rect">
            <a:avLst/>
          </a:prstGeom>
        </p:spPr>
      </p:pic>
    </p:spTree>
    <p:extLst>
      <p:ext uri="{BB962C8B-B14F-4D97-AF65-F5344CB8AC3E}">
        <p14:creationId xmlns:p14="http://schemas.microsoft.com/office/powerpoint/2010/main" val="2067935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19600"/>
            <a:ext cx="6554867" cy="1524000"/>
          </a:xfrm>
        </p:spPr>
        <p:txBody>
          <a:bodyPr/>
          <a:lstStyle/>
          <a:p>
            <a:r>
              <a:rPr lang="en-US" dirty="0" smtClean="0"/>
              <a:t>FE Review preparation course</a:t>
            </a:r>
            <a:endParaRPr lang="en-US" dirty="0"/>
          </a:p>
        </p:txBody>
      </p:sp>
      <p:sp>
        <p:nvSpPr>
          <p:cNvPr id="3" name="Content Placeholder 2"/>
          <p:cNvSpPr>
            <a:spLocks noGrp="1"/>
          </p:cNvSpPr>
          <p:nvPr>
            <p:ph idx="1"/>
          </p:nvPr>
        </p:nvSpPr>
        <p:spPr>
          <a:xfrm>
            <a:off x="228600" y="228600"/>
            <a:ext cx="6554867" cy="4343400"/>
          </a:xfrm>
        </p:spPr>
        <p:txBody>
          <a:bodyPr>
            <a:normAutofit fontScale="92500" lnSpcReduction="10000"/>
          </a:bodyPr>
          <a:lstStyle/>
          <a:p>
            <a:r>
              <a:rPr lang="en-US" dirty="0" smtClean="0"/>
              <a:t>FGCU ASCE organized 11 review sessions during the fall semester to prepare seniors to take the FE Exam.</a:t>
            </a:r>
          </a:p>
          <a:p>
            <a:r>
              <a:rPr lang="en-US" dirty="0" smtClean="0"/>
              <a:t>The review sessions were open for all students and professionals to attend for free.</a:t>
            </a:r>
          </a:p>
          <a:p>
            <a:r>
              <a:rPr lang="en-US" dirty="0" smtClean="0"/>
              <a:t>Each session covered a different section represented on the FE Exam.</a:t>
            </a:r>
          </a:p>
          <a:p>
            <a:r>
              <a:rPr lang="en-US" dirty="0" smtClean="0"/>
              <a:t>Officers approached professors and organized a schedule that allowed them to donate their time on nights that they were free.</a:t>
            </a:r>
          </a:p>
          <a:p>
            <a:r>
              <a:rPr lang="en-US" dirty="0" smtClean="0"/>
              <a:t>Average attendance was 20 – 25 students for every  review session.</a:t>
            </a:r>
          </a:p>
          <a:p>
            <a:r>
              <a:rPr lang="en-US" dirty="0" smtClean="0"/>
              <a:t>Every student that attended the review sessions and has taken the FE Exam up until this date has passed.</a:t>
            </a:r>
          </a:p>
          <a:p>
            <a:endParaRPr lang="en-US" dirty="0"/>
          </a:p>
        </p:txBody>
      </p:sp>
    </p:spTree>
    <p:extLst>
      <p:ext uri="{BB962C8B-B14F-4D97-AF65-F5344CB8AC3E}">
        <p14:creationId xmlns:p14="http://schemas.microsoft.com/office/powerpoint/2010/main" val="292126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 y="5334000"/>
            <a:ext cx="8610600" cy="1524000"/>
          </a:xfrm>
        </p:spPr>
        <p:txBody>
          <a:bodyPr/>
          <a:lstStyle/>
          <a:p>
            <a:r>
              <a:rPr lang="en-US" i="1" dirty="0" smtClean="0"/>
              <a:t>2015 Concrete Canoe Pour day</a:t>
            </a:r>
            <a:endParaRPr lang="en-US" i="1" dirty="0"/>
          </a:p>
        </p:txBody>
      </p:sp>
      <p:sp>
        <p:nvSpPr>
          <p:cNvPr id="3" name="Content Placeholder 2"/>
          <p:cNvSpPr>
            <a:spLocks noGrp="1"/>
          </p:cNvSpPr>
          <p:nvPr>
            <p:ph idx="1"/>
          </p:nvPr>
        </p:nvSpPr>
        <p:spPr>
          <a:xfrm>
            <a:off x="13447" y="0"/>
            <a:ext cx="5091953" cy="5562600"/>
          </a:xfrm>
        </p:spPr>
        <p:txBody>
          <a:bodyPr>
            <a:normAutofit/>
          </a:bodyPr>
          <a:lstStyle/>
          <a:p>
            <a:r>
              <a:rPr lang="en-US" i="1" dirty="0" smtClean="0">
                <a:solidFill>
                  <a:schemeClr val="bg2">
                    <a:lumMod val="50000"/>
                  </a:schemeClr>
                </a:solidFill>
              </a:rPr>
              <a:t>December 6</a:t>
            </a:r>
            <a:r>
              <a:rPr lang="en-US" i="1" baseline="30000" dirty="0" smtClean="0">
                <a:solidFill>
                  <a:schemeClr val="bg2">
                    <a:lumMod val="50000"/>
                  </a:schemeClr>
                </a:solidFill>
              </a:rPr>
              <a:t>th</a:t>
            </a:r>
            <a:r>
              <a:rPr lang="en-US" i="1" dirty="0" smtClean="0">
                <a:solidFill>
                  <a:schemeClr val="bg2">
                    <a:lumMod val="50000"/>
                  </a:schemeClr>
                </a:solidFill>
              </a:rPr>
              <a:t> 2014</a:t>
            </a:r>
          </a:p>
          <a:p>
            <a:r>
              <a:rPr lang="en-US" dirty="0">
                <a:solidFill>
                  <a:schemeClr val="bg2">
                    <a:lumMod val="50000"/>
                  </a:schemeClr>
                </a:solidFill>
              </a:rPr>
              <a:t>This was an opportunity for students that were not involved with the construction of the </a:t>
            </a:r>
            <a:r>
              <a:rPr lang="en-US" dirty="0" smtClean="0">
                <a:solidFill>
                  <a:schemeClr val="bg2">
                    <a:lumMod val="50000"/>
                  </a:schemeClr>
                </a:solidFill>
              </a:rPr>
              <a:t>2014 </a:t>
            </a:r>
            <a:r>
              <a:rPr lang="en-US" dirty="0">
                <a:solidFill>
                  <a:schemeClr val="bg2">
                    <a:lumMod val="50000"/>
                  </a:schemeClr>
                </a:solidFill>
              </a:rPr>
              <a:t>canoe to get hands-on </a:t>
            </a:r>
            <a:r>
              <a:rPr lang="en-US" dirty="0" smtClean="0">
                <a:solidFill>
                  <a:schemeClr val="bg2">
                    <a:lumMod val="50000"/>
                  </a:schemeClr>
                </a:solidFill>
              </a:rPr>
              <a:t>experience. </a:t>
            </a:r>
          </a:p>
          <a:p>
            <a:r>
              <a:rPr lang="en-US" dirty="0" smtClean="0">
                <a:solidFill>
                  <a:schemeClr val="bg2">
                    <a:lumMod val="50000"/>
                  </a:schemeClr>
                </a:solidFill>
              </a:rPr>
              <a:t>Preparations </a:t>
            </a:r>
            <a:r>
              <a:rPr lang="en-US" dirty="0">
                <a:solidFill>
                  <a:schemeClr val="bg2">
                    <a:lumMod val="50000"/>
                  </a:schemeClr>
                </a:solidFill>
              </a:rPr>
              <a:t>were made the day before such as, dry mix components weighed out and </a:t>
            </a:r>
            <a:r>
              <a:rPr lang="en-US" dirty="0" smtClean="0">
                <a:solidFill>
                  <a:schemeClr val="bg2">
                    <a:lumMod val="50000"/>
                  </a:schemeClr>
                </a:solidFill>
              </a:rPr>
              <a:t>reinforcement were cut </a:t>
            </a:r>
            <a:r>
              <a:rPr lang="en-US" dirty="0">
                <a:solidFill>
                  <a:schemeClr val="bg2">
                    <a:lumMod val="50000"/>
                  </a:schemeClr>
                </a:solidFill>
              </a:rPr>
              <a:t>to size. </a:t>
            </a:r>
            <a:endParaRPr lang="en-US" dirty="0" smtClean="0">
              <a:solidFill>
                <a:schemeClr val="bg2">
                  <a:lumMod val="50000"/>
                </a:schemeClr>
              </a:solidFill>
            </a:endParaRPr>
          </a:p>
          <a:p>
            <a:r>
              <a:rPr lang="en-US" dirty="0" smtClean="0">
                <a:solidFill>
                  <a:schemeClr val="bg2">
                    <a:lumMod val="50000"/>
                  </a:schemeClr>
                </a:solidFill>
              </a:rPr>
              <a:t>The </a:t>
            </a:r>
            <a:r>
              <a:rPr lang="en-US" dirty="0">
                <a:solidFill>
                  <a:schemeClr val="bg2">
                    <a:lumMod val="50000"/>
                  </a:schemeClr>
                </a:solidFill>
              </a:rPr>
              <a:t>whole process took about four hours</a:t>
            </a:r>
            <a:r>
              <a:rPr lang="en-US" dirty="0" smtClean="0">
                <a:solidFill>
                  <a:schemeClr val="bg2">
                    <a:lumMod val="50000"/>
                  </a:schemeClr>
                </a:solidFill>
              </a:rPr>
              <a:t>.</a:t>
            </a:r>
            <a:endParaRPr lang="en-US" i="1" dirty="0" smtClean="0">
              <a:solidFill>
                <a:schemeClr val="bg2">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771" y="186447"/>
            <a:ext cx="3887111" cy="259485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30000" b="13333"/>
          <a:stretch/>
        </p:blipFill>
        <p:spPr>
          <a:xfrm>
            <a:off x="5420606" y="2954300"/>
            <a:ext cx="3203440" cy="2719308"/>
          </a:xfrm>
          <a:prstGeom prst="rect">
            <a:avLst/>
          </a:prstGeom>
        </p:spPr>
      </p:pic>
    </p:spTree>
    <p:extLst>
      <p:ext uri="{BB962C8B-B14F-4D97-AF65-F5344CB8AC3E}">
        <p14:creationId xmlns:p14="http://schemas.microsoft.com/office/powerpoint/2010/main" val="397600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6554867" cy="1524000"/>
          </a:xfrm>
        </p:spPr>
        <p:txBody>
          <a:bodyPr/>
          <a:lstStyle/>
          <a:p>
            <a:r>
              <a:rPr lang="en-US" dirty="0" smtClean="0"/>
              <a:t>Student Conference</a:t>
            </a:r>
            <a:endParaRPr lang="en-US" dirty="0"/>
          </a:p>
        </p:txBody>
      </p:sp>
      <p:sp>
        <p:nvSpPr>
          <p:cNvPr id="3" name="Content Placeholder 2"/>
          <p:cNvSpPr>
            <a:spLocks noGrp="1"/>
          </p:cNvSpPr>
          <p:nvPr>
            <p:ph idx="1"/>
          </p:nvPr>
        </p:nvSpPr>
        <p:spPr>
          <a:xfrm>
            <a:off x="0" y="0"/>
            <a:ext cx="7239000" cy="2514600"/>
          </a:xfrm>
        </p:spPr>
        <p:txBody>
          <a:bodyPr>
            <a:normAutofit fontScale="85000" lnSpcReduction="20000"/>
          </a:bodyPr>
          <a:lstStyle/>
          <a:p>
            <a:r>
              <a:rPr lang="en-US" i="1" dirty="0" smtClean="0"/>
              <a:t>2014 ASCE Southeast Student Conference</a:t>
            </a:r>
          </a:p>
          <a:p>
            <a:r>
              <a:rPr lang="en-US" i="1" dirty="0" smtClean="0"/>
              <a:t>University of South Florida, Tampa Florida</a:t>
            </a:r>
            <a:endParaRPr lang="en-US" dirty="0" smtClean="0"/>
          </a:p>
          <a:p>
            <a:r>
              <a:rPr lang="en-US" dirty="0" smtClean="0"/>
              <a:t>March 27</a:t>
            </a:r>
            <a:r>
              <a:rPr lang="en-US" baseline="30000" dirty="0" smtClean="0"/>
              <a:t>th</a:t>
            </a:r>
            <a:r>
              <a:rPr lang="en-US" dirty="0"/>
              <a:t> </a:t>
            </a:r>
            <a:r>
              <a:rPr lang="en-US" dirty="0" smtClean="0"/>
              <a:t>– 29</a:t>
            </a:r>
            <a:r>
              <a:rPr lang="en-US" baseline="30000" dirty="0" smtClean="0"/>
              <a:t>th</a:t>
            </a:r>
            <a:r>
              <a:rPr lang="en-US" dirty="0" smtClean="0"/>
              <a:t> 2014</a:t>
            </a:r>
          </a:p>
          <a:p>
            <a:r>
              <a:rPr lang="en-US" dirty="0" smtClean="0"/>
              <a:t>25 students attended</a:t>
            </a:r>
          </a:p>
          <a:p>
            <a:pPr lvl="1"/>
            <a:r>
              <a:rPr lang="en-US" dirty="0" smtClean="0"/>
              <a:t>FGCU ASCE competed in each of the 15 of the competitions</a:t>
            </a:r>
          </a:p>
          <a:p>
            <a:pPr lvl="1"/>
            <a:r>
              <a:rPr lang="en-US" dirty="0" smtClean="0"/>
              <a:t>Finishing in 8</a:t>
            </a:r>
            <a:r>
              <a:rPr lang="en-US" baseline="30000" dirty="0" smtClean="0"/>
              <a:t>th</a:t>
            </a:r>
            <a:r>
              <a:rPr lang="en-US" dirty="0" smtClean="0"/>
              <a:t> place overall which is the Universities highest placing yet. </a:t>
            </a:r>
          </a:p>
          <a:p>
            <a:pPr lvl="1"/>
            <a:r>
              <a:rPr lang="en-US" dirty="0" smtClean="0"/>
              <a:t>FGCU ASCE placed top ten 8 times.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 y="2667000"/>
            <a:ext cx="9144000" cy="3288766"/>
          </a:xfrm>
          <a:prstGeom prst="rect">
            <a:avLst/>
          </a:prstGeom>
        </p:spPr>
      </p:pic>
    </p:spTree>
    <p:extLst>
      <p:ext uri="{BB962C8B-B14F-4D97-AF65-F5344CB8AC3E}">
        <p14:creationId xmlns:p14="http://schemas.microsoft.com/office/powerpoint/2010/main" val="2492902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81600"/>
            <a:ext cx="8229600" cy="1676400"/>
          </a:xfrm>
        </p:spPr>
        <p:txBody>
          <a:bodyPr>
            <a:normAutofit fontScale="90000"/>
          </a:bodyPr>
          <a:lstStyle/>
          <a:p>
            <a:r>
              <a:rPr lang="en-US" i="1" dirty="0" smtClean="0"/>
              <a:t>24</a:t>
            </a:r>
            <a:r>
              <a:rPr lang="en-US" i="1" baseline="30000" dirty="0" smtClean="0"/>
              <a:t>th</a:t>
            </a:r>
            <a:r>
              <a:rPr lang="en-US" i="1" dirty="0" smtClean="0"/>
              <a:t> annual Southwest Florida Water Resources Conference Steering Committee for the 24</a:t>
            </a:r>
            <a:r>
              <a:rPr lang="en-US" i="1" baseline="30000" dirty="0" smtClean="0"/>
              <a:t>th</a:t>
            </a:r>
            <a:r>
              <a:rPr lang="en-US" i="1" dirty="0" smtClean="0"/>
              <a:t> annual AWRA Conference </a:t>
            </a:r>
            <a:endParaRPr lang="en-US" i="1" dirty="0"/>
          </a:p>
        </p:txBody>
      </p:sp>
      <p:sp>
        <p:nvSpPr>
          <p:cNvPr id="3" name="Content Placeholder 2"/>
          <p:cNvSpPr>
            <a:spLocks noGrp="1"/>
          </p:cNvSpPr>
          <p:nvPr>
            <p:ph idx="1"/>
          </p:nvPr>
        </p:nvSpPr>
        <p:spPr>
          <a:xfrm>
            <a:off x="0" y="35858"/>
            <a:ext cx="9067800" cy="5069541"/>
          </a:xfrm>
        </p:spPr>
        <p:txBody>
          <a:bodyPr>
            <a:normAutofit fontScale="92500" lnSpcReduction="20000"/>
          </a:bodyPr>
          <a:lstStyle/>
          <a:p>
            <a:r>
              <a:rPr lang="en-US" i="1" dirty="0" smtClean="0">
                <a:solidFill>
                  <a:schemeClr val="bg2">
                    <a:lumMod val="50000"/>
                  </a:schemeClr>
                </a:solidFill>
              </a:rPr>
              <a:t>Participation</a:t>
            </a:r>
          </a:p>
          <a:p>
            <a:pPr lvl="1"/>
            <a:r>
              <a:rPr lang="en-US" i="1" dirty="0" smtClean="0">
                <a:solidFill>
                  <a:schemeClr val="bg2">
                    <a:lumMod val="50000"/>
                  </a:schemeClr>
                </a:solidFill>
              </a:rPr>
              <a:t>5 students worked on the project totaling 13% of the membership</a:t>
            </a:r>
          </a:p>
          <a:p>
            <a:pPr lvl="1"/>
            <a:r>
              <a:rPr lang="en-US" i="1" dirty="0" smtClean="0">
                <a:solidFill>
                  <a:schemeClr val="bg2">
                    <a:lumMod val="50000"/>
                  </a:schemeClr>
                </a:solidFill>
              </a:rPr>
              <a:t>Our facility advisor and practitioner advisor assisted in the organization and operation of the event</a:t>
            </a:r>
          </a:p>
          <a:p>
            <a:pPr lvl="1"/>
            <a:r>
              <a:rPr lang="en-US" i="1" dirty="0" smtClean="0">
                <a:solidFill>
                  <a:schemeClr val="bg2">
                    <a:lumMod val="50000"/>
                  </a:schemeClr>
                </a:solidFill>
              </a:rPr>
              <a:t>80 hours per-person spent on the project</a:t>
            </a:r>
          </a:p>
          <a:p>
            <a:r>
              <a:rPr lang="en-US" i="1" dirty="0" smtClean="0">
                <a:solidFill>
                  <a:schemeClr val="bg2">
                    <a:lumMod val="50000"/>
                  </a:schemeClr>
                </a:solidFill>
              </a:rPr>
              <a:t>Description</a:t>
            </a:r>
          </a:p>
          <a:p>
            <a:pPr lvl="1"/>
            <a:r>
              <a:rPr lang="en-US" dirty="0" smtClean="0">
                <a:solidFill>
                  <a:schemeClr val="bg2">
                    <a:lumMod val="50000"/>
                  </a:schemeClr>
                </a:solidFill>
              </a:rPr>
              <a:t>Two </a:t>
            </a:r>
            <a:r>
              <a:rPr lang="en-US" dirty="0">
                <a:solidFill>
                  <a:schemeClr val="bg2">
                    <a:lumMod val="50000"/>
                  </a:schemeClr>
                </a:solidFill>
              </a:rPr>
              <a:t>members for our chapter attended bi-weekly steering committee meeting. During the committee meetings, our chapter representatives focused on promoting the conference to students, acquiring sponsors for the conference, and helping or facilitate the event. </a:t>
            </a:r>
            <a:endParaRPr lang="en-US" dirty="0" smtClean="0">
              <a:solidFill>
                <a:schemeClr val="bg2">
                  <a:lumMod val="50000"/>
                </a:schemeClr>
              </a:solidFill>
            </a:endParaRPr>
          </a:p>
          <a:p>
            <a:pPr lvl="1"/>
            <a:r>
              <a:rPr lang="en-US" dirty="0" smtClean="0">
                <a:solidFill>
                  <a:schemeClr val="bg2">
                    <a:lumMod val="50000"/>
                  </a:schemeClr>
                </a:solidFill>
              </a:rPr>
              <a:t>Each </a:t>
            </a:r>
            <a:r>
              <a:rPr lang="en-US" dirty="0">
                <a:solidFill>
                  <a:schemeClr val="bg2">
                    <a:lumMod val="50000"/>
                  </a:schemeClr>
                </a:solidFill>
              </a:rPr>
              <a:t>year, the committee looks to both science and engineering students to provide feedback about their interests, how to reach out to students, and to get an overall different perspective. </a:t>
            </a:r>
            <a:endParaRPr lang="en-US" dirty="0" smtClean="0">
              <a:solidFill>
                <a:schemeClr val="bg2">
                  <a:lumMod val="50000"/>
                </a:schemeClr>
              </a:solidFill>
            </a:endParaRPr>
          </a:p>
          <a:p>
            <a:pPr lvl="1"/>
            <a:r>
              <a:rPr lang="en-US" dirty="0" smtClean="0">
                <a:solidFill>
                  <a:schemeClr val="bg2">
                    <a:lumMod val="50000"/>
                  </a:schemeClr>
                </a:solidFill>
              </a:rPr>
              <a:t>Committee </a:t>
            </a:r>
            <a:r>
              <a:rPr lang="en-US" dirty="0">
                <a:solidFill>
                  <a:schemeClr val="bg2">
                    <a:lumMod val="50000"/>
                  </a:schemeClr>
                </a:solidFill>
              </a:rPr>
              <a:t>members were in charge of seeking out sponsors for the conference, planning the one-on-one student/professional lunch session, promoting the research poster competition, helping or organize the conference field trip, and corresponding with students all over the Florida to encourage more student attendance. </a:t>
            </a:r>
            <a:endParaRPr lang="en-US" i="1" dirty="0" smtClean="0">
              <a:solidFill>
                <a:schemeClr val="bg2">
                  <a:lumMod val="50000"/>
                </a:schemeClr>
              </a:solidFill>
            </a:endParaRPr>
          </a:p>
        </p:txBody>
      </p:sp>
    </p:spTree>
    <p:extLst>
      <p:ext uri="{BB962C8B-B14F-4D97-AF65-F5344CB8AC3E}">
        <p14:creationId xmlns:p14="http://schemas.microsoft.com/office/powerpoint/2010/main" val="307303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533400" y="1295400"/>
            <a:ext cx="6554867" cy="3767670"/>
          </a:xfrm>
        </p:spPr>
        <p:txBody>
          <a:bodyPr/>
          <a:lstStyle/>
          <a:p>
            <a:r>
              <a:rPr lang="en-US" i="1" dirty="0" smtClean="0">
                <a:solidFill>
                  <a:schemeClr val="bg2">
                    <a:lumMod val="50000"/>
                  </a:schemeClr>
                </a:solidFill>
              </a:rPr>
              <a:t>ASCE Student Chapter 10501 FGCU Blvd. South, Fort Myers, FL 33965</a:t>
            </a:r>
          </a:p>
          <a:p>
            <a:r>
              <a:rPr lang="en-US" i="1" dirty="0" smtClean="0">
                <a:solidFill>
                  <a:schemeClr val="bg2">
                    <a:lumMod val="50000"/>
                  </a:schemeClr>
                </a:solidFill>
              </a:rPr>
              <a:t>ASCE@eagle.fgcu.edu</a:t>
            </a:r>
          </a:p>
          <a:p>
            <a:r>
              <a:rPr lang="en-US" i="1" dirty="0" smtClean="0">
                <a:solidFill>
                  <a:schemeClr val="bg2">
                    <a:lumMod val="50000"/>
                  </a:schemeClr>
                </a:solidFill>
                <a:hlinkClick r:id="rId3"/>
              </a:rPr>
              <a:t>www.Facebook.com/FGCU.ASCE</a:t>
            </a:r>
            <a:r>
              <a:rPr lang="en-US" i="1" dirty="0" smtClean="0">
                <a:solidFill>
                  <a:schemeClr val="bg2">
                    <a:lumMod val="50000"/>
                  </a:schemeClr>
                </a:solidFill>
              </a:rPr>
              <a:t> </a:t>
            </a:r>
          </a:p>
          <a:p>
            <a:r>
              <a:rPr lang="en-US" i="1" dirty="0">
                <a:solidFill>
                  <a:schemeClr val="bg2">
                    <a:lumMod val="50000"/>
                  </a:schemeClr>
                </a:solidFill>
                <a:hlinkClick r:id="rId4"/>
              </a:rPr>
              <a:t>https://sites.google.com/site/fgcuasce</a:t>
            </a:r>
            <a:r>
              <a:rPr lang="en-US" i="1" dirty="0" smtClean="0">
                <a:solidFill>
                  <a:schemeClr val="bg2">
                    <a:lumMod val="50000"/>
                  </a:schemeClr>
                </a:solidFill>
                <a:hlinkClick r:id="rId4"/>
              </a:rPr>
              <a:t>/</a:t>
            </a:r>
            <a:endParaRPr lang="en-US" i="1" dirty="0" smtClean="0">
              <a:solidFill>
                <a:schemeClr val="bg2">
                  <a:lumMod val="50000"/>
                </a:schemeClr>
              </a:solidFill>
            </a:endParaRPr>
          </a:p>
          <a:p>
            <a:r>
              <a:rPr lang="en-US" i="1" dirty="0" smtClean="0">
                <a:solidFill>
                  <a:schemeClr val="bg2">
                    <a:lumMod val="50000"/>
                  </a:schemeClr>
                </a:solidFill>
                <a:hlinkClick r:id="rId5"/>
              </a:rPr>
              <a:t>http://fgcu.collegiatelink.net/organization/ASCE</a:t>
            </a:r>
            <a:endParaRPr lang="en-US" i="1" dirty="0" smtClean="0">
              <a:solidFill>
                <a:schemeClr val="bg2">
                  <a:lumMod val="50000"/>
                </a:schemeClr>
              </a:solidFill>
            </a:endParaRPr>
          </a:p>
          <a:p>
            <a:endParaRPr lang="en-US" i="1" dirty="0" smtClean="0"/>
          </a:p>
          <a:p>
            <a:endParaRPr lang="en-US" i="1" dirty="0" smtClean="0"/>
          </a:p>
          <a:p>
            <a:endParaRPr lang="en-US" i="1" dirty="0" smtClean="0"/>
          </a:p>
          <a:p>
            <a:endParaRPr lang="en-US" dirty="0"/>
          </a:p>
        </p:txBody>
      </p:sp>
    </p:spTree>
    <p:extLst>
      <p:ext uri="{BB962C8B-B14F-4D97-AF65-F5344CB8AC3E}">
        <p14:creationId xmlns:p14="http://schemas.microsoft.com/office/powerpoint/2010/main" val="3653407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81600"/>
            <a:ext cx="8229600" cy="1676400"/>
          </a:xfrm>
        </p:spPr>
        <p:txBody>
          <a:bodyPr>
            <a:normAutofit fontScale="90000"/>
          </a:bodyPr>
          <a:lstStyle/>
          <a:p>
            <a:r>
              <a:rPr lang="en-US" i="1" dirty="0" smtClean="0"/>
              <a:t>24</a:t>
            </a:r>
            <a:r>
              <a:rPr lang="en-US" i="1" baseline="30000" dirty="0" smtClean="0"/>
              <a:t>th</a:t>
            </a:r>
            <a:r>
              <a:rPr lang="en-US" i="1" dirty="0" smtClean="0"/>
              <a:t> annual Southwest Florida Water Resources Conference Steering Committee for the 24</a:t>
            </a:r>
            <a:r>
              <a:rPr lang="en-US" i="1" baseline="30000" dirty="0" smtClean="0"/>
              <a:t>th</a:t>
            </a:r>
            <a:r>
              <a:rPr lang="en-US" i="1" dirty="0" smtClean="0"/>
              <a:t> annual AWRA Conference </a:t>
            </a:r>
            <a:endParaRPr lang="en-US" i="1" dirty="0"/>
          </a:p>
        </p:txBody>
      </p:sp>
      <p:sp>
        <p:nvSpPr>
          <p:cNvPr id="3" name="Content Placeholder 2"/>
          <p:cNvSpPr>
            <a:spLocks noGrp="1"/>
          </p:cNvSpPr>
          <p:nvPr>
            <p:ph idx="1"/>
          </p:nvPr>
        </p:nvSpPr>
        <p:spPr>
          <a:xfrm>
            <a:off x="0" y="35858"/>
            <a:ext cx="9067800" cy="5069541"/>
          </a:xfrm>
        </p:spPr>
        <p:txBody>
          <a:bodyPr>
            <a:normAutofit fontScale="70000" lnSpcReduction="20000"/>
          </a:bodyPr>
          <a:lstStyle/>
          <a:p>
            <a:r>
              <a:rPr lang="en-US" i="1" dirty="0" smtClean="0">
                <a:solidFill>
                  <a:schemeClr val="bg2">
                    <a:lumMod val="50000"/>
                  </a:schemeClr>
                </a:solidFill>
              </a:rPr>
              <a:t>Goals and Assessments</a:t>
            </a:r>
          </a:p>
          <a:p>
            <a:pPr lvl="1" algn="just"/>
            <a:r>
              <a:rPr lang="en-US" dirty="0">
                <a:solidFill>
                  <a:schemeClr val="bg2">
                    <a:lumMod val="50000"/>
                  </a:schemeClr>
                </a:solidFill>
              </a:rPr>
              <a:t>The main goal of the project was to encourage students to attend the conference to learn more about local and national problems. Each year, a one-on-one student/professional lunch is done to promote interaction and networking. The lunch provides students with an opportunity to talk to professionals in their field and ask them any questions they might have. Furthermore, this presents an opportunity to teach students about professional conferences, learn about CE credits they will need later on, and expose them great presentations with valuable content. </a:t>
            </a:r>
            <a:endParaRPr lang="en-US" i="1" dirty="0" smtClean="0">
              <a:solidFill>
                <a:schemeClr val="bg2">
                  <a:lumMod val="50000"/>
                </a:schemeClr>
              </a:solidFill>
            </a:endParaRPr>
          </a:p>
          <a:p>
            <a:r>
              <a:rPr lang="en-US" i="1" dirty="0" smtClean="0">
                <a:solidFill>
                  <a:schemeClr val="bg2">
                    <a:lumMod val="50000"/>
                  </a:schemeClr>
                </a:solidFill>
              </a:rPr>
              <a:t>Engineering Component</a:t>
            </a:r>
          </a:p>
          <a:p>
            <a:pPr lvl="1" algn="just"/>
            <a:r>
              <a:rPr lang="en-US" dirty="0">
                <a:solidFill>
                  <a:schemeClr val="bg2">
                    <a:lumMod val="50000"/>
                  </a:schemeClr>
                </a:solidFill>
              </a:rPr>
              <a:t>The committee meetings did not necessarily require direct engineering skills. The conference is related to water resources, so many professionals in that area of study were examined as potential speakers. The opportunity to be involved in this conference really helped influence the students about the importance of connecting with engineering professionals. By looking for speakers, students were able to learn more about projects in engineering that others are engaging in nationwide. </a:t>
            </a:r>
            <a:endParaRPr lang="en-US" i="1" dirty="0" smtClean="0">
              <a:solidFill>
                <a:schemeClr val="bg2">
                  <a:lumMod val="50000"/>
                </a:schemeClr>
              </a:solidFill>
            </a:endParaRPr>
          </a:p>
          <a:p>
            <a:r>
              <a:rPr lang="en-US" i="1" dirty="0" smtClean="0">
                <a:solidFill>
                  <a:schemeClr val="bg2">
                    <a:lumMod val="50000"/>
                  </a:schemeClr>
                </a:solidFill>
              </a:rPr>
              <a:t>Project Impact</a:t>
            </a:r>
          </a:p>
          <a:p>
            <a:pPr lvl="1" algn="just"/>
            <a:r>
              <a:rPr lang="en-US" dirty="0">
                <a:solidFill>
                  <a:schemeClr val="bg2">
                    <a:lumMod val="50000"/>
                  </a:schemeClr>
                </a:solidFill>
              </a:rPr>
              <a:t>This event is something that we have been involved in for several years. The short term impacts for the planning of the conference include any decisions we make for that conference. Each year, the conference has a new theme and new students helping to organize it. By considering the long term impacts, each student has the opportunity to stay on the committee as a professional if they so choose. By staying involved as a professional, one will gain further knowledge and stay involved in making the decisions that ultimately shape the ideas that are shared to hundreds of people in a similar field. Additionally, each student that attends the conference can expand that exponentially but creating life-long contacts and creating an array of opportunities. As a whole, knowledge is power and the more people, ideas, and information that are exposed to young engineering or science students only improves all of our futures. </a:t>
            </a:r>
            <a:endParaRPr lang="en-US" i="1" dirty="0" smtClean="0">
              <a:solidFill>
                <a:schemeClr val="bg2">
                  <a:lumMod val="50000"/>
                </a:schemeClr>
              </a:solidFill>
            </a:endParaRPr>
          </a:p>
        </p:txBody>
      </p:sp>
    </p:spTree>
    <p:extLst>
      <p:ext uri="{BB962C8B-B14F-4D97-AF65-F5344CB8AC3E}">
        <p14:creationId xmlns:p14="http://schemas.microsoft.com/office/powerpoint/2010/main" val="398146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33400" y="533400"/>
            <a:ext cx="8458200" cy="5181600"/>
          </a:xfrm>
        </p:spPr>
        <p:txBody>
          <a:bodyPr>
            <a:normAutofit/>
          </a:bodyPr>
          <a:lstStyle/>
          <a:p>
            <a:r>
              <a:rPr lang="en-US" i="1" dirty="0"/>
              <a:t>The most significant event of the year was the Southeast Regional Student Conference.</a:t>
            </a:r>
          </a:p>
          <a:p>
            <a:pPr lvl="1"/>
            <a:r>
              <a:rPr lang="en-US" dirty="0" smtClean="0"/>
              <a:t>FGCU-ASCE earned our highest placing ever at 8</a:t>
            </a:r>
            <a:r>
              <a:rPr lang="en-US" baseline="30000" dirty="0" smtClean="0"/>
              <a:t>th</a:t>
            </a:r>
            <a:r>
              <a:rPr lang="en-US" dirty="0" smtClean="0"/>
              <a:t> place over all even with the unfortunate disqualification of our steel bridge. Going from last place in 2010 to 8</a:t>
            </a:r>
            <a:r>
              <a:rPr lang="en-US" baseline="30000" dirty="0" smtClean="0"/>
              <a:t>th</a:t>
            </a:r>
            <a:r>
              <a:rPr lang="en-US" dirty="0" smtClean="0"/>
              <a:t> in 2014 is the largest jump our conference has seen yet.</a:t>
            </a:r>
            <a:endParaRPr lang="en-US" dirty="0"/>
          </a:p>
          <a:p>
            <a:r>
              <a:rPr lang="en-US" i="1" dirty="0"/>
              <a:t>Biggest challenge of the year was the </a:t>
            </a:r>
            <a:r>
              <a:rPr lang="en-US" i="1" dirty="0" smtClean="0"/>
              <a:t>lack of motivation among new members.</a:t>
            </a:r>
            <a:endParaRPr lang="en-US" i="1" dirty="0"/>
          </a:p>
          <a:p>
            <a:pPr lvl="1"/>
            <a:r>
              <a:rPr lang="en-US" dirty="0"/>
              <a:t>In an effort to correct this problem, </a:t>
            </a:r>
            <a:r>
              <a:rPr lang="en-US" dirty="0" smtClean="0"/>
              <a:t>FGCU-ASCE encouraged the newest member of our organization to become leaders for our smaller competitions throughout the year. As well as allowing members interested in becoming future officers to assist with the daily operation of the organization.</a:t>
            </a:r>
            <a:endParaRPr lang="en-US" dirty="0"/>
          </a:p>
          <a:p>
            <a:endParaRPr lang="en-US" dirty="0"/>
          </a:p>
        </p:txBody>
      </p:sp>
    </p:spTree>
    <p:extLst>
      <p:ext uri="{BB962C8B-B14F-4D97-AF65-F5344CB8AC3E}">
        <p14:creationId xmlns:p14="http://schemas.microsoft.com/office/powerpoint/2010/main" val="317863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0"/>
            <a:ext cx="6554867" cy="1524000"/>
          </a:xfrm>
        </p:spPr>
        <p:txBody>
          <a:bodyPr/>
          <a:lstStyle/>
          <a:p>
            <a:r>
              <a:rPr lang="en-US" dirty="0" smtClean="0"/>
              <a:t>Student Officers</a:t>
            </a:r>
            <a:endParaRPr lang="en-US" dirty="0"/>
          </a:p>
        </p:txBody>
      </p:sp>
      <p:sp>
        <p:nvSpPr>
          <p:cNvPr id="3" name="Content Placeholder 2"/>
          <p:cNvSpPr>
            <a:spLocks noGrp="1"/>
          </p:cNvSpPr>
          <p:nvPr>
            <p:ph idx="1"/>
          </p:nvPr>
        </p:nvSpPr>
        <p:spPr>
          <a:xfrm>
            <a:off x="0" y="152400"/>
            <a:ext cx="9144000" cy="5181600"/>
          </a:xfrm>
        </p:spPr>
        <p:txBody>
          <a:bodyPr numCol="2">
            <a:normAutofit/>
          </a:bodyPr>
          <a:lstStyle/>
          <a:p>
            <a:r>
              <a:rPr lang="en-US" sz="1800" i="1" dirty="0" smtClean="0">
                <a:solidFill>
                  <a:schemeClr val="bg2">
                    <a:lumMod val="50000"/>
                  </a:schemeClr>
                </a:solidFill>
              </a:rPr>
              <a:t>2013-2014 Officers</a:t>
            </a:r>
          </a:p>
          <a:p>
            <a:pPr lvl="1"/>
            <a:r>
              <a:rPr lang="en-US" i="1" dirty="0" smtClean="0">
                <a:solidFill>
                  <a:schemeClr val="bg2">
                    <a:lumMod val="50000"/>
                  </a:schemeClr>
                </a:solidFill>
              </a:rPr>
              <a:t>President</a:t>
            </a:r>
            <a:r>
              <a:rPr lang="en-US" i="1" dirty="0">
                <a:solidFill>
                  <a:schemeClr val="bg2">
                    <a:lumMod val="50000"/>
                  </a:schemeClr>
                </a:solidFill>
              </a:rPr>
              <a:t>	</a:t>
            </a:r>
            <a:r>
              <a:rPr lang="en-US" i="1" dirty="0" smtClean="0">
                <a:solidFill>
                  <a:schemeClr val="bg2">
                    <a:lumMod val="50000"/>
                  </a:schemeClr>
                </a:solidFill>
              </a:rPr>
              <a:t>Michael Nixon</a:t>
            </a:r>
          </a:p>
          <a:p>
            <a:pPr lvl="1"/>
            <a:r>
              <a:rPr lang="en-US" i="1" dirty="0" smtClean="0">
                <a:solidFill>
                  <a:schemeClr val="bg2">
                    <a:lumMod val="50000"/>
                  </a:schemeClr>
                </a:solidFill>
              </a:rPr>
              <a:t>Vice President Jared Horvitz</a:t>
            </a:r>
          </a:p>
          <a:p>
            <a:pPr lvl="1"/>
            <a:r>
              <a:rPr lang="en-US" i="1" dirty="0" smtClean="0">
                <a:solidFill>
                  <a:schemeClr val="bg2">
                    <a:lumMod val="50000"/>
                  </a:schemeClr>
                </a:solidFill>
              </a:rPr>
              <a:t>Treasurer	Christopher Mentch</a:t>
            </a:r>
          </a:p>
          <a:p>
            <a:pPr lvl="1"/>
            <a:r>
              <a:rPr lang="en-US" i="1" dirty="0" smtClean="0">
                <a:solidFill>
                  <a:schemeClr val="bg2">
                    <a:lumMod val="50000"/>
                  </a:schemeClr>
                </a:solidFill>
              </a:rPr>
              <a:t>Secretary</a:t>
            </a:r>
            <a:r>
              <a:rPr lang="en-US" i="1" dirty="0">
                <a:solidFill>
                  <a:schemeClr val="bg2">
                    <a:lumMod val="50000"/>
                  </a:schemeClr>
                </a:solidFill>
              </a:rPr>
              <a:t>	</a:t>
            </a:r>
            <a:r>
              <a:rPr lang="en-US" i="1" dirty="0" smtClean="0">
                <a:solidFill>
                  <a:schemeClr val="bg2">
                    <a:lumMod val="50000"/>
                  </a:schemeClr>
                </a:solidFill>
              </a:rPr>
              <a:t>Karl St.Hilaire</a:t>
            </a:r>
          </a:p>
          <a:p>
            <a:pPr lvl="1"/>
            <a:r>
              <a:rPr lang="en-US" i="1" dirty="0" smtClean="0">
                <a:solidFill>
                  <a:schemeClr val="bg2">
                    <a:lumMod val="50000"/>
                  </a:schemeClr>
                </a:solidFill>
              </a:rPr>
              <a:t>2</a:t>
            </a:r>
            <a:r>
              <a:rPr lang="en-US" i="1" baseline="30000" dirty="0" smtClean="0">
                <a:solidFill>
                  <a:schemeClr val="bg2">
                    <a:lumMod val="50000"/>
                  </a:schemeClr>
                </a:solidFill>
              </a:rPr>
              <a:t>nd</a:t>
            </a:r>
            <a:r>
              <a:rPr lang="en-US" i="1" dirty="0">
                <a:solidFill>
                  <a:schemeClr val="bg2">
                    <a:lumMod val="50000"/>
                  </a:schemeClr>
                </a:solidFill>
              </a:rPr>
              <a:t> </a:t>
            </a:r>
            <a:r>
              <a:rPr lang="en-US" i="1" dirty="0" smtClean="0">
                <a:solidFill>
                  <a:schemeClr val="bg2">
                    <a:lumMod val="50000"/>
                  </a:schemeClr>
                </a:solidFill>
              </a:rPr>
              <a:t>Vice President</a:t>
            </a:r>
            <a:r>
              <a:rPr lang="en-US" i="1" dirty="0">
                <a:solidFill>
                  <a:schemeClr val="bg2">
                    <a:lumMod val="50000"/>
                  </a:schemeClr>
                </a:solidFill>
              </a:rPr>
              <a:t>	</a:t>
            </a:r>
            <a:r>
              <a:rPr lang="en-US" i="1" dirty="0" smtClean="0">
                <a:solidFill>
                  <a:schemeClr val="bg2">
                    <a:lumMod val="50000"/>
                  </a:schemeClr>
                </a:solidFill>
              </a:rPr>
              <a:t>Robin Palmer</a:t>
            </a:r>
          </a:p>
          <a:p>
            <a:pPr lvl="1"/>
            <a:r>
              <a:rPr lang="en-US" i="1" dirty="0" smtClean="0">
                <a:solidFill>
                  <a:schemeClr val="bg2">
                    <a:lumMod val="50000"/>
                  </a:schemeClr>
                </a:solidFill>
              </a:rPr>
              <a:t>2</a:t>
            </a:r>
            <a:r>
              <a:rPr lang="en-US" i="1" baseline="30000" dirty="0" smtClean="0">
                <a:solidFill>
                  <a:schemeClr val="bg2">
                    <a:lumMod val="50000"/>
                  </a:schemeClr>
                </a:solidFill>
              </a:rPr>
              <a:t>nd</a:t>
            </a:r>
            <a:r>
              <a:rPr lang="en-US" i="1" dirty="0" smtClean="0">
                <a:solidFill>
                  <a:schemeClr val="bg2">
                    <a:lumMod val="50000"/>
                  </a:schemeClr>
                </a:solidFill>
              </a:rPr>
              <a:t> Secretary</a:t>
            </a:r>
            <a:r>
              <a:rPr lang="en-US" i="1" dirty="0">
                <a:solidFill>
                  <a:schemeClr val="bg2">
                    <a:lumMod val="50000"/>
                  </a:schemeClr>
                </a:solidFill>
              </a:rPr>
              <a:t>	</a:t>
            </a:r>
            <a:r>
              <a:rPr lang="en-US" i="1" dirty="0" smtClean="0">
                <a:solidFill>
                  <a:schemeClr val="bg2">
                    <a:lumMod val="50000"/>
                  </a:schemeClr>
                </a:solidFill>
              </a:rPr>
              <a:t>Ryan Speir</a:t>
            </a:r>
          </a:p>
          <a:p>
            <a:pPr lvl="1"/>
            <a:endParaRPr lang="en-US" i="1" dirty="0" smtClean="0">
              <a:solidFill>
                <a:schemeClr val="bg2">
                  <a:lumMod val="50000"/>
                </a:schemeClr>
              </a:solidFill>
            </a:endParaRPr>
          </a:p>
          <a:p>
            <a:pPr lvl="1"/>
            <a:endParaRPr lang="en-US" i="1" dirty="0">
              <a:solidFill>
                <a:schemeClr val="bg2">
                  <a:lumMod val="50000"/>
                </a:schemeClr>
              </a:solidFill>
            </a:endParaRPr>
          </a:p>
          <a:p>
            <a:pPr lvl="1"/>
            <a:endParaRPr lang="en-US" i="1" dirty="0" smtClean="0">
              <a:solidFill>
                <a:schemeClr val="bg2">
                  <a:lumMod val="50000"/>
                </a:schemeClr>
              </a:solidFill>
            </a:endParaRPr>
          </a:p>
          <a:p>
            <a:pPr lvl="1"/>
            <a:endParaRPr lang="en-US" i="1" dirty="0" smtClean="0">
              <a:solidFill>
                <a:schemeClr val="bg2">
                  <a:lumMod val="50000"/>
                </a:schemeClr>
              </a:solidFill>
            </a:endParaRPr>
          </a:p>
          <a:p>
            <a:pPr marL="457200" lvl="1" indent="0">
              <a:buNone/>
            </a:pPr>
            <a:endParaRPr lang="en-US" i="1" dirty="0" smtClean="0">
              <a:solidFill>
                <a:schemeClr val="bg2">
                  <a:lumMod val="50000"/>
                </a:schemeClr>
              </a:solidFill>
            </a:endParaRPr>
          </a:p>
          <a:p>
            <a:r>
              <a:rPr lang="en-US" sz="1800" i="1" dirty="0" smtClean="0">
                <a:solidFill>
                  <a:schemeClr val="bg2">
                    <a:lumMod val="50000"/>
                  </a:schemeClr>
                </a:solidFill>
              </a:rPr>
              <a:t>2014-2015 Officers</a:t>
            </a:r>
          </a:p>
          <a:p>
            <a:pPr lvl="1"/>
            <a:r>
              <a:rPr lang="en-US" i="1" dirty="0" smtClean="0">
                <a:solidFill>
                  <a:schemeClr val="bg2">
                    <a:lumMod val="50000"/>
                  </a:schemeClr>
                </a:solidFill>
              </a:rPr>
              <a:t>President	Jared Horvitz</a:t>
            </a:r>
            <a:endParaRPr lang="en-US" i="1" dirty="0">
              <a:solidFill>
                <a:schemeClr val="bg2">
                  <a:lumMod val="50000"/>
                </a:schemeClr>
              </a:solidFill>
            </a:endParaRPr>
          </a:p>
          <a:p>
            <a:pPr lvl="1"/>
            <a:r>
              <a:rPr lang="en-US" i="1" dirty="0">
                <a:solidFill>
                  <a:schemeClr val="bg2">
                    <a:lumMod val="50000"/>
                  </a:schemeClr>
                </a:solidFill>
              </a:rPr>
              <a:t>Vice </a:t>
            </a:r>
            <a:r>
              <a:rPr lang="en-US" i="1" dirty="0" smtClean="0">
                <a:solidFill>
                  <a:schemeClr val="bg2">
                    <a:lumMod val="50000"/>
                  </a:schemeClr>
                </a:solidFill>
              </a:rPr>
              <a:t>President  Justin Booth</a:t>
            </a:r>
            <a:endParaRPr lang="en-US" i="1" dirty="0">
              <a:solidFill>
                <a:schemeClr val="bg2">
                  <a:lumMod val="50000"/>
                </a:schemeClr>
              </a:solidFill>
            </a:endParaRPr>
          </a:p>
          <a:p>
            <a:pPr lvl="1"/>
            <a:r>
              <a:rPr lang="en-US" i="1" dirty="0">
                <a:solidFill>
                  <a:schemeClr val="bg2">
                    <a:lumMod val="50000"/>
                  </a:schemeClr>
                </a:solidFill>
              </a:rPr>
              <a:t>Treasurer </a:t>
            </a:r>
            <a:r>
              <a:rPr lang="en-US" i="1" dirty="0" smtClean="0">
                <a:solidFill>
                  <a:schemeClr val="bg2">
                    <a:lumMod val="50000"/>
                  </a:schemeClr>
                </a:solidFill>
              </a:rPr>
              <a:t>	Christopher </a:t>
            </a:r>
            <a:r>
              <a:rPr lang="en-US" i="1" dirty="0">
                <a:solidFill>
                  <a:schemeClr val="bg2">
                    <a:lumMod val="50000"/>
                  </a:schemeClr>
                </a:solidFill>
              </a:rPr>
              <a:t>Mentch</a:t>
            </a:r>
          </a:p>
          <a:p>
            <a:pPr lvl="1"/>
            <a:r>
              <a:rPr lang="en-US" i="1" dirty="0" smtClean="0">
                <a:solidFill>
                  <a:schemeClr val="bg2">
                    <a:lumMod val="50000"/>
                  </a:schemeClr>
                </a:solidFill>
              </a:rPr>
              <a:t>Secretary	Roberto Lyon</a:t>
            </a:r>
            <a:endParaRPr lang="en-US" i="1" dirty="0">
              <a:solidFill>
                <a:schemeClr val="bg2">
                  <a:lumMod val="50000"/>
                </a:schemeClr>
              </a:solidFill>
            </a:endParaRPr>
          </a:p>
          <a:p>
            <a:endParaRPr lang="en-US" i="1"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500" t="24338" r="4167" b="4254"/>
          <a:stretch/>
        </p:blipFill>
        <p:spPr>
          <a:xfrm>
            <a:off x="4114800" y="2743200"/>
            <a:ext cx="4876800" cy="3121152"/>
          </a:xfrm>
          <a:prstGeom prst="rect">
            <a:avLst/>
          </a:prstGeom>
        </p:spPr>
      </p:pic>
    </p:spTree>
    <p:extLst>
      <p:ext uri="{BB962C8B-B14F-4D97-AF65-F5344CB8AC3E}">
        <p14:creationId xmlns:p14="http://schemas.microsoft.com/office/powerpoint/2010/main" val="3685831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Advisors</a:t>
            </a:r>
            <a:endParaRPr lang="en-US" dirty="0"/>
          </a:p>
        </p:txBody>
      </p:sp>
      <p:sp>
        <p:nvSpPr>
          <p:cNvPr id="3" name="Content Placeholder 2"/>
          <p:cNvSpPr>
            <a:spLocks noGrp="1"/>
          </p:cNvSpPr>
          <p:nvPr>
            <p:ph idx="1"/>
          </p:nvPr>
        </p:nvSpPr>
        <p:spPr/>
        <p:txBody>
          <a:bodyPr/>
          <a:lstStyle/>
          <a:p>
            <a:r>
              <a:rPr lang="en-US" i="1" dirty="0" smtClean="0">
                <a:solidFill>
                  <a:schemeClr val="bg2">
                    <a:lumMod val="50000"/>
                  </a:schemeClr>
                </a:solidFill>
              </a:rPr>
              <a:t>Dr. Kristoph-Dietrich Kinzli – Facility Advisor</a:t>
            </a:r>
          </a:p>
          <a:p>
            <a:pPr lvl="1"/>
            <a:r>
              <a:rPr lang="en-US" i="1" dirty="0" smtClean="0">
                <a:solidFill>
                  <a:schemeClr val="bg2">
                    <a:lumMod val="50000"/>
                  </a:schemeClr>
                </a:solidFill>
                <a:hlinkClick r:id="rId3"/>
              </a:rPr>
              <a:t>Kkinzli@fgcu.edu</a:t>
            </a:r>
            <a:endParaRPr lang="en-US" i="1" dirty="0" smtClean="0">
              <a:solidFill>
                <a:schemeClr val="bg2">
                  <a:lumMod val="50000"/>
                </a:schemeClr>
              </a:solidFill>
            </a:endParaRPr>
          </a:p>
          <a:p>
            <a:pPr lvl="1"/>
            <a:r>
              <a:rPr lang="en-US" i="1" dirty="0" smtClean="0">
                <a:solidFill>
                  <a:schemeClr val="bg2">
                    <a:lumMod val="50000"/>
                  </a:schemeClr>
                </a:solidFill>
              </a:rPr>
              <a:t>239-590-7815</a:t>
            </a:r>
          </a:p>
          <a:p>
            <a:pPr lvl="1"/>
            <a:r>
              <a:rPr lang="en-US" i="1" dirty="0" smtClean="0">
                <a:solidFill>
                  <a:schemeClr val="bg2">
                    <a:lumMod val="50000"/>
                  </a:schemeClr>
                </a:solidFill>
              </a:rPr>
              <a:t>ASCE # 361485</a:t>
            </a:r>
            <a:endParaRPr lang="en-US" i="1" dirty="0">
              <a:solidFill>
                <a:schemeClr val="bg2">
                  <a:lumMod val="50000"/>
                </a:schemeClr>
              </a:solidFill>
            </a:endParaRPr>
          </a:p>
          <a:p>
            <a:r>
              <a:rPr lang="en-US" i="1" dirty="0" smtClean="0">
                <a:solidFill>
                  <a:schemeClr val="bg2">
                    <a:lumMod val="50000"/>
                  </a:schemeClr>
                </a:solidFill>
              </a:rPr>
              <a:t>Wesley Kayne – Practitioner Advisor</a:t>
            </a:r>
          </a:p>
          <a:p>
            <a:pPr lvl="1"/>
            <a:r>
              <a:rPr lang="en-US" i="1" dirty="0" smtClean="0">
                <a:solidFill>
                  <a:schemeClr val="bg2">
                    <a:lumMod val="50000"/>
                  </a:schemeClr>
                </a:solidFill>
              </a:rPr>
              <a:t>ASCE # 958138</a:t>
            </a:r>
          </a:p>
          <a:p>
            <a:r>
              <a:rPr lang="en-US" i="1" dirty="0" smtClean="0">
                <a:solidFill>
                  <a:schemeClr val="bg2">
                    <a:lumMod val="50000"/>
                  </a:schemeClr>
                </a:solidFill>
              </a:rPr>
              <a:t>James </a:t>
            </a:r>
            <a:r>
              <a:rPr lang="en-US" i="1" dirty="0">
                <a:solidFill>
                  <a:schemeClr val="bg2">
                    <a:lumMod val="50000"/>
                  </a:schemeClr>
                </a:solidFill>
              </a:rPr>
              <a:t>Ink </a:t>
            </a:r>
            <a:r>
              <a:rPr lang="en-US" i="1" dirty="0" smtClean="0">
                <a:solidFill>
                  <a:schemeClr val="bg2">
                    <a:lumMod val="50000"/>
                  </a:schemeClr>
                </a:solidFill>
              </a:rPr>
              <a:t>– </a:t>
            </a:r>
            <a:r>
              <a:rPr lang="en-US" i="1" dirty="0">
                <a:solidFill>
                  <a:schemeClr val="bg2">
                    <a:lumMod val="50000"/>
                  </a:schemeClr>
                </a:solidFill>
              </a:rPr>
              <a:t>Practitioner </a:t>
            </a:r>
            <a:r>
              <a:rPr lang="en-US" i="1" dirty="0" smtClean="0">
                <a:solidFill>
                  <a:schemeClr val="bg2">
                    <a:lumMod val="50000"/>
                  </a:schemeClr>
                </a:solidFill>
              </a:rPr>
              <a:t>Advisor</a:t>
            </a:r>
          </a:p>
          <a:p>
            <a:pPr lvl="1"/>
            <a:r>
              <a:rPr lang="en-US" i="1" dirty="0" smtClean="0">
                <a:solidFill>
                  <a:schemeClr val="bg2">
                    <a:lumMod val="50000"/>
                  </a:schemeClr>
                </a:solidFill>
              </a:rPr>
              <a:t>ASCE #215114</a:t>
            </a:r>
            <a:endParaRPr lang="en-US" i="1" dirty="0">
              <a:solidFill>
                <a:schemeClr val="bg2">
                  <a:lumMod val="50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642" y="533400"/>
            <a:ext cx="1619250" cy="2024063"/>
          </a:xfrm>
          <a:prstGeom prst="rect">
            <a:avLst/>
          </a:prstGeom>
        </p:spPr>
      </p:pic>
      <p:pic>
        <p:nvPicPr>
          <p:cNvPr id="5" name="Picture 4"/>
          <p:cNvPicPr>
            <a:picLocks noChangeAspect="1"/>
          </p:cNvPicPr>
          <p:nvPr/>
        </p:nvPicPr>
        <p:blipFill>
          <a:blip r:embed="rId5"/>
          <a:stretch>
            <a:fillRect/>
          </a:stretch>
        </p:blipFill>
        <p:spPr>
          <a:xfrm>
            <a:off x="6283191" y="2716936"/>
            <a:ext cx="1590675" cy="2381250"/>
          </a:xfrm>
          <a:prstGeom prst="rect">
            <a:avLst/>
          </a:prstGeom>
        </p:spPr>
      </p:pic>
    </p:spTree>
    <p:extLst>
      <p:ext uri="{BB962C8B-B14F-4D97-AF65-F5344CB8AC3E}">
        <p14:creationId xmlns:p14="http://schemas.microsoft.com/office/powerpoint/2010/main" val="236133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Summary</a:t>
            </a:r>
            <a:endParaRPr lang="en-US" dirty="0"/>
          </a:p>
        </p:txBody>
      </p:sp>
      <p:sp>
        <p:nvSpPr>
          <p:cNvPr id="3" name="Content Placeholder 2"/>
          <p:cNvSpPr>
            <a:spLocks noGrp="1"/>
          </p:cNvSpPr>
          <p:nvPr>
            <p:ph idx="1"/>
          </p:nvPr>
        </p:nvSpPr>
        <p:spPr/>
        <p:txBody>
          <a:bodyPr/>
          <a:lstStyle/>
          <a:p>
            <a:r>
              <a:rPr lang="en-US" dirty="0" smtClean="0">
                <a:solidFill>
                  <a:schemeClr val="bg2">
                    <a:lumMod val="50000"/>
                  </a:schemeClr>
                </a:solidFill>
              </a:rPr>
              <a:t>As of December 31, 2014</a:t>
            </a:r>
          </a:p>
          <a:p>
            <a:pPr lvl="1"/>
            <a:r>
              <a:rPr lang="en-US" dirty="0" smtClean="0">
                <a:solidFill>
                  <a:schemeClr val="bg2">
                    <a:lumMod val="50000"/>
                  </a:schemeClr>
                </a:solidFill>
              </a:rPr>
              <a:t>Income: 13,657.24</a:t>
            </a:r>
          </a:p>
          <a:p>
            <a:pPr lvl="1"/>
            <a:r>
              <a:rPr lang="en-US" dirty="0" smtClean="0">
                <a:solidFill>
                  <a:schemeClr val="bg2">
                    <a:lumMod val="50000"/>
                  </a:schemeClr>
                </a:solidFill>
              </a:rPr>
              <a:t>Expenditures: 13,588.57</a:t>
            </a:r>
          </a:p>
          <a:p>
            <a:pPr lvl="1"/>
            <a:r>
              <a:rPr lang="en-US" dirty="0" smtClean="0">
                <a:solidFill>
                  <a:schemeClr val="bg2">
                    <a:lumMod val="50000"/>
                  </a:schemeClr>
                </a:solidFill>
              </a:rPr>
              <a:t>Cash on Hand: 68.67</a:t>
            </a:r>
            <a:endParaRPr lang="en-US" dirty="0" smtClean="0"/>
          </a:p>
          <a:p>
            <a:endParaRPr lang="en-US" dirty="0"/>
          </a:p>
        </p:txBody>
      </p:sp>
    </p:spTree>
    <p:extLst>
      <p:ext uri="{BB962C8B-B14F-4D97-AF65-F5344CB8AC3E}">
        <p14:creationId xmlns:p14="http://schemas.microsoft.com/office/powerpoint/2010/main" val="124187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48200"/>
            <a:ext cx="6554867" cy="1524000"/>
          </a:xfrm>
        </p:spPr>
        <p:txBody>
          <a:bodyPr/>
          <a:lstStyle/>
          <a:p>
            <a:r>
              <a:rPr lang="en-US" dirty="0" smtClean="0"/>
              <a:t>Goals and Objectives</a:t>
            </a:r>
            <a:endParaRPr lang="en-US" dirty="0"/>
          </a:p>
        </p:txBody>
      </p:sp>
      <p:sp>
        <p:nvSpPr>
          <p:cNvPr id="3" name="Content Placeholder 2"/>
          <p:cNvSpPr>
            <a:spLocks noGrp="1"/>
          </p:cNvSpPr>
          <p:nvPr>
            <p:ph idx="1"/>
          </p:nvPr>
        </p:nvSpPr>
        <p:spPr>
          <a:xfrm>
            <a:off x="533400" y="533400"/>
            <a:ext cx="6554867" cy="4419600"/>
          </a:xfrm>
        </p:spPr>
        <p:txBody>
          <a:bodyPr>
            <a:normAutofit/>
          </a:bodyPr>
          <a:lstStyle/>
          <a:p>
            <a:r>
              <a:rPr lang="en-US" dirty="0">
                <a:solidFill>
                  <a:schemeClr val="bg2">
                    <a:lumMod val="50000"/>
                  </a:schemeClr>
                </a:solidFill>
              </a:rPr>
              <a:t>The mission of the FGCU student chapter of ASCE is to promote the personal and professional development of engineering students through active participation in the community, regular meetings with professional engineers, and attendance at conferences on the local, state, and national level. Our goal is to represent FGCU, the ASCE Southwest Florida Branch, and the ASCE Florida Section with honor, pride, integrity. </a:t>
            </a:r>
            <a:endParaRPr lang="en-US" dirty="0" smtClean="0">
              <a:solidFill>
                <a:schemeClr val="bg2">
                  <a:lumMod val="50000"/>
                </a:schemeClr>
              </a:solidFill>
            </a:endParaRPr>
          </a:p>
          <a:p>
            <a:r>
              <a:rPr lang="en-US" i="1" dirty="0" smtClean="0">
                <a:solidFill>
                  <a:schemeClr val="bg2">
                    <a:lumMod val="50000"/>
                  </a:schemeClr>
                </a:solidFill>
              </a:rPr>
              <a:t>Share Engineering Knowledge</a:t>
            </a:r>
          </a:p>
          <a:p>
            <a:r>
              <a:rPr lang="en-US" i="1" dirty="0" smtClean="0">
                <a:solidFill>
                  <a:schemeClr val="bg2">
                    <a:lumMod val="50000"/>
                  </a:schemeClr>
                </a:solidFill>
              </a:rPr>
              <a:t>Increase Chapter Awareness Locally</a:t>
            </a:r>
          </a:p>
        </p:txBody>
      </p:sp>
    </p:spTree>
    <p:extLst>
      <p:ext uri="{BB962C8B-B14F-4D97-AF65-F5344CB8AC3E}">
        <p14:creationId xmlns:p14="http://schemas.microsoft.com/office/powerpoint/2010/main" val="422042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7620000" cy="1524000"/>
          </a:xfrm>
        </p:spPr>
        <p:txBody>
          <a:bodyPr/>
          <a:lstStyle/>
          <a:p>
            <a:r>
              <a:rPr lang="en-US" i="1" dirty="0" smtClean="0"/>
              <a:t>Share Engineering Knowledge</a:t>
            </a:r>
            <a:endParaRPr lang="en-US" i="1" dirty="0"/>
          </a:p>
        </p:txBody>
      </p:sp>
      <p:sp>
        <p:nvSpPr>
          <p:cNvPr id="3" name="Content Placeholder 2"/>
          <p:cNvSpPr>
            <a:spLocks noGrp="1"/>
          </p:cNvSpPr>
          <p:nvPr>
            <p:ph idx="1"/>
          </p:nvPr>
        </p:nvSpPr>
        <p:spPr>
          <a:xfrm>
            <a:off x="533400" y="152400"/>
            <a:ext cx="8610600" cy="4800600"/>
          </a:xfrm>
        </p:spPr>
        <p:txBody>
          <a:bodyPr>
            <a:normAutofit fontScale="92500" lnSpcReduction="20000"/>
          </a:bodyPr>
          <a:lstStyle/>
          <a:p>
            <a:r>
              <a:rPr lang="en-US" dirty="0">
                <a:solidFill>
                  <a:schemeClr val="bg2">
                    <a:lumMod val="50000"/>
                  </a:schemeClr>
                </a:solidFill>
              </a:rPr>
              <a:t>Showcase the civil engineering knowledge, skills, and leadership of the FGCU student chapter by competing at a high level at the ASCE southeastern student conference. </a:t>
            </a:r>
            <a:endParaRPr lang="en-US" dirty="0" smtClean="0">
              <a:solidFill>
                <a:schemeClr val="bg2">
                  <a:lumMod val="50000"/>
                </a:schemeClr>
              </a:solidFill>
            </a:endParaRPr>
          </a:p>
          <a:p>
            <a:r>
              <a:rPr lang="en-US" b="1" dirty="0" smtClean="0">
                <a:solidFill>
                  <a:schemeClr val="bg2">
                    <a:lumMod val="50000"/>
                  </a:schemeClr>
                </a:solidFill>
              </a:rPr>
              <a:t>Action plan:     </a:t>
            </a:r>
            <a:r>
              <a:rPr lang="en-US" dirty="0" smtClean="0">
                <a:solidFill>
                  <a:schemeClr val="bg2">
                    <a:lumMod val="50000"/>
                  </a:schemeClr>
                </a:solidFill>
              </a:rPr>
              <a:t>Give </a:t>
            </a:r>
            <a:r>
              <a:rPr lang="en-US" dirty="0">
                <a:solidFill>
                  <a:schemeClr val="bg2">
                    <a:lumMod val="50000"/>
                  </a:schemeClr>
                </a:solidFill>
              </a:rPr>
              <a:t>presentations in classes to recruit new members. Compete in every competition at the student conference. Increase focus on the design and planning stages of each project. </a:t>
            </a:r>
            <a:endParaRPr lang="en-US" dirty="0" smtClean="0">
              <a:solidFill>
                <a:schemeClr val="bg2">
                  <a:lumMod val="50000"/>
                </a:schemeClr>
              </a:solidFill>
            </a:endParaRPr>
          </a:p>
          <a:p>
            <a:r>
              <a:rPr lang="en-US" b="1" dirty="0" smtClean="0">
                <a:solidFill>
                  <a:schemeClr val="bg2">
                    <a:lumMod val="50000"/>
                  </a:schemeClr>
                </a:solidFill>
              </a:rPr>
              <a:t>Assessment:     </a:t>
            </a:r>
            <a:r>
              <a:rPr lang="en-US" dirty="0" smtClean="0">
                <a:solidFill>
                  <a:schemeClr val="bg2">
                    <a:lumMod val="50000"/>
                  </a:schemeClr>
                </a:solidFill>
              </a:rPr>
              <a:t>Recruiting </a:t>
            </a:r>
            <a:r>
              <a:rPr lang="en-US" dirty="0">
                <a:solidFill>
                  <a:schemeClr val="bg2">
                    <a:lumMod val="50000"/>
                  </a:schemeClr>
                </a:solidFill>
              </a:rPr>
              <a:t>efforts were strong. Every civil engineering student at the college is aware of the student chapter and projects we work </a:t>
            </a:r>
            <a:r>
              <a:rPr lang="en-US" dirty="0" smtClean="0">
                <a:solidFill>
                  <a:schemeClr val="bg2">
                    <a:lumMod val="50000"/>
                  </a:schemeClr>
                </a:solidFill>
              </a:rPr>
              <a:t>on. As a result of the 2013 goals we did </a:t>
            </a:r>
            <a:r>
              <a:rPr lang="en-US" dirty="0">
                <a:solidFill>
                  <a:schemeClr val="bg2">
                    <a:lumMod val="50000"/>
                  </a:schemeClr>
                </a:solidFill>
              </a:rPr>
              <a:t>place in the top ten in </a:t>
            </a:r>
            <a:r>
              <a:rPr lang="en-US" dirty="0" smtClean="0">
                <a:solidFill>
                  <a:schemeClr val="bg2">
                    <a:lumMod val="50000"/>
                  </a:schemeClr>
                </a:solidFill>
              </a:rPr>
              <a:t>nine </a:t>
            </a:r>
            <a:r>
              <a:rPr lang="en-US" dirty="0">
                <a:solidFill>
                  <a:schemeClr val="bg2">
                    <a:lumMod val="50000"/>
                  </a:schemeClr>
                </a:solidFill>
              </a:rPr>
              <a:t>of the </a:t>
            </a:r>
            <a:r>
              <a:rPr lang="en-US" dirty="0" smtClean="0">
                <a:solidFill>
                  <a:schemeClr val="bg2">
                    <a:lumMod val="50000"/>
                  </a:schemeClr>
                </a:solidFill>
              </a:rPr>
              <a:t>fifteen </a:t>
            </a:r>
            <a:r>
              <a:rPr lang="en-US" dirty="0">
                <a:solidFill>
                  <a:schemeClr val="bg2">
                    <a:lumMod val="50000"/>
                  </a:schemeClr>
                </a:solidFill>
              </a:rPr>
              <a:t>competitions and achieved the best overall ranking in chapter history. </a:t>
            </a:r>
            <a:endParaRPr lang="en-US" dirty="0" smtClean="0">
              <a:solidFill>
                <a:schemeClr val="bg2">
                  <a:lumMod val="50000"/>
                </a:schemeClr>
              </a:solidFill>
            </a:endParaRPr>
          </a:p>
          <a:p>
            <a:r>
              <a:rPr lang="en-US" b="1" dirty="0" smtClean="0">
                <a:solidFill>
                  <a:schemeClr val="bg2">
                    <a:lumMod val="50000"/>
                  </a:schemeClr>
                </a:solidFill>
              </a:rPr>
              <a:t>Follow-up plan for the future:     </a:t>
            </a:r>
            <a:r>
              <a:rPr lang="en-US" dirty="0" smtClean="0">
                <a:solidFill>
                  <a:schemeClr val="bg2">
                    <a:lumMod val="50000"/>
                  </a:schemeClr>
                </a:solidFill>
              </a:rPr>
              <a:t>Membership </a:t>
            </a:r>
            <a:r>
              <a:rPr lang="en-US" dirty="0">
                <a:solidFill>
                  <a:schemeClr val="bg2">
                    <a:lumMod val="50000"/>
                  </a:schemeClr>
                </a:solidFill>
              </a:rPr>
              <a:t>numbers increased in the fall of </a:t>
            </a:r>
            <a:r>
              <a:rPr lang="en-US" dirty="0" smtClean="0">
                <a:solidFill>
                  <a:schemeClr val="bg2">
                    <a:lumMod val="50000"/>
                  </a:schemeClr>
                </a:solidFill>
              </a:rPr>
              <a:t>2014. </a:t>
            </a:r>
            <a:r>
              <a:rPr lang="en-US" dirty="0">
                <a:solidFill>
                  <a:schemeClr val="bg2">
                    <a:lumMod val="50000"/>
                  </a:schemeClr>
                </a:solidFill>
              </a:rPr>
              <a:t>We have planned to ensure all competitions are covered at the 2014 southeastern student conference. There was a huge emphasis on design and planning in the fall of </a:t>
            </a:r>
            <a:r>
              <a:rPr lang="en-US" dirty="0" smtClean="0">
                <a:solidFill>
                  <a:schemeClr val="bg2">
                    <a:lumMod val="50000"/>
                  </a:schemeClr>
                </a:solidFill>
              </a:rPr>
              <a:t>2014. </a:t>
            </a:r>
            <a:r>
              <a:rPr lang="en-US" dirty="0">
                <a:solidFill>
                  <a:schemeClr val="bg2">
                    <a:lumMod val="50000"/>
                  </a:schemeClr>
                </a:solidFill>
              </a:rPr>
              <a:t>We expect this to lead to top five finishes in many of the competitions at the </a:t>
            </a:r>
            <a:r>
              <a:rPr lang="en-US" dirty="0" smtClean="0">
                <a:solidFill>
                  <a:schemeClr val="bg2">
                    <a:lumMod val="50000"/>
                  </a:schemeClr>
                </a:solidFill>
              </a:rPr>
              <a:t>2015 </a:t>
            </a:r>
            <a:r>
              <a:rPr lang="en-US" dirty="0">
                <a:solidFill>
                  <a:schemeClr val="bg2">
                    <a:lumMod val="50000"/>
                  </a:schemeClr>
                </a:solidFill>
              </a:rPr>
              <a:t>conference. </a:t>
            </a:r>
          </a:p>
        </p:txBody>
      </p:sp>
    </p:spTree>
    <p:extLst>
      <p:ext uri="{BB962C8B-B14F-4D97-AF65-F5344CB8AC3E}">
        <p14:creationId xmlns:p14="http://schemas.microsoft.com/office/powerpoint/2010/main" val="272258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05400"/>
            <a:ext cx="6554867" cy="1524000"/>
          </a:xfrm>
        </p:spPr>
        <p:txBody>
          <a:bodyPr>
            <a:normAutofit fontScale="90000"/>
          </a:bodyPr>
          <a:lstStyle/>
          <a:p>
            <a:r>
              <a:rPr lang="en-US" dirty="0" smtClean="0"/>
              <a:t>Increase Chapter Awareness locally</a:t>
            </a:r>
            <a:br>
              <a:rPr lang="en-US" dirty="0" smtClean="0"/>
            </a:br>
            <a:endParaRPr lang="en-US" dirty="0"/>
          </a:p>
        </p:txBody>
      </p:sp>
      <p:sp>
        <p:nvSpPr>
          <p:cNvPr id="3" name="Content Placeholder 2"/>
          <p:cNvSpPr>
            <a:spLocks noGrp="1"/>
          </p:cNvSpPr>
          <p:nvPr>
            <p:ph idx="1"/>
          </p:nvPr>
        </p:nvSpPr>
        <p:spPr>
          <a:xfrm>
            <a:off x="533400" y="0"/>
            <a:ext cx="8610600" cy="5105400"/>
          </a:xfrm>
        </p:spPr>
        <p:txBody>
          <a:bodyPr>
            <a:normAutofit fontScale="85000" lnSpcReduction="20000"/>
          </a:bodyPr>
          <a:lstStyle/>
          <a:p>
            <a:r>
              <a:rPr lang="en-US" dirty="0">
                <a:solidFill>
                  <a:schemeClr val="bg2">
                    <a:lumMod val="50000"/>
                  </a:schemeClr>
                </a:solidFill>
              </a:rPr>
              <a:t>Increase awareness of the student chapter in the local professional community. Engage with the civil engineering professionals in southwest Florida to develop professional skills of our student members. </a:t>
            </a:r>
            <a:endParaRPr lang="en-US" dirty="0" smtClean="0">
              <a:solidFill>
                <a:schemeClr val="bg2">
                  <a:lumMod val="50000"/>
                </a:schemeClr>
              </a:solidFill>
            </a:endParaRPr>
          </a:p>
          <a:p>
            <a:r>
              <a:rPr lang="en-US" b="1" dirty="0" smtClean="0">
                <a:solidFill>
                  <a:schemeClr val="bg2">
                    <a:lumMod val="50000"/>
                  </a:schemeClr>
                </a:solidFill>
              </a:rPr>
              <a:t>Action plan:     </a:t>
            </a:r>
            <a:r>
              <a:rPr lang="en-US" dirty="0" smtClean="0">
                <a:solidFill>
                  <a:schemeClr val="bg2">
                    <a:lumMod val="50000"/>
                  </a:schemeClr>
                </a:solidFill>
              </a:rPr>
              <a:t>Attend </a:t>
            </a:r>
            <a:r>
              <a:rPr lang="en-US" dirty="0">
                <a:solidFill>
                  <a:schemeClr val="bg2">
                    <a:lumMod val="50000"/>
                  </a:schemeClr>
                </a:solidFill>
              </a:rPr>
              <a:t>meetings with the SWFL ASCE branch and FL section. Invite professionals to speak and participate at student chapter meetings. </a:t>
            </a:r>
            <a:r>
              <a:rPr lang="en-US" dirty="0" smtClean="0">
                <a:solidFill>
                  <a:schemeClr val="bg2">
                    <a:lumMod val="50000"/>
                  </a:schemeClr>
                </a:solidFill>
              </a:rPr>
              <a:t>Distribute a newsletter </a:t>
            </a:r>
            <a:r>
              <a:rPr lang="en-US" dirty="0">
                <a:solidFill>
                  <a:schemeClr val="bg2">
                    <a:lumMod val="50000"/>
                  </a:schemeClr>
                </a:solidFill>
              </a:rPr>
              <a:t>to the professional </a:t>
            </a:r>
            <a:r>
              <a:rPr lang="en-US" dirty="0" smtClean="0">
                <a:solidFill>
                  <a:schemeClr val="bg2">
                    <a:lumMod val="50000"/>
                  </a:schemeClr>
                </a:solidFill>
              </a:rPr>
              <a:t>community and invite professional and sponsors to every possible event.    </a:t>
            </a:r>
          </a:p>
          <a:p>
            <a:r>
              <a:rPr lang="en-US" b="1" dirty="0" smtClean="0">
                <a:solidFill>
                  <a:schemeClr val="bg2">
                    <a:lumMod val="50000"/>
                  </a:schemeClr>
                </a:solidFill>
              </a:rPr>
              <a:t>Assessment:     </a:t>
            </a:r>
            <a:r>
              <a:rPr lang="en-US" dirty="0">
                <a:solidFill>
                  <a:schemeClr val="bg2">
                    <a:lumMod val="50000"/>
                  </a:schemeClr>
                </a:solidFill>
              </a:rPr>
              <a:t>We hosted </a:t>
            </a:r>
            <a:r>
              <a:rPr lang="en-US" dirty="0" smtClean="0">
                <a:solidFill>
                  <a:schemeClr val="bg2">
                    <a:lumMod val="50000"/>
                  </a:schemeClr>
                </a:solidFill>
              </a:rPr>
              <a:t>one professional </a:t>
            </a:r>
            <a:r>
              <a:rPr lang="en-US" dirty="0">
                <a:solidFill>
                  <a:schemeClr val="bg2">
                    <a:lumMod val="50000"/>
                  </a:schemeClr>
                </a:solidFill>
              </a:rPr>
              <a:t>presentations in the fall of </a:t>
            </a:r>
            <a:r>
              <a:rPr lang="en-US" dirty="0" smtClean="0">
                <a:solidFill>
                  <a:schemeClr val="bg2">
                    <a:lumMod val="50000"/>
                  </a:schemeClr>
                </a:solidFill>
              </a:rPr>
              <a:t>2014. </a:t>
            </a:r>
            <a:r>
              <a:rPr lang="en-US" dirty="0">
                <a:solidFill>
                  <a:schemeClr val="bg2">
                    <a:lumMod val="50000"/>
                  </a:schemeClr>
                </a:solidFill>
              </a:rPr>
              <a:t>Officers attended FL section quarterly meetings, annual meeting, </a:t>
            </a:r>
            <a:r>
              <a:rPr lang="en-US" dirty="0" smtClean="0">
                <a:solidFill>
                  <a:schemeClr val="bg2">
                    <a:lumMod val="50000"/>
                  </a:schemeClr>
                </a:solidFill>
              </a:rPr>
              <a:t>and each </a:t>
            </a:r>
            <a:r>
              <a:rPr lang="en-US" dirty="0">
                <a:solidFill>
                  <a:schemeClr val="bg2">
                    <a:lumMod val="50000"/>
                  </a:schemeClr>
                </a:solidFill>
              </a:rPr>
              <a:t>SWFL branch meetings. The first ever newsletter was created and sent out in the summer of 2013. </a:t>
            </a:r>
            <a:r>
              <a:rPr lang="en-US" dirty="0" smtClean="0">
                <a:solidFill>
                  <a:schemeClr val="bg2">
                    <a:lumMod val="50000"/>
                  </a:schemeClr>
                </a:solidFill>
              </a:rPr>
              <a:t>Five </a:t>
            </a:r>
            <a:r>
              <a:rPr lang="en-US" dirty="0">
                <a:solidFill>
                  <a:schemeClr val="bg2">
                    <a:lumMod val="50000"/>
                  </a:schemeClr>
                </a:solidFill>
              </a:rPr>
              <a:t>additional newsletters we sent out </a:t>
            </a:r>
            <a:r>
              <a:rPr lang="en-US" dirty="0" smtClean="0">
                <a:solidFill>
                  <a:schemeClr val="bg2">
                    <a:lumMod val="50000"/>
                  </a:schemeClr>
                </a:solidFill>
              </a:rPr>
              <a:t>since then. </a:t>
            </a:r>
            <a:r>
              <a:rPr lang="en-US" dirty="0">
                <a:solidFill>
                  <a:schemeClr val="bg2">
                    <a:lumMod val="50000"/>
                  </a:schemeClr>
                </a:solidFill>
              </a:rPr>
              <a:t>In addition to the newsletter going to professionals the student chapter has direct relations with, the SFWL professional branch helped to distribute it to all their members. </a:t>
            </a:r>
            <a:endParaRPr lang="en-US" dirty="0" smtClean="0">
              <a:solidFill>
                <a:schemeClr val="bg2">
                  <a:lumMod val="50000"/>
                </a:schemeClr>
              </a:solidFill>
            </a:endParaRPr>
          </a:p>
          <a:p>
            <a:r>
              <a:rPr lang="en-US" b="1" dirty="0" smtClean="0">
                <a:solidFill>
                  <a:schemeClr val="bg2">
                    <a:lumMod val="50000"/>
                  </a:schemeClr>
                </a:solidFill>
              </a:rPr>
              <a:t>Follow-up plan for the future:     </a:t>
            </a:r>
            <a:r>
              <a:rPr lang="en-US" dirty="0">
                <a:solidFill>
                  <a:schemeClr val="bg2">
                    <a:lumMod val="50000"/>
                  </a:schemeClr>
                </a:solidFill>
              </a:rPr>
              <a:t>We will continue to connect with the professional community in </a:t>
            </a:r>
            <a:r>
              <a:rPr lang="en-US" dirty="0" smtClean="0">
                <a:solidFill>
                  <a:schemeClr val="bg2">
                    <a:lumMod val="50000"/>
                  </a:schemeClr>
                </a:solidFill>
              </a:rPr>
              <a:t>2014-2015 </a:t>
            </a:r>
            <a:r>
              <a:rPr lang="en-US" dirty="0">
                <a:solidFill>
                  <a:schemeClr val="bg2">
                    <a:lumMod val="50000"/>
                  </a:schemeClr>
                </a:solidFill>
              </a:rPr>
              <a:t>by hosting more presentations and increased participation. The newsletter will have larger distribution the area and be sent ASCE officials outside the state </a:t>
            </a:r>
            <a:r>
              <a:rPr lang="en-US" dirty="0" smtClean="0">
                <a:solidFill>
                  <a:schemeClr val="bg2">
                    <a:lumMod val="50000"/>
                  </a:schemeClr>
                </a:solidFill>
              </a:rPr>
              <a:t>of </a:t>
            </a:r>
            <a:r>
              <a:rPr lang="en-US" dirty="0">
                <a:solidFill>
                  <a:schemeClr val="bg2">
                    <a:lumMod val="50000"/>
                  </a:schemeClr>
                </a:solidFill>
              </a:rPr>
              <a:t>Florida. We have two new practitioner advisors that are eager to participate in chapter activities and connect us with professionals. </a:t>
            </a:r>
          </a:p>
        </p:txBody>
      </p:sp>
    </p:spTree>
    <p:extLst>
      <p:ext uri="{BB962C8B-B14F-4D97-AF65-F5344CB8AC3E}">
        <p14:creationId xmlns:p14="http://schemas.microsoft.com/office/powerpoint/2010/main" val="38792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Statistics</a:t>
            </a:r>
            <a:endParaRPr lang="en-US" dirty="0"/>
          </a:p>
        </p:txBody>
      </p:sp>
      <p:sp>
        <p:nvSpPr>
          <p:cNvPr id="3" name="Content Placeholder 2"/>
          <p:cNvSpPr>
            <a:spLocks noGrp="1"/>
          </p:cNvSpPr>
          <p:nvPr>
            <p:ph idx="1"/>
          </p:nvPr>
        </p:nvSpPr>
        <p:spPr>
          <a:xfrm>
            <a:off x="533400" y="533400"/>
            <a:ext cx="7315200" cy="4648200"/>
          </a:xfrm>
        </p:spPr>
        <p:txBody>
          <a:bodyPr>
            <a:normAutofit/>
          </a:bodyPr>
          <a:lstStyle/>
          <a:p>
            <a:r>
              <a:rPr lang="en-US" dirty="0" smtClean="0"/>
              <a:t>39 members</a:t>
            </a:r>
          </a:p>
          <a:p>
            <a:r>
              <a:rPr lang="en-US" dirty="0" smtClean="0"/>
              <a:t>37 members of ASCE National Percent of members are Society-level members (Society-level/total members): 94.9%</a:t>
            </a:r>
          </a:p>
          <a:p>
            <a:r>
              <a:rPr lang="en-US" dirty="0" smtClean="0"/>
              <a:t>30 members with Junior and Senior status</a:t>
            </a:r>
          </a:p>
          <a:p>
            <a:r>
              <a:rPr lang="en-US" dirty="0" smtClean="0"/>
              <a:t>100 Juniors and Seniors eligible to join ASCE (CE declared majors)</a:t>
            </a:r>
          </a:p>
          <a:p>
            <a:r>
              <a:rPr lang="en-US" dirty="0" smtClean="0"/>
              <a:t>30% Percent of eligible Juniors and Seniors that are members (Jr&amp;Sr members / Jr&amp;Sr eligible)</a:t>
            </a:r>
          </a:p>
          <a:p>
            <a:endParaRPr lang="en-US" dirty="0" smtClean="0"/>
          </a:p>
        </p:txBody>
      </p:sp>
    </p:spTree>
    <p:extLst>
      <p:ext uri="{BB962C8B-B14F-4D97-AF65-F5344CB8AC3E}">
        <p14:creationId xmlns:p14="http://schemas.microsoft.com/office/powerpoint/2010/main" val="378694682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436</TotalTime>
  <Words>2166</Words>
  <Application>Microsoft Office PowerPoint</Application>
  <PresentationFormat>On-screen Show (4:3)</PresentationFormat>
  <Paragraphs>164</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Century Gothic</vt:lpstr>
      <vt:lpstr>Wingdings 3</vt:lpstr>
      <vt:lpstr>Slice</vt:lpstr>
      <vt:lpstr>Florida Gulf Coast University 2014 Annual Report</vt:lpstr>
      <vt:lpstr>Contact Information</vt:lpstr>
      <vt:lpstr>Student Officers</vt:lpstr>
      <vt:lpstr>Advisors</vt:lpstr>
      <vt:lpstr>Financial Summary</vt:lpstr>
      <vt:lpstr>Goals and Objectives</vt:lpstr>
      <vt:lpstr>Share Engineering Knowledge</vt:lpstr>
      <vt:lpstr>Increase Chapter Awareness locally </vt:lpstr>
      <vt:lpstr>Membership Statistics</vt:lpstr>
      <vt:lpstr>Meeting Statistics for 2014</vt:lpstr>
      <vt:lpstr>2014 Concrete Canoe Pour Day</vt:lpstr>
      <vt:lpstr>24th Annual American Water Resources Association</vt:lpstr>
      <vt:lpstr>2014 Engineering Week</vt:lpstr>
      <vt:lpstr>2014 Cape Coral Cardboard Regatta</vt:lpstr>
      <vt:lpstr>Regional southwest Florida international airport tour</vt:lpstr>
      <vt:lpstr>FE Review preparation course</vt:lpstr>
      <vt:lpstr>2015 Concrete Canoe Pour day</vt:lpstr>
      <vt:lpstr>Student Conference</vt:lpstr>
      <vt:lpstr>24th annual Southwest Florida Water Resources Conference Steering Committee for the 24th annual AWRA Conference </vt:lpstr>
      <vt:lpstr>24th annual Southwest Florida Water Resources Conference Steering Committee for the 24th annual AWRA Conference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dc:creator>
  <cp:lastModifiedBy>Jared Horvitz</cp:lastModifiedBy>
  <cp:revision>53</cp:revision>
  <dcterms:created xsi:type="dcterms:W3CDTF">2013-08-09T15:30:51Z</dcterms:created>
  <dcterms:modified xsi:type="dcterms:W3CDTF">2015-01-30T23:03:09Z</dcterms:modified>
</cp:coreProperties>
</file>