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1"/>
  </p:notesMasterIdLst>
  <p:sldIdLst>
    <p:sldId id="256" r:id="rId2"/>
    <p:sldId id="257" r:id="rId3"/>
    <p:sldId id="278" r:id="rId4"/>
    <p:sldId id="280" r:id="rId5"/>
    <p:sldId id="279" r:id="rId6"/>
    <p:sldId id="260" r:id="rId7"/>
    <p:sldId id="262" r:id="rId8"/>
    <p:sldId id="263" r:id="rId9"/>
    <p:sldId id="275" r:id="rId10"/>
    <p:sldId id="276" r:id="rId11"/>
    <p:sldId id="266" r:id="rId12"/>
    <p:sldId id="267" r:id="rId13"/>
    <p:sldId id="268" r:id="rId14"/>
    <p:sldId id="282" r:id="rId15"/>
    <p:sldId id="269" r:id="rId16"/>
    <p:sldId id="281" r:id="rId17"/>
    <p:sldId id="272" r:id="rId18"/>
    <p:sldId id="285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31" autoAdjust="0"/>
  </p:normalViewPr>
  <p:slideViewPr>
    <p:cSldViewPr>
      <p:cViewPr varScale="1">
        <p:scale>
          <a:sx n="84" d="100"/>
          <a:sy n="84" d="100"/>
        </p:scale>
        <p:origin x="142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B7F98-4D0E-43E0-AE22-71279726BBF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84275-D213-4A8C-B251-B8101B982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0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84275-D213-4A8C-B251-B8101B982D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7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84275-D213-4A8C-B251-B8101B982D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61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84275-D213-4A8C-B251-B8101B982D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5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84275-D213-4A8C-B251-B8101B982D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3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84275-D213-4A8C-B251-B8101B982D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51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84275-D213-4A8C-B251-B8101B982D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77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84275-D213-4A8C-B251-B8101B982D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60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84275-D213-4A8C-B251-B8101B982D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78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84275-D213-4A8C-B251-B8101B982D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04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84275-D213-4A8C-B251-B8101B982D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43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84275-D213-4A8C-B251-B8101B982D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84275-D213-4A8C-B251-B8101B982D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92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84275-D213-4A8C-B251-B8101B982D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15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84275-D213-4A8C-B251-B8101B982D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4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CDD7-822E-4FA1-B9E6-A9947F7B01F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4B6B-0627-4696-AC76-FC96BF27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4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CDD7-822E-4FA1-B9E6-A9947F7B01F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4B6B-0627-4696-AC76-FC96BF27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CDD7-822E-4FA1-B9E6-A9947F7B01F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4B6B-0627-4696-AC76-FC96BF27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18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CDD7-822E-4FA1-B9E6-A9947F7B01F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4B6B-0627-4696-AC76-FC96BF27512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9299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CDD7-822E-4FA1-B9E6-A9947F7B01F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4B6B-0627-4696-AC76-FC96BF27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06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CDD7-822E-4FA1-B9E6-A9947F7B01F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4B6B-0627-4696-AC76-FC96BF27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11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CDD7-822E-4FA1-B9E6-A9947F7B01F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4B6B-0627-4696-AC76-FC96BF27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46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CDD7-822E-4FA1-B9E6-A9947F7B01F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4B6B-0627-4696-AC76-FC96BF27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09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CDD7-822E-4FA1-B9E6-A9947F7B01F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4B6B-0627-4696-AC76-FC96BF27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5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CDD7-822E-4FA1-B9E6-A9947F7B01F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4B6B-0627-4696-AC76-FC96BF27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8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CDD7-822E-4FA1-B9E6-A9947F7B01F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4B6B-0627-4696-AC76-FC96BF27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1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CDD7-822E-4FA1-B9E6-A9947F7B01F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4B6B-0627-4696-AC76-FC96BF27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4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CDD7-822E-4FA1-B9E6-A9947F7B01F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4B6B-0627-4696-AC76-FC96BF27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3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CDD7-822E-4FA1-B9E6-A9947F7B01F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4B6B-0627-4696-AC76-FC96BF27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7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CDD7-822E-4FA1-B9E6-A9947F7B01F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4B6B-0627-4696-AC76-FC96BF27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1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CDD7-822E-4FA1-B9E6-A9947F7B01F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4B6B-0627-4696-AC76-FC96BF27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7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CDD7-822E-4FA1-B9E6-A9947F7B01F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4B6B-0627-4696-AC76-FC96BF27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5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7CDD7-822E-4FA1-B9E6-A9947F7B01F1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A4B6B-0627-4696-AC76-FC96BF27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27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799"/>
            <a:ext cx="8151041" cy="1463358"/>
          </a:xfrm>
        </p:spPr>
        <p:txBody>
          <a:bodyPr>
            <a:normAutofit/>
          </a:bodyPr>
          <a:lstStyle/>
          <a:p>
            <a:pPr algn="ctr"/>
            <a:r>
              <a:rPr lang="en-US" sz="2700" dirty="0"/>
              <a:t>American Society of Civil Engineers Student Chapter</a:t>
            </a:r>
            <a:r>
              <a:rPr lang="en-US" dirty="0"/>
              <a:t/>
            </a:r>
            <a:br>
              <a:rPr lang="en-US" dirty="0"/>
            </a:b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274813"/>
            <a:ext cx="6450710" cy="36285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4120" y="304800"/>
            <a:ext cx="8077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UNIVERSITY OF NORTH FLORIDA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95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228600"/>
            <a:ext cx="7765321" cy="1326321"/>
          </a:xfrm>
        </p:spPr>
        <p:txBody>
          <a:bodyPr/>
          <a:lstStyle/>
          <a:p>
            <a:r>
              <a:rPr lang="en-US" i="1" dirty="0" smtClean="0"/>
              <a:t>Increase Funding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7" y="1600200"/>
            <a:ext cx="7765322" cy="4495800"/>
          </a:xfrm>
        </p:spPr>
        <p:txBody>
          <a:bodyPr>
            <a:normAutofit/>
          </a:bodyPr>
          <a:lstStyle/>
          <a:p>
            <a:r>
              <a:rPr lang="en-US" i="1" dirty="0" smtClean="0"/>
              <a:t>UNF ASCE Chapter plans to increase funding by $1000 this year compared 2013</a:t>
            </a:r>
          </a:p>
          <a:p>
            <a:r>
              <a:rPr lang="en-US" dirty="0" smtClean="0"/>
              <a:t>To reach this goal, we plan to </a:t>
            </a:r>
            <a:r>
              <a:rPr lang="en-US" dirty="0" smtClean="0"/>
              <a:t>provide merchandise in-house. </a:t>
            </a:r>
            <a:r>
              <a:rPr lang="en-US" dirty="0" smtClean="0"/>
              <a:t>Additionally, we plan to reach out to local companies for funding in return for </a:t>
            </a:r>
            <a:r>
              <a:rPr lang="en-US" dirty="0" smtClean="0"/>
              <a:t>sponsorships</a:t>
            </a:r>
            <a:endParaRPr lang="en-US" dirty="0" smtClean="0"/>
          </a:p>
          <a:p>
            <a:r>
              <a:rPr lang="en-US" dirty="0" smtClean="0"/>
              <a:t>We reached our goal </a:t>
            </a:r>
            <a:r>
              <a:rPr lang="en-US" dirty="0" smtClean="0"/>
              <a:t>through increasing chapter funding by 44%.</a:t>
            </a:r>
            <a:endParaRPr lang="en-US" dirty="0" smtClean="0"/>
          </a:p>
          <a:p>
            <a:r>
              <a:rPr lang="en-US" dirty="0" smtClean="0"/>
              <a:t>The plan was a success, and should be implemented in </a:t>
            </a:r>
            <a:r>
              <a:rPr lang="en-US" dirty="0" smtClean="0"/>
              <a:t>future </a:t>
            </a:r>
            <a:r>
              <a:rPr lang="en-US" dirty="0" smtClean="0"/>
              <a:t>years to allow the organization to gain opportunity and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20320"/>
            <a:ext cx="7765321" cy="1326321"/>
          </a:xfrm>
        </p:spPr>
        <p:txBody>
          <a:bodyPr/>
          <a:lstStyle/>
          <a:p>
            <a:r>
              <a:rPr lang="en-US" dirty="0" smtClean="0"/>
              <a:t>Membership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7" y="1600200"/>
            <a:ext cx="7765322" cy="4724400"/>
          </a:xfrm>
        </p:spPr>
        <p:txBody>
          <a:bodyPr>
            <a:normAutofit/>
          </a:bodyPr>
          <a:lstStyle/>
          <a:p>
            <a:r>
              <a:rPr lang="en-US" u="sng" dirty="0" smtClean="0"/>
              <a:t>44 </a:t>
            </a:r>
            <a:r>
              <a:rPr lang="en-US" dirty="0" smtClean="0"/>
              <a:t>members</a:t>
            </a:r>
          </a:p>
          <a:p>
            <a:r>
              <a:rPr lang="en-US" u="sng" dirty="0" smtClean="0"/>
              <a:t>19 </a:t>
            </a:r>
            <a:r>
              <a:rPr lang="en-US" dirty="0" smtClean="0"/>
              <a:t>ASCE National Society-level members</a:t>
            </a:r>
          </a:p>
          <a:p>
            <a:r>
              <a:rPr lang="en-US" u="sng" dirty="0" smtClean="0"/>
              <a:t>43% </a:t>
            </a:r>
            <a:r>
              <a:rPr lang="en-US" dirty="0" smtClean="0"/>
              <a:t>of members are Society-level members (Society-level/total members)</a:t>
            </a:r>
          </a:p>
          <a:p>
            <a:r>
              <a:rPr lang="en-US" u="sng" dirty="0" smtClean="0"/>
              <a:t>44 </a:t>
            </a:r>
            <a:r>
              <a:rPr lang="en-US" dirty="0" smtClean="0"/>
              <a:t>members with Junior and Senior status </a:t>
            </a:r>
          </a:p>
          <a:p>
            <a:r>
              <a:rPr lang="en-US" u="sng" dirty="0" smtClean="0"/>
              <a:t>118 </a:t>
            </a:r>
            <a:r>
              <a:rPr lang="en-US" dirty="0" smtClean="0"/>
              <a:t>Juniors and Seniors eligible to join ASCE (CE declared majors)</a:t>
            </a:r>
          </a:p>
          <a:p>
            <a:r>
              <a:rPr lang="en-US" u="sng" dirty="0" smtClean="0"/>
              <a:t>37% </a:t>
            </a:r>
            <a:r>
              <a:rPr lang="en-US" dirty="0" smtClean="0"/>
              <a:t>of eligible Juniors and Seniors </a:t>
            </a:r>
            <a:r>
              <a:rPr lang="en-US" dirty="0" smtClean="0"/>
              <a:t>are </a:t>
            </a:r>
            <a:r>
              <a:rPr lang="en-US" dirty="0" smtClean="0"/>
              <a:t>members (</a:t>
            </a:r>
            <a:r>
              <a:rPr lang="en-US" dirty="0" err="1" smtClean="0"/>
              <a:t>Jr&amp;Sr</a:t>
            </a:r>
            <a:r>
              <a:rPr lang="en-US" dirty="0" smtClean="0"/>
              <a:t> members / </a:t>
            </a:r>
            <a:r>
              <a:rPr lang="en-US" dirty="0" err="1" smtClean="0"/>
              <a:t>Jr&amp;Sr</a:t>
            </a:r>
            <a:r>
              <a:rPr lang="en-US" dirty="0" smtClean="0"/>
              <a:t> eligible)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694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266" y="0"/>
            <a:ext cx="7765321" cy="1326321"/>
          </a:xfrm>
        </p:spPr>
        <p:txBody>
          <a:bodyPr/>
          <a:lstStyle/>
          <a:p>
            <a:r>
              <a:rPr lang="en-US" dirty="0" smtClean="0"/>
              <a:t>Meeting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266" y="1600200"/>
            <a:ext cx="7765322" cy="4228536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5 </a:t>
            </a:r>
            <a:r>
              <a:rPr lang="en-US" sz="2400" dirty="0" smtClean="0"/>
              <a:t>professional meetings with an invited speaker</a:t>
            </a:r>
          </a:p>
          <a:p>
            <a:r>
              <a:rPr lang="en-US" sz="2400" u="sng" dirty="0"/>
              <a:t>3</a:t>
            </a:r>
            <a:r>
              <a:rPr lang="en-US" sz="2400" u="sng" dirty="0" smtClean="0"/>
              <a:t> </a:t>
            </a:r>
            <a:r>
              <a:rPr lang="en-US" sz="2400" dirty="0" smtClean="0"/>
              <a:t>student talks and papers</a:t>
            </a:r>
          </a:p>
          <a:p>
            <a:r>
              <a:rPr lang="en-US" sz="2400" u="sng" dirty="0"/>
              <a:t>0</a:t>
            </a:r>
            <a:r>
              <a:rPr lang="en-US" sz="2400" u="sng" dirty="0" smtClean="0"/>
              <a:t> </a:t>
            </a:r>
            <a:r>
              <a:rPr lang="en-US" sz="2400" dirty="0" smtClean="0"/>
              <a:t>professional licensure and ethics topics presented</a:t>
            </a:r>
          </a:p>
          <a:p>
            <a:r>
              <a:rPr lang="en-US" sz="2400" u="sng" dirty="0" smtClean="0"/>
              <a:t>0 </a:t>
            </a:r>
            <a:r>
              <a:rPr lang="en-US" sz="2400" dirty="0" smtClean="0"/>
              <a:t>field trips</a:t>
            </a:r>
          </a:p>
          <a:p>
            <a:r>
              <a:rPr lang="en-US" sz="2400" u="sng" dirty="0" smtClean="0"/>
              <a:t>4 </a:t>
            </a:r>
            <a:r>
              <a:rPr lang="en-US" sz="2400" dirty="0" smtClean="0"/>
              <a:t>social functions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20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427" y="30480"/>
            <a:ext cx="7765321" cy="1326321"/>
          </a:xfrm>
        </p:spPr>
        <p:txBody>
          <a:bodyPr/>
          <a:lstStyle/>
          <a:p>
            <a:r>
              <a:rPr lang="en-US" i="1" dirty="0" smtClean="0"/>
              <a:t>Matthews BRIDGE REPAIR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400" y="3124200"/>
            <a:ext cx="7615373" cy="3048000"/>
          </a:xfrm>
        </p:spPr>
        <p:txBody>
          <a:bodyPr>
            <a:normAutofit fontScale="92500"/>
          </a:bodyPr>
          <a:lstStyle/>
          <a:p>
            <a:r>
              <a:rPr lang="en-US" sz="1800" dirty="0" smtClean="0">
                <a:effectLst/>
              </a:rPr>
              <a:t>Steven Fowler and Maria Ruiz from RS&amp;H gave a presentation on the Matthews Bridge Repair</a:t>
            </a:r>
          </a:p>
          <a:p>
            <a:r>
              <a:rPr lang="en-US" sz="1800" dirty="0">
                <a:effectLst/>
              </a:rPr>
              <a:t>The presentation provided </a:t>
            </a:r>
            <a:r>
              <a:rPr lang="en-US" sz="1800" dirty="0" smtClean="0">
                <a:effectLst/>
              </a:rPr>
              <a:t>members insight </a:t>
            </a:r>
            <a:r>
              <a:rPr lang="en-US" sz="1800" dirty="0">
                <a:effectLst/>
              </a:rPr>
              <a:t>on expedient </a:t>
            </a:r>
            <a:r>
              <a:rPr lang="en-US" sz="1800" dirty="0" smtClean="0">
                <a:effectLst/>
              </a:rPr>
              <a:t>and innovative engineering </a:t>
            </a:r>
            <a:r>
              <a:rPr lang="en-US" sz="1800" dirty="0">
                <a:effectLst/>
              </a:rPr>
              <a:t>methods </a:t>
            </a:r>
            <a:r>
              <a:rPr lang="en-US" sz="1800" dirty="0" smtClean="0">
                <a:effectLst/>
              </a:rPr>
              <a:t>and applications used to attain an engineering solution</a:t>
            </a:r>
          </a:p>
          <a:p>
            <a:r>
              <a:rPr lang="en-US" sz="1800" dirty="0" smtClean="0">
                <a:effectLst/>
              </a:rPr>
              <a:t>20  members attended</a:t>
            </a:r>
          </a:p>
          <a:p>
            <a:r>
              <a:rPr lang="en-US" sz="1800" dirty="0" smtClean="0">
                <a:effectLst/>
              </a:rPr>
              <a:t>The Matthews </a:t>
            </a:r>
            <a:r>
              <a:rPr lang="en-US" sz="1800" dirty="0">
                <a:effectLst/>
              </a:rPr>
              <a:t>B</a:t>
            </a:r>
            <a:r>
              <a:rPr lang="en-US" sz="1800" dirty="0" smtClean="0">
                <a:effectLst/>
              </a:rPr>
              <a:t>ridge repair was popular due to </a:t>
            </a:r>
            <a:r>
              <a:rPr lang="en-US" sz="1800" dirty="0" smtClean="0">
                <a:effectLst/>
              </a:rPr>
              <a:t>its groundbreaking  solution </a:t>
            </a:r>
            <a:r>
              <a:rPr lang="en-US" sz="1800" dirty="0" smtClean="0">
                <a:effectLst/>
              </a:rPr>
              <a:t>significant impact on the city of Jacksonville</a:t>
            </a:r>
          </a:p>
        </p:txBody>
      </p:sp>
      <p:pic>
        <p:nvPicPr>
          <p:cNvPr id="4098" name="Picture 2" descr="http://www.trademarkia.com/services/home_logo.ashx?sid=78879575&amp;size=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096000"/>
            <a:ext cx="19050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343" y="1066800"/>
            <a:ext cx="5255486" cy="190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8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0"/>
            <a:ext cx="7765321" cy="1326321"/>
          </a:xfrm>
        </p:spPr>
        <p:txBody>
          <a:bodyPr/>
          <a:lstStyle/>
          <a:p>
            <a:r>
              <a:rPr lang="en-US" i="1" dirty="0" smtClean="0"/>
              <a:t>Engineering Panel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524000"/>
            <a:ext cx="7765322" cy="3581400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Corey </a:t>
            </a:r>
            <a:r>
              <a:rPr lang="en-US" sz="1800" i="1" dirty="0" err="1" smtClean="0"/>
              <a:t>Chaissen</a:t>
            </a:r>
            <a:r>
              <a:rPr lang="en-US" sz="1800" i="1" dirty="0" smtClean="0"/>
              <a:t> (AMEC), Sonya Johnson (RS&amp;H), Brian </a:t>
            </a:r>
            <a:r>
              <a:rPr lang="en-US" sz="1800" i="1" dirty="0" err="1" smtClean="0"/>
              <a:t>McGarity</a:t>
            </a:r>
            <a:r>
              <a:rPr lang="en-US" sz="1800" i="1" dirty="0" smtClean="0"/>
              <a:t> (Superior Construction), and Brett </a:t>
            </a:r>
            <a:r>
              <a:rPr lang="en-US" sz="1800" i="1" dirty="0" err="1" smtClean="0"/>
              <a:t>Manzie</a:t>
            </a:r>
            <a:r>
              <a:rPr lang="en-US" sz="1800" i="1" dirty="0" smtClean="0"/>
              <a:t> (CH2M-HILL) provided members insight on ‘life as an engineer’ of the various </a:t>
            </a:r>
            <a:r>
              <a:rPr lang="en-US" sz="1800" i="1" dirty="0" smtClean="0"/>
              <a:t>fields.</a:t>
            </a:r>
            <a:endParaRPr lang="en-US" sz="1800" i="1" dirty="0" smtClean="0"/>
          </a:p>
          <a:p>
            <a:r>
              <a:rPr lang="en-US" sz="1800" i="1" dirty="0" smtClean="0"/>
              <a:t>The panel also discussed the transition between college and their career fields</a:t>
            </a:r>
          </a:p>
          <a:p>
            <a:r>
              <a:rPr lang="en-US" sz="1800" i="1" dirty="0" smtClean="0"/>
              <a:t>30 members attended</a:t>
            </a:r>
          </a:p>
          <a:p>
            <a:r>
              <a:rPr lang="en-US" sz="1800" i="1" dirty="0" smtClean="0"/>
              <a:t>The engineering panel was popular due to the broad range of civil engineering fields, which pertained to a larger audience</a:t>
            </a:r>
          </a:p>
        </p:txBody>
      </p:sp>
      <p:pic>
        <p:nvPicPr>
          <p:cNvPr id="4" name="Picture 2" descr="http://www.trademarkia.com/services/home_logo.ashx?sid=78879575&amp;size=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000" y="5639760"/>
            <a:ext cx="1876668" cy="49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superiorse.com/wp-content/themes/superior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62" y="5438021"/>
            <a:ext cx="1893805" cy="71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QHBhMUEBQRFRMSFRgVFRcUGBYcFRkZFB0XGBsYFR4YHCwgGiAmHR8YLTEjKjEtLi8uHCI3ODgsOCgtLi8BCgoKDg0OGBAQGTcmHyQtLDczLCwsLCwvLDQsLCwsMiwsNDcsNCwsLS0sLDA3LC0sLCwsLDcsLCssLCwsLCw3N//AABEIAIAA5QMBIgACEQEDEQH/xAAbAAEAAwEBAQEAAAAAAAAAAAAABQYHAQIDBP/EADkQAAIBAgUBBAYJAwUAAAAAAAABAgMRBAUGEiExBxNBYSJRgZGhsRQjMjNCYnGywXKC0RYkkqLC/8QAGQEBAQEBAQEAAAAAAAAAAAAAAAECAwQF/8QAHxEBAQEBAAICAwEAAAAAAAAAAAECEQMxIUESE1Fh/9oADAMBAAIRAxEAPwDcQAAAAAAAAAAAAAAAAAAAAAAAAAAAAAAAAAAAAAAAAAAAAAAAAAAAAAAAAAAAAAAAAAAAAAAAAAAAAAAAAAAAAAAAAAAAAAAAAAAAAAAAACo6o1d9AqOlQtKouJSf2Y+X5n8i5zdXkY3vOJ2rcDPNPxxOdQqVO/q3g0rKe3qr9OhM5Pns6GZLD4rmUvu6lrNtfhmul/M1ccc8+eXnZzq1A4jph3AAAAAAAAAAAAAAAAACqdomaYvKMmVTBRjJ71GfouU0pcJwS682LmdvBajpiDnqCtDvP90kubWpJ/8AHr7Cb7Ou0GtmObrCY2zlO6hO22SlFNuE167J88dDrfDZOy9TrVAYzqftDxuNz2phsClFRqSpw7uO+rNxum+eFynwl4dSMr6nzjS+Kh9KlUW/lRrKEoSS6q8f88Fng1ftPybwdMLp57neoKUq1Dvu6V39VGEYcdVHdzL2XLD2Y68r5pmf0XFtTlKMpU6lrSvDlxmlw+Lu/kyXw6k6vWpgyXWfaVWlmjw2WpcS2d4lunOfRxpR8n4838iCxec53kMVWxEq8YNr7yNOULvopbVx8BPBqnW7gqektaU860xPE1ttJ0Lqur+itqvujfwa8PYZ7mnaHj9RZn3WXxnCLvsjTipVWl+KbatH5L1kz4tW2fw61nU2OeXZJUnH7SSjH+qbUU/ZcgtK5LRlTn3sI1JWV3NXvu69TMcx1BmWUyVHMZVVTqWbVWMeiad4SivB2NHyHNNsY1I8pq0l4+aN3x3OXm8ln7Jb6fGvW/0Xn0tsXKhWjdRvZq3qb9T+DRBZnmks4zqNRR2XlFRine3KV2/Wyw66xlPHZdBxvujPxXhJO/8ABG6Gyl47NFUkvq6Lv+s/BezqXPJn8r7efct3+vN+OtMhxE6cXQ6eZ9IAAAAAAAAAAAAAAAAMz1p2mTy7NnhsDTjUqRe2U5Xfpv8ABThHmT87+80swHUEa2iNfPEShGSdWdWm5XVOaqbrpS8JJN+a6nbw5mrepU7LVGfUabnLDvald3o9EuefSuir6OxLraqqYupb6inXxc7cK6jKyX90kTmf9rk8zyypRhh4Uu+hKm5Oq5SSmnF7UoLmzITCYSeSaIxdWtCVL6U6WHpd4trlG++bV+bcJeZ6JLJeznWUr2M4J43Vkqs+XRpyk3+eq7X/AHe8ke3XH7sww1FfghKrL+57Y/tkS/YZg9uRV63H1tXZF/lpJf8Apy9xStX11qHtRdJNPdXpYdf0xspfOTJPnzW/w+mt6YpLT+gqW/jucO6k/wBbOpL4tmK6TqzWKxeKX26GFr1U14VKycI/ufuNd7V8cst0LWjdLvdtFc+E2k/+qZUuyXIo5vpbH7vs4m+HUl6lG7a/SUvgY8d5jWr91b7UrSGKxOV451sHQdWcIuN+6lUUN3j6PRtfyWTOdS5tnOWVKFXCVNlVbZbcPVT6p8P13IvKs2xXZtnc4VKae7iUJ3jCole0qcvf6/MnMZ2vYnHSVPC4enCpLiPpSqzflGKiv5OupbezPf8AUVuVCvlWiq8atOrSWIxNONpxlFtU4ufCkuVe3uNM7Fstjh9K98kt9epO78dtOTgo/Bv2n7Na5LV1bouHoOniYqNZU5WupW9Km30vZu3nYzLS2usRoyM8PKlGcVJt0qrcJwk+tuHw3z0+Zz+fJiye+r6recXgaeLqQdSEJum90NyT2yta6v0diPzbT8MfV7yEnSq+MopNSt03xfEvmUbRev8AGal1NCPcR+jNSjPu7tU3a6lKbtflWtx18jUjz6zrF5S5mpyqfPRs8XVXf4hOCf2YQ2t+1ydi0YHBwwGGjTpxUYxXCXzfmfoBLq32zjx5x6gADLoAAAAAAAAAAAAAAAAHirSjWg1JKSfVSSa9zPYA/NQy+lhpXp0qUX64win8EfocU+p0AcUbI5sXqR6AHHG/UKNjoA+VfDxxFO04xkvVJJr3M84bBU8L93Tpwv12Rivkj7gDlj44nBU8V95Tpzt03xi/mj7gDxTpqlBKKSS6JJJL9LHsAAAAAAAAAAAAAAAAAAAAAAA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4665" y="5364480"/>
            <a:ext cx="1623156" cy="772598"/>
          </a:xfrm>
          <a:prstGeom prst="rect">
            <a:avLst/>
          </a:prstGeom>
        </p:spPr>
      </p:pic>
      <p:pic>
        <p:nvPicPr>
          <p:cNvPr id="5128" name="Picture 8" descr="http://www.careers.ch2m.com/images/ch2m-hill-logo-words-only-on-black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646" y="5457430"/>
            <a:ext cx="2148841" cy="69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51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39312" y="4572000"/>
            <a:ext cx="6966488" cy="199694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Location: University of South Florida </a:t>
            </a:r>
            <a:endParaRPr lang="en-US" sz="2000" dirty="0"/>
          </a:p>
          <a:p>
            <a:r>
              <a:rPr lang="en-US" sz="2000" dirty="0" smtClean="0"/>
              <a:t>March 27-29, 2014</a:t>
            </a:r>
            <a:endParaRPr lang="en-US" sz="2000" dirty="0"/>
          </a:p>
          <a:p>
            <a:r>
              <a:rPr lang="en-US" sz="2000" dirty="0" smtClean="0"/>
              <a:t>23 students </a:t>
            </a:r>
            <a:r>
              <a:rPr lang="en-US" sz="2000" dirty="0"/>
              <a:t>attended</a:t>
            </a:r>
          </a:p>
          <a:p>
            <a:endParaRPr lang="en-US" dirty="0"/>
          </a:p>
        </p:txBody>
      </p:sp>
      <p:pic>
        <p:nvPicPr>
          <p:cNvPr id="2058" name="Picture 10" descr="http://static.wixstatic.com/media/0d4602_62ec3a9129fd4138acbcbc9986152db8.png_srz_455_235_75_22_0.50_1.20_0.00_png_srz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759" y="1209039"/>
            <a:ext cx="6491594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050429" y="76200"/>
            <a:ext cx="7544253" cy="9143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/>
              <a:t>Student conference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49290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4866" y="0"/>
            <a:ext cx="7765321" cy="1326321"/>
          </a:xfrm>
        </p:spPr>
        <p:txBody>
          <a:bodyPr/>
          <a:lstStyle/>
          <a:p>
            <a:r>
              <a:rPr lang="en-US" dirty="0" smtClean="0"/>
              <a:t>2014 Southeast Conference results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27127" y="3886200"/>
            <a:ext cx="3429000" cy="2819400"/>
          </a:xfrm>
        </p:spPr>
        <p:txBody>
          <a:bodyPr>
            <a:normAutofit/>
          </a:bodyPr>
          <a:lstStyle/>
          <a:p>
            <a:r>
              <a:rPr lang="en-US" sz="1700" dirty="0" smtClean="0"/>
              <a:t>Concrete Canoe (16th)</a:t>
            </a:r>
          </a:p>
          <a:p>
            <a:r>
              <a:rPr lang="en-US" sz="1700" dirty="0" smtClean="0"/>
              <a:t>Steel Bridge (24th)</a:t>
            </a:r>
          </a:p>
          <a:p>
            <a:r>
              <a:rPr lang="en-US" sz="1700" dirty="0" smtClean="0"/>
              <a:t>Shuffle Board (3rd)</a:t>
            </a:r>
          </a:p>
          <a:p>
            <a:r>
              <a:rPr lang="en-US" sz="1700" dirty="0" smtClean="0"/>
              <a:t>Environmental (9th)</a:t>
            </a:r>
          </a:p>
          <a:p>
            <a:r>
              <a:rPr lang="en-US" sz="1700" dirty="0" smtClean="0"/>
              <a:t>Balsa Wood Pyramid (17th)</a:t>
            </a:r>
          </a:p>
          <a:p>
            <a:r>
              <a:rPr lang="en-US" sz="1700" dirty="0" smtClean="0"/>
              <a:t>Professional Paper (4th)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81599" y="1219200"/>
            <a:ext cx="312420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Geotechnical (18th)</a:t>
            </a:r>
          </a:p>
          <a:p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Plans Reading (4th)</a:t>
            </a:r>
          </a:p>
          <a:p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Hydraulic Jump (14th)</a:t>
            </a:r>
          </a:p>
          <a:p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T-Shirt (14th)</a:t>
            </a:r>
          </a:p>
          <a:p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Display (17th)</a:t>
            </a:r>
          </a:p>
          <a:p>
            <a:endParaRPr lang="en-US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Surveying (9</a:t>
            </a:r>
            <a:r>
              <a:rPr lang="en-US" sz="17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66" y="1219200"/>
            <a:ext cx="4173523" cy="23476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509" y="3891146"/>
            <a:ext cx="4312381" cy="242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0"/>
            <a:ext cx="7765321" cy="1326321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PETERS YAFFEE: BUILD, Putt, and give food and scholarship drive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78" y="1524000"/>
            <a:ext cx="6824121" cy="2960028"/>
          </a:xfrm>
        </p:spPr>
        <p:txBody>
          <a:bodyPr>
            <a:normAutofit fontScale="62500" lnSpcReduction="20000"/>
          </a:bodyPr>
          <a:lstStyle/>
          <a:p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Participation</a:t>
            </a:r>
          </a:p>
          <a:p>
            <a:pPr lvl="1"/>
            <a:r>
              <a:rPr lang="en-US" sz="2600" dirty="0" smtClean="0">
                <a:effectLst/>
              </a:rPr>
              <a:t>10 student members participated in the event</a:t>
            </a:r>
          </a:p>
          <a:p>
            <a:pPr lvl="1"/>
            <a:r>
              <a:rPr lang="en-US" sz="2600" dirty="0" smtClean="0">
                <a:effectLst/>
              </a:rPr>
              <a:t>23% of total membership were involved </a:t>
            </a:r>
          </a:p>
          <a:p>
            <a:pPr lvl="1"/>
            <a:r>
              <a:rPr lang="en-US" sz="2600" dirty="0" smtClean="0">
                <a:effectLst/>
              </a:rPr>
              <a:t>1 Faculty/Practitioner advisor attended</a:t>
            </a:r>
          </a:p>
          <a:p>
            <a:pPr lvl="1"/>
            <a:r>
              <a:rPr lang="en-US" sz="2600" dirty="0" smtClean="0">
                <a:effectLst/>
              </a:rPr>
              <a:t>An average of 6 hours were invested per member</a:t>
            </a:r>
          </a:p>
          <a:p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Description</a:t>
            </a:r>
          </a:p>
          <a:p>
            <a:pPr lvl="1"/>
            <a:r>
              <a:rPr lang="en-US" sz="2400" dirty="0" smtClean="0">
                <a:effectLst/>
              </a:rPr>
              <a:t>Student members were paired with local engineering companies to design/build a miniature golf </a:t>
            </a:r>
            <a:r>
              <a:rPr lang="en-US" sz="2400" dirty="0" smtClean="0">
                <a:effectLst/>
              </a:rPr>
              <a:t>hole from a </a:t>
            </a:r>
            <a:r>
              <a:rPr lang="en-US" sz="2400" dirty="0" smtClean="0">
                <a:effectLst/>
              </a:rPr>
              <a:t>food drive</a:t>
            </a:r>
          </a:p>
          <a:p>
            <a:pPr lvl="1"/>
            <a:r>
              <a:rPr lang="en-US" sz="2400" dirty="0" smtClean="0">
                <a:effectLst/>
              </a:rPr>
              <a:t>The food was donated to Second Harvest Food Bank</a:t>
            </a:r>
          </a:p>
          <a:p>
            <a:endParaRPr lang="en-US" sz="3600" dirty="0" smtClean="0"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endParaRPr lang="en-US" sz="3600" dirty="0" smtClean="0"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pPr marL="457200" lvl="1" indent="0">
              <a:buNone/>
            </a:pPr>
            <a:endParaRPr lang="en-US" i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4667250"/>
            <a:ext cx="3430997" cy="192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0"/>
            <a:ext cx="7765321" cy="1326321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PETERS YAFFEE: BUILD, Putt, and give food and scholarship drive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777" y="1316161"/>
            <a:ext cx="6900322" cy="3581400"/>
          </a:xfrm>
        </p:spPr>
        <p:txBody>
          <a:bodyPr>
            <a:normAutofit fontScale="47500" lnSpcReduction="20000"/>
          </a:bodyPr>
          <a:lstStyle/>
          <a:p>
            <a:r>
              <a:rPr lang="en-US" sz="34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Goals</a:t>
            </a:r>
          </a:p>
          <a:p>
            <a:pPr lvl="1"/>
            <a:r>
              <a:rPr lang="en-US" sz="3400" dirty="0" smtClean="0">
                <a:effectLst/>
              </a:rPr>
              <a:t>Donate as much food possible</a:t>
            </a:r>
          </a:p>
          <a:p>
            <a:pPr lvl="1"/>
            <a:r>
              <a:rPr lang="en-US" sz="3400" dirty="0" smtClean="0">
                <a:effectLst/>
              </a:rPr>
              <a:t>Allow members to network with local companies</a:t>
            </a:r>
          </a:p>
          <a:p>
            <a:pPr lvl="1"/>
            <a:r>
              <a:rPr lang="en-US" sz="3400" dirty="0" smtClean="0">
                <a:effectLst/>
              </a:rPr>
              <a:t>Present creativity in design/build of miniature golf hole</a:t>
            </a:r>
          </a:p>
          <a:p>
            <a:pPr lvl="1"/>
            <a:r>
              <a:rPr lang="en-US" sz="3400" dirty="0" smtClean="0">
                <a:effectLst/>
              </a:rPr>
              <a:t>The project goals coincided with our chapter goals by </a:t>
            </a:r>
            <a:r>
              <a:rPr lang="en-US" sz="3400" dirty="0" smtClean="0">
                <a:effectLst/>
              </a:rPr>
              <a:t>increasing </a:t>
            </a:r>
            <a:r>
              <a:rPr lang="en-US" sz="3400" dirty="0" smtClean="0">
                <a:effectLst/>
              </a:rPr>
              <a:t>local company involvement with our chapter</a:t>
            </a:r>
          </a:p>
          <a:p>
            <a:r>
              <a:rPr lang="en-US" sz="34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Project Impact</a:t>
            </a:r>
          </a:p>
          <a:p>
            <a:pPr lvl="1"/>
            <a:r>
              <a:rPr lang="en-US" sz="3400" dirty="0" smtClean="0">
                <a:effectLst/>
              </a:rPr>
              <a:t>The project provided food for hungry families in the immediate future</a:t>
            </a:r>
          </a:p>
          <a:p>
            <a:pPr lvl="1"/>
            <a:r>
              <a:rPr lang="en-US" sz="3400" dirty="0" smtClean="0">
                <a:effectLst/>
              </a:rPr>
              <a:t>The project set an example for the local community to pay it forward and </a:t>
            </a:r>
            <a:r>
              <a:rPr lang="en-US" sz="3400" dirty="0" smtClean="0">
                <a:effectLst/>
              </a:rPr>
              <a:t>make our </a:t>
            </a:r>
            <a:r>
              <a:rPr lang="en-US" sz="3400" dirty="0" smtClean="0">
                <a:effectLst/>
              </a:rPr>
              <a:t>society a better place</a:t>
            </a:r>
            <a:endParaRPr lang="en-US" sz="3400" dirty="0" smtClean="0"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endParaRPr lang="en-US" sz="3600" dirty="0" smtClean="0"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pPr marL="457200" lvl="1" indent="0">
              <a:buNone/>
            </a:pPr>
            <a:endParaRPr lang="en-US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38" y="4724400"/>
            <a:ext cx="35052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152400"/>
            <a:ext cx="7765321" cy="1326321"/>
          </a:xfrm>
        </p:spPr>
        <p:txBody>
          <a:bodyPr/>
          <a:lstStyle/>
          <a:p>
            <a:r>
              <a:rPr lang="en-US" dirty="0" smtClean="0"/>
              <a:t>Summary and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765322" cy="4191000"/>
          </a:xfrm>
        </p:spPr>
        <p:txBody>
          <a:bodyPr>
            <a:normAutofit/>
          </a:bodyPr>
          <a:lstStyle/>
          <a:p>
            <a:r>
              <a:rPr lang="en-US" i="1" dirty="0" smtClean="0"/>
              <a:t>What were the most significant events of the year?</a:t>
            </a:r>
          </a:p>
          <a:p>
            <a:pPr marL="457200" lvl="1" indent="0">
              <a:buNone/>
            </a:pPr>
            <a:r>
              <a:rPr lang="en-US" i="1" dirty="0"/>
              <a:t>	</a:t>
            </a:r>
            <a:r>
              <a:rPr lang="en-US" i="1" dirty="0" smtClean="0"/>
              <a:t>-Build, Putt, Give Food and Scholarship Drive</a:t>
            </a:r>
          </a:p>
          <a:p>
            <a:pPr marL="457200" lvl="1" indent="0">
              <a:buNone/>
            </a:pPr>
            <a:r>
              <a:rPr lang="en-US" i="1" dirty="0"/>
              <a:t>	</a:t>
            </a:r>
            <a:r>
              <a:rPr lang="en-US" i="1" dirty="0" smtClean="0"/>
              <a:t>-Joint ASCE/COPRI </a:t>
            </a:r>
            <a:r>
              <a:rPr lang="en-US" i="1" dirty="0"/>
              <a:t>R</a:t>
            </a:r>
            <a:r>
              <a:rPr lang="en-US" i="1" dirty="0" smtClean="0"/>
              <a:t>ope’s </a:t>
            </a:r>
            <a:r>
              <a:rPr lang="en-US" i="1" dirty="0"/>
              <a:t>C</a:t>
            </a:r>
            <a:r>
              <a:rPr lang="en-US" i="1" dirty="0" smtClean="0"/>
              <a:t>ourse</a:t>
            </a:r>
          </a:p>
          <a:p>
            <a:r>
              <a:rPr lang="en-US" i="1" dirty="0" smtClean="0"/>
              <a:t>What were the most significant challenges?</a:t>
            </a:r>
          </a:p>
          <a:p>
            <a:pPr marL="0" indent="0">
              <a:buNone/>
            </a:pPr>
            <a:r>
              <a:rPr lang="en-US" i="1" dirty="0" smtClean="0"/>
              <a:t>	</a:t>
            </a:r>
            <a:r>
              <a:rPr lang="en-US" i="1" dirty="0" smtClean="0"/>
              <a:t>-Increasing national membership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-Getting Freshman and Sophomores involved</a:t>
            </a:r>
          </a:p>
        </p:txBody>
      </p:sp>
    </p:spTree>
    <p:extLst>
      <p:ext uri="{BB962C8B-B14F-4D97-AF65-F5344CB8AC3E}">
        <p14:creationId xmlns:p14="http://schemas.microsoft.com/office/powerpoint/2010/main" val="403428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Mailing address: </a:t>
            </a:r>
            <a:r>
              <a:rPr lang="en-US" sz="2400" i="1" dirty="0" smtClean="0"/>
              <a:t>1 UNF Drive Jacksonville, FL 32224</a:t>
            </a:r>
          </a:p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Email addresses: </a:t>
            </a:r>
            <a:r>
              <a:rPr lang="en-US" sz="2400" i="1" dirty="0" smtClean="0"/>
              <a:t>unfasce@gmail.com</a:t>
            </a:r>
          </a:p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Web site: </a:t>
            </a:r>
            <a:r>
              <a:rPr lang="en-US" sz="2400" i="1" dirty="0" smtClean="0"/>
              <a:t>http://ospreyasce.weebly.com</a:t>
            </a:r>
          </a:p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Facebook: </a:t>
            </a:r>
            <a:r>
              <a:rPr lang="en-US" sz="2400" i="1" dirty="0" smtClean="0"/>
              <a:t>https://www.facebook.com/asceunf</a:t>
            </a:r>
            <a:endParaRPr lang="en-US" sz="2400" dirty="0"/>
          </a:p>
        </p:txBody>
      </p:sp>
      <p:pic>
        <p:nvPicPr>
          <p:cNvPr id="1026" name="Picture 2" descr="http://www.unf.edu/uploadedImages/ia/pr/marketing_publications/UNF_LOGO_VERT_PMS_BLUEGR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4041"/>
            <a:ext cx="11906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4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364" y="0"/>
            <a:ext cx="7765321" cy="1325563"/>
          </a:xfrm>
        </p:spPr>
        <p:txBody>
          <a:bodyPr/>
          <a:lstStyle/>
          <a:p>
            <a:r>
              <a:rPr lang="en-US" dirty="0" smtClean="0"/>
              <a:t>Student Officers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3037" y="1226343"/>
            <a:ext cx="4344988" cy="639762"/>
          </a:xfrm>
        </p:spPr>
        <p:txBody>
          <a:bodyPr/>
          <a:lstStyle/>
          <a:p>
            <a:pPr algn="ctr"/>
            <a:r>
              <a:rPr lang="en-US" dirty="0" smtClean="0"/>
              <a:t>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1866105"/>
            <a:ext cx="4344988" cy="4260058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200" i="1" dirty="0"/>
          </a:p>
          <a:p>
            <a:pPr marL="0" indent="0">
              <a:buNone/>
            </a:pPr>
            <a:endParaRPr lang="en-US" sz="2200" i="1" dirty="0" smtClean="0"/>
          </a:p>
          <a:p>
            <a:pPr marL="0" indent="0">
              <a:buNone/>
            </a:pPr>
            <a:endParaRPr lang="en-US" sz="2200" i="1" dirty="0"/>
          </a:p>
          <a:p>
            <a:pPr marL="0" indent="0">
              <a:buNone/>
            </a:pPr>
            <a:endParaRPr lang="en-US" sz="2200" i="1" dirty="0" smtClean="0"/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r>
              <a:rPr lang="en-US" sz="2200" dirty="0"/>
              <a:t>Jeff Bessent</a:t>
            </a:r>
          </a:p>
          <a:p>
            <a:pPr marL="0" indent="0" algn="ctr">
              <a:buNone/>
            </a:pPr>
            <a:r>
              <a:rPr lang="en-US" sz="2200" i="1" dirty="0"/>
              <a:t>Email: n00164205@ospreys.unf.edu Phone Number: (904)-887-4338</a:t>
            </a:r>
          </a:p>
          <a:p>
            <a:pPr marL="0" indent="0" algn="ctr">
              <a:buNone/>
            </a:pPr>
            <a:endParaRPr lang="en-US" sz="22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26343"/>
            <a:ext cx="4325938" cy="639762"/>
          </a:xfrm>
        </p:spPr>
        <p:txBody>
          <a:bodyPr/>
          <a:lstStyle/>
          <a:p>
            <a:pPr algn="ctr"/>
            <a:r>
              <a:rPr lang="en-US" dirty="0" smtClean="0"/>
              <a:t>Vice President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66106"/>
            <a:ext cx="4346575" cy="4260057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200" i="1" dirty="0" smtClean="0"/>
          </a:p>
          <a:p>
            <a:pPr marL="0" indent="0">
              <a:buNone/>
            </a:pPr>
            <a:endParaRPr lang="en-US" sz="2200" i="1" dirty="0"/>
          </a:p>
          <a:p>
            <a:pPr marL="0" indent="0">
              <a:buNone/>
            </a:pPr>
            <a:endParaRPr lang="en-US" sz="2200" i="1" dirty="0" smtClean="0"/>
          </a:p>
          <a:p>
            <a:pPr marL="0" indent="0">
              <a:buNone/>
            </a:pPr>
            <a:endParaRPr lang="en-US" sz="2200" i="1" dirty="0"/>
          </a:p>
          <a:p>
            <a:pPr marL="0" indent="0">
              <a:buNone/>
            </a:pPr>
            <a:endParaRPr lang="en-US" sz="2200" i="1" dirty="0"/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r>
              <a:rPr lang="en-US" sz="2200" dirty="0"/>
              <a:t>Ryan Pucker</a:t>
            </a:r>
            <a:endParaRPr lang="en-US" sz="2200" u="sng" dirty="0"/>
          </a:p>
          <a:p>
            <a:pPr marL="0" indent="0" algn="ctr">
              <a:buNone/>
            </a:pPr>
            <a:r>
              <a:rPr lang="en-US" sz="2200" i="1" dirty="0"/>
              <a:t>Email: n00905085@ospreys.unf.edu Phone Number: (954)-931-5460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399"/>
            <a:ext cx="3903232" cy="247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2057399"/>
            <a:ext cx="3927617" cy="247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727" y="0"/>
            <a:ext cx="7765321" cy="1325563"/>
          </a:xfrm>
        </p:spPr>
        <p:txBody>
          <a:bodyPr/>
          <a:lstStyle/>
          <a:p>
            <a:r>
              <a:rPr lang="en-US" dirty="0" smtClean="0"/>
              <a:t>Student Officers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3037" y="1226343"/>
            <a:ext cx="4344988" cy="639762"/>
          </a:xfrm>
        </p:spPr>
        <p:txBody>
          <a:bodyPr/>
          <a:lstStyle/>
          <a:p>
            <a:pPr algn="ctr"/>
            <a:r>
              <a:rPr lang="en-US" dirty="0"/>
              <a:t>Treasurer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1866105"/>
            <a:ext cx="4344988" cy="4260058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200" i="1" dirty="0"/>
          </a:p>
          <a:p>
            <a:pPr marL="0" indent="0">
              <a:buNone/>
            </a:pPr>
            <a:endParaRPr lang="en-US" sz="2200" i="1" dirty="0" smtClean="0"/>
          </a:p>
          <a:p>
            <a:pPr marL="0" indent="0">
              <a:buNone/>
            </a:pPr>
            <a:endParaRPr lang="en-US" sz="2200" i="1" dirty="0"/>
          </a:p>
          <a:p>
            <a:pPr marL="0" indent="0">
              <a:buNone/>
            </a:pPr>
            <a:endParaRPr lang="en-US" sz="2200" i="1" dirty="0" smtClean="0"/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r>
              <a:rPr lang="en-US" sz="2200" dirty="0" smtClean="0"/>
              <a:t>Jason </a:t>
            </a:r>
            <a:r>
              <a:rPr lang="en-US" sz="2200" dirty="0"/>
              <a:t>Williams</a:t>
            </a:r>
          </a:p>
          <a:p>
            <a:pPr marL="0" indent="0" algn="ctr">
              <a:buNone/>
            </a:pPr>
            <a:r>
              <a:rPr lang="en-US" sz="2200" i="1" dirty="0"/>
              <a:t>Email: n00919157@ospreys.unf.edu </a:t>
            </a:r>
          </a:p>
          <a:p>
            <a:pPr marL="0" indent="0" algn="ctr">
              <a:buNone/>
            </a:pPr>
            <a:r>
              <a:rPr lang="en-US" sz="2200" i="1" dirty="0"/>
              <a:t>Phone Number: (850)-642-1429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26343"/>
            <a:ext cx="4325938" cy="639762"/>
          </a:xfrm>
        </p:spPr>
        <p:txBody>
          <a:bodyPr/>
          <a:lstStyle/>
          <a:p>
            <a:pPr algn="ctr"/>
            <a:r>
              <a:rPr lang="en-US" dirty="0" smtClean="0"/>
              <a:t>Secretary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66106"/>
            <a:ext cx="4346575" cy="4260057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200" i="1" dirty="0" smtClean="0"/>
          </a:p>
          <a:p>
            <a:pPr marL="0" indent="0">
              <a:buNone/>
            </a:pPr>
            <a:endParaRPr lang="en-US" sz="2200" i="1" dirty="0"/>
          </a:p>
          <a:p>
            <a:pPr marL="0" indent="0">
              <a:buNone/>
            </a:pPr>
            <a:endParaRPr lang="en-US" sz="2200" i="1" dirty="0" smtClean="0"/>
          </a:p>
          <a:p>
            <a:pPr marL="0" indent="0">
              <a:buNone/>
            </a:pPr>
            <a:endParaRPr lang="en-US" sz="2200" i="1" dirty="0"/>
          </a:p>
          <a:p>
            <a:pPr marL="0" indent="0">
              <a:buNone/>
            </a:pPr>
            <a:endParaRPr lang="en-US" sz="2200" i="1" dirty="0"/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r>
              <a:rPr lang="en-US" sz="2200" dirty="0"/>
              <a:t>James Pugh</a:t>
            </a:r>
          </a:p>
          <a:p>
            <a:pPr marL="0" indent="0" algn="ctr">
              <a:buNone/>
            </a:pPr>
            <a:r>
              <a:rPr lang="en-US" sz="2200" i="1" dirty="0"/>
              <a:t>Email: n00908033@ospreys.unf.edu</a:t>
            </a:r>
          </a:p>
          <a:p>
            <a:pPr marL="0" indent="0" algn="ctr">
              <a:buNone/>
            </a:pPr>
            <a:r>
              <a:rPr lang="en-US" sz="2200" i="1" dirty="0"/>
              <a:t>Phone Number: (904)-742-5651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34" y="2057399"/>
            <a:ext cx="3931920" cy="24723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1" y="2057399"/>
            <a:ext cx="3931920" cy="247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465" y="0"/>
            <a:ext cx="7765321" cy="1325563"/>
          </a:xfrm>
        </p:spPr>
        <p:txBody>
          <a:bodyPr/>
          <a:lstStyle/>
          <a:p>
            <a:r>
              <a:rPr lang="en-US" dirty="0" smtClean="0"/>
              <a:t>Advisors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3037" y="1226343"/>
            <a:ext cx="4344988" cy="639762"/>
          </a:xfrm>
        </p:spPr>
        <p:txBody>
          <a:bodyPr/>
          <a:lstStyle/>
          <a:p>
            <a:pPr algn="ctr"/>
            <a:r>
              <a:rPr lang="en-US" dirty="0" smtClean="0"/>
              <a:t>Faculty Advisor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1866105"/>
            <a:ext cx="4344988" cy="4260058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200" i="1" dirty="0"/>
          </a:p>
          <a:p>
            <a:pPr marL="0" indent="0">
              <a:buNone/>
            </a:pPr>
            <a:endParaRPr lang="en-US" sz="2200" i="1" dirty="0" smtClean="0"/>
          </a:p>
          <a:p>
            <a:pPr marL="0" indent="0">
              <a:buNone/>
            </a:pPr>
            <a:endParaRPr lang="en-US" sz="2200" i="1" dirty="0"/>
          </a:p>
          <a:p>
            <a:pPr marL="0" indent="0">
              <a:buNone/>
            </a:pPr>
            <a:endParaRPr lang="en-US" sz="2200" i="1" dirty="0" smtClean="0"/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r>
              <a:rPr lang="en-US" sz="2200" dirty="0"/>
              <a:t>Dr. Nick Hudyma</a:t>
            </a:r>
          </a:p>
          <a:p>
            <a:pPr marL="0" indent="0" algn="ctr">
              <a:buNone/>
            </a:pPr>
            <a:r>
              <a:rPr lang="en-US" sz="2200" i="1" dirty="0"/>
              <a:t>Email: nhudyma@unf.edu </a:t>
            </a:r>
          </a:p>
          <a:p>
            <a:pPr marL="0" indent="0" algn="ctr">
              <a:buNone/>
            </a:pPr>
            <a:r>
              <a:rPr lang="en-US" sz="2200" i="1" dirty="0"/>
              <a:t>Phone Number: (904)-620-2195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26343"/>
            <a:ext cx="4325938" cy="639762"/>
          </a:xfrm>
        </p:spPr>
        <p:txBody>
          <a:bodyPr/>
          <a:lstStyle/>
          <a:p>
            <a:pPr algn="ctr"/>
            <a:r>
              <a:rPr lang="en-US" dirty="0" smtClean="0"/>
              <a:t>Practitioner Advisor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66106"/>
            <a:ext cx="4346575" cy="4260057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200" i="1" dirty="0" smtClean="0"/>
          </a:p>
          <a:p>
            <a:pPr marL="0" indent="0">
              <a:buNone/>
            </a:pPr>
            <a:endParaRPr lang="en-US" sz="2200" i="1" dirty="0"/>
          </a:p>
          <a:p>
            <a:pPr marL="0" indent="0">
              <a:buNone/>
            </a:pPr>
            <a:endParaRPr lang="en-US" sz="2200" i="1" dirty="0" smtClean="0"/>
          </a:p>
          <a:p>
            <a:pPr marL="0" indent="0">
              <a:buNone/>
            </a:pPr>
            <a:endParaRPr lang="en-US" sz="2200" i="1" dirty="0"/>
          </a:p>
          <a:p>
            <a:pPr marL="0" indent="0">
              <a:buNone/>
            </a:pPr>
            <a:endParaRPr lang="en-US" sz="2200" i="1" dirty="0"/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r>
              <a:rPr lang="en-US" sz="2200" dirty="0"/>
              <a:t>Kari Bishop</a:t>
            </a:r>
          </a:p>
          <a:p>
            <a:pPr marL="0" indent="0" algn="ctr">
              <a:buNone/>
            </a:pPr>
            <a:r>
              <a:rPr lang="en-US" sz="2200" i="1" dirty="0"/>
              <a:t>Email: kari_bishop@yahoo.com </a:t>
            </a:r>
          </a:p>
          <a:p>
            <a:pPr marL="0" indent="0" algn="ctr">
              <a:buNone/>
            </a:pPr>
            <a:r>
              <a:rPr lang="en-US" sz="2200" i="1" dirty="0"/>
              <a:t>Phone Number: (904)-424-3989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071612"/>
            <a:ext cx="2567940" cy="26342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873" y="2071613"/>
            <a:ext cx="2245375" cy="263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8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0"/>
            <a:ext cx="7765321" cy="1326321"/>
          </a:xfrm>
        </p:spPr>
        <p:txBody>
          <a:bodyPr/>
          <a:lstStyle/>
          <a:p>
            <a:r>
              <a:rPr lang="en-US" dirty="0" smtClean="0"/>
              <a:t>Financial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7" y="1447800"/>
            <a:ext cx="7765322" cy="3695136"/>
          </a:xfrm>
        </p:spPr>
        <p:txBody>
          <a:bodyPr/>
          <a:lstStyle/>
          <a:p>
            <a:r>
              <a:rPr lang="en-US" sz="2400" dirty="0" smtClean="0"/>
              <a:t>Dues </a:t>
            </a:r>
            <a:r>
              <a:rPr lang="en-US" sz="2400" i="1" dirty="0" smtClean="0"/>
              <a:t>($30/year,  $15 semester)</a:t>
            </a:r>
          </a:p>
          <a:p>
            <a:r>
              <a:rPr lang="en-US" sz="2400" i="1" dirty="0" smtClean="0"/>
              <a:t>As of December 31, 2013</a:t>
            </a:r>
          </a:p>
          <a:p>
            <a:pPr lvl="1"/>
            <a:r>
              <a:rPr lang="en-US" sz="2400" dirty="0" smtClean="0"/>
              <a:t>Total income: $13,985.00</a:t>
            </a:r>
          </a:p>
          <a:p>
            <a:pPr lvl="1"/>
            <a:r>
              <a:rPr lang="en-US" sz="2400" dirty="0" smtClean="0"/>
              <a:t>Total expenditures: $14,110.00</a:t>
            </a:r>
          </a:p>
          <a:p>
            <a:pPr lvl="1"/>
            <a:r>
              <a:rPr lang="en-US" sz="2400" dirty="0" smtClean="0"/>
              <a:t>Cash balance: -$125.00</a:t>
            </a:r>
          </a:p>
          <a:p>
            <a:pPr lvl="1"/>
            <a:r>
              <a:rPr lang="en-US" sz="2400" dirty="0" smtClean="0"/>
              <a:t>Accounts receivable: $11,450.00</a:t>
            </a:r>
          </a:p>
          <a:p>
            <a:pPr lvl="1"/>
            <a:r>
              <a:rPr lang="en-US" sz="2400" dirty="0" smtClean="0"/>
              <a:t>Accounts payable: $16,100.00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304800"/>
            <a:ext cx="7765321" cy="1326321"/>
          </a:xfrm>
        </p:spPr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696654" cy="4876800"/>
          </a:xfrm>
        </p:spPr>
        <p:txBody>
          <a:bodyPr>
            <a:no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UNF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 Student Chapter is a dynamic organization, that continuously strives to become a better organization through milestones per given year</a:t>
            </a:r>
          </a:p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GOALS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FOR 2014</a:t>
            </a:r>
          </a:p>
          <a:p>
            <a:r>
              <a:rPr lang="en-US" sz="2400" dirty="0" smtClean="0"/>
              <a:t>Increase Number of Officer Meetings Compared to Year 2013</a:t>
            </a:r>
          </a:p>
          <a:p>
            <a:r>
              <a:rPr lang="en-US" sz="2400" dirty="0" smtClean="0"/>
              <a:t>Increase in Number of Professional Meetings</a:t>
            </a:r>
          </a:p>
          <a:p>
            <a:r>
              <a:rPr lang="en-US" sz="2400" dirty="0" smtClean="0"/>
              <a:t>Increase Funding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042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152400"/>
            <a:ext cx="7765321" cy="1326321"/>
          </a:xfrm>
        </p:spPr>
        <p:txBody>
          <a:bodyPr/>
          <a:lstStyle/>
          <a:p>
            <a:r>
              <a:rPr lang="en-US" i="1" dirty="0" smtClean="0"/>
              <a:t>INCREASE OF ANNUAL OFFICER MEETINGS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7" y="1828800"/>
            <a:ext cx="7765322" cy="4495800"/>
          </a:xfrm>
        </p:spPr>
        <p:txBody>
          <a:bodyPr/>
          <a:lstStyle/>
          <a:p>
            <a:r>
              <a:rPr lang="en-US" i="1" dirty="0" smtClean="0"/>
              <a:t>UNF ASCE Chapter plans to increase the annual number of officer meetings of 5 per year compared to 2 per year in 2013</a:t>
            </a:r>
          </a:p>
          <a:p>
            <a:r>
              <a:rPr lang="en-US" dirty="0" smtClean="0"/>
              <a:t>To achieve this goal, we plan to meet once a month to </a:t>
            </a:r>
            <a:r>
              <a:rPr lang="en-US" dirty="0" smtClean="0"/>
              <a:t>increase continuity </a:t>
            </a:r>
            <a:r>
              <a:rPr lang="en-US" dirty="0" smtClean="0"/>
              <a:t>and organization among the club</a:t>
            </a:r>
          </a:p>
          <a:p>
            <a:r>
              <a:rPr lang="en-US" dirty="0" smtClean="0"/>
              <a:t>We exceeded our initial goal to a total number of 8 officer meetings this year</a:t>
            </a:r>
          </a:p>
          <a:p>
            <a:r>
              <a:rPr lang="en-US" dirty="0" smtClean="0"/>
              <a:t>The plan was a success and should be implemented in future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58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304800"/>
            <a:ext cx="7765321" cy="1326321"/>
          </a:xfrm>
        </p:spPr>
        <p:txBody>
          <a:bodyPr/>
          <a:lstStyle/>
          <a:p>
            <a:r>
              <a:rPr lang="en-US" i="1" dirty="0" smtClean="0"/>
              <a:t>Increase Number of Professional Meetings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828800"/>
            <a:ext cx="7765322" cy="4343400"/>
          </a:xfrm>
        </p:spPr>
        <p:txBody>
          <a:bodyPr>
            <a:normAutofit/>
          </a:bodyPr>
          <a:lstStyle/>
          <a:p>
            <a:r>
              <a:rPr lang="en-US" i="1" dirty="0"/>
              <a:t>UNF ASCE Chapter plans to increase the </a:t>
            </a:r>
            <a:r>
              <a:rPr lang="en-US" i="1" dirty="0" smtClean="0"/>
              <a:t>total number </a:t>
            </a:r>
            <a:r>
              <a:rPr lang="en-US" i="1" dirty="0"/>
              <a:t>of </a:t>
            </a:r>
            <a:r>
              <a:rPr lang="en-US" i="1" dirty="0" smtClean="0"/>
              <a:t>professional meetings from 1 in 2013 to 5 this year</a:t>
            </a:r>
            <a:endParaRPr lang="en-US" i="1" dirty="0"/>
          </a:p>
          <a:p>
            <a:r>
              <a:rPr lang="en-US" dirty="0" smtClean="0"/>
              <a:t>To achieve this goal, we plan to </a:t>
            </a:r>
            <a:r>
              <a:rPr lang="en-US" dirty="0" smtClean="0"/>
              <a:t>reach out </a:t>
            </a:r>
            <a:r>
              <a:rPr lang="en-US" dirty="0" smtClean="0"/>
              <a:t>to local companies that will provide insight and expertise to student members</a:t>
            </a:r>
          </a:p>
          <a:p>
            <a:r>
              <a:rPr lang="en-US" dirty="0" smtClean="0"/>
              <a:t>We reached our goal of providing 5 professional guest speakers this year</a:t>
            </a:r>
          </a:p>
          <a:p>
            <a:r>
              <a:rPr lang="en-US" dirty="0" smtClean="0"/>
              <a:t>The plan was a success and should be implemented in future years to continuously </a:t>
            </a:r>
            <a:r>
              <a:rPr lang="en-US" dirty="0" smtClean="0"/>
              <a:t>provide expertise to the </a:t>
            </a:r>
            <a:r>
              <a:rPr lang="en-US" dirty="0" smtClean="0"/>
              <a:t>organization </a:t>
            </a:r>
            <a:r>
              <a:rPr lang="en-US" dirty="0" smtClean="0"/>
              <a:t>and </a:t>
            </a:r>
            <a:r>
              <a:rPr lang="en-US" dirty="0" smtClean="0"/>
              <a:t>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2836</TotalTime>
  <Words>915</Words>
  <Application>Microsoft Office PowerPoint</Application>
  <PresentationFormat>On-screen Show (4:3)</PresentationFormat>
  <Paragraphs>188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Bookman Old Style</vt:lpstr>
      <vt:lpstr>Calibri</vt:lpstr>
      <vt:lpstr>Rockwell</vt:lpstr>
      <vt:lpstr>Damask</vt:lpstr>
      <vt:lpstr>American Society of Civil Engineers Student Chapter </vt:lpstr>
      <vt:lpstr>Contact Information</vt:lpstr>
      <vt:lpstr>Student Officers</vt:lpstr>
      <vt:lpstr>Student Officers</vt:lpstr>
      <vt:lpstr>Advisors</vt:lpstr>
      <vt:lpstr>Financial Summary</vt:lpstr>
      <vt:lpstr>Goals and Objectives</vt:lpstr>
      <vt:lpstr>INCREASE OF ANNUAL OFFICER MEETINGS</vt:lpstr>
      <vt:lpstr>Increase Number of Professional Meetings</vt:lpstr>
      <vt:lpstr>Increase Funding</vt:lpstr>
      <vt:lpstr>Membership Statistics</vt:lpstr>
      <vt:lpstr>Meeting Statistics</vt:lpstr>
      <vt:lpstr>Matthews BRIDGE REPAIR</vt:lpstr>
      <vt:lpstr>Engineering Panel</vt:lpstr>
      <vt:lpstr>PowerPoint Presentation</vt:lpstr>
      <vt:lpstr>2014 Southeast Conference results</vt:lpstr>
      <vt:lpstr>PETERS YAFFEE: BUILD, Putt, and give food and scholarship drive</vt:lpstr>
      <vt:lpstr>PETERS YAFFEE: BUILD, Putt, and give food and scholarship drive</vt:lpstr>
      <vt:lpstr>Summary and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</dc:creator>
  <cp:lastModifiedBy>User</cp:lastModifiedBy>
  <cp:revision>112</cp:revision>
  <dcterms:created xsi:type="dcterms:W3CDTF">2013-08-09T15:30:51Z</dcterms:created>
  <dcterms:modified xsi:type="dcterms:W3CDTF">2015-02-02T01:40:18Z</dcterms:modified>
</cp:coreProperties>
</file>