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6" r:id="rId3"/>
    <p:sldId id="262" r:id="rId4"/>
    <p:sldId id="277" r:id="rId5"/>
    <p:sldId id="259" r:id="rId6"/>
    <p:sldId id="261" r:id="rId7"/>
    <p:sldId id="284" r:id="rId8"/>
    <p:sldId id="287"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88092" autoAdjust="0"/>
  </p:normalViewPr>
  <p:slideViewPr>
    <p:cSldViewPr snapToGrid="0">
      <p:cViewPr varScale="1">
        <p:scale>
          <a:sx n="96" d="100"/>
          <a:sy n="96" d="100"/>
        </p:scale>
        <p:origin x="273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7968-3F98-4C1D-8F3A-ACCF5AD5A30C}" type="datetimeFigureOut">
              <a:rPr lang="en-US" smtClean="0"/>
              <a:t>8/13/2020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DA8E1-DCD6-4FB8-8A19-1086940F4DDB}" type="slidenum">
              <a:rPr lang="en-US" smtClean="0"/>
              <a:t>‹#›</a:t>
            </a:fld>
            <a:endParaRPr lang="en-US"/>
          </a:p>
        </p:txBody>
      </p:sp>
    </p:spTree>
    <p:extLst>
      <p:ext uri="{BB962C8B-B14F-4D97-AF65-F5344CB8AC3E}">
        <p14:creationId xmlns:p14="http://schemas.microsoft.com/office/powerpoint/2010/main" val="208253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Black" panose="020B0A04020102020204" pitchFamily="34" charset="0"/>
              </a:rPr>
              <a:t>The Board of Professional Engineer &amp; Land Surveyors is the professional engineering organization to have developed the scholarly work defining the regulation that govern survey and staking. </a:t>
            </a:r>
          </a:p>
          <a:p>
            <a:endParaRPr lang="en-US" sz="1200" b="1" dirty="0" smtClean="0">
              <a:latin typeface="Arial Black" panose="020B0A04020102020204" pitchFamily="34" charset="0"/>
            </a:endParaRPr>
          </a:p>
          <a:p>
            <a:pPr defTabSz="942289">
              <a:defRPr/>
            </a:pPr>
            <a:r>
              <a:rPr lang="en-US" sz="1200" dirty="0" smtClean="0">
                <a:latin typeface="Arial Black" panose="020B0A04020102020204" pitchFamily="34" charset="0"/>
              </a:rPr>
              <a:t>The Civil Engineering Body of Knowledge defines the knowledge, skills, and attitudes necessary to exercise responsible charge in the practice of Surveying. It provides guidance to surveyor.</a:t>
            </a:r>
            <a:r>
              <a:rPr lang="en-US" sz="1200" baseline="0" dirty="0" smtClean="0">
                <a:latin typeface="Arial Black" panose="020B0A04020102020204" pitchFamily="34" charset="0"/>
              </a:rPr>
              <a:t> The </a:t>
            </a:r>
            <a:r>
              <a:rPr lang="en-US" sz="1200" dirty="0" smtClean="0">
                <a:latin typeface="Arial Black" panose="020B0A04020102020204" pitchFamily="34" charset="0"/>
              </a:rPr>
              <a:t> Body of Knowledge will continue to evolve to reflect the rapidly changing environment in which we practice.</a:t>
            </a:r>
          </a:p>
          <a:p>
            <a:pPr defTabSz="942289">
              <a:defRPr/>
            </a:pPr>
            <a:endParaRPr lang="en-US" sz="1200" dirty="0" smtClean="0">
              <a:latin typeface="Arial Black" panose="020B0A04020102020204" pitchFamily="34" charset="0"/>
            </a:endParaRPr>
          </a:p>
          <a:p>
            <a:pPr defTabSz="942289">
              <a:defRPr/>
            </a:pPr>
            <a:r>
              <a:rPr lang="en-US" sz="1200" dirty="0" smtClean="0">
                <a:latin typeface="Arial Black" panose="020B0A04020102020204" pitchFamily="34" charset="0"/>
              </a:rPr>
              <a:t>The third edition of the Body of Knowledge, was published in 2019, and is available as a free download on the ASCE website. </a:t>
            </a:r>
          </a:p>
          <a:p>
            <a:endParaRPr lang="en-US" dirty="0"/>
          </a:p>
        </p:txBody>
      </p:sp>
      <p:sp>
        <p:nvSpPr>
          <p:cNvPr id="4" name="Slide Number Placeholder 3"/>
          <p:cNvSpPr>
            <a:spLocks noGrp="1"/>
          </p:cNvSpPr>
          <p:nvPr>
            <p:ph type="sldNum" sz="quarter" idx="10"/>
          </p:nvPr>
        </p:nvSpPr>
        <p:spPr/>
        <p:txBody>
          <a:bodyPr/>
          <a:lstStyle/>
          <a:p>
            <a:fld id="{64FDA8E1-DCD6-4FB8-8A19-1086940F4DDB}" type="slidenum">
              <a:rPr lang="en-US" smtClean="0"/>
              <a:t>3</a:t>
            </a:fld>
            <a:endParaRPr lang="en-US"/>
          </a:p>
        </p:txBody>
      </p:sp>
    </p:spTree>
    <p:extLst>
      <p:ext uri="{BB962C8B-B14F-4D97-AF65-F5344CB8AC3E}">
        <p14:creationId xmlns:p14="http://schemas.microsoft.com/office/powerpoint/2010/main" val="267182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DA8E1-DCD6-4FB8-8A19-1086940F4DDB}" type="slidenum">
              <a:rPr lang="en-US" smtClean="0"/>
              <a:t>5</a:t>
            </a:fld>
            <a:endParaRPr lang="en-US"/>
          </a:p>
        </p:txBody>
      </p:sp>
    </p:spTree>
    <p:extLst>
      <p:ext uri="{BB962C8B-B14F-4D97-AF65-F5344CB8AC3E}">
        <p14:creationId xmlns:p14="http://schemas.microsoft.com/office/powerpoint/2010/main" val="215211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Black" panose="020B0A04020102020204" pitchFamily="34" charset="0"/>
              </a:rPr>
              <a:t>The technology Surveying and</a:t>
            </a:r>
            <a:r>
              <a:rPr lang="en-US" sz="1200" baseline="0" dirty="0" smtClean="0">
                <a:latin typeface="Arial Black" panose="020B0A04020102020204" pitchFamily="34" charset="0"/>
              </a:rPr>
              <a:t> Engineers</a:t>
            </a:r>
            <a:r>
              <a:rPr lang="en-US" sz="1200" dirty="0" smtClean="0">
                <a:latin typeface="Arial Black" panose="020B0A04020102020204" pitchFamily="34" charset="0"/>
              </a:rPr>
              <a:t> use to interact (exchange data) is an</a:t>
            </a:r>
            <a:r>
              <a:rPr lang="en-US" sz="1200" baseline="0" dirty="0" smtClean="0">
                <a:latin typeface="Arial Black" panose="020B0A04020102020204" pitchFamily="34" charset="0"/>
              </a:rPr>
              <a:t> evolving field.</a:t>
            </a:r>
            <a:r>
              <a:rPr lang="en-US" sz="1200" dirty="0" smtClean="0">
                <a:latin typeface="Arial Black" panose="020B0A04020102020204" pitchFamily="34" charset="0"/>
              </a:rPr>
              <a:t> Companies have developed</a:t>
            </a:r>
            <a:r>
              <a:rPr lang="en-US" sz="1200" baseline="0" dirty="0" smtClean="0">
                <a:latin typeface="Arial Black" panose="020B0A04020102020204" pitchFamily="34" charset="0"/>
              </a:rPr>
              <a:t> and continue to develop software that allows for faster and accurate data exchange. The main platform (software) group </a:t>
            </a:r>
            <a:r>
              <a:rPr lang="en-US" sz="1200" dirty="0" smtClean="0">
                <a:latin typeface="Arial Black" panose="020B0A04020102020204" pitchFamily="34" charset="0"/>
              </a:rPr>
              <a:t>that has defined the</a:t>
            </a:r>
            <a:r>
              <a:rPr lang="en-US" sz="1200" baseline="0" dirty="0" smtClean="0">
                <a:latin typeface="Arial Black" panose="020B0A04020102020204" pitchFamily="34" charset="0"/>
              </a:rPr>
              <a:t> way this field is evolving </a:t>
            </a:r>
            <a:r>
              <a:rPr lang="en-US" sz="1200" dirty="0" smtClean="0">
                <a:latin typeface="Arial Black" panose="020B0A04020102020204" pitchFamily="34" charset="0"/>
              </a:rPr>
              <a:t>is </a:t>
            </a:r>
            <a:r>
              <a:rPr lang="en-US" sz="1200" dirty="0" err="1" smtClean="0">
                <a:latin typeface="Arial Black" panose="020B0A04020102020204" pitchFamily="34" charset="0"/>
              </a:rPr>
              <a:t>AutoCad</a:t>
            </a:r>
            <a:r>
              <a:rPr lang="en-US" sz="1200" baseline="0" dirty="0" smtClean="0">
                <a:latin typeface="Arial Black" panose="020B0A04020102020204" pitchFamily="34" charset="0"/>
              </a:rPr>
              <a:t> </a:t>
            </a:r>
            <a:r>
              <a:rPr lang="en-US" sz="1200" dirty="0" smtClean="0">
                <a:latin typeface="Arial Black" panose="020B0A04020102020204" pitchFamily="34" charset="0"/>
              </a:rPr>
              <a:t>and this company continuously</a:t>
            </a:r>
            <a:r>
              <a:rPr lang="en-US" sz="1200" baseline="0" dirty="0" smtClean="0">
                <a:latin typeface="Arial Black" panose="020B0A04020102020204" pitchFamily="34" charset="0"/>
              </a:rPr>
              <a:t> works to be the leaders in this industry.  It is it up to the users of this software, the Surveyor and the Civil Engineer to utilize the available tools in a way that makes their interaction efficient.  </a:t>
            </a:r>
            <a:endParaRPr lang="en-US" sz="1200"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64FDA8E1-DCD6-4FB8-8A19-1086940F4DDB}" type="slidenum">
              <a:rPr lang="en-US" smtClean="0"/>
              <a:t>6</a:t>
            </a:fld>
            <a:endParaRPr lang="en-US"/>
          </a:p>
        </p:txBody>
      </p:sp>
    </p:spTree>
    <p:extLst>
      <p:ext uri="{BB962C8B-B14F-4D97-AF65-F5344CB8AC3E}">
        <p14:creationId xmlns:p14="http://schemas.microsoft.com/office/powerpoint/2010/main" val="96439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2D697-E99E-43A3-8E4D-F6488DF5255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322280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2D697-E99E-43A3-8E4D-F6488DF5255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43069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2D697-E99E-43A3-8E4D-F6488DF5255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154289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2D697-E99E-43A3-8E4D-F6488DF5255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80923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12D697-E99E-43A3-8E4D-F6488DF5255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150590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2D697-E99E-43A3-8E4D-F6488DF52556}"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254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2D697-E99E-43A3-8E4D-F6488DF52556}" type="datetimeFigureOut">
              <a:rPr lang="en-US" smtClean="0"/>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279088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2D697-E99E-43A3-8E4D-F6488DF52556}" type="datetimeFigureOut">
              <a:rPr lang="en-US" smtClean="0"/>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303268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2D697-E99E-43A3-8E4D-F6488DF52556}" type="datetimeFigureOut">
              <a:rPr lang="en-US" smtClean="0"/>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117834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2D697-E99E-43A3-8E4D-F6488DF52556}"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361218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2D697-E99E-43A3-8E4D-F6488DF52556}"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69FE3-0607-4F1E-B1E6-7A73CDBBB6B2}" type="slidenum">
              <a:rPr lang="en-US" smtClean="0"/>
              <a:t>‹#›</a:t>
            </a:fld>
            <a:endParaRPr lang="en-US"/>
          </a:p>
        </p:txBody>
      </p:sp>
    </p:spTree>
    <p:extLst>
      <p:ext uri="{BB962C8B-B14F-4D97-AF65-F5344CB8AC3E}">
        <p14:creationId xmlns:p14="http://schemas.microsoft.com/office/powerpoint/2010/main" val="21050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2D697-E99E-43A3-8E4D-F6488DF52556}" type="datetimeFigureOut">
              <a:rPr lang="en-US" smtClean="0"/>
              <a:t>8/13/2020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69FE3-0607-4F1E-B1E6-7A73CDBBB6B2}" type="slidenum">
              <a:rPr lang="en-US" smtClean="0"/>
              <a:t>‹#›</a:t>
            </a:fld>
            <a:endParaRPr lang="en-US"/>
          </a:p>
        </p:txBody>
      </p:sp>
    </p:spTree>
    <p:extLst>
      <p:ext uri="{BB962C8B-B14F-4D97-AF65-F5344CB8AC3E}">
        <p14:creationId xmlns:p14="http://schemas.microsoft.com/office/powerpoint/2010/main" val="981321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sonomacounty.ca.gov/PRMD/Eng-and-Constr/Surveyor/Land-Survey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pelsg.ca.gov/pubs/local_officials_guid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ivil3dj.wordpress.com/2012/02/16/r-i-p-land-development-desktop/" TargetMode="External"/><Relationship Id="rId5" Type="http://schemas.openxmlformats.org/officeDocument/2006/relationships/image" Target="../media/image4.png"/><Relationship Id="rId4" Type="http://schemas.openxmlformats.org/officeDocument/2006/relationships/hyperlink" Target="https://landsurveyorsunited.com/hubs/landdesktopdevelop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D48F9D-40BD-4988-A4A4-6B367B5DE671}"/>
              </a:ext>
            </a:extLst>
          </p:cNvPr>
          <p:cNvSpPr txBox="1">
            <a:spLocks/>
          </p:cNvSpPr>
          <p:nvPr/>
        </p:nvSpPr>
        <p:spPr>
          <a:xfrm>
            <a:off x="1752600" y="2137083"/>
            <a:ext cx="8686800" cy="72093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200"/>
              </a:spcBef>
              <a:spcAft>
                <a:spcPts val="1200"/>
              </a:spcAft>
            </a:pPr>
            <a:r>
              <a:rPr lang="en-US" sz="3200" smtClean="0">
                <a:solidFill>
                  <a:schemeClr val="bg1"/>
                </a:solidFill>
              </a:rPr>
              <a:t>ASCE Can Help You Engineer Tomorrow</a:t>
            </a:r>
            <a:br>
              <a:rPr lang="en-US" sz="3200" smtClean="0">
                <a:solidFill>
                  <a:schemeClr val="bg1"/>
                </a:solidFill>
              </a:rPr>
            </a:br>
            <a:r>
              <a:rPr lang="en-US" sz="2700" smtClean="0">
                <a:solidFill>
                  <a:schemeClr val="bg1"/>
                </a:solidFill>
              </a:rPr>
              <a:t>Kenneth H. Rosenfield, P.E., F.ASCE, Env SP</a:t>
            </a:r>
            <a:endParaRPr lang="en-US" sz="2700" dirty="0">
              <a:solidFill>
                <a:schemeClr val="bg1"/>
              </a:solidFill>
            </a:endParaRPr>
          </a:p>
        </p:txBody>
      </p:sp>
      <p:sp>
        <p:nvSpPr>
          <p:cNvPr id="5" name="Title 3">
            <a:extLst>
              <a:ext uri="{FF2B5EF4-FFF2-40B4-BE49-F238E27FC236}">
                <a16:creationId xmlns:a16="http://schemas.microsoft.com/office/drawing/2014/main" id="{07D48F9D-40BD-4988-A4A4-6B367B5DE671}"/>
              </a:ext>
            </a:extLst>
          </p:cNvPr>
          <p:cNvSpPr>
            <a:spLocks noGrp="1"/>
          </p:cNvSpPr>
          <p:nvPr>
            <p:ph type="ctrTitle"/>
          </p:nvPr>
        </p:nvSpPr>
        <p:spPr>
          <a:xfrm>
            <a:off x="1585669" y="765544"/>
            <a:ext cx="8664118" cy="2012097"/>
          </a:xfrm>
          <a:solidFill>
            <a:schemeClr val="accent1"/>
          </a:solidFill>
        </p:spPr>
        <p:txBody>
          <a:bodyPr>
            <a:normAutofit fontScale="90000"/>
          </a:bodyPr>
          <a:lstStyle/>
          <a:p>
            <a:pPr>
              <a:lnSpc>
                <a:spcPct val="100000"/>
              </a:lnSpc>
              <a:spcBef>
                <a:spcPts val="1200"/>
              </a:spcBef>
              <a:spcAft>
                <a:spcPts val="1200"/>
              </a:spcAft>
            </a:pPr>
            <a:r>
              <a:rPr lang="en-US" sz="3200" dirty="0">
                <a:solidFill>
                  <a:schemeClr val="bg1"/>
                </a:solidFill>
              </a:rPr>
              <a:t>ASCE </a:t>
            </a:r>
            <a:r>
              <a:rPr lang="en-US" sz="3200" dirty="0" smtClean="0">
                <a:solidFill>
                  <a:schemeClr val="bg1"/>
                </a:solidFill>
              </a:rPr>
              <a:t/>
            </a:r>
            <a:br>
              <a:rPr lang="en-US" sz="3200" dirty="0" smtClean="0">
                <a:solidFill>
                  <a:schemeClr val="bg1"/>
                </a:solidFill>
              </a:rPr>
            </a:br>
            <a:r>
              <a:rPr lang="en-US" sz="3200" dirty="0" smtClean="0">
                <a:solidFill>
                  <a:schemeClr val="bg1"/>
                </a:solidFill>
              </a:rPr>
              <a:t>Engineer &amp; Survey Staking </a:t>
            </a:r>
            <a:r>
              <a:rPr lang="en-US" sz="3200" dirty="0">
                <a:solidFill>
                  <a:schemeClr val="bg1"/>
                </a:solidFill>
              </a:rPr>
              <a:t>Tomorrow</a:t>
            </a:r>
            <a:br>
              <a:rPr lang="en-US" sz="3200" dirty="0">
                <a:solidFill>
                  <a:schemeClr val="bg1"/>
                </a:solidFill>
              </a:rPr>
            </a:br>
            <a:r>
              <a:rPr lang="en-US" sz="2700" dirty="0" smtClean="0">
                <a:solidFill>
                  <a:schemeClr val="bg1"/>
                </a:solidFill>
              </a:rPr>
              <a:t>Leonard H. Gabrielson, P.L.S</a:t>
            </a:r>
            <a:br>
              <a:rPr lang="en-US" sz="2700" dirty="0" smtClean="0">
                <a:solidFill>
                  <a:schemeClr val="bg1"/>
                </a:solidFill>
              </a:rPr>
            </a:br>
            <a:r>
              <a:rPr lang="en-US" sz="2700" dirty="0">
                <a:solidFill>
                  <a:schemeClr val="bg1"/>
                </a:solidFill>
              </a:rPr>
              <a:t/>
            </a:r>
            <a:br>
              <a:rPr lang="en-US" sz="2700" dirty="0">
                <a:solidFill>
                  <a:schemeClr val="bg1"/>
                </a:solidFill>
              </a:rPr>
            </a:br>
            <a:r>
              <a:rPr lang="en-US" sz="2200" b="1" dirty="0" smtClean="0">
                <a:solidFill>
                  <a:srgbClr val="7030A0"/>
                </a:solidFill>
              </a:rPr>
              <a:t>August 13, 2020</a:t>
            </a:r>
            <a:endParaRPr lang="en-US" sz="2200" b="1" dirty="0">
              <a:solidFill>
                <a:srgbClr val="7030A0"/>
              </a:solidFill>
            </a:endParaRPr>
          </a:p>
        </p:txBody>
      </p:sp>
      <p:sp>
        <p:nvSpPr>
          <p:cNvPr id="2" name="TextBox 1"/>
          <p:cNvSpPr txBox="1"/>
          <p:nvPr/>
        </p:nvSpPr>
        <p:spPr>
          <a:xfrm>
            <a:off x="1585669" y="3367804"/>
            <a:ext cx="8664118" cy="3416320"/>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rgbClr val="002060"/>
                </a:solidFill>
              </a:rPr>
              <a:t>Introduction</a:t>
            </a:r>
          </a:p>
          <a:p>
            <a:pPr marL="285750" indent="-285750">
              <a:buFont typeface="Wingdings" panose="05000000000000000000" pitchFamily="2" charset="2"/>
              <a:buChar char="v"/>
            </a:pPr>
            <a:r>
              <a:rPr lang="en-US" b="1" dirty="0" smtClean="0">
                <a:solidFill>
                  <a:srgbClr val="002060"/>
                </a:solidFill>
              </a:rPr>
              <a:t>Surveying </a:t>
            </a:r>
            <a:r>
              <a:rPr lang="en-US" b="1" dirty="0">
                <a:solidFill>
                  <a:srgbClr val="002060"/>
                </a:solidFill>
              </a:rPr>
              <a:t>&amp; Civil Engineers Guiding Standards</a:t>
            </a:r>
          </a:p>
          <a:p>
            <a:pPr marL="285750" indent="-285750">
              <a:buFont typeface="Wingdings" panose="05000000000000000000" pitchFamily="2" charset="2"/>
              <a:buChar char="v"/>
            </a:pPr>
            <a:r>
              <a:rPr lang="en-US" b="1" dirty="0">
                <a:solidFill>
                  <a:srgbClr val="002060"/>
                </a:solidFill>
              </a:rPr>
              <a:t>The Importance of Surveying and Engineers Interaction </a:t>
            </a:r>
          </a:p>
          <a:p>
            <a:pPr marL="285750" indent="-285750">
              <a:buFont typeface="Wingdings" panose="05000000000000000000" pitchFamily="2" charset="2"/>
              <a:buChar char="v"/>
            </a:pPr>
            <a:r>
              <a:rPr lang="en-US" b="1" dirty="0" smtClean="0">
                <a:solidFill>
                  <a:srgbClr val="002060"/>
                </a:solidFill>
              </a:rPr>
              <a:t>Surveying </a:t>
            </a:r>
            <a:r>
              <a:rPr lang="en-US" b="1" dirty="0">
                <a:solidFill>
                  <a:srgbClr val="002060"/>
                </a:solidFill>
              </a:rPr>
              <a:t>&amp; Civil Engineers Interaction </a:t>
            </a:r>
            <a:r>
              <a:rPr lang="en-US" b="1" dirty="0" smtClean="0">
                <a:solidFill>
                  <a:srgbClr val="002060"/>
                </a:solidFill>
              </a:rPr>
              <a:t>Tools</a:t>
            </a:r>
          </a:p>
          <a:p>
            <a:pPr marL="285750" indent="-285750">
              <a:buFont typeface="Wingdings" panose="05000000000000000000" pitchFamily="2" charset="2"/>
              <a:buChar char="v"/>
            </a:pPr>
            <a:r>
              <a:rPr lang="en-US" b="1" dirty="0" smtClean="0">
                <a:solidFill>
                  <a:srgbClr val="002060"/>
                </a:solidFill>
              </a:rPr>
              <a:t>Examples</a:t>
            </a:r>
            <a:endParaRPr lang="en-US" b="1" dirty="0" smtClean="0">
              <a:solidFill>
                <a:srgbClr val="002060"/>
              </a:solidFill>
            </a:endParaRPr>
          </a:p>
          <a:p>
            <a:pPr marL="285750" indent="-285750">
              <a:buFont typeface="Wingdings" panose="05000000000000000000" pitchFamily="2" charset="2"/>
              <a:buChar char="v"/>
            </a:pPr>
            <a:r>
              <a:rPr lang="en-US" b="1" dirty="0" smtClean="0">
                <a:solidFill>
                  <a:srgbClr val="002060"/>
                </a:solidFill>
              </a:rPr>
              <a:t>The future?</a:t>
            </a:r>
            <a:endParaRPr lang="en-US" b="1" dirty="0">
              <a:solidFill>
                <a:srgbClr val="002060"/>
              </a:solidFill>
            </a:endParaRPr>
          </a:p>
          <a:p>
            <a:pPr marL="285750" indent="-285750">
              <a:buFont typeface="Wingdings" panose="05000000000000000000" pitchFamily="2" charset="2"/>
              <a:buChar char="v"/>
            </a:pPr>
            <a:r>
              <a:rPr lang="en-US" b="1" dirty="0" smtClean="0">
                <a:solidFill>
                  <a:srgbClr val="002060"/>
                </a:solidFill>
              </a:rPr>
              <a:t>Questions </a:t>
            </a:r>
            <a:endParaRPr lang="en-US" b="1" dirty="0">
              <a:solidFill>
                <a:srgbClr val="002060"/>
              </a:solidFill>
            </a:endParaRPr>
          </a:p>
          <a:p>
            <a:endParaRPr lang="en-US" dirty="0">
              <a:solidFill>
                <a:srgbClr val="002060"/>
              </a:solidFill>
            </a:endParaRPr>
          </a:p>
          <a:p>
            <a:r>
              <a:rPr lang="en-US" dirty="0" smtClean="0"/>
              <a:t> </a:t>
            </a:r>
            <a:endParaRPr lang="en-US" dirty="0"/>
          </a:p>
          <a:p>
            <a:endParaRPr lang="en-US" dirty="0">
              <a:solidFill>
                <a:srgbClr val="002060"/>
              </a:solidFill>
            </a:endParaRPr>
          </a:p>
          <a:p>
            <a:endParaRPr lang="en-US" dirty="0" smtClean="0"/>
          </a:p>
          <a:p>
            <a:endParaRPr lang="en-US" dirty="0"/>
          </a:p>
        </p:txBody>
      </p:sp>
    </p:spTree>
    <p:extLst>
      <p:ext uri="{BB962C8B-B14F-4D97-AF65-F5344CB8AC3E}">
        <p14:creationId xmlns:p14="http://schemas.microsoft.com/office/powerpoint/2010/main" val="2324681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058632" y="901580"/>
            <a:ext cx="6096000" cy="5170646"/>
          </a:xfrm>
          <a:prstGeom prst="rect">
            <a:avLst/>
          </a:prstGeom>
        </p:spPr>
        <p:txBody>
          <a:bodyPr>
            <a:spAutoFit/>
          </a:bodyPr>
          <a:lstStyle/>
          <a:p>
            <a:r>
              <a:rPr lang="en-US" sz="2800" b="1" dirty="0">
                <a:solidFill>
                  <a:srgbClr val="002060"/>
                </a:solidFill>
                <a:latin typeface="+mj-lt"/>
              </a:rPr>
              <a:t>What Do They Do?</a:t>
            </a:r>
          </a:p>
          <a:p>
            <a:r>
              <a:rPr lang="en-US" dirty="0">
                <a:solidFill>
                  <a:srgbClr val="000000"/>
                </a:solidFill>
                <a:latin typeface="Open Sans"/>
              </a:rPr>
              <a:t>A land surveyor takes precise measurements to identify the boundaries of a parcel of land and prepares reports, maps, and plots that are used for construction, deeds, or other legal documents</a:t>
            </a:r>
            <a:r>
              <a:rPr lang="en-US" dirty="0" smtClean="0">
                <a:solidFill>
                  <a:srgbClr val="000000"/>
                </a:solidFill>
                <a:latin typeface="Open Sans"/>
              </a:rPr>
              <a:t>.</a:t>
            </a:r>
          </a:p>
          <a:p>
            <a:endParaRPr lang="en-US" dirty="0">
              <a:solidFill>
                <a:srgbClr val="000000"/>
              </a:solidFill>
              <a:latin typeface="Open Sans"/>
            </a:endParaRPr>
          </a:p>
          <a:p>
            <a:r>
              <a:rPr lang="en-US" dirty="0">
                <a:solidFill>
                  <a:srgbClr val="000000"/>
                </a:solidFill>
                <a:latin typeface="Open Sans"/>
              </a:rPr>
              <a:t>The precise location of roads, buildings, and other features that are used to determine any changes to the property line, restrictions on what may be built on a property or where new structures must be located, how large structures may be, and the appropriate building depths for foundations</a:t>
            </a:r>
            <a:r>
              <a:rPr lang="en-US" dirty="0" smtClean="0">
                <a:solidFill>
                  <a:srgbClr val="000000"/>
                </a:solidFill>
                <a:latin typeface="Open Sans"/>
              </a:rPr>
              <a:t>.</a:t>
            </a:r>
          </a:p>
          <a:p>
            <a:endParaRPr lang="en-US" dirty="0">
              <a:solidFill>
                <a:srgbClr val="000000"/>
              </a:solidFill>
              <a:latin typeface="Open Sans"/>
            </a:endParaRPr>
          </a:p>
          <a:p>
            <a:r>
              <a:rPr lang="en-US" dirty="0">
                <a:solidFill>
                  <a:srgbClr val="000000"/>
                </a:solidFill>
                <a:latin typeface="Open Sans"/>
              </a:rPr>
              <a:t>Existing corner records, records of survey, and maps are used by a land surveyor to help locate your property line/corners, and other survey related monuments</a:t>
            </a:r>
            <a:r>
              <a:rPr lang="en-US" dirty="0" smtClean="0">
                <a:solidFill>
                  <a:srgbClr val="000000"/>
                </a:solidFill>
                <a:latin typeface="Open Sans"/>
              </a:rPr>
              <a:t>.</a:t>
            </a:r>
          </a:p>
          <a:p>
            <a:endParaRPr lang="en-US" dirty="0" smtClean="0">
              <a:solidFill>
                <a:srgbClr val="000000"/>
              </a:solidFill>
              <a:latin typeface="Open Sans"/>
            </a:endParaRPr>
          </a:p>
          <a:p>
            <a:r>
              <a:rPr lang="en-US" sz="1400" dirty="0">
                <a:hlinkClick r:id="rId2"/>
              </a:rPr>
              <a:t>https://sonomacounty.ca.gov/PRMD/Eng-and-Constr/Surveyor/Land-Surveyor/</a:t>
            </a:r>
            <a:endParaRPr lang="en-US" sz="1400" b="0" i="0" dirty="0">
              <a:solidFill>
                <a:srgbClr val="000000"/>
              </a:solidFill>
              <a:effectLst/>
              <a:latin typeface="Open Sans"/>
            </a:endParaRPr>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54632" y="1149344"/>
            <a:ext cx="2194560" cy="3471062"/>
          </a:xfrm>
        </p:spPr>
      </p:pic>
    </p:spTree>
    <p:extLst>
      <p:ext uri="{BB962C8B-B14F-4D97-AF65-F5344CB8AC3E}">
        <p14:creationId xmlns:p14="http://schemas.microsoft.com/office/powerpoint/2010/main" val="2268370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65665" y="1280160"/>
            <a:ext cx="4578386" cy="5577840"/>
          </a:xfrm>
          <a:prstGeom prst="rect">
            <a:avLst/>
          </a:prstGeom>
        </p:spPr>
      </p:pic>
      <p:sp>
        <p:nvSpPr>
          <p:cNvPr id="4" name="Title 2">
            <a:extLst>
              <a:ext uri="{FF2B5EF4-FFF2-40B4-BE49-F238E27FC236}">
                <a16:creationId xmlns:a16="http://schemas.microsoft.com/office/drawing/2014/main" id="{CCCEE0CD-FDA4-426D-8F9E-0527CD254B21}"/>
              </a:ext>
            </a:extLst>
          </p:cNvPr>
          <p:cNvSpPr txBox="1">
            <a:spLocks/>
          </p:cNvSpPr>
          <p:nvPr/>
        </p:nvSpPr>
        <p:spPr>
          <a:xfrm>
            <a:off x="1601479" y="671535"/>
            <a:ext cx="8795236" cy="783548"/>
          </a:xfrm>
          <a:prstGeom prst="rect">
            <a:avLst/>
          </a:prstGeom>
        </p:spPr>
        <p:txBody>
          <a:bodyPr vert="horz" lIns="91440" tIns="45720" rIns="91440" bIns="45720" rtlCol="0" anchor="t" anchorCtr="0">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US" sz="2800" dirty="0" smtClean="0">
                <a:solidFill>
                  <a:srgbClr val="002060"/>
                </a:solidFill>
              </a:rPr>
              <a:t>Surveying &amp; Civil Engineers Guiding Standards</a:t>
            </a:r>
            <a:endParaRPr lang="en-US" sz="2800" dirty="0">
              <a:solidFill>
                <a:srgbClr val="002060"/>
              </a:solidFill>
            </a:endParaRPr>
          </a:p>
        </p:txBody>
      </p:sp>
    </p:spTree>
    <p:extLst>
      <p:ext uri="{BB962C8B-B14F-4D97-AF65-F5344CB8AC3E}">
        <p14:creationId xmlns:p14="http://schemas.microsoft.com/office/powerpoint/2010/main" val="133291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2060"/>
                </a:solidFill>
              </a:rPr>
              <a:t>Where can I get a copy of the laws dealing with engineers and land surveyors?</a:t>
            </a:r>
            <a:endParaRPr lang="en-US" sz="2800" b="1" dirty="0">
              <a:solidFill>
                <a:srgbClr val="002060"/>
              </a:solidFill>
            </a:endParaRPr>
          </a:p>
        </p:txBody>
      </p:sp>
      <p:sp>
        <p:nvSpPr>
          <p:cNvPr id="3" name="Content Placeholder 2"/>
          <p:cNvSpPr>
            <a:spLocks noGrp="1"/>
          </p:cNvSpPr>
          <p:nvPr>
            <p:ph idx="1"/>
          </p:nvPr>
        </p:nvSpPr>
        <p:spPr/>
        <p:txBody>
          <a:bodyPr>
            <a:normAutofit/>
          </a:bodyPr>
          <a:lstStyle/>
          <a:p>
            <a:r>
              <a:rPr lang="en-US" dirty="0" smtClean="0"/>
              <a:t>The powers and duties of the Board rest with the authority given in the Professional Engineers Act (Business and Professions Code §§ 6700 - 6799), the Professional Land Surveyors Act (Business and Professions Code §§ 8700 - 8805), and the Board’s regulations as codified in Title 16, California Code of Regulations, §§ 400 – 476 (often referred to as the “Board Rules”). The laws are available on the Board’s Web site at www.pels.ca.gov. </a:t>
            </a:r>
          </a:p>
          <a:p>
            <a:pPr marL="0" indent="0">
              <a:buNone/>
            </a:pPr>
            <a:endParaRPr lang="en-US" dirty="0" smtClean="0"/>
          </a:p>
          <a:p>
            <a:pPr marL="0" indent="0">
              <a:buNone/>
            </a:pPr>
            <a:r>
              <a:rPr lang="en-US" sz="1600" b="1" dirty="0" smtClean="0"/>
              <a:t>Reference: </a:t>
            </a:r>
            <a:r>
              <a:rPr lang="en-US" sz="1600" b="1" dirty="0" smtClean="0">
                <a:hlinkClick r:id="rId2"/>
              </a:rPr>
              <a:t>https://www.bpelsg.ca.gov/pubs/local_officials_guide.pdf</a:t>
            </a:r>
            <a:endParaRPr lang="en-US" sz="1600" b="1" dirty="0"/>
          </a:p>
        </p:txBody>
      </p:sp>
    </p:spTree>
    <p:extLst>
      <p:ext uri="{BB962C8B-B14F-4D97-AF65-F5344CB8AC3E}">
        <p14:creationId xmlns:p14="http://schemas.microsoft.com/office/powerpoint/2010/main" val="2584533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257D4E2-D20F-43B4-9B44-9A68D87A17C7}"/>
              </a:ext>
            </a:extLst>
          </p:cNvPr>
          <p:cNvSpPr txBox="1">
            <a:spLocks/>
          </p:cNvSpPr>
          <p:nvPr/>
        </p:nvSpPr>
        <p:spPr>
          <a:xfrm>
            <a:off x="2099105" y="509373"/>
            <a:ext cx="8140360" cy="547781"/>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sz="2800" dirty="0">
                <a:solidFill>
                  <a:srgbClr val="002060"/>
                </a:solidFill>
              </a:rPr>
              <a:t>The Importance of </a:t>
            </a:r>
            <a:r>
              <a:rPr lang="en-US" sz="2800" dirty="0" smtClean="0">
                <a:solidFill>
                  <a:srgbClr val="002060"/>
                </a:solidFill>
              </a:rPr>
              <a:t>Surveying and Engineers Interaction </a:t>
            </a:r>
            <a:endParaRPr lang="en-US" sz="2800" dirty="0">
              <a:solidFill>
                <a:srgbClr val="002060"/>
              </a:solidFill>
            </a:endParaRPr>
          </a:p>
        </p:txBody>
      </p:sp>
      <p:sp>
        <p:nvSpPr>
          <p:cNvPr id="5" name="Content Placeholder 1">
            <a:extLst>
              <a:ext uri="{FF2B5EF4-FFF2-40B4-BE49-F238E27FC236}">
                <a16:creationId xmlns:a16="http://schemas.microsoft.com/office/drawing/2014/main" id="{8C7B0277-B1A7-443B-B5EE-870607C7BD66}"/>
              </a:ext>
            </a:extLst>
          </p:cNvPr>
          <p:cNvSpPr txBox="1">
            <a:spLocks/>
          </p:cNvSpPr>
          <p:nvPr/>
        </p:nvSpPr>
        <p:spPr>
          <a:xfrm>
            <a:off x="574157" y="923846"/>
            <a:ext cx="5645889" cy="4445596"/>
          </a:xfrm>
          <a:prstGeom prst="rect">
            <a:avLst/>
          </a:prstGeom>
          <a:noFill/>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Clr>
                <a:schemeClr val="accent1"/>
              </a:buClr>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100000"/>
              <a:buFont typeface="Batang" charset="-127"/>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Font typeface=".AppleSystemUIFont" charset="-12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200000"/>
              </a:lnSpc>
            </a:pPr>
            <a:r>
              <a:rPr lang="en-US" sz="2400" dirty="0" smtClean="0">
                <a:solidFill>
                  <a:schemeClr val="accent4">
                    <a:lumMod val="50000"/>
                  </a:schemeClr>
                </a:solidFill>
              </a:rPr>
              <a:t>Surveyor provides Engineer existing condition data</a:t>
            </a:r>
          </a:p>
          <a:p>
            <a:pPr>
              <a:lnSpc>
                <a:spcPct val="200000"/>
              </a:lnSpc>
            </a:pPr>
            <a:r>
              <a:rPr lang="en-US" sz="2400" dirty="0" smtClean="0">
                <a:solidFill>
                  <a:srgbClr val="C00000"/>
                </a:solidFill>
              </a:rPr>
              <a:t>Engineer provides design to Surveyor for staking </a:t>
            </a:r>
          </a:p>
          <a:p>
            <a:pPr>
              <a:lnSpc>
                <a:spcPct val="200000"/>
              </a:lnSpc>
            </a:pPr>
            <a:r>
              <a:rPr lang="en-US" sz="2400" dirty="0" smtClean="0"/>
              <a:t>Surveyor stake design</a:t>
            </a:r>
          </a:p>
          <a:p>
            <a:pPr lvl="1">
              <a:lnSpc>
                <a:spcPct val="120000"/>
              </a:lnSpc>
            </a:pPr>
            <a:r>
              <a:rPr lang="en-US" sz="2100" dirty="0" smtClean="0"/>
              <a:t>All staking should be offset from the work it is intended to control and in  such a manner that the construction work can be completed using common hand tools.  Staking should remain undisturbed during construction so that continual control of work can be maintained.  </a:t>
            </a:r>
          </a:p>
          <a:p>
            <a:pPr lvl="1">
              <a:lnSpc>
                <a:spcPct val="120000"/>
              </a:lnSpc>
            </a:pPr>
            <a:r>
              <a:rPr lang="en-US" sz="2100" dirty="0" smtClean="0"/>
              <a:t>The Contractor is responsible for protecting stakes throughout the time they are needed.  Should it become necessary to destroy stakes or monuments, the Project Engineer or Party Chief will be notified and given lead time to allow referencing the stakes for later use.</a:t>
            </a:r>
          </a:p>
          <a:p>
            <a:pPr lvl="3">
              <a:lnSpc>
                <a:spcPct val="120000"/>
              </a:lnSpc>
            </a:pPr>
            <a:endParaRPr lang="en-US" sz="1650" dirty="0" smtClean="0"/>
          </a:p>
        </p:txBody>
      </p:sp>
      <p:sp>
        <p:nvSpPr>
          <p:cNvPr id="6" name="TextBox 5"/>
          <p:cNvSpPr txBox="1"/>
          <p:nvPr/>
        </p:nvSpPr>
        <p:spPr>
          <a:xfrm>
            <a:off x="5996763" y="1057154"/>
            <a:ext cx="5762847" cy="3109762"/>
          </a:xfrm>
          <a:prstGeom prst="rect">
            <a:avLst/>
          </a:prstGeom>
          <a:noFill/>
        </p:spPr>
        <p:txBody>
          <a:bodyPr wrap="square" rtlCol="0">
            <a:spAutoFit/>
          </a:bodyPr>
          <a:lstStyle/>
          <a:p>
            <a:pPr lvl="1"/>
            <a:r>
              <a:rPr lang="en-US" sz="1900" dirty="0" smtClean="0"/>
              <a:t>Here are the construction stake categories that may be susceptible to being disturbed and/ or destroyed by tractors, diggers or vandals:</a:t>
            </a:r>
          </a:p>
          <a:p>
            <a:pPr marL="742950" lvl="1" indent="-285750">
              <a:lnSpc>
                <a:spcPct val="120000"/>
              </a:lnSpc>
              <a:buFont typeface="Arial" panose="020B0604020202020204" pitchFamily="34" charset="0"/>
              <a:buChar char="•"/>
            </a:pPr>
            <a:r>
              <a:rPr lang="en-US" dirty="0" smtClean="0"/>
              <a:t>Road </a:t>
            </a:r>
            <a:r>
              <a:rPr lang="en-US" dirty="0"/>
              <a:t>Projects</a:t>
            </a:r>
          </a:p>
          <a:p>
            <a:pPr marL="1657350" lvl="3" indent="-285750">
              <a:lnSpc>
                <a:spcPct val="120000"/>
              </a:lnSpc>
              <a:buFont typeface="Wingdings" panose="05000000000000000000" pitchFamily="2" charset="2"/>
              <a:buChar char="§"/>
            </a:pPr>
            <a:r>
              <a:rPr lang="en-US" sz="1650" dirty="0" smtClean="0"/>
              <a:t>Clearing and grubbing stakes</a:t>
            </a:r>
          </a:p>
          <a:p>
            <a:pPr marL="1657350" lvl="3" indent="-285750">
              <a:lnSpc>
                <a:spcPct val="120000"/>
              </a:lnSpc>
              <a:buFont typeface="Wingdings" panose="05000000000000000000" pitchFamily="2" charset="2"/>
              <a:buChar char="§"/>
            </a:pPr>
            <a:r>
              <a:rPr lang="en-US" sz="1650" dirty="0" smtClean="0"/>
              <a:t>Rough grade stakes</a:t>
            </a:r>
          </a:p>
          <a:p>
            <a:pPr marL="1657350" lvl="3" indent="-285750">
              <a:lnSpc>
                <a:spcPct val="120000"/>
              </a:lnSpc>
              <a:buFont typeface="Wingdings" panose="05000000000000000000" pitchFamily="2" charset="2"/>
              <a:buChar char="§"/>
            </a:pPr>
            <a:r>
              <a:rPr lang="en-US" sz="1650" dirty="0" smtClean="0"/>
              <a:t>Slope stakes</a:t>
            </a:r>
          </a:p>
          <a:p>
            <a:pPr marL="1657350" lvl="3" indent="-285750">
              <a:lnSpc>
                <a:spcPct val="120000"/>
              </a:lnSpc>
              <a:buFont typeface="Wingdings" panose="05000000000000000000" pitchFamily="2" charset="2"/>
              <a:buChar char="§"/>
            </a:pPr>
            <a:r>
              <a:rPr lang="en-US" sz="1650" dirty="0" smtClean="0"/>
              <a:t>Pavement stakes</a:t>
            </a:r>
          </a:p>
          <a:p>
            <a:pPr marL="1657350" lvl="3" indent="-285750">
              <a:lnSpc>
                <a:spcPct val="120000"/>
              </a:lnSpc>
              <a:buFont typeface="Wingdings" panose="05000000000000000000" pitchFamily="2" charset="2"/>
              <a:buChar char="§"/>
            </a:pPr>
            <a:r>
              <a:rPr lang="en-US" sz="1650" dirty="0" smtClean="0"/>
              <a:t>Curb stakes</a:t>
            </a:r>
          </a:p>
          <a:p>
            <a:pPr marL="1657350" lvl="3" indent="-285750">
              <a:lnSpc>
                <a:spcPct val="120000"/>
              </a:lnSpc>
              <a:buFont typeface="Wingdings" panose="05000000000000000000" pitchFamily="2" charset="2"/>
              <a:buChar char="§"/>
            </a:pPr>
            <a:r>
              <a:rPr lang="en-US" sz="1650" dirty="0" smtClean="0"/>
              <a:t>Sidewalks</a:t>
            </a:r>
            <a:endParaRPr lang="en-US" dirty="0"/>
          </a:p>
        </p:txBody>
      </p:sp>
      <p:sp>
        <p:nvSpPr>
          <p:cNvPr id="7" name="TextBox 6"/>
          <p:cNvSpPr txBox="1"/>
          <p:nvPr/>
        </p:nvSpPr>
        <p:spPr>
          <a:xfrm>
            <a:off x="6443330" y="4166916"/>
            <a:ext cx="5472224"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Wall stakes and Retaining Wall Stakes</a:t>
            </a:r>
          </a:p>
          <a:p>
            <a:pPr marL="285750" indent="-285750">
              <a:buFont typeface="Arial" panose="020B0604020202020204" pitchFamily="34" charset="0"/>
              <a:buChar char="•"/>
            </a:pPr>
            <a:r>
              <a:rPr lang="en-US" dirty="0" smtClean="0"/>
              <a:t>Storm Drain and Sewers</a:t>
            </a:r>
          </a:p>
          <a:p>
            <a:pPr marL="285750" indent="-285750">
              <a:buFont typeface="Arial" panose="020B0604020202020204" pitchFamily="34" charset="0"/>
              <a:buChar char="•"/>
            </a:pPr>
            <a:r>
              <a:rPr lang="en-US" dirty="0" smtClean="0"/>
              <a:t>Junction structures, chambers, and maintenance holes</a:t>
            </a:r>
          </a:p>
          <a:p>
            <a:pPr marL="285750" indent="-285750">
              <a:buFont typeface="Arial" panose="020B0604020202020204" pitchFamily="34" charset="0"/>
              <a:buChar char="•"/>
            </a:pPr>
            <a:r>
              <a:rPr lang="en-US" dirty="0" smtClean="0"/>
              <a:t>Catch Basins</a:t>
            </a:r>
          </a:p>
          <a:p>
            <a:pPr marL="285750" indent="-285750">
              <a:buFont typeface="Arial" panose="020B0604020202020204" pitchFamily="34" charset="0"/>
              <a:buChar char="•"/>
            </a:pPr>
            <a:r>
              <a:rPr lang="en-US" dirty="0" smtClean="0"/>
              <a:t>Drop inlets for sewers</a:t>
            </a:r>
          </a:p>
          <a:p>
            <a:pPr marL="285750" indent="-285750">
              <a:buFont typeface="Arial" panose="020B0604020202020204" pitchFamily="34" charset="0"/>
              <a:buChar char="•"/>
            </a:pPr>
            <a:r>
              <a:rPr lang="en-US" dirty="0" smtClean="0"/>
              <a:t>Dry Utilities/ Non gravity flow utilities</a:t>
            </a:r>
          </a:p>
          <a:p>
            <a:pPr marL="285750" indent="-285750">
              <a:buFont typeface="Arial" panose="020B0604020202020204" pitchFamily="34" charset="0"/>
              <a:buChar char="•"/>
            </a:pPr>
            <a:r>
              <a:rPr lang="en-US" dirty="0" smtClean="0"/>
              <a:t>Parking Lots</a:t>
            </a:r>
          </a:p>
          <a:p>
            <a:endParaRPr lang="en-US" dirty="0" smtClean="0"/>
          </a:p>
          <a:p>
            <a:endParaRPr lang="en-US" dirty="0"/>
          </a:p>
        </p:txBody>
      </p:sp>
      <p:sp>
        <p:nvSpPr>
          <p:cNvPr id="8" name="Content Placeholder 2"/>
          <p:cNvSpPr>
            <a:spLocks noGrp="1"/>
          </p:cNvSpPr>
          <p:nvPr>
            <p:ph idx="1"/>
          </p:nvPr>
        </p:nvSpPr>
        <p:spPr>
          <a:xfrm>
            <a:off x="0" y="5349534"/>
            <a:ext cx="6974959" cy="1242343"/>
          </a:xfrm>
        </p:spPr>
        <p:txBody>
          <a:bodyPr>
            <a:noAutofit/>
          </a:bodyPr>
          <a:lstStyle/>
          <a:p>
            <a:pPr>
              <a:lnSpc>
                <a:spcPct val="200000"/>
              </a:lnSpc>
            </a:pPr>
            <a:r>
              <a:rPr lang="en-US" sz="1400" dirty="0" smtClean="0"/>
              <a:t>During </a:t>
            </a:r>
            <a:r>
              <a:rPr lang="en-US" sz="1400" dirty="0"/>
              <a:t>Construction Surveyor </a:t>
            </a:r>
            <a:r>
              <a:rPr lang="en-US" sz="1400" dirty="0" smtClean="0"/>
              <a:t>provides </a:t>
            </a:r>
            <a:r>
              <a:rPr lang="en-US" sz="1400" dirty="0"/>
              <a:t>Engineer data</a:t>
            </a:r>
          </a:p>
          <a:p>
            <a:pPr>
              <a:lnSpc>
                <a:spcPct val="200000"/>
              </a:lnSpc>
            </a:pPr>
            <a:r>
              <a:rPr lang="en-US" sz="1400" dirty="0"/>
              <a:t>After construction complete Surveyor provides data to Engineer for Record </a:t>
            </a:r>
            <a:r>
              <a:rPr lang="en-US" sz="1400" dirty="0" smtClean="0"/>
              <a:t>Drawings</a:t>
            </a:r>
            <a:endParaRPr lang="en-US" sz="1400" dirty="0"/>
          </a:p>
        </p:txBody>
      </p:sp>
    </p:spTree>
    <p:extLst>
      <p:ext uri="{BB962C8B-B14F-4D97-AF65-F5344CB8AC3E}">
        <p14:creationId xmlns:p14="http://schemas.microsoft.com/office/powerpoint/2010/main" val="589666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CCEE0CD-FDA4-426D-8F9E-0527CD254B21}"/>
              </a:ext>
            </a:extLst>
          </p:cNvPr>
          <p:cNvSpPr txBox="1">
            <a:spLocks/>
          </p:cNvSpPr>
          <p:nvPr/>
        </p:nvSpPr>
        <p:spPr>
          <a:xfrm>
            <a:off x="1707804" y="513624"/>
            <a:ext cx="8795236" cy="783548"/>
          </a:xfrm>
          <a:prstGeom prst="rect">
            <a:avLst/>
          </a:prstGeom>
        </p:spPr>
        <p:txBody>
          <a:bodyPr vert="horz" lIns="91440" tIns="45720" rIns="91440" bIns="45720" rtlCol="0" anchor="t" anchorCtr="0">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US" sz="2800" dirty="0" smtClean="0">
                <a:solidFill>
                  <a:srgbClr val="002060"/>
                </a:solidFill>
              </a:rPr>
              <a:t>Surveying &amp; Civil Engineers Interaction Tools</a:t>
            </a:r>
            <a:endParaRPr lang="en-US" sz="2800" dirty="0">
              <a:solidFill>
                <a:srgbClr val="002060"/>
              </a:solidFill>
            </a:endParaRPr>
          </a:p>
        </p:txBody>
      </p:sp>
      <p:sp>
        <p:nvSpPr>
          <p:cNvPr id="6" name="TextBox 5"/>
          <p:cNvSpPr txBox="1"/>
          <p:nvPr/>
        </p:nvSpPr>
        <p:spPr>
          <a:xfrm>
            <a:off x="574158" y="1297172"/>
            <a:ext cx="7049386" cy="2585323"/>
          </a:xfrm>
          <a:prstGeom prst="rect">
            <a:avLst/>
          </a:prstGeom>
          <a:noFill/>
        </p:spPr>
        <p:txBody>
          <a:bodyPr wrap="square" rtlCol="0">
            <a:spAutoFit/>
          </a:bodyPr>
          <a:lstStyle/>
          <a:p>
            <a:r>
              <a:rPr lang="en-US" b="1" dirty="0"/>
              <a:t>Land Development Desktop (LDD</a:t>
            </a:r>
            <a:r>
              <a:rPr lang="en-US" b="1" dirty="0" smtClean="0"/>
              <a:t>)</a:t>
            </a:r>
          </a:p>
          <a:p>
            <a:r>
              <a:rPr lang="en-US" dirty="0"/>
              <a:t>AutoCAD Land Desktop software simplifies time-consuming land planning tasks and combines centralized data management to streamline design and analysis collaboration. Built on AutoCAD 2009 and AutoCAD Map 3D 2009 software platforms, AutoCAD Land Desktop enables land development professionals to create maps, model terrain, label COGO points, perform alignments, and define parcels quickly and </a:t>
            </a:r>
            <a:r>
              <a:rPr lang="en-US" dirty="0" smtClean="0"/>
              <a:t>easily</a:t>
            </a:r>
          </a:p>
          <a:p>
            <a:r>
              <a:rPr lang="en-US" sz="1200" b="1" dirty="0" smtClean="0"/>
              <a:t>(</a:t>
            </a:r>
            <a:r>
              <a:rPr lang="en-US" sz="1200" dirty="0" smtClean="0">
                <a:hlinkClick r:id="rId4"/>
              </a:rPr>
              <a:t>https://landsurveyorsunited.com/hubs/landdesktopdevelopment</a:t>
            </a:r>
            <a:r>
              <a:rPr lang="en-US" sz="1200" dirty="0" smtClean="0"/>
              <a:t>)</a:t>
            </a:r>
            <a:endParaRPr lang="en-US" sz="1200" b="1" dirty="0"/>
          </a:p>
          <a:p>
            <a:endParaRPr lang="en-US" dirty="0"/>
          </a:p>
        </p:txBody>
      </p:sp>
      <p:pic>
        <p:nvPicPr>
          <p:cNvPr id="8" name="Picture 7"/>
          <p:cNvPicPr>
            <a:picLocks noChangeAspect="1"/>
          </p:cNvPicPr>
          <p:nvPr/>
        </p:nvPicPr>
        <p:blipFill>
          <a:blip r:embed="rId5"/>
          <a:stretch>
            <a:fillRect/>
          </a:stretch>
        </p:blipFill>
        <p:spPr>
          <a:xfrm>
            <a:off x="279690" y="3692315"/>
            <a:ext cx="5669926" cy="2743200"/>
          </a:xfrm>
          <a:prstGeom prst="rect">
            <a:avLst/>
          </a:prstGeom>
          <a:solidFill>
            <a:schemeClr val="bg1">
              <a:alpha val="0"/>
            </a:schemeClr>
          </a:solidFill>
          <a:ln>
            <a:noFill/>
          </a:ln>
          <a:effectLst>
            <a:glow rad="127000">
              <a:schemeClr val="bg1"/>
            </a:glow>
            <a:outerShdw blurRad="50800" dist="50800" dir="5400000" sx="51000" sy="51000" algn="ctr" rotWithShape="0">
              <a:schemeClr val="bg1"/>
            </a:outerShdw>
            <a:softEdge rad="50800"/>
          </a:effectLst>
        </p:spPr>
      </p:pic>
      <p:sp>
        <p:nvSpPr>
          <p:cNvPr id="9" name="TextBox 8"/>
          <p:cNvSpPr txBox="1"/>
          <p:nvPr/>
        </p:nvSpPr>
        <p:spPr>
          <a:xfrm>
            <a:off x="738130" y="6435515"/>
            <a:ext cx="5505954" cy="276999"/>
          </a:xfrm>
          <a:prstGeom prst="rect">
            <a:avLst/>
          </a:prstGeom>
          <a:noFill/>
        </p:spPr>
        <p:txBody>
          <a:bodyPr wrap="square" rtlCol="0">
            <a:spAutoFit/>
          </a:bodyPr>
          <a:lstStyle/>
          <a:p>
            <a:r>
              <a:rPr lang="en-US" sz="1200" dirty="0" smtClean="0">
                <a:hlinkClick r:id="rId6"/>
              </a:rPr>
              <a:t>https://civil3dj.wordpress.com/2012/02/16/r-i-p-land-development-desktop/</a:t>
            </a:r>
            <a:endParaRPr lang="en-US" sz="1200" dirty="0"/>
          </a:p>
        </p:txBody>
      </p:sp>
      <p:pic>
        <p:nvPicPr>
          <p:cNvPr id="7" name="Picture 6"/>
          <p:cNvPicPr>
            <a:picLocks noChangeAspect="1"/>
          </p:cNvPicPr>
          <p:nvPr/>
        </p:nvPicPr>
        <p:blipFill>
          <a:blip r:embed="rId7"/>
          <a:stretch>
            <a:fillRect/>
          </a:stretch>
        </p:blipFill>
        <p:spPr>
          <a:xfrm>
            <a:off x="6139327" y="3692315"/>
            <a:ext cx="6035553" cy="2731902"/>
          </a:xfrm>
          <a:prstGeom prst="rect">
            <a:avLst/>
          </a:prstGeom>
        </p:spPr>
      </p:pic>
    </p:spTree>
    <p:extLst>
      <p:ext uri="{BB962C8B-B14F-4D97-AF65-F5344CB8AC3E}">
        <p14:creationId xmlns:p14="http://schemas.microsoft.com/office/powerpoint/2010/main" val="3745899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18454" y="309965"/>
            <a:ext cx="5408909" cy="523220"/>
          </a:xfrm>
          <a:prstGeom prst="rect">
            <a:avLst/>
          </a:prstGeom>
          <a:noFill/>
        </p:spPr>
        <p:txBody>
          <a:bodyPr wrap="square" rtlCol="0">
            <a:spAutoFit/>
          </a:bodyPr>
          <a:lstStyle/>
          <a:p>
            <a:r>
              <a:rPr lang="en-US" sz="2800" dirty="0" smtClean="0"/>
              <a:t>Examples….why it’s a team sport….</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50" y="833185"/>
            <a:ext cx="6408108" cy="48060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078" y="2382218"/>
            <a:ext cx="5232761" cy="3924571"/>
          </a:xfrm>
          <a:prstGeom prst="rect">
            <a:avLst/>
          </a:prstGeom>
        </p:spPr>
      </p:pic>
    </p:spTree>
    <p:extLst>
      <p:ext uri="{BB962C8B-B14F-4D97-AF65-F5344CB8AC3E}">
        <p14:creationId xmlns:p14="http://schemas.microsoft.com/office/powerpoint/2010/main" val="628655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40963" y="185979"/>
            <a:ext cx="2092272" cy="523220"/>
          </a:xfrm>
          <a:prstGeom prst="rect">
            <a:avLst/>
          </a:prstGeom>
          <a:noFill/>
        </p:spPr>
        <p:txBody>
          <a:bodyPr wrap="square" rtlCol="0">
            <a:spAutoFit/>
          </a:bodyPr>
          <a:lstStyle/>
          <a:p>
            <a:r>
              <a:rPr lang="en-US" sz="2800" dirty="0" smtClean="0"/>
              <a:t>The future…</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62" y="904759"/>
            <a:ext cx="6267261" cy="23188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8685" y="344805"/>
            <a:ext cx="5174361" cy="343879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46" y="3595606"/>
            <a:ext cx="5521511" cy="31058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9401" y="4019895"/>
            <a:ext cx="4012928" cy="2257272"/>
          </a:xfrm>
          <a:prstGeom prst="rect">
            <a:avLst/>
          </a:prstGeom>
        </p:spPr>
      </p:pic>
      <p:sp>
        <p:nvSpPr>
          <p:cNvPr id="9" name="TextBox 8"/>
          <p:cNvSpPr txBox="1"/>
          <p:nvPr/>
        </p:nvSpPr>
        <p:spPr>
          <a:xfrm>
            <a:off x="7981627" y="6509288"/>
            <a:ext cx="3595607" cy="369332"/>
          </a:xfrm>
          <a:prstGeom prst="rect">
            <a:avLst/>
          </a:prstGeom>
          <a:noFill/>
        </p:spPr>
        <p:txBody>
          <a:bodyPr wrap="square" rtlCol="0">
            <a:spAutoFit/>
          </a:bodyPr>
          <a:lstStyle/>
          <a:p>
            <a:r>
              <a:rPr lang="en-US" dirty="0" smtClean="0"/>
              <a:t>….but I only see one person…..</a:t>
            </a:r>
            <a:endParaRPr lang="en-US" dirty="0"/>
          </a:p>
        </p:txBody>
      </p:sp>
    </p:spTree>
    <p:extLst>
      <p:ext uri="{BB962C8B-B14F-4D97-AF65-F5344CB8AC3E}">
        <p14:creationId xmlns:p14="http://schemas.microsoft.com/office/powerpoint/2010/main" val="614604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3068F2-E2C8-475B-8E4A-92D44A5182F5}"/>
              </a:ext>
            </a:extLst>
          </p:cNvPr>
          <p:cNvSpPr txBox="1">
            <a:spLocks/>
          </p:cNvSpPr>
          <p:nvPr/>
        </p:nvSpPr>
        <p:spPr>
          <a:xfrm>
            <a:off x="1581051" y="2709355"/>
            <a:ext cx="8835984" cy="730375"/>
          </a:xfrm>
          <a:prstGeom prst="rect">
            <a:avLst/>
          </a:prstGeom>
          <a:solidFill>
            <a:srgbClr val="0070C0"/>
          </a:solidFill>
        </p:spPr>
        <p:txBody>
          <a:bodyPr>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algn="ctr"/>
            <a:r>
              <a:rPr lang="en-US" sz="6000" b="1" dirty="0">
                <a:solidFill>
                  <a:schemeClr val="bg1"/>
                </a:solidFill>
              </a:rPr>
              <a:t>Questions?</a:t>
            </a:r>
          </a:p>
        </p:txBody>
      </p:sp>
    </p:spTree>
    <p:extLst>
      <p:ext uri="{BB962C8B-B14F-4D97-AF65-F5344CB8AC3E}">
        <p14:creationId xmlns:p14="http://schemas.microsoft.com/office/powerpoint/2010/main" val="2655612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812</Words>
  <Application>Microsoft Office PowerPoint</Application>
  <PresentationFormat>Widescreen</PresentationFormat>
  <Paragraphs>66</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Black</vt:lpstr>
      <vt:lpstr>Batang</vt:lpstr>
      <vt:lpstr>Calibri</vt:lpstr>
      <vt:lpstr>Calibri Light</vt:lpstr>
      <vt:lpstr>Open Sans</vt:lpstr>
      <vt:lpstr>Wingdings</vt:lpstr>
      <vt:lpstr>Office Theme</vt:lpstr>
      <vt:lpstr>ASCE  Engineer &amp; Survey Staking Tomorrow Leonard H. Gabrielson, P.L.S  August 13, 2020</vt:lpstr>
      <vt:lpstr>PowerPoint Presentation</vt:lpstr>
      <vt:lpstr>PowerPoint Presentation</vt:lpstr>
      <vt:lpstr>Where can I get a copy of the laws dealing with engineers and land surveyors?</vt:lpstr>
      <vt:lpstr>PowerPoint Presentation</vt:lpstr>
      <vt:lpstr>PowerPoint Presentation</vt:lpstr>
      <vt:lpstr>PowerPoint Presentation</vt:lpstr>
      <vt:lpstr>PowerPoint Presentation</vt:lpstr>
      <vt:lpstr>PowerPoint Presentation</vt:lpstr>
    </vt:vector>
  </TitlesOfParts>
  <Company>Sonoma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ASCE  Engineer &amp; Survey Staking Tomorrow Leonard Gabrielson, P.L.S</dc:title>
  <dc:creator>Yoash Tilles</dc:creator>
  <cp:lastModifiedBy>Leonard Gabrielson</cp:lastModifiedBy>
  <cp:revision>30</cp:revision>
  <dcterms:created xsi:type="dcterms:W3CDTF">2020-07-25T18:24:13Z</dcterms:created>
  <dcterms:modified xsi:type="dcterms:W3CDTF">2020-08-13T19:53:32Z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2091630558</vt:i4>
  </property>
  <property fmtid="{D5CDD505-2E9C-101B-9397-08002B2CF9AE}" pid="3" name="_NewReviewCycle">
    <vt:lpwstr/>
  </property>
  <property fmtid="{D5CDD505-2E9C-101B-9397-08002B2CF9AE}" pid="4" name="_EmailSubject">
    <vt:lpwstr>Redwood Apts</vt:lpwstr>
  </property>
  <property fmtid="{D5CDD505-2E9C-101B-9397-08002B2CF9AE}" pid="5" name="_AuthorEmail">
    <vt:lpwstr>Leonard.Gabrielson@sonoma-county.org</vt:lpwstr>
  </property>
  <property fmtid="{D5CDD505-2E9C-101B-9397-08002B2CF9AE}" pid="6" name="_AuthorEmailDisplayName">
    <vt:lpwstr>Leonard Gabrielson</vt:lpwstr>
  </property>
</Properties>
</file>