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21"/>
  </p:notesMasterIdLst>
  <p:sldIdLst>
    <p:sldId id="256" r:id="rId2"/>
    <p:sldId id="299" r:id="rId3"/>
    <p:sldId id="276" r:id="rId4"/>
    <p:sldId id="300" r:id="rId5"/>
    <p:sldId id="301" r:id="rId6"/>
    <p:sldId id="302" r:id="rId7"/>
    <p:sldId id="303" r:id="rId8"/>
    <p:sldId id="304" r:id="rId9"/>
    <p:sldId id="305" r:id="rId10"/>
    <p:sldId id="257" r:id="rId11"/>
    <p:sldId id="287" r:id="rId12"/>
    <p:sldId id="286" r:id="rId13"/>
    <p:sldId id="288" r:id="rId14"/>
    <p:sldId id="290" r:id="rId15"/>
    <p:sldId id="298" r:id="rId16"/>
    <p:sldId id="306" r:id="rId17"/>
    <p:sldId id="307" r:id="rId18"/>
    <p:sldId id="308" r:id="rId19"/>
    <p:sldId id="28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78821" autoAdjust="0"/>
  </p:normalViewPr>
  <p:slideViewPr>
    <p:cSldViewPr>
      <p:cViewPr varScale="1">
        <p:scale>
          <a:sx n="89" d="100"/>
          <a:sy n="89" d="100"/>
        </p:scale>
        <p:origin x="-528" y="-90"/>
      </p:cViewPr>
      <p:guideLst>
        <p:guide orient="horz" pos="2160"/>
        <p:guide pos="2880"/>
      </p:guideLst>
    </p:cSldViewPr>
  </p:slideViewPr>
  <p:outlineViewPr>
    <p:cViewPr>
      <p:scale>
        <a:sx n="33" d="100"/>
        <a:sy n="33" d="100"/>
      </p:scale>
      <p:origin x="0" y="100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E0B26-50E7-4039-BFA7-95C308E76115}" type="datetimeFigureOut">
              <a:rPr lang="en-US" smtClean="0"/>
              <a:t>2/22/2015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D2B84E-9505-42D4-97F5-7ECEF4D3BFE3}" type="slidenum">
              <a:rPr lang="en-US" smtClean="0"/>
              <a:t>‹#›</a:t>
            </a:fld>
            <a:endParaRPr lang="en-US"/>
          </a:p>
        </p:txBody>
      </p:sp>
    </p:spTree>
    <p:extLst>
      <p:ext uri="{BB962C8B-B14F-4D97-AF65-F5344CB8AC3E}">
        <p14:creationId xmlns:p14="http://schemas.microsoft.com/office/powerpoint/2010/main" val="2160796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Introduction</a:t>
            </a:r>
          </a:p>
          <a:p>
            <a:pPr marL="628650" lvl="1" indent="-171450">
              <a:buFontTx/>
              <a:buChar char="-"/>
            </a:pPr>
            <a:r>
              <a:rPr lang="en-US" baseline="0" dirty="0" smtClean="0"/>
              <a:t>Here to talk about engineering</a:t>
            </a:r>
          </a:p>
          <a:p>
            <a:pPr marL="628650" lvl="1" indent="-171450">
              <a:buFontTx/>
              <a:buChar char="-"/>
            </a:pPr>
            <a:r>
              <a:rPr lang="en-US" baseline="0" dirty="0" smtClean="0"/>
              <a:t>Who can tell me what an engineer is? </a:t>
            </a:r>
          </a:p>
          <a:p>
            <a:pPr marL="1085850" lvl="2" indent="-171450">
              <a:buFontTx/>
              <a:buChar char="-"/>
            </a:pPr>
            <a:r>
              <a:rPr lang="en-US" baseline="0" dirty="0" smtClean="0"/>
              <a:t>Engineers change the world all the time by dreaming up solutions to problems people encounter every day. Engineers work in teams to invent, design and create things that people can use!</a:t>
            </a:r>
          </a:p>
          <a:p>
            <a:pPr marL="1085850" lvl="2" indent="-171450">
              <a:buFontTx/>
              <a:buChar char="-"/>
            </a:pPr>
            <a:r>
              <a:rPr lang="en-US" baseline="0" dirty="0" smtClean="0"/>
              <a:t>Hopefully by the end of the presentation, when I ask the question again, you can give me lots of examples of the types of things engineers create and how they affect the world you live in.</a:t>
            </a:r>
          </a:p>
          <a:p>
            <a:pPr marL="628650" lvl="1" indent="-171450">
              <a:buFontTx/>
              <a:buChar char="-"/>
            </a:pPr>
            <a:r>
              <a:rPr lang="en-US" baseline="0" dirty="0" smtClean="0"/>
              <a:t>I’m here because its Engineering Week. Do you know why this is engineering week?</a:t>
            </a:r>
            <a:endParaRPr lang="en-US" dirty="0"/>
          </a:p>
        </p:txBody>
      </p:sp>
      <p:sp>
        <p:nvSpPr>
          <p:cNvPr id="4" name="Slide Number Placeholder 3"/>
          <p:cNvSpPr>
            <a:spLocks noGrp="1"/>
          </p:cNvSpPr>
          <p:nvPr>
            <p:ph type="sldNum" sz="quarter" idx="10"/>
          </p:nvPr>
        </p:nvSpPr>
        <p:spPr/>
        <p:txBody>
          <a:bodyPr/>
          <a:lstStyle/>
          <a:p>
            <a:fld id="{8ED2B84E-9505-42D4-97F5-7ECEF4D3BFE3}" type="slidenum">
              <a:rPr lang="en-US" smtClean="0"/>
              <a:t>1</a:t>
            </a:fld>
            <a:endParaRPr lang="en-US"/>
          </a:p>
        </p:txBody>
      </p:sp>
    </p:spTree>
    <p:extLst>
      <p:ext uri="{BB962C8B-B14F-4D97-AF65-F5344CB8AC3E}">
        <p14:creationId xmlns:p14="http://schemas.microsoft.com/office/powerpoint/2010/main" val="1494147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There</a:t>
            </a:r>
            <a:r>
              <a:rPr lang="en-US" baseline="0" dirty="0" smtClean="0"/>
              <a:t> are lots of type of engineers. Engineers that work with space, oceans, factories, robots, etc.</a:t>
            </a:r>
          </a:p>
          <a:p>
            <a:pPr marL="171450" indent="-171450">
              <a:buFontTx/>
              <a:buChar char="-"/>
            </a:pPr>
            <a:r>
              <a:rPr lang="en-US" baseline="0" dirty="0" smtClean="0"/>
              <a:t>I’m a Civil Engineer – we work to solve problems you encounter when trying to create or live in a city –we work on things for the </a:t>
            </a:r>
            <a:r>
              <a:rPr lang="en-US" i="1" baseline="0" dirty="0" smtClean="0"/>
              <a:t>public</a:t>
            </a:r>
            <a:r>
              <a:rPr lang="en-US" i="0" baseline="0" dirty="0" smtClean="0"/>
              <a:t>.</a:t>
            </a:r>
            <a:endParaRPr lang="en-US" dirty="0" smtClean="0"/>
          </a:p>
          <a:p>
            <a:pPr marL="171450" indent="-171450">
              <a:buFontTx/>
              <a:buChar char="-"/>
            </a:pPr>
            <a:r>
              <a:rPr lang="en-US" dirty="0" smtClean="0"/>
              <a:t>Name </a:t>
            </a:r>
            <a:r>
              <a:rPr lang="en-US" dirty="0" smtClean="0"/>
              <a:t>a few public services</a:t>
            </a:r>
            <a:r>
              <a:rPr lang="en-US" baseline="0" dirty="0" smtClean="0"/>
              <a:t> you used this </a:t>
            </a:r>
            <a:r>
              <a:rPr lang="en-US" baseline="0" dirty="0" smtClean="0"/>
              <a:t>morning – I’ll give you an example – did anyone ride a bus to school today? Did that bus drive on a road? The city built that road so everyone can use it.</a:t>
            </a:r>
            <a:endParaRPr lang="en-US" baseline="0" dirty="0" smtClean="0"/>
          </a:p>
          <a:p>
            <a:pPr marL="171450" indent="-171450">
              <a:buFontTx/>
              <a:buChar char="-"/>
            </a:pPr>
            <a:r>
              <a:rPr lang="en-US" baseline="0" dirty="0" smtClean="0"/>
              <a:t>What other public works or public facilities can you think of</a:t>
            </a:r>
            <a:r>
              <a:rPr lang="en-US" baseline="0" dirty="0" smtClean="0"/>
              <a:t>?</a:t>
            </a:r>
            <a:endParaRPr lang="en-US" baseline="0" dirty="0"/>
          </a:p>
          <a:p>
            <a:pPr marL="171450" indent="-171450">
              <a:buFontTx/>
              <a:buChar char="-"/>
            </a:pPr>
            <a:r>
              <a:rPr lang="en-US" baseline="0" dirty="0" smtClean="0"/>
              <a:t>These are all inventions that make your life’s better – clean water so you don’t get sick and don’t have to walk to a well, toilets that smell better than an outhouse, roads that aren’t bumpy, muddy or snowy, bridges to cross rivers.</a:t>
            </a:r>
          </a:p>
        </p:txBody>
      </p:sp>
      <p:sp>
        <p:nvSpPr>
          <p:cNvPr id="4" name="Slide Number Placeholder 3"/>
          <p:cNvSpPr>
            <a:spLocks noGrp="1"/>
          </p:cNvSpPr>
          <p:nvPr>
            <p:ph type="sldNum" sz="quarter" idx="10"/>
          </p:nvPr>
        </p:nvSpPr>
        <p:spPr/>
        <p:txBody>
          <a:bodyPr/>
          <a:lstStyle/>
          <a:p>
            <a:fld id="{8ED2B84E-9505-42D4-97F5-7ECEF4D3BFE3}" type="slidenum">
              <a:rPr lang="en-US" smtClean="0"/>
              <a:t>10</a:t>
            </a:fld>
            <a:endParaRPr lang="en-US"/>
          </a:p>
        </p:txBody>
      </p:sp>
    </p:spTree>
    <p:extLst>
      <p:ext uri="{BB962C8B-B14F-4D97-AF65-F5344CB8AC3E}">
        <p14:creationId xmlns:p14="http://schemas.microsoft.com/office/powerpoint/2010/main" val="2171831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In my job, I work mostly with roads – like the West Dodge Expressway – has anyone driven on or under this?</a:t>
            </a:r>
            <a:endParaRPr lang="en-US" dirty="0" smtClean="0"/>
          </a:p>
          <a:p>
            <a:pPr marL="171450" indent="-171450">
              <a:buFontTx/>
              <a:buChar char="-"/>
            </a:pPr>
            <a:r>
              <a:rPr lang="en-US" dirty="0" smtClean="0"/>
              <a:t>Who remembers the design process?</a:t>
            </a:r>
          </a:p>
          <a:p>
            <a:pPr marL="171450" indent="-171450">
              <a:buFontTx/>
              <a:buChar char="-"/>
            </a:pPr>
            <a:r>
              <a:rPr lang="en-US" dirty="0" smtClean="0"/>
              <a:t>I</a:t>
            </a:r>
            <a:r>
              <a:rPr lang="en-US" baseline="0" dirty="0" smtClean="0"/>
              <a:t> help solve the problem of cars, busses, trucks and people getting from one place to another. I plan out and create instructions to build roads.</a:t>
            </a:r>
          </a:p>
          <a:p>
            <a:pPr marL="171450" indent="-171450">
              <a:buFontTx/>
              <a:buChar char="-"/>
            </a:pPr>
            <a:r>
              <a:rPr lang="en-US" baseline="0" dirty="0" smtClean="0"/>
              <a:t>What about when two roads come together? How can you keep cars from running into each other?</a:t>
            </a:r>
          </a:p>
          <a:p>
            <a:pPr marL="171450" indent="-171450">
              <a:buFontTx/>
              <a:buChar char="-"/>
            </a:pPr>
            <a:r>
              <a:rPr lang="en-US" baseline="0" dirty="0" smtClean="0"/>
              <a:t>How do you test your ideas without causing accidents – we use computers to develop simulations that are like video games</a:t>
            </a:r>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ED2B84E-9505-42D4-97F5-7ECEF4D3BFE3}" type="slidenum">
              <a:rPr lang="en-US" smtClean="0"/>
              <a:t>11</a:t>
            </a:fld>
            <a:endParaRPr lang="en-US"/>
          </a:p>
        </p:txBody>
      </p:sp>
    </p:spTree>
    <p:extLst>
      <p:ext uri="{BB962C8B-B14F-4D97-AF65-F5344CB8AC3E}">
        <p14:creationId xmlns:p14="http://schemas.microsoft.com/office/powerpoint/2010/main" val="3627740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ED2B84E-9505-42D4-97F5-7ECEF4D3BFE3}" type="slidenum">
              <a:rPr lang="en-US" smtClean="0"/>
              <a:t>12</a:t>
            </a:fld>
            <a:endParaRPr lang="en-US"/>
          </a:p>
        </p:txBody>
      </p:sp>
    </p:spTree>
    <p:extLst>
      <p:ext uri="{BB962C8B-B14F-4D97-AF65-F5344CB8AC3E}">
        <p14:creationId xmlns:p14="http://schemas.microsoft.com/office/powerpoint/2010/main" val="210239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Who can tell me</a:t>
            </a:r>
            <a:r>
              <a:rPr lang="en-US" baseline="0" dirty="0" smtClean="0"/>
              <a:t> where the water comes from that is in your faucet?</a:t>
            </a:r>
          </a:p>
          <a:p>
            <a:pPr marL="171450" indent="-171450">
              <a:buFontTx/>
              <a:buChar char="-"/>
            </a:pPr>
            <a:r>
              <a:rPr lang="en-US" baseline="0" dirty="0" smtClean="0"/>
              <a:t>Starts out as rain, goes into a lake or river, but it is muddy and contaminated</a:t>
            </a:r>
          </a:p>
          <a:p>
            <a:pPr marL="171450" indent="-171450">
              <a:buFontTx/>
              <a:buChar char="-"/>
            </a:pPr>
            <a:r>
              <a:rPr lang="en-US" baseline="0" dirty="0" smtClean="0"/>
              <a:t>That’s a problem, so teams of engineers create big factories that clean the water then pump it your house in underground pipes so you don’t have to come get it every day</a:t>
            </a:r>
            <a:endParaRPr lang="en-US" dirty="0"/>
          </a:p>
        </p:txBody>
      </p:sp>
      <p:sp>
        <p:nvSpPr>
          <p:cNvPr id="4" name="Slide Number Placeholder 3"/>
          <p:cNvSpPr>
            <a:spLocks noGrp="1"/>
          </p:cNvSpPr>
          <p:nvPr>
            <p:ph type="sldNum" sz="quarter" idx="10"/>
          </p:nvPr>
        </p:nvSpPr>
        <p:spPr/>
        <p:txBody>
          <a:bodyPr/>
          <a:lstStyle/>
          <a:p>
            <a:fld id="{8ED2B84E-9505-42D4-97F5-7ECEF4D3BFE3}" type="slidenum">
              <a:rPr lang="en-US" smtClean="0"/>
              <a:t>13</a:t>
            </a:fld>
            <a:endParaRPr lang="en-US"/>
          </a:p>
        </p:txBody>
      </p:sp>
    </p:spTree>
    <p:extLst>
      <p:ext uri="{BB962C8B-B14F-4D97-AF65-F5344CB8AC3E}">
        <p14:creationId xmlns:p14="http://schemas.microsoft.com/office/powerpoint/2010/main" val="575996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Its similar with the electricity</a:t>
            </a:r>
            <a:r>
              <a:rPr lang="en-US" baseline="0" dirty="0" smtClean="0"/>
              <a:t> you use every day to cook food, heat your house, play video games.</a:t>
            </a:r>
            <a:endParaRPr lang="en-US" dirty="0"/>
          </a:p>
        </p:txBody>
      </p:sp>
      <p:sp>
        <p:nvSpPr>
          <p:cNvPr id="4" name="Slide Number Placeholder 3"/>
          <p:cNvSpPr>
            <a:spLocks noGrp="1"/>
          </p:cNvSpPr>
          <p:nvPr>
            <p:ph type="sldNum" sz="quarter" idx="10"/>
          </p:nvPr>
        </p:nvSpPr>
        <p:spPr/>
        <p:txBody>
          <a:bodyPr/>
          <a:lstStyle/>
          <a:p>
            <a:fld id="{8ED2B84E-9505-42D4-97F5-7ECEF4D3BFE3}" type="slidenum">
              <a:rPr lang="en-US" smtClean="0"/>
              <a:t>14</a:t>
            </a:fld>
            <a:endParaRPr lang="en-US"/>
          </a:p>
        </p:txBody>
      </p:sp>
    </p:spTree>
    <p:extLst>
      <p:ext uri="{BB962C8B-B14F-4D97-AF65-F5344CB8AC3E}">
        <p14:creationId xmlns:p14="http://schemas.microsoft.com/office/powerpoint/2010/main" val="2001912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Engineers aren’t always</a:t>
            </a:r>
            <a:r>
              <a:rPr lang="en-US" baseline="0" dirty="0" smtClean="0"/>
              <a:t> building stuff. Sometimes we have to figure out how to take things down.</a:t>
            </a:r>
          </a:p>
          <a:p>
            <a:pPr marL="171450" indent="-171450">
              <a:buFontTx/>
              <a:buChar char="-"/>
            </a:pPr>
            <a:r>
              <a:rPr lang="en-US" baseline="0" dirty="0" smtClean="0"/>
              <a:t>~ 20 </a:t>
            </a:r>
            <a:r>
              <a:rPr lang="en-US" baseline="0" dirty="0" err="1" smtClean="0"/>
              <a:t>mins</a:t>
            </a:r>
            <a:endParaRPr lang="en-US" dirty="0"/>
          </a:p>
        </p:txBody>
      </p:sp>
      <p:sp>
        <p:nvSpPr>
          <p:cNvPr id="4" name="Slide Number Placeholder 3"/>
          <p:cNvSpPr>
            <a:spLocks noGrp="1"/>
          </p:cNvSpPr>
          <p:nvPr>
            <p:ph type="sldNum" sz="quarter" idx="10"/>
          </p:nvPr>
        </p:nvSpPr>
        <p:spPr/>
        <p:txBody>
          <a:bodyPr/>
          <a:lstStyle/>
          <a:p>
            <a:fld id="{8ED2B84E-9505-42D4-97F5-7ECEF4D3BFE3}" type="slidenum">
              <a:rPr lang="en-US" smtClean="0"/>
              <a:t>15</a:t>
            </a:fld>
            <a:endParaRPr lang="en-US"/>
          </a:p>
        </p:txBody>
      </p:sp>
    </p:spTree>
    <p:extLst>
      <p:ext uri="{BB962C8B-B14F-4D97-AF65-F5344CB8AC3E}">
        <p14:creationId xmlns:p14="http://schemas.microsoft.com/office/powerpoint/2010/main" val="2545274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Ask</a:t>
            </a:r>
            <a:r>
              <a:rPr lang="en-US" baseline="0" dirty="0" smtClean="0"/>
              <a:t> for questions first.</a:t>
            </a:r>
          </a:p>
          <a:p>
            <a:pPr marL="171450" indent="-171450">
              <a:buFontTx/>
              <a:buChar char="-"/>
            </a:pPr>
            <a:r>
              <a:rPr lang="en-US" baseline="0" dirty="0" smtClean="0"/>
              <a:t>Teams of 2</a:t>
            </a:r>
          </a:p>
          <a:p>
            <a:pPr marL="171450" indent="-171450">
              <a:buFontTx/>
              <a:buChar char="-"/>
            </a:pPr>
            <a:r>
              <a:rPr lang="en-US" baseline="0" dirty="0" smtClean="0"/>
              <a:t>5 </a:t>
            </a:r>
            <a:r>
              <a:rPr lang="en-US" baseline="0" dirty="0" err="1" smtClean="0"/>
              <a:t>mins</a:t>
            </a:r>
            <a:r>
              <a:rPr lang="en-US" baseline="0" dirty="0" smtClean="0"/>
              <a:t> for brainstorming and planning – use your first piece of paper.</a:t>
            </a:r>
          </a:p>
          <a:p>
            <a:pPr marL="171450" indent="-171450">
              <a:buFontTx/>
              <a:buChar char="-"/>
            </a:pPr>
            <a:r>
              <a:rPr lang="en-US" baseline="0" dirty="0" smtClean="0"/>
              <a:t>5 </a:t>
            </a:r>
            <a:r>
              <a:rPr lang="en-US" baseline="0" dirty="0" err="1" smtClean="0"/>
              <a:t>mins</a:t>
            </a:r>
            <a:r>
              <a:rPr lang="en-US" baseline="0" dirty="0" smtClean="0"/>
              <a:t> for construction – use your second piece of paper – you will use this bridge to test</a:t>
            </a:r>
          </a:p>
          <a:p>
            <a:pPr marL="171450" indent="-171450">
              <a:buFontTx/>
              <a:buChar char="-"/>
            </a:pPr>
            <a:r>
              <a:rPr lang="en-US" baseline="0" dirty="0" smtClean="0"/>
              <a:t>Testing – when time is up, take turns, and test the bridges</a:t>
            </a:r>
          </a:p>
          <a:p>
            <a:pPr marL="171450" indent="-171450">
              <a:buFontTx/>
              <a:buChar char="-"/>
            </a:pPr>
            <a:r>
              <a:rPr lang="en-US" baseline="0" dirty="0" smtClean="0"/>
              <a:t>Announce the winner</a:t>
            </a:r>
          </a:p>
          <a:p>
            <a:pPr marL="171450" indent="-171450">
              <a:buFontTx/>
              <a:buChar char="-"/>
            </a:pPr>
            <a:r>
              <a:rPr lang="en-US" baseline="0" dirty="0" smtClean="0"/>
              <a:t>Discuss why some things worked and some didn’t</a:t>
            </a:r>
          </a:p>
          <a:p>
            <a:pPr marL="0" indent="0">
              <a:buFontTx/>
              <a:buNone/>
            </a:pPr>
            <a:r>
              <a:rPr lang="en-US" baseline="0" dirty="0" smtClean="0"/>
              <a:t> - What shapes worked the best?</a:t>
            </a:r>
            <a:endParaRPr lang="en-US" dirty="0"/>
          </a:p>
        </p:txBody>
      </p:sp>
      <p:sp>
        <p:nvSpPr>
          <p:cNvPr id="4" name="Slide Number Placeholder 3"/>
          <p:cNvSpPr>
            <a:spLocks noGrp="1"/>
          </p:cNvSpPr>
          <p:nvPr>
            <p:ph type="sldNum" sz="quarter" idx="10"/>
          </p:nvPr>
        </p:nvSpPr>
        <p:spPr/>
        <p:txBody>
          <a:bodyPr/>
          <a:lstStyle/>
          <a:p>
            <a:fld id="{8ED2B84E-9505-42D4-97F5-7ECEF4D3BFE3}" type="slidenum">
              <a:rPr lang="en-US" smtClean="0"/>
              <a:t>16</a:t>
            </a:fld>
            <a:endParaRPr lang="en-US"/>
          </a:p>
        </p:txBody>
      </p:sp>
    </p:spTree>
    <p:extLst>
      <p:ext uri="{BB962C8B-B14F-4D97-AF65-F5344CB8AC3E}">
        <p14:creationId xmlns:p14="http://schemas.microsoft.com/office/powerpoint/2010/main" val="247224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Who can tell me who this guy is?</a:t>
            </a:r>
          </a:p>
          <a:p>
            <a:pPr marL="171450" indent="-171450">
              <a:buFontTx/>
              <a:buChar char="-"/>
            </a:pPr>
            <a:r>
              <a:rPr lang="en-US" dirty="0" smtClean="0"/>
              <a:t>George Washington</a:t>
            </a:r>
            <a:r>
              <a:rPr lang="en-US" baseline="0" dirty="0" smtClean="0"/>
              <a:t> was an engineer, did you know that? And since his birthday was Feb 22</a:t>
            </a:r>
            <a:r>
              <a:rPr lang="en-US" baseline="30000" dirty="0" smtClean="0"/>
              <a:t>nd</a:t>
            </a:r>
            <a:r>
              <a:rPr lang="en-US" baseline="0" dirty="0" smtClean="0"/>
              <a:t>, this is engineers week.</a:t>
            </a:r>
            <a:endParaRPr lang="en-US" dirty="0"/>
          </a:p>
        </p:txBody>
      </p:sp>
      <p:sp>
        <p:nvSpPr>
          <p:cNvPr id="4" name="Slide Number Placeholder 3"/>
          <p:cNvSpPr>
            <a:spLocks noGrp="1"/>
          </p:cNvSpPr>
          <p:nvPr>
            <p:ph type="sldNum" sz="quarter" idx="10"/>
          </p:nvPr>
        </p:nvSpPr>
        <p:spPr/>
        <p:txBody>
          <a:bodyPr/>
          <a:lstStyle/>
          <a:p>
            <a:fld id="{8ED2B84E-9505-42D4-97F5-7ECEF4D3BFE3}" type="slidenum">
              <a:rPr lang="en-US" smtClean="0"/>
              <a:t>2</a:t>
            </a:fld>
            <a:endParaRPr lang="en-US"/>
          </a:p>
        </p:txBody>
      </p:sp>
    </p:spTree>
    <p:extLst>
      <p:ext uri="{BB962C8B-B14F-4D97-AF65-F5344CB8AC3E}">
        <p14:creationId xmlns:p14="http://schemas.microsoft.com/office/powerpoint/2010/main" val="1298106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I’m going to show you a video that will tell you a little more about engineering.</a:t>
            </a:r>
          </a:p>
          <a:p>
            <a:pPr marL="171450" indent="-171450">
              <a:buFontTx/>
              <a:buChar char="-"/>
            </a:pPr>
            <a:r>
              <a:rPr lang="en-US" baseline="0" dirty="0" smtClean="0"/>
              <a:t>From this video, what did you learn about engineering?</a:t>
            </a:r>
          </a:p>
          <a:p>
            <a:pPr marL="628650" lvl="1" indent="-171450">
              <a:buFontTx/>
              <a:buChar char="-"/>
            </a:pPr>
            <a:r>
              <a:rPr lang="en-US" dirty="0" smtClean="0"/>
              <a:t>Start</a:t>
            </a:r>
            <a:r>
              <a:rPr lang="en-US" baseline="0" dirty="0" smtClean="0"/>
              <a:t> with a question. Work on problems.</a:t>
            </a:r>
          </a:p>
          <a:p>
            <a:pPr marL="628650" lvl="1" indent="-171450">
              <a:buFontTx/>
              <a:buChar char="-"/>
            </a:pPr>
            <a:r>
              <a:rPr lang="en-US" baseline="0" dirty="0" smtClean="0"/>
              <a:t>Brainstorm ideas.</a:t>
            </a:r>
          </a:p>
          <a:p>
            <a:pPr marL="628650" lvl="1" indent="-171450">
              <a:buFontTx/>
              <a:buChar char="-"/>
            </a:pPr>
            <a:r>
              <a:rPr lang="en-US" baseline="0" dirty="0" smtClean="0"/>
              <a:t>Develop a plan.</a:t>
            </a:r>
          </a:p>
          <a:p>
            <a:pPr marL="628650" lvl="1" indent="-171450">
              <a:buFontTx/>
              <a:buChar char="-"/>
            </a:pPr>
            <a:r>
              <a:rPr lang="en-US" baseline="0" dirty="0" smtClean="0"/>
              <a:t>Create and Test.</a:t>
            </a:r>
            <a:endParaRPr lang="en-US" dirty="0"/>
          </a:p>
        </p:txBody>
      </p:sp>
      <p:sp>
        <p:nvSpPr>
          <p:cNvPr id="4" name="Slide Number Placeholder 3"/>
          <p:cNvSpPr>
            <a:spLocks noGrp="1"/>
          </p:cNvSpPr>
          <p:nvPr>
            <p:ph type="sldNum" sz="quarter" idx="10"/>
          </p:nvPr>
        </p:nvSpPr>
        <p:spPr/>
        <p:txBody>
          <a:bodyPr/>
          <a:lstStyle/>
          <a:p>
            <a:fld id="{8ED2B84E-9505-42D4-97F5-7ECEF4D3BFE3}" type="slidenum">
              <a:rPr lang="en-US" smtClean="0"/>
              <a:t>3</a:t>
            </a:fld>
            <a:endParaRPr lang="en-US"/>
          </a:p>
        </p:txBody>
      </p:sp>
    </p:spTree>
    <p:extLst>
      <p:ext uri="{BB962C8B-B14F-4D97-AF65-F5344CB8AC3E}">
        <p14:creationId xmlns:p14="http://schemas.microsoft.com/office/powerpoint/2010/main" val="99368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called the design process. This is how engineers create things that work and help people out. </a:t>
            </a:r>
          </a:p>
          <a:p>
            <a:r>
              <a:rPr lang="en-US" baseline="0" dirty="0" smtClean="0"/>
              <a:t>- Here’s an example of the design process. How many of you like football? How many of you know what football is?</a:t>
            </a:r>
            <a:endParaRPr lang="en-US" dirty="0"/>
          </a:p>
        </p:txBody>
      </p:sp>
      <p:sp>
        <p:nvSpPr>
          <p:cNvPr id="4" name="Slide Number Placeholder 3"/>
          <p:cNvSpPr>
            <a:spLocks noGrp="1"/>
          </p:cNvSpPr>
          <p:nvPr>
            <p:ph type="sldNum" sz="quarter" idx="10"/>
          </p:nvPr>
        </p:nvSpPr>
        <p:spPr/>
        <p:txBody>
          <a:bodyPr/>
          <a:lstStyle/>
          <a:p>
            <a:fld id="{8ED2B84E-9505-42D4-97F5-7ECEF4D3BFE3}" type="slidenum">
              <a:rPr lang="en-US" smtClean="0"/>
              <a:t>4</a:t>
            </a:fld>
            <a:endParaRPr lang="en-US"/>
          </a:p>
        </p:txBody>
      </p:sp>
    </p:spTree>
    <p:extLst>
      <p:ext uri="{BB962C8B-B14F-4D97-AF65-F5344CB8AC3E}">
        <p14:creationId xmlns:p14="http://schemas.microsoft.com/office/powerpoint/2010/main" val="1022325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Well</a:t>
            </a:r>
            <a:r>
              <a:rPr lang="en-US" baseline="0" dirty="0" smtClean="0"/>
              <a:t> </a:t>
            </a:r>
            <a:r>
              <a:rPr lang="en-US" dirty="0" smtClean="0"/>
              <a:t>all</a:t>
            </a:r>
            <a:r>
              <a:rPr lang="en-US" baseline="0" dirty="0" smtClean="0"/>
              <a:t> the way back in 1923 some engineers got together to solve a problem – how can thousands of people watch people play football, and how can we make it a memorial to Nebraskans who died fighting in World War 1?</a:t>
            </a:r>
          </a:p>
          <a:p>
            <a:pPr marL="171450" indent="-171450">
              <a:buFontTx/>
              <a:buChar char="-"/>
            </a:pPr>
            <a:r>
              <a:rPr lang="en-US" baseline="0" dirty="0" smtClean="0"/>
              <a:t>They designed and built Memorial Stadium. I’m sure they went through lots of ideas before settling on this one.</a:t>
            </a:r>
            <a:endParaRPr lang="en-US" dirty="0"/>
          </a:p>
        </p:txBody>
      </p:sp>
      <p:sp>
        <p:nvSpPr>
          <p:cNvPr id="4" name="Slide Number Placeholder 3"/>
          <p:cNvSpPr>
            <a:spLocks noGrp="1"/>
          </p:cNvSpPr>
          <p:nvPr>
            <p:ph type="sldNum" sz="quarter" idx="10"/>
          </p:nvPr>
        </p:nvSpPr>
        <p:spPr/>
        <p:txBody>
          <a:bodyPr/>
          <a:lstStyle/>
          <a:p>
            <a:fld id="{8ED2B84E-9505-42D4-97F5-7ECEF4D3BFE3}" type="slidenum">
              <a:rPr lang="en-US" smtClean="0"/>
              <a:t>5</a:t>
            </a:fld>
            <a:endParaRPr lang="en-US"/>
          </a:p>
        </p:txBody>
      </p:sp>
    </p:spTree>
    <p:extLst>
      <p:ext uri="{BB962C8B-B14F-4D97-AF65-F5344CB8AC3E}">
        <p14:creationId xmlns:p14="http://schemas.microsoft.com/office/powerpoint/2010/main" val="1938726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But in 1967, it was too small, so they had to redesign to add skyboxes</a:t>
            </a:r>
            <a:endParaRPr lang="en-US" dirty="0"/>
          </a:p>
        </p:txBody>
      </p:sp>
      <p:sp>
        <p:nvSpPr>
          <p:cNvPr id="4" name="Slide Number Placeholder 3"/>
          <p:cNvSpPr>
            <a:spLocks noGrp="1"/>
          </p:cNvSpPr>
          <p:nvPr>
            <p:ph type="sldNum" sz="quarter" idx="10"/>
          </p:nvPr>
        </p:nvSpPr>
        <p:spPr/>
        <p:txBody>
          <a:bodyPr/>
          <a:lstStyle/>
          <a:p>
            <a:fld id="{8ED2B84E-9505-42D4-97F5-7ECEF4D3BFE3}" type="slidenum">
              <a:rPr lang="en-US" smtClean="0"/>
              <a:t>6</a:t>
            </a:fld>
            <a:endParaRPr lang="en-US"/>
          </a:p>
        </p:txBody>
      </p:sp>
    </p:spTree>
    <p:extLst>
      <p:ext uri="{BB962C8B-B14F-4D97-AF65-F5344CB8AC3E}">
        <p14:creationId xmlns:p14="http://schemas.microsoft.com/office/powerpoint/2010/main" val="3935390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a:t>
            </a:r>
            <a:r>
              <a:rPr lang="en-US" baseline="0" dirty="0" smtClean="0"/>
              <a:t> </a:t>
            </a:r>
            <a:r>
              <a:rPr lang="en-US" dirty="0" smtClean="0"/>
              <a:t>In 1994,</a:t>
            </a:r>
            <a:r>
              <a:rPr lang="en-US" baseline="0" dirty="0" smtClean="0"/>
              <a:t> they had to add four big screen TV’s</a:t>
            </a:r>
          </a:p>
          <a:p>
            <a:r>
              <a:rPr lang="en-US" sz="1200" kern="1200" dirty="0" smtClean="0">
                <a:solidFill>
                  <a:schemeClr val="tx1"/>
                </a:solidFill>
                <a:effectLst/>
                <a:latin typeface="+mn-lt"/>
                <a:ea typeface="+mn-ea"/>
                <a:cs typeface="+mn-cs"/>
              </a:rPr>
              <a:t>-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2006 they wanted the “Biggest Big Screen” in the world (at the time) to watch replays on (North Stadium)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D2B84E-9505-42D4-97F5-7ECEF4D3BFE3}" type="slidenum">
              <a:rPr lang="en-US" smtClean="0"/>
              <a:t>7</a:t>
            </a:fld>
            <a:endParaRPr lang="en-US"/>
          </a:p>
        </p:txBody>
      </p:sp>
    </p:spTree>
    <p:extLst>
      <p:ext uri="{BB962C8B-B14F-4D97-AF65-F5344CB8AC3E}">
        <p14:creationId xmlns:p14="http://schemas.microsoft.com/office/powerpoint/2010/main" val="3627398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-2011 they needed a bigger and better stadium so they added the east stadium addition with more seats and twice as many skyboxes.</a:t>
            </a:r>
          </a:p>
        </p:txBody>
      </p:sp>
      <p:sp>
        <p:nvSpPr>
          <p:cNvPr id="4" name="Slide Number Placeholder 3"/>
          <p:cNvSpPr>
            <a:spLocks noGrp="1"/>
          </p:cNvSpPr>
          <p:nvPr>
            <p:ph type="sldNum" sz="quarter" idx="10"/>
          </p:nvPr>
        </p:nvSpPr>
        <p:spPr/>
        <p:txBody>
          <a:bodyPr/>
          <a:lstStyle/>
          <a:p>
            <a:fld id="{8ED2B84E-9505-42D4-97F5-7ECEF4D3BFE3}" type="slidenum">
              <a:rPr lang="en-US" smtClean="0"/>
              <a:t>8</a:t>
            </a:fld>
            <a:endParaRPr lang="en-US"/>
          </a:p>
        </p:txBody>
      </p:sp>
    </p:spTree>
    <p:extLst>
      <p:ext uri="{BB962C8B-B14F-4D97-AF65-F5344CB8AC3E}">
        <p14:creationId xmlns:p14="http://schemas.microsoft.com/office/powerpoint/2010/main" val="792324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Now today Nebraska has one of the best football stadiums to watch a football game in and it all had to do with a team of engineers seeing a problem, coming up with a solution for that problem, designing the solution, and building it.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 10 </a:t>
            </a:r>
            <a:r>
              <a:rPr lang="en-US" sz="1200" kern="1200" dirty="0" err="1" smtClean="0">
                <a:solidFill>
                  <a:schemeClr val="tx1"/>
                </a:solidFill>
                <a:effectLst/>
                <a:latin typeface="+mn-lt"/>
                <a:ea typeface="+mn-ea"/>
                <a:cs typeface="+mn-cs"/>
              </a:rPr>
              <a:t>Mins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D2B84E-9505-42D4-97F5-7ECEF4D3BFE3}" type="slidenum">
              <a:rPr lang="en-US" smtClean="0"/>
              <a:t>9</a:t>
            </a:fld>
            <a:endParaRPr lang="en-US"/>
          </a:p>
        </p:txBody>
      </p:sp>
    </p:spTree>
    <p:extLst>
      <p:ext uri="{BB962C8B-B14F-4D97-AF65-F5344CB8AC3E}">
        <p14:creationId xmlns:p14="http://schemas.microsoft.com/office/powerpoint/2010/main" val="11639314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tiff"/><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0758385-504C-4959-9FFF-D2CD44F8527C}" type="datetimeFigureOut">
              <a:rPr lang="en-US" smtClean="0"/>
              <a:t>2/22/2015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F0AC17B-9E30-47CD-8AD7-685BEE0B18A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0758385-504C-4959-9FFF-D2CD44F8527C}" type="datetimeFigureOut">
              <a:rPr lang="en-US" smtClean="0"/>
              <a:t>2/22/2015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0AC17B-9E30-47CD-8AD7-685BEE0B18A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0758385-504C-4959-9FFF-D2CD44F8527C}" type="datetimeFigureOut">
              <a:rPr lang="en-US" smtClean="0"/>
              <a:t>2/22/2015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0AC17B-9E30-47CD-8AD7-685BEE0B18A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gradFill rotWithShape="1">
          <a:gsLst>
            <a:gs pos="0">
              <a:schemeClr val="bg1">
                <a:tint val="80000"/>
                <a:satMod val="300000"/>
              </a:schemeClr>
            </a:gs>
            <a:gs pos="100000">
              <a:schemeClr val="bg1">
                <a:shade val="30000"/>
                <a:satMod val="200000"/>
                <a:alpha val="44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lIns="38396" tIns="19198" rIns="38396" bIns="19198"/>
          <a:lstStyle/>
          <a:p>
            <a:fld id="{FC81FAD0-4E66-485D-928C-A73C498DC108}" type="datetimeFigureOut">
              <a:rPr lang="en-US" smtClean="0"/>
              <a:t>2/22/2015</a:t>
            </a:fld>
            <a:endParaRPr lang="en-US"/>
          </a:p>
        </p:txBody>
      </p:sp>
      <p:sp>
        <p:nvSpPr>
          <p:cNvPr id="5" name="Footer Placeholder 4"/>
          <p:cNvSpPr>
            <a:spLocks noGrp="1"/>
          </p:cNvSpPr>
          <p:nvPr>
            <p:ph type="ftr" sz="quarter" idx="11"/>
          </p:nvPr>
        </p:nvSpPr>
        <p:spPr/>
        <p:txBody>
          <a:bodyPr lIns="38396" tIns="19198" rIns="38396" bIns="19198"/>
          <a:lstStyle/>
          <a:p>
            <a:endParaRPr lang="en-US"/>
          </a:p>
        </p:txBody>
      </p:sp>
      <p:sp>
        <p:nvSpPr>
          <p:cNvPr id="6" name="Slide Number Placeholder 5"/>
          <p:cNvSpPr>
            <a:spLocks noGrp="1"/>
          </p:cNvSpPr>
          <p:nvPr>
            <p:ph type="sldNum" sz="quarter" idx="12"/>
          </p:nvPr>
        </p:nvSpPr>
        <p:spPr/>
        <p:txBody>
          <a:bodyPr lIns="38396" tIns="19198" rIns="38396" bIns="19198"/>
          <a:lstStyle/>
          <a:p>
            <a:fld id="{C175DF34-E98A-44F6-869D-5ADCC1859086}" type="slidenum">
              <a:rPr lang="en-US" smtClean="0"/>
              <a:t>‹#›</a:t>
            </a:fld>
            <a:endParaRPr lang="en-US"/>
          </a:p>
        </p:txBody>
      </p:sp>
      <p:pic>
        <p:nvPicPr>
          <p:cNvPr id="2" name="Schuyler_anim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893"/>
          </a:xfrm>
          <a:prstGeom prst="rect">
            <a:avLst/>
          </a:prstGeom>
        </p:spPr>
      </p:pic>
    </p:spTree>
    <p:extLst>
      <p:ext uri="{BB962C8B-B14F-4D97-AF65-F5344CB8AC3E}">
        <p14:creationId xmlns:p14="http://schemas.microsoft.com/office/powerpoint/2010/main" val="6419908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Title and Content">
    <p:bg>
      <p:bgPr>
        <a:gradFill rotWithShape="1">
          <a:gsLst>
            <a:gs pos="0">
              <a:schemeClr val="bg1">
                <a:tint val="80000"/>
                <a:satMod val="300000"/>
              </a:schemeClr>
            </a:gs>
            <a:gs pos="100000">
              <a:schemeClr val="bg1">
                <a:shade val="30000"/>
                <a:satMod val="200000"/>
                <a:alpha val="44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916" y="6127751"/>
            <a:ext cx="2133600" cy="365125"/>
          </a:xfrm>
        </p:spPr>
        <p:txBody>
          <a:bodyPr lIns="38396" tIns="19198" rIns="38396" bIns="19198"/>
          <a:lstStyle/>
          <a:p>
            <a:fld id="{FC81FAD0-4E66-485D-928C-A73C498DC108}" type="datetimeFigureOut">
              <a:rPr lang="en-US" smtClean="0"/>
              <a:t>2/22/2015</a:t>
            </a:fld>
            <a:endParaRPr lang="en-US"/>
          </a:p>
        </p:txBody>
      </p:sp>
      <p:sp>
        <p:nvSpPr>
          <p:cNvPr id="5" name="Footer Placeholder 4"/>
          <p:cNvSpPr>
            <a:spLocks noGrp="1"/>
          </p:cNvSpPr>
          <p:nvPr>
            <p:ph type="ftr" sz="quarter" idx="11"/>
          </p:nvPr>
        </p:nvSpPr>
        <p:spPr>
          <a:xfrm>
            <a:off x="-3916" y="6127751"/>
            <a:ext cx="2895600" cy="365125"/>
          </a:xfrm>
        </p:spPr>
        <p:txBody>
          <a:bodyPr lIns="38396" tIns="19198" rIns="38396" bIns="19198"/>
          <a:lstStyle/>
          <a:p>
            <a:endParaRPr lang="en-US"/>
          </a:p>
        </p:txBody>
      </p:sp>
      <p:sp>
        <p:nvSpPr>
          <p:cNvPr id="6" name="Slide Number Placeholder 5"/>
          <p:cNvSpPr>
            <a:spLocks noGrp="1"/>
          </p:cNvSpPr>
          <p:nvPr>
            <p:ph type="sldNum" sz="quarter" idx="12"/>
          </p:nvPr>
        </p:nvSpPr>
        <p:spPr>
          <a:xfrm>
            <a:off x="-3916" y="6127751"/>
            <a:ext cx="2133600" cy="365125"/>
          </a:xfrm>
        </p:spPr>
        <p:txBody>
          <a:bodyPr lIns="38396" tIns="19198" rIns="38396" bIns="19198"/>
          <a:lstStyle/>
          <a:p>
            <a:fld id="{C175DF34-E98A-44F6-869D-5ADCC1859086}" type="slidenum">
              <a:rPr lang="en-US" smtClean="0"/>
              <a:t>‹#›</a:t>
            </a:fld>
            <a:endParaRPr lang="en-US"/>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t="8355" b="7159"/>
          <a:stretch/>
        </p:blipFill>
        <p:spPr>
          <a:xfrm>
            <a:off x="-3916" y="0"/>
            <a:ext cx="9147916" cy="6858000"/>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355" b="7159"/>
          <a:stretch/>
        </p:blipFill>
        <p:spPr>
          <a:xfrm>
            <a:off x="0" y="-1"/>
            <a:ext cx="9147916" cy="6858001"/>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val="0"/>
              </a:ext>
            </a:extLst>
          </a:blip>
          <a:srcRect t="8355" b="7159"/>
          <a:stretch/>
        </p:blipFill>
        <p:spPr>
          <a:xfrm>
            <a:off x="0" y="0"/>
            <a:ext cx="9147916" cy="6858000"/>
          </a:xfrm>
          <a:prstGeom prst="rect">
            <a:avLst/>
          </a:prstGeom>
        </p:spPr>
      </p:pic>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t="8424" b="7231"/>
          <a:stretch/>
        </p:blipFill>
        <p:spPr>
          <a:xfrm>
            <a:off x="0" y="0"/>
            <a:ext cx="9147916" cy="6858000"/>
          </a:xfrm>
          <a:prstGeom prst="rect">
            <a:avLst/>
          </a:prstGeom>
        </p:spPr>
      </p:pic>
      <p:pic>
        <p:nvPicPr>
          <p:cNvPr id="9" name="Picture 8"/>
          <p:cNvPicPr>
            <a:picLocks noChangeAspect="1"/>
          </p:cNvPicPr>
          <p:nvPr userDrawn="1"/>
        </p:nvPicPr>
        <p:blipFill rotWithShape="1">
          <a:blip r:embed="rId6" cstate="screen">
            <a:extLst>
              <a:ext uri="{28A0092B-C50C-407E-A947-70E740481C1C}">
                <a14:useLocalDpi xmlns:a14="http://schemas.microsoft.com/office/drawing/2010/main" val="0"/>
              </a:ext>
            </a:extLst>
          </a:blip>
          <a:srcRect t="12530" r="602" b="6915"/>
          <a:stretch/>
        </p:blipFill>
        <p:spPr>
          <a:xfrm>
            <a:off x="0" y="0"/>
            <a:ext cx="9147916" cy="6858000"/>
          </a:xfrm>
          <a:prstGeom prst="rect">
            <a:avLst/>
          </a:prstGeom>
        </p:spPr>
      </p:pic>
    </p:spTree>
    <p:extLst>
      <p:ext uri="{BB962C8B-B14F-4D97-AF65-F5344CB8AC3E}">
        <p14:creationId xmlns:p14="http://schemas.microsoft.com/office/powerpoint/2010/main" val="5182891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6000"/>
                            </p:stCondLst>
                            <p:childTnLst>
                              <p:par>
                                <p:cTn id="9" presetID="10" presetClass="entr" presetSubtype="0" fill="hold" nodeType="afterEffect">
                                  <p:stCondLst>
                                    <p:cond delay="4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childTnLst>
                                </p:cTn>
                              </p:par>
                            </p:childTnLst>
                          </p:cTn>
                        </p:par>
                        <p:par>
                          <p:cTn id="12" fill="hold">
                            <p:stCondLst>
                              <p:cond delay="12000"/>
                            </p:stCondLst>
                            <p:childTnLst>
                              <p:par>
                                <p:cTn id="13" presetID="10" presetClass="entr" presetSubtype="0" fill="hold" nodeType="afterEffect">
                                  <p:stCondLst>
                                    <p:cond delay="4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childTnLst>
                          </p:cTn>
                        </p:par>
                        <p:par>
                          <p:cTn id="16" fill="hold">
                            <p:stCondLst>
                              <p:cond delay="18000"/>
                            </p:stCondLst>
                            <p:childTnLst>
                              <p:par>
                                <p:cTn id="17" presetID="10" presetClass="entr" presetSubtype="0" fill="hold" nodeType="afterEffect">
                                  <p:stCondLst>
                                    <p:cond delay="4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Title and Content">
    <p:bg>
      <p:bgPr>
        <a:gradFill rotWithShape="1">
          <a:gsLst>
            <a:gs pos="0">
              <a:schemeClr val="bg1">
                <a:tint val="80000"/>
                <a:satMod val="300000"/>
              </a:schemeClr>
            </a:gs>
            <a:gs pos="100000">
              <a:schemeClr val="bg1">
                <a:shade val="30000"/>
                <a:satMod val="200000"/>
                <a:alpha val="44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lIns="38396" tIns="19198" rIns="38396" bIns="19198"/>
          <a:lstStyle/>
          <a:p>
            <a:fld id="{FC81FAD0-4E66-485D-928C-A73C498DC108}" type="datetimeFigureOut">
              <a:rPr lang="en-US" smtClean="0"/>
              <a:t>2/22/2015</a:t>
            </a:fld>
            <a:endParaRPr lang="en-US"/>
          </a:p>
        </p:txBody>
      </p:sp>
      <p:sp>
        <p:nvSpPr>
          <p:cNvPr id="5" name="Footer Placeholder 4"/>
          <p:cNvSpPr>
            <a:spLocks noGrp="1"/>
          </p:cNvSpPr>
          <p:nvPr>
            <p:ph type="ftr" sz="quarter" idx="11"/>
          </p:nvPr>
        </p:nvSpPr>
        <p:spPr/>
        <p:txBody>
          <a:bodyPr lIns="38396" tIns="19198" rIns="38396" bIns="19198"/>
          <a:lstStyle/>
          <a:p>
            <a:endParaRPr lang="en-US"/>
          </a:p>
        </p:txBody>
      </p:sp>
      <p:sp>
        <p:nvSpPr>
          <p:cNvPr id="6" name="Slide Number Placeholder 5"/>
          <p:cNvSpPr>
            <a:spLocks noGrp="1"/>
          </p:cNvSpPr>
          <p:nvPr>
            <p:ph type="sldNum" sz="quarter" idx="12"/>
          </p:nvPr>
        </p:nvSpPr>
        <p:spPr/>
        <p:txBody>
          <a:bodyPr lIns="38396" tIns="19198" rIns="38396" bIns="19198"/>
          <a:lstStyle/>
          <a:p>
            <a:fld id="{C175DF34-E98A-44F6-869D-5ADCC1859086}" type="slidenum">
              <a:rPr lang="en-US" smtClean="0"/>
              <a:t>‹#›</a:t>
            </a:fld>
            <a:endParaRPr lang="en-US"/>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622" b="10051"/>
          <a:stretch/>
        </p:blipFill>
        <p:spPr>
          <a:xfrm>
            <a:off x="-3916" y="-1"/>
            <a:ext cx="9147916" cy="6858001"/>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t="4434" b="8980"/>
          <a:stretch/>
        </p:blipFill>
        <p:spPr>
          <a:xfrm>
            <a:off x="-3916" y="0"/>
            <a:ext cx="9147916" cy="6858000"/>
          </a:xfrm>
          <a:prstGeom prst="rect">
            <a:avLst/>
          </a:prstGeom>
        </p:spPr>
      </p:pic>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t="5622" b="10051"/>
          <a:stretch/>
        </p:blipFill>
        <p:spPr>
          <a:xfrm>
            <a:off x="-3916" y="0"/>
            <a:ext cx="9147916" cy="6858000"/>
          </a:xfrm>
          <a:prstGeom prst="rect">
            <a:avLst/>
          </a:prstGeom>
        </p:spPr>
      </p:pic>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t="5622" b="10051"/>
          <a:stretch/>
        </p:blipFill>
        <p:spPr>
          <a:xfrm>
            <a:off x="-3916" y="0"/>
            <a:ext cx="9147916" cy="6858000"/>
          </a:xfrm>
          <a:prstGeom prst="rect">
            <a:avLst/>
          </a:prstGeom>
        </p:spPr>
      </p:pic>
      <p:pic>
        <p:nvPicPr>
          <p:cNvPr id="9" name="Picture 8"/>
          <p:cNvPicPr>
            <a:picLocks noChangeAspect="1"/>
          </p:cNvPicPr>
          <p:nvPr userDrawn="1"/>
        </p:nvPicPr>
        <p:blipFill rotWithShape="1">
          <a:blip r:embed="rId6" cstate="print">
            <a:extLst>
              <a:ext uri="{28A0092B-C50C-407E-A947-70E740481C1C}">
                <a14:useLocalDpi xmlns:a14="http://schemas.microsoft.com/office/drawing/2010/main" val="0"/>
              </a:ext>
            </a:extLst>
          </a:blip>
          <a:srcRect t="4865" b="9369"/>
          <a:stretch/>
        </p:blipFill>
        <p:spPr>
          <a:xfrm>
            <a:off x="-3916" y="-1"/>
            <a:ext cx="9147916" cy="6858001"/>
          </a:xfrm>
          <a:prstGeom prst="rect">
            <a:avLst/>
          </a:prstGeom>
        </p:spPr>
      </p:pic>
    </p:spTree>
    <p:extLst>
      <p:ext uri="{BB962C8B-B14F-4D97-AF65-F5344CB8AC3E}">
        <p14:creationId xmlns:p14="http://schemas.microsoft.com/office/powerpoint/2010/main" val="34499315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6000"/>
                            </p:stCondLst>
                            <p:childTnLst>
                              <p:par>
                                <p:cTn id="9" presetID="10" presetClass="entr" presetSubtype="0" fill="hold" nodeType="afterEffect">
                                  <p:stCondLst>
                                    <p:cond delay="4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childTnLst>
                                </p:cTn>
                              </p:par>
                            </p:childTnLst>
                          </p:cTn>
                        </p:par>
                        <p:par>
                          <p:cTn id="12" fill="hold">
                            <p:stCondLst>
                              <p:cond delay="12000"/>
                            </p:stCondLst>
                            <p:childTnLst>
                              <p:par>
                                <p:cTn id="13" presetID="10" presetClass="entr" presetSubtype="0" fill="hold" nodeType="afterEffect">
                                  <p:stCondLst>
                                    <p:cond delay="4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childTnLst>
                          </p:cTn>
                        </p:par>
                        <p:par>
                          <p:cTn id="16" fill="hold">
                            <p:stCondLst>
                              <p:cond delay="18000"/>
                            </p:stCondLst>
                            <p:childTnLst>
                              <p:par>
                                <p:cTn id="17" presetID="10" presetClass="entr" presetSubtype="0" fill="hold" nodeType="afterEffect">
                                  <p:stCondLst>
                                    <p:cond delay="4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bg>
      <p:bgPr>
        <a:gradFill rotWithShape="1">
          <a:gsLst>
            <a:gs pos="0">
              <a:schemeClr val="bg1">
                <a:tint val="80000"/>
                <a:satMod val="300000"/>
              </a:schemeClr>
            </a:gs>
            <a:gs pos="100000">
              <a:schemeClr val="bg1">
                <a:shade val="30000"/>
                <a:satMod val="200000"/>
                <a:alpha val="44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5784851"/>
            <a:ext cx="2133600" cy="365125"/>
          </a:xfrm>
        </p:spPr>
        <p:txBody>
          <a:bodyPr lIns="38396" tIns="19198" rIns="38396" bIns="19198"/>
          <a:lstStyle/>
          <a:p>
            <a:fld id="{FC81FAD0-4E66-485D-928C-A73C498DC108}" type="datetimeFigureOut">
              <a:rPr lang="en-US" smtClean="0"/>
              <a:t>2/22/2015</a:t>
            </a:fld>
            <a:endParaRPr lang="en-US"/>
          </a:p>
        </p:txBody>
      </p:sp>
      <p:sp>
        <p:nvSpPr>
          <p:cNvPr id="5" name="Footer Placeholder 4"/>
          <p:cNvSpPr>
            <a:spLocks noGrp="1"/>
          </p:cNvSpPr>
          <p:nvPr>
            <p:ph type="ftr" sz="quarter" idx="11"/>
          </p:nvPr>
        </p:nvSpPr>
        <p:spPr>
          <a:xfrm>
            <a:off x="3124200" y="5784851"/>
            <a:ext cx="2895600" cy="365125"/>
          </a:xfrm>
        </p:spPr>
        <p:txBody>
          <a:bodyPr lIns="38396" tIns="19198" rIns="38396" bIns="19198"/>
          <a:lstStyle/>
          <a:p>
            <a:endParaRPr lang="en-US"/>
          </a:p>
        </p:txBody>
      </p:sp>
      <p:sp>
        <p:nvSpPr>
          <p:cNvPr id="6" name="Slide Number Placeholder 5"/>
          <p:cNvSpPr>
            <a:spLocks noGrp="1"/>
          </p:cNvSpPr>
          <p:nvPr>
            <p:ph type="sldNum" sz="quarter" idx="12"/>
          </p:nvPr>
        </p:nvSpPr>
        <p:spPr>
          <a:xfrm>
            <a:off x="6553200" y="5784851"/>
            <a:ext cx="2133600" cy="365125"/>
          </a:xfrm>
        </p:spPr>
        <p:txBody>
          <a:bodyPr lIns="38396" tIns="19198" rIns="38396" bIns="19198"/>
          <a:lstStyle/>
          <a:p>
            <a:fld id="{C175DF34-E98A-44F6-869D-5ADCC1859086}" type="slidenum">
              <a:rPr lang="en-US" smtClean="0"/>
              <a:t>‹#›</a:t>
            </a:fld>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3630" b="2134"/>
          <a:stretch/>
        </p:blipFill>
        <p:spPr>
          <a:xfrm>
            <a:off x="0" y="0"/>
            <a:ext cx="9144000" cy="6847542"/>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t="10310" b="5453"/>
          <a:stretch/>
        </p:blipFill>
        <p:spPr>
          <a:xfrm>
            <a:off x="0" y="0"/>
            <a:ext cx="9144000" cy="6847542"/>
          </a:xfrm>
          <a:prstGeom prst="rect">
            <a:avLst/>
          </a:prstGeom>
        </p:spPr>
      </p:pic>
      <p:pic>
        <p:nvPicPr>
          <p:cNvPr id="7" name="Picture 6"/>
          <p:cNvPicPr>
            <a:picLocks noChangeAspect="1"/>
          </p:cNvPicPr>
          <p:nvPr userDrawn="1"/>
        </p:nvPicPr>
        <p:blipFill rotWithShape="1">
          <a:blip r:embed="rId4">
            <a:extLst>
              <a:ext uri="{28A0092B-C50C-407E-A947-70E740481C1C}">
                <a14:useLocalDpi xmlns:a14="http://schemas.microsoft.com/office/drawing/2010/main" val="0"/>
              </a:ext>
            </a:extLst>
          </a:blip>
          <a:srcRect l="12383" t="27" r="12383" b="28562"/>
          <a:stretch/>
        </p:blipFill>
        <p:spPr>
          <a:xfrm>
            <a:off x="0" y="0"/>
            <a:ext cx="9144000" cy="6858000"/>
          </a:xfrm>
          <a:prstGeom prst="rect">
            <a:avLst/>
          </a:prstGeom>
        </p:spPr>
      </p:pic>
      <p:pic>
        <p:nvPicPr>
          <p:cNvPr id="8" name="Picture 7"/>
          <p:cNvPicPr>
            <a:picLocks noChangeAspect="1"/>
          </p:cNvPicPr>
          <p:nvPr userDrawn="1"/>
        </p:nvPicPr>
        <p:blipFill rotWithShape="1">
          <a:blip r:embed="rId5">
            <a:extLst>
              <a:ext uri="{28A0092B-C50C-407E-A947-70E740481C1C}">
                <a14:useLocalDpi xmlns:a14="http://schemas.microsoft.com/office/drawing/2010/main" val="0"/>
              </a:ext>
            </a:extLst>
          </a:blip>
          <a:srcRect t="11445" b="4262"/>
          <a:stretch/>
        </p:blipFill>
        <p:spPr>
          <a:xfrm>
            <a:off x="-11228" y="0"/>
            <a:ext cx="9155228" cy="6860628"/>
          </a:xfrm>
          <a:prstGeom prst="rect">
            <a:avLst/>
          </a:prstGeom>
        </p:spPr>
      </p:pic>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15707"/>
          <a:stretch/>
        </p:blipFill>
        <p:spPr>
          <a:xfrm>
            <a:off x="-11228" y="0"/>
            <a:ext cx="9155228" cy="6860628"/>
          </a:xfrm>
          <a:prstGeom prst="rect">
            <a:avLst/>
          </a:prstGeom>
        </p:spPr>
      </p:pic>
    </p:spTree>
    <p:extLst>
      <p:ext uri="{BB962C8B-B14F-4D97-AF65-F5344CB8AC3E}">
        <p14:creationId xmlns:p14="http://schemas.microsoft.com/office/powerpoint/2010/main" val="9036586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6000"/>
                            </p:stCondLst>
                            <p:childTnLst>
                              <p:par>
                                <p:cTn id="9" presetID="10" presetClass="entr" presetSubtype="0" fill="hold" nodeType="afterEffect">
                                  <p:stCondLst>
                                    <p:cond delay="4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childTnLst>
                                </p:cTn>
                              </p:par>
                            </p:childTnLst>
                          </p:cTn>
                        </p:par>
                        <p:par>
                          <p:cTn id="12" fill="hold">
                            <p:stCondLst>
                              <p:cond delay="12000"/>
                            </p:stCondLst>
                            <p:childTnLst>
                              <p:par>
                                <p:cTn id="13" presetID="10" presetClass="entr" presetSubtype="0" fill="hold" nodeType="afterEffect">
                                  <p:stCondLst>
                                    <p:cond delay="4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childTnLst>
                          </p:cTn>
                        </p:par>
                        <p:par>
                          <p:cTn id="16" fill="hold">
                            <p:stCondLst>
                              <p:cond delay="18000"/>
                            </p:stCondLst>
                            <p:childTnLst>
                              <p:par>
                                <p:cTn id="17" presetID="10" presetClass="entr" presetSubtype="0" fill="hold" nodeType="afterEffect">
                                  <p:stCondLst>
                                    <p:cond delay="4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_Title and Content">
    <p:bg>
      <p:bgPr>
        <a:gradFill rotWithShape="1">
          <a:gsLst>
            <a:gs pos="0">
              <a:schemeClr val="bg1">
                <a:tint val="80000"/>
                <a:satMod val="300000"/>
              </a:schemeClr>
            </a:gs>
            <a:gs pos="100000">
              <a:schemeClr val="bg1">
                <a:shade val="30000"/>
                <a:satMod val="200000"/>
                <a:alpha val="44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lIns="38396" tIns="19198" rIns="38396" bIns="19198"/>
          <a:lstStyle/>
          <a:p>
            <a:fld id="{FC81FAD0-4E66-485D-928C-A73C498DC108}" type="datetimeFigureOut">
              <a:rPr lang="en-US" smtClean="0"/>
              <a:t>2/22/2015</a:t>
            </a:fld>
            <a:endParaRPr lang="en-US"/>
          </a:p>
        </p:txBody>
      </p:sp>
      <p:sp>
        <p:nvSpPr>
          <p:cNvPr id="5" name="Footer Placeholder 4"/>
          <p:cNvSpPr>
            <a:spLocks noGrp="1"/>
          </p:cNvSpPr>
          <p:nvPr>
            <p:ph type="ftr" sz="quarter" idx="11"/>
          </p:nvPr>
        </p:nvSpPr>
        <p:spPr/>
        <p:txBody>
          <a:bodyPr lIns="38396" tIns="19198" rIns="38396" bIns="19198"/>
          <a:lstStyle/>
          <a:p>
            <a:endParaRPr lang="en-US"/>
          </a:p>
        </p:txBody>
      </p:sp>
      <p:sp>
        <p:nvSpPr>
          <p:cNvPr id="6" name="Slide Number Placeholder 5"/>
          <p:cNvSpPr>
            <a:spLocks noGrp="1"/>
          </p:cNvSpPr>
          <p:nvPr>
            <p:ph type="sldNum" sz="quarter" idx="12"/>
          </p:nvPr>
        </p:nvSpPr>
        <p:spPr/>
        <p:txBody>
          <a:bodyPr lIns="38396" tIns="19198" rIns="38396" bIns="19198"/>
          <a:lstStyle/>
          <a:p>
            <a:fld id="{C175DF34-E98A-44F6-869D-5ADCC1859086}" type="slidenum">
              <a:rPr lang="en-US" smtClean="0"/>
              <a:t>‹#›</a:t>
            </a:fld>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9374" b="6210"/>
          <a:stretch/>
        </p:blipFill>
        <p:spPr>
          <a:xfrm>
            <a:off x="0" y="-1"/>
            <a:ext cx="9144000" cy="6858001"/>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t="7793" b="7793"/>
          <a:stretch/>
        </p:blipFill>
        <p:spPr>
          <a:xfrm>
            <a:off x="-391" y="-1"/>
            <a:ext cx="9144391" cy="6858001"/>
          </a:xfrm>
          <a:prstGeom prst="rect">
            <a:avLst/>
          </a:prstGeom>
        </p:spPr>
      </p:pic>
      <p:pic>
        <p:nvPicPr>
          <p:cNvPr id="7" name="Picture 6"/>
          <p:cNvPicPr>
            <a:picLocks noChangeAspect="1"/>
          </p:cNvPicPr>
          <p:nvPr userDrawn="1"/>
        </p:nvPicPr>
        <p:blipFill rotWithShape="1">
          <a:blip r:embed="rId4">
            <a:extLst>
              <a:ext uri="{28A0092B-C50C-407E-A947-70E740481C1C}">
                <a14:useLocalDpi xmlns:a14="http://schemas.microsoft.com/office/drawing/2010/main" val="0"/>
              </a:ext>
            </a:extLst>
          </a:blip>
          <a:srcRect t="7776" b="7776"/>
          <a:stretch/>
        </p:blipFill>
        <p:spPr>
          <a:xfrm>
            <a:off x="3551" y="-2"/>
            <a:ext cx="9140449" cy="6858002"/>
          </a:xfrm>
          <a:prstGeom prst="rect">
            <a:avLst/>
          </a:prstGeom>
        </p:spPr>
      </p:pic>
      <p:pic>
        <p:nvPicPr>
          <p:cNvPr id="8" name="Picture 7"/>
          <p:cNvPicPr>
            <a:picLocks noChangeAspect="1"/>
          </p:cNvPicPr>
          <p:nvPr userDrawn="1"/>
        </p:nvPicPr>
        <p:blipFill rotWithShape="1">
          <a:blip r:embed="rId5">
            <a:extLst>
              <a:ext uri="{28A0092B-C50C-407E-A947-70E740481C1C}">
                <a14:useLocalDpi xmlns:a14="http://schemas.microsoft.com/office/drawing/2010/main" val="0"/>
              </a:ext>
            </a:extLst>
          </a:blip>
          <a:srcRect t="15310"/>
          <a:stretch/>
        </p:blipFill>
        <p:spPr>
          <a:xfrm>
            <a:off x="3551" y="-2"/>
            <a:ext cx="9140449" cy="6858002"/>
          </a:xfrm>
          <a:prstGeom prst="rect">
            <a:avLst/>
          </a:prstGeom>
        </p:spPr>
      </p:pic>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704" b="7702"/>
          <a:stretch/>
        </p:blipFill>
        <p:spPr>
          <a:xfrm>
            <a:off x="-6692" y="0"/>
            <a:ext cx="9150692" cy="6858001"/>
          </a:xfrm>
          <a:prstGeom prst="rect">
            <a:avLst/>
          </a:prstGeom>
        </p:spPr>
      </p:pic>
    </p:spTree>
    <p:extLst>
      <p:ext uri="{BB962C8B-B14F-4D97-AF65-F5344CB8AC3E}">
        <p14:creationId xmlns:p14="http://schemas.microsoft.com/office/powerpoint/2010/main" val="31660866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6000"/>
                            </p:stCondLst>
                            <p:childTnLst>
                              <p:par>
                                <p:cTn id="9" presetID="10" presetClass="entr" presetSubtype="0" fill="hold" nodeType="afterEffect">
                                  <p:stCondLst>
                                    <p:cond delay="4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childTnLst>
                                </p:cTn>
                              </p:par>
                            </p:childTnLst>
                          </p:cTn>
                        </p:par>
                        <p:par>
                          <p:cTn id="12" fill="hold">
                            <p:stCondLst>
                              <p:cond delay="12000"/>
                            </p:stCondLst>
                            <p:childTnLst>
                              <p:par>
                                <p:cTn id="13" presetID="10" presetClass="entr" presetSubtype="0" fill="hold" nodeType="afterEffect">
                                  <p:stCondLst>
                                    <p:cond delay="4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childTnLst>
                          </p:cTn>
                        </p:par>
                        <p:par>
                          <p:cTn id="16" fill="hold">
                            <p:stCondLst>
                              <p:cond delay="18000"/>
                            </p:stCondLst>
                            <p:childTnLst>
                              <p:par>
                                <p:cTn id="17" presetID="10" presetClass="entr" presetSubtype="0" fill="hold" nodeType="afterEffect">
                                  <p:stCondLst>
                                    <p:cond delay="4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0758385-504C-4959-9FFF-D2CD44F8527C}" type="datetimeFigureOut">
              <a:rPr lang="en-US" smtClean="0"/>
              <a:t>2/22/2015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0AC17B-9E30-47CD-8AD7-685BEE0B18AA}"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0758385-504C-4959-9FFF-D2CD44F8527C}" type="datetimeFigureOut">
              <a:rPr lang="en-US" smtClean="0"/>
              <a:t>2/22/2015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F0AC17B-9E30-47CD-8AD7-685BEE0B18AA}"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0758385-504C-4959-9FFF-D2CD44F8527C}" type="datetimeFigureOut">
              <a:rPr lang="en-US" smtClean="0"/>
              <a:t>2/22/2015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DF0AC17B-9E30-47CD-8AD7-685BEE0B18AA}"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0758385-504C-4959-9FFF-D2CD44F8527C}" type="datetimeFigureOut">
              <a:rPr lang="en-US" smtClean="0"/>
              <a:t>2/22/2015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DF0AC17B-9E30-47CD-8AD7-685BEE0B18AA}"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0758385-504C-4959-9FFF-D2CD44F8527C}" type="datetimeFigureOut">
              <a:rPr lang="en-US" smtClean="0"/>
              <a:t>2/22/2015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DF0AC17B-9E30-47CD-8AD7-685BEE0B18AA}"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0758385-504C-4959-9FFF-D2CD44F8527C}" type="datetimeFigureOut">
              <a:rPr lang="en-US" smtClean="0"/>
              <a:t>2/22/2015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DF0AC17B-9E30-47CD-8AD7-685BEE0B18A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10758385-504C-4959-9FFF-D2CD44F8527C}" type="datetimeFigureOut">
              <a:rPr lang="en-US" smtClean="0"/>
              <a:t>2/22/2015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DF0AC17B-9E30-47CD-8AD7-685BEE0B18AA}"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0758385-504C-4959-9FFF-D2CD44F8527C}" type="datetimeFigureOut">
              <a:rPr lang="en-US" smtClean="0"/>
              <a:t>2/22/2015</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F0AC17B-9E30-47CD-8AD7-685BEE0B18AA}"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8">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0758385-504C-4959-9FFF-D2CD44F8527C}" type="datetimeFigureOut">
              <a:rPr lang="en-US" smtClean="0"/>
              <a:t>2/22/2015</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F0AC17B-9E30-47CD-8AD7-685BEE0B18A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68" r:id="rId12"/>
    <p:sldLayoutId id="2147483869" r:id="rId13"/>
    <p:sldLayoutId id="2147483870" r:id="rId14"/>
    <p:sldLayoutId id="2147483871" r:id="rId15"/>
    <p:sldLayoutId id="2147483872" r:id="rId16"/>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aOdYB5Ukth8"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wE-z_TJyziI"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Engineering?</a:t>
            </a:r>
            <a:endParaRPr lang="en-US" dirty="0"/>
          </a:p>
        </p:txBody>
      </p:sp>
      <p:sp>
        <p:nvSpPr>
          <p:cNvPr id="3" name="Subtitle 2"/>
          <p:cNvSpPr>
            <a:spLocks noGrp="1"/>
          </p:cNvSpPr>
          <p:nvPr>
            <p:ph type="subTitle" idx="1"/>
          </p:nvPr>
        </p:nvSpPr>
        <p:spPr/>
        <p:txBody>
          <a:bodyPr/>
          <a:lstStyle/>
          <a:p>
            <a:r>
              <a:rPr lang="en-US" dirty="0" smtClean="0"/>
              <a:t>John Smith, NEASCE</a:t>
            </a:r>
            <a:endParaRPr lang="en-US" dirty="0"/>
          </a:p>
        </p:txBody>
      </p:sp>
      <p:pic>
        <p:nvPicPr>
          <p:cNvPr id="1026" name="Picture 2" descr="\\omtrsrv1\users\johsmith\2013 Trans Con\Logos\ASCE Logo NE Sec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304800"/>
            <a:ext cx="1905000" cy="87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0075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9"/>
            <a:ext cx="7924800" cy="2404871"/>
          </a:xfrm>
        </p:spPr>
        <p:txBody>
          <a:bodyPr>
            <a:normAutofit/>
          </a:bodyPr>
          <a:lstStyle/>
          <a:p>
            <a:pPr>
              <a:lnSpc>
                <a:spcPct val="150000"/>
              </a:lnSpc>
            </a:pPr>
            <a:r>
              <a:rPr lang="en-US" dirty="0" smtClean="0"/>
              <a:t>The </a:t>
            </a:r>
            <a:r>
              <a:rPr lang="en-US" i="1" dirty="0" smtClean="0"/>
              <a:t>design</a:t>
            </a:r>
            <a:r>
              <a:rPr lang="en-US" dirty="0" smtClean="0"/>
              <a:t> </a:t>
            </a:r>
            <a:r>
              <a:rPr lang="en-US" dirty="0"/>
              <a:t>and maintenance of </a:t>
            </a:r>
            <a:r>
              <a:rPr lang="en-US" i="1" dirty="0"/>
              <a:t>public works</a:t>
            </a:r>
            <a:r>
              <a:rPr lang="en-US" dirty="0"/>
              <a:t> such as roads, bridges, water and energy </a:t>
            </a:r>
            <a:r>
              <a:rPr lang="en-US" dirty="0" smtClean="0"/>
              <a:t>systems</a:t>
            </a:r>
          </a:p>
        </p:txBody>
      </p:sp>
      <p:sp>
        <p:nvSpPr>
          <p:cNvPr id="2" name="Title 1"/>
          <p:cNvSpPr>
            <a:spLocks noGrp="1"/>
          </p:cNvSpPr>
          <p:nvPr>
            <p:ph type="title"/>
          </p:nvPr>
        </p:nvSpPr>
        <p:spPr/>
        <p:txBody>
          <a:bodyPr/>
          <a:lstStyle/>
          <a:p>
            <a:r>
              <a:rPr lang="en-US" dirty="0" smtClean="0"/>
              <a:t>What is Civil Engineering?</a:t>
            </a:r>
            <a:endParaRPr lang="en-US" dirty="0"/>
          </a:p>
        </p:txBody>
      </p:sp>
      <p:pic>
        <p:nvPicPr>
          <p:cNvPr id="2052" name="Picture 4" descr="West System Interchan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5605499"/>
            <a:ext cx="3352800"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data:image/jpeg;base64,/9j/4AAQSkZJRgABAQAAAQABAAD/2wCEAAkGBxQTEhUUExQWFhUXGRoaGBgYGR0aFxwYHRwcHBgYHRwYHSggHB0mGxwaITEhJyorLi4vGCIzODMsNygtLiwBCgoKDg0OGhAQGywkICQsLCwsLCwsLCwsNCw0LCwsLCwsLCwsLCwsLCwsLCwsLCwsLCwsLCwsLCwsLCwsLCwsLP/AABEIALcBEwMBIgACEQEDEQH/xAAbAAACAgMBAAAAAAAAAAAAAAAEBQMGAAECB//EAEIQAAECBAQDBgQDBwIGAgMAAAECEQADITEEEkFRBWFxBhMigZGhMrHB8ELR4QcUI1JikvFyshUWJDOCotLiNENz/8QAGgEAAwEBAQEAAAAAAAAAAAAAAQIDAAQFBv/EACwRAAICAgIBBAEDAwUAAAAAAAABAhEDIRIxQQQTUWEicYGxBTLwFCNCYpH/2gAMAwEAAhEDEQA/APJ5FXFYMw00hmOtjUbQzl4dKmNDz52dxAWIwBRc5kg3Gmz8ucLpjk2DTWhCVbEP5VjvDnKQFIDuDmH0eIZam+KjaivnS8M1pzpFQrYixbQ7HlAoawqeELRRaQoDw0ynVgz1FYgnYwuAUhwPiTR2erbOPnAxkLBbLQ6aesbBUmlbUdxTYaQvENgE7Duu5LqFBZjf6RwMOSzhgzE9PnT5Q0mS0gOnMVUpeOVlWYDIejM1KvzinJi0hjwDiwSRnlJUU/iqFAiygXY10bziwzOPYcglaApRoUlALjdzSKriEZAwSTmudB9msE4EKSkOhwbEsW19OcZ/JuKFHGsYlassrCCSVKfMFlQbQBIZCeja6Q9wUnIgJHn1gnA8LmTVApkmaAQTRhq4KnYU5w049gEysuVLElQNSbM17Xj0PRZY8uL7Z5/rML42uhUDG45Ebj1TymdRt45jcEU3GRqMjAJsAuUmagzgsozJHha5IYqzH4N49D43gFYmUuUF907OoeJwCGTQi9j9Y80mJBBBqCGMej8HWZeHlJXNUtWRJKlIU5cOLM4agN6B3MeR/UoU4yPX/p07TiVv/kZSR/8AkO+0ovt/NCbG9jZ0sDIBND2Q+bzSRvs8XzE40hhnDnfMA23KBV8YMvOvL3gSl8qC5YPWgoHIrzJjy7aPTs85kSFKUbpIooHQi7jTpEvd1ZHiUbn7t+kbwxKwSS2YuojUk1b31iSbiAgZU05/fzgNDgndJlqzLKS1cpFH/D+b8rRJjsX3rZkJQC9ga+ZvGpeDVMIUUqIFRSh5vYwzOBVl8SkgG422LWgVZmxVPkJKMtX30pp0hStJsa1rFgn8OUkOkFSd0gv6HSE81DFlA2BYuH/SF2OqB0S6GrU844INIJQPFRJOjXMTJwcxnIYGxNA+1dY3INAJcChL7Riljqawarh5przFv1gmVgwhRILktcW1hXI1WJkTQXYsdXcRLNQEAKqpwC6QCH1HxabwxmYRLVCa6ZRzgZa2oPvaDGa+APG35IpeLwxFVr83f2EajDiuhjItyh8Efbn8nEuWEhwDQ1YW9OcTk/hJHImxBtX89oiw61M+5Nr2F9LtBQSCxAA/pcW84pxETNS5SfhAH+n6UuKvEKpapSiMtF1ylwOoP1g3DJDX8LuxNabbCJpvEySwoBZr+pc+pjUHs4wqphoUEJ0NyPMXHPpBqsEhaQCoJUG2NQdg+nSBETipTFRbbn9BaCw5BKUEEaA3IgUEkTw+UCCgX0ci76dQ0RrkEOTZPqx1DbExdeC9nJQQlU11ratSAHqQANIZTOGyE1CEgFJrqw1rtC2rD0jz3g3C+/SoBXgSMxWoGmrAXe9OUWXCcATRgAkgAKUGL6KP8oJ0HKD8UmXKDyqoKfEARlNGSX0oNPpHAxJXVKiQCwSa08h7tzhrF2NcJjkDwlJTMRQpFnF2a41HIwl7YylTUhUqiUh1pYZlbVvStIIxMwJQZiQpASHNMzgX+BzSE+G7YYYq8CZqxqWAbm6iIfCpKacVZLK4uDUnRW0x00cG5a0bePo0eC0dtGRxG4IKO3jHjh428YBt46xnHsZLSMuIIlpYAMnwgUAcpt5xw8biWXDHJGmPjySxu0QI7b4ofFMlTP8AUA/R0tHoHZvALmyFzJiZctc1BAyHMyVC5ozu1K/DePJON8HLmZLDvdIGtqAfKPWewmBXIw0iSuhCCqYTRisqX3f/AI5svJo8T1OH29Hs+myc1aZUcLNSlRlkJyupltmNDRxoKbesEyMMlRCkMXqohs1dnAN20hx2j7JFS5k3DEF3zS91XUU8y75fzaFGEwplJZQUmaouUKSfCBYn161jk9xx6O324y8hE/DjxAKYHK2dRBYX+Ji71o3nEKsGsrCgoEOHCCGI1AcsPTnE+JlLICcyMtwVAKL6ZQbEaPy6QF+6ISCTmUoNUlurANWKe6q2/wCGT9rel/KMTJnJuskm9FB/7V0jJc5SAQsIX/8A0RmPzjJSBZAU/JSn+bxjrIoSQaaL/wBwIiLkm9fwVUXW/wCQabN/lEtLM2VJHuFQNiSoVzBwaeEk+6oLxuEWB4Qkm7Zcp5UBY+0Lpa1rUXAKU3ABCgdQ5LOata4rSD7cmrVA5xTp2bVnLHMC9ag/nA2InqQHWKWBSQQOoYH3hiqpfT7oOUQ4qRnSwbMKp57gwuNrlUkq/QbJF8bi3/6DSpyVy16q8OQihv4gQeX+d1UxRifDJ8awzFhTnWOp2u/LVorlxqL0Tw5HJbAgI3BCJyQGKHPX9IyJFr+guXg0h8qwPk+hc/KOJOFKS1DTV/I/O8cJwZUAkeJg5N+nzaNfuykGoITvdOlKWtDXLonUbs3LK6/ZjckKegs1+ZaJE41CfhS7UJ/QW6ViaVPSS4vo/wArVvBuQfxIcPLUXUxoSCRUB3Gm52h5gMOUzEBZIS6VFgT/AKgetoHwaislINAk0ZqgghvRXrBmIkqWElCC4FMt2Id6dDB5SoFK6LnMniYE93MTUhyDo4fnBvG8fJSEy1rAJChlIoygwo3tFA4YsgnNUsogFjUMxY+kczpipqhnNQn4jfLQAHlT5wcbTexMkGlod4uaorly1kCX4XZwWFNfCbbXjuQGLS1B3uC5bao+npEGFmrYVTMcWWlwz3rq3OHMrh6JjFKkg2JSrxJe2jKIpQiGj3SA7StiKb2wSkqCJZmrFM5OWXmFLkPp+EQnkYSZiZizKlBySpSUUSH2zHU2EMeNdme6QqYiaJgD0A2UyrHQvpRoZfs3FJ5SWPgHxNTxaR6UPbxY3kx7Z581PJNRn0VFQIJBoQSCNiLiMeDe0KAnEzMtASFXeqgCqp/qeF+aPRhPlFP5OKcKbRI8Y8R5o13ghrF4kzxjxElbkAVJoALk6CNrJSSFBiKEGhB2I0jWDgyR4fK7PNghie8qa5G0zN8vE8VtS49SwyRMwKU1cyUpT4gBWWBV7Vjk9VnePjXydHp8Cnd/B5oFbEg6EEgjmCLHnF24L2pkqTknrQiYaeJwkjRiolz5kxRgYixWHExOVum7w3qcCzR+0LgyyxS+j19WISnKAoEV8J5vZvLyhRx/AmasGWxUgAKGYAgEOLlmp5+UQ9meHTxLQiesJITVX420FerOYJxEtSVKyy2BIDg1IZhmIqT+bR89OPg9yEq2JJvC8StwEFQ0ZaKHoVcvaOsFwfEggrkZ0jQqQCByLl76gwzmYlQSz0Nw5Zv/AC84hmcTU5GdYIuQqo3paJ1RVycvBPO7LZkFQmKlpAcpWElv7C3tAsjsSiY575iG/D5irwRhu1ctCVIPerWzOAKEEl/Eq7RqR2ikiqZg0CkmhGj2ZxSLLI0tMh7e9oSY3h0zBKR3ygvDrLEiyf6wD8Ch8VLgEVhRxSQZeJKVMCUsWsSmvm4F/wCqPQeMplYvDrlpWhRI8LKBZQ+Gx8vOPO8ViQuXIKge+lEy1gg1SKIU9icrpP8ApDxWNSVv9BHcXS/UxXSIULAU5IEdkvd0li1K+msAT8AtQBKgkbqLH0EcyjR1SnekaXiEKmOD4xqGY7AvQ/dYExYVnKsvhtuCX+JwLWoYnGDli60qa9CecFyZqEChATzSoQ/J1RJpXYoSlR//AGJHJz+YjIZLxMp7pjUa/oxGnBggZApLFiR4Q2opfy2jiUZjOVFmcPreg3iSVispASTQqJLVAYgA9YlGLDHMAofhYX8R0Nb5fWIW0X0wGUpRqpII5hn2UPb0gmSEG6DUsctud6uIY8bnJBlSwCAEAPatWe/VogVLyFKFJcqqDq7sQPM+3SHUwcEEcOWlLMFsHoocjTXSJBiCFLqGc+Y+TNE+CIC1JUQSmWb0ZVG5aNfeIcUjwoUG8SbOBuH2It6QVkbQvBKQZMxAUnu3yuLsevTyg3B4cy0kBRUlZGdJcDkKaQk4VjQlkTWyuGNfD11OhfpDDE41kZ0p3JOa72LWGtBuIejWFzZiQ7OGDgCo0bytEVDYqzAgOCMxuFC1q7ekLhxE5mJUHY5aEt0ERniARNSg5lKKj4QAS1yakBh9iNjjJyo2WUVFssk3H90hRmE5ZbqVmJHhIqfJxblzgfstxAfu8+ZJQUoKwQVBIASQA/iq1ywL6APEKFif3hC05KJmEoz+FRAPhNG0BNCQQIt/BcEiRL8IUStiSqqi3wg6UBNAwraOmTUYuJxxTk0xBjeAnGKExEqYhRuonLLI0osZx1AI6ww4T2JRLzmaULdCkgMVEEt4gosHA/pBreLLnrTT7MbmKeE/1OTjxT0P7MbtoVYTsnhhdL82SPdoYo4FhwwCa01PnakTd4ALxIC3p+cSeST7Y6hFdI4Rw2SCDksxHiNxXeI1cCkTCVKSpyoktMWPYKaJggCrc4klTLQqk/kLihRiex2HU7BQOlEK/wB6Sb843i+CTAEd0tKpiXcqGXMkGifCCE329IdZw4tHOrvaGc5PsXgl0eVcT7LzZSiVhSEu5URmQH/rlv8A+yUwXg8OiSypZTMVTxOFNf4WDDzcxfOKcclykkBSVzCGyu9rkto/rFJl4TvSqYgJC1U7tIZRq+ZIAYaPZmi+T1eScONiY/TQjNSo7/eO9JMwk0G9gXqSW1tE6cwYy1ZRQhjvYt7wmyrQAFJLgkVyi1wUkkhmrEyZxLBiEuWbMkEtrvSnKPN5zPS4Q8BWKl5wXUSrUk6DnAvCHCgVFyXdy7kF+tQ8Sy54AUKpZ9wG1haJ+VNNyzXrufu8PGXaElHokxElHeJI+JyVBqNcjZ/aApkhXeKYKLuXyuN/iMTysWgHNcjnTn7QRhMeFkqAACbknfSzjeNV6A3WxcvBqHhoDdg1vK0F4HApAe9QXJYAUcDYXgLFImJ8QYjnZvPnygnDcU70GrEAAsA1AzsDq2133hoxSdsScm1ohxcuShVspIpVRu9eUBSMCFEqqa0ct5mCkSyokrIIam8B4UKUoICmCqPS/nFKV3ZO9VRBNmIQydb8/KIADloFBxYl9feJv+GplzCha/GNcpL+QtB8gJBoFTP/AESB0NTC9Bbsrw4erb2jIsg4urSWkcs4HtGQNm5C3CYFYozO5qPif339OcGcL4cCcy6JANqcx9HfeIZqyj4ipjY6H3gvCrDfEDXXbobxLa7L1YwWJK0hyDUf1MQxAp9m0ShAVNEwDMQ4TmASC5JPPV7QNLWwzO227WjczEglFSSCVCrHWzdR6QU/AOPk1xmUVpuEqJagqTUEFXIDbWF+LmrSwZqcrFqDz9IOnYh2uSV3Aeh6WIBPmY2MKqcvMlSGDOkkA8g5OpBBgmFmBlEtQklVejjXygiclSsybVAOwrSw2hnjcDNlzQEywQpOYBDkJ0ZwTqCak+5gCYHlqKQXVTw01FXe/wCcUT2K+r+AqXKKGoFLULDY2NNYhn4Za8QJCfAtQJWpVAEs+UkPctbcbNDXDShJlu1WqNzuTc9LQhU6lqVYqlzCGFiGIp5e0dWGNN/oc2abaX2XbB9nEpUnKtKkkBKhloUglQCa0qdXFy0WRaA/PTdoo3Z7jC5aXW5y0B3A5DoB5GCuP8WzlE2XmlrSFBBd3Cgk1FiPCQU1tE5fYYltC21jSFFqQHhcWJiUrBooA/fQ0ghK2MTYxOJmkbc06RCDenSJM9r6wAk2ekdJVQff3SBwrSO0LtGMGS1NFX43xw5jLQWRY6Zr63AfnVjpDbiWM7uUpb2FOpoPeKRLTQG7jn0ELOfHopjgpdhAkJGmUMwU7ltA5rEkqXlazDQjzvpHCV3SUgijDXrsCK+scAMQ6hlNjvsG3gyuSUjR/FuIV/xA/CKpJcpPiQ/NKnBrHWNIVKKkhKSgEqQ+VJTqpFaEapeulmgRYCTQUNj9DHcogqCS3iIDkEpAND7Qik1KmM0mrQo4rLCUpKVO9WueX0gHEzaMSRpT294tGN4dkWZJYzEgFJLtlNiHvt1Biv47CZKk62BpSrvrCSjUh4ztAWKw7BgWfXrBuBxAIOWiUWGp/qPOOVYZawx+BLEu1P1v6xFhp4ejBrfVvqYaEtbBNEeOQVKEsUKlOfzPOsL5mCVLIKCc1zpR2HWGTJMwLJsHYsPJ9f0jpOLOUlCVE1ASBm2aw1rDW/AmvJ1wtXeJIcJUDUks51P6wamUiX8WUrFlJBB+QB8oV8L4DjGb93PiL5lslv74s+E4GLTFBSns6lN1IB+kOoy+CE5R+RPi+JSXGeXmYsFF/kPrEqsSVpBShhsUpAbzrBvH8HNwweXh5ZRrNIJAOgYDMPRucVubiMbMAIKuYlysqf752U+gh1imxHlh0OM8wUzAcgKfMRkVdfCcUSSVTPPFV9pZEZDe3/2F5/RqaoEHOopSahIDqtdzo9i5taDZKEqp3aWYXUt33ooA+kQSFOgJKAVCygdNXFX+kEy0nf0tziE+6OyLbVkqJITKIzOwNcoLAlizm4pWIJOUUZSqO5LD0H5/OCM5ysBRle7sfUe8QS0JFCWppUH01gTTSRsbTslE4OwQBoCKdab3r1iVWUpJBIZ2DUFW+TwLPmaJ/wAxIpRapZ76ff8AiI8vktxCZUzwomLJzSw0uzM5UB69Y74TxZpGUnMoTwQFF1BGQ5aHm4flAWHDpCColiQ/M69Gb0iLugklTBR2Pn9Gpyjox5adMlPHatFjmLM2WSKG5BrQ6te9bQpl0UmooFinNE38vaJeEYrvB4FklIbJRJA6gORz5C0RKP8AGQGSl1BNC5CjmBBtXxbAVjtxL8mcOV/igtJKkgpVlYhy1CxFfSnSkc4pFWChlSBlA0D0rrpWGfDcKpElSVKSsgBwxry3NjSsJ8Vg5onKyKBSG8KiaDQNfQtb8+eSOiDXgedlsUULVLU7K8SeShf1HyiziYBv6GPLpXEJkuYC3w1GxZzcCx5x6LhsUFpSsWUAR0IeFaaQW7YwTOH+Y7E4ffSAZS61tr5fpBSF0IP390hQEgni9YzvRblsYiE36/WI0TKgdB7PGMLu2GIHchOqlWtQAv8AT1iuSVBnGzc6frB3bGf/ABJQdqL5fy6whXNWnLlDuPwjNWxs5uCX6QHGykHSHstRdJBcUDEmpa9ObxBMxZLuAoa6g1ibg3D8TMAPcr1opJSLn+Zqaw1wvZCeR/EmIQS/9RHkNYOOLV2LklHWxWJgSAmhejbtp6CBwNACCCL0+6xcsN2LlUK1rUeQCR7wzTwTDS6lCBuZin5C9LRRwtE1lSPNxhsk3OgOpVSwqVG9rvUwfN4DPmAlMlSiblXhHKptV/WLpiO0OEkpJ7xLC/dpdqgfhG5EK+KduJctJUJS1AKCHJapSVDf8IeElBOnJmjkktRXYll9hcQoeKahANSCSou/JtIY4f8AZ7JH/cmTFObJAQnSlekL8J2+nTpvdololgkBx4j9ID4txHErlS1HETE58xORgnLmZNmNI3+2laQW8rdNlu/5awUqqpculXmKzefipAOP7QYKT4DNFA+WUCCzUogWtWPPpOGJTiSpSl/w0gKUSS6lAan7eBu0y0ox04EOAZYYPYISGHpDqdK0ifC5U2Xv/m+WsoEmStWdRAUpgPCHJLuWiqTe1+KnKT/06JaSSC+ZbU3UcvtDPg5lFKVozDu0zixZqpe96ACFQxRlhKQgqOVJLggVD3erfnCyyPwwxxryh9JxUzu3Uta84ZP4coawCQGZ78oAXMKAStZZ6P8ALr+UIMbxlQUQkkka/h6AX19oDkcSE1QExLEOyh9RteIyk3stHHQ3ncSWScsotpWMiJCS1FOOsZE+cvgbgvkVTMQqUl1KP9KaP5k2jU7iywzAFNaG+1a60gaWTNSpLOSal7G4gVSFJPiYmx5bW3DEGLoDDV8QmKSySBVmIc+8TYMzTRs3S/tAqElQtQ+Vb33hzg5awlpcxhqCge53jNmRBhsV48qgxsHs+x5/lE00rJJ/DVr6axDjMOQPE1DQ711jJC1J+FRbr9iB7drQ3uUFolEpsef35RyEkpNDrX7843Ixxbc2+wIlm4itQw1Z9vasJwodTsixGFXKacCygbcjvyifiiXSmcgEUSoEVDkgpc6FJcem0GFQVhlACgQp/wC0+lXjvhOIzyUImDODmTWxSCyaj+lh5co7IZXwU34dfscs8a5uC8q/3DsPOQQmYhZSJgcVsdQ5o4UCD9mBuK4tRmLJ1AalHAAcbVDsIA4PiTLmTMMXLnOgXrr6j3SYbzOzGJmnNKSaaKdPO5+6wM0ZOVro2GUYxp9ldmJ8Tkt+UWvs1i80iXydP9pIb+0D1jpH7O58z/uTZcsHZ1EcgzCLJwDsJKw6WzzJrnMXZIez08tYHG0BzQBnewKjsKn7aDpEpaiDlOruGPVjzEWISZcofgQBuR/iBJ3HZCPxlRNggX87e8DivIvuACOFzjdID7kaisFSuC1crfYJSTpA83tQn8CB1U6ttuo9YWTuP4mbMEtKso/FlFQOWxdr72gqKFc2O53ZfDLIXMl5yAwzqo3QUiT9+weH8IXJQdEoAKt6AVs8VTiWD7uUJuNxE7K4GVLlSiQ4FKJtumEJ7VS0KyYXDolv+NQzzDzrQe8F6MlKR6Ge0aVf9qTOmcyMifVZEBT+PYgkhsLIoWKpmdTsWcJADOz1ijY/ET1OFLXNcBRS1BU0ZgNrRHJnJZyfESHYUbZ/Sv5QjyMqsF9stuIxU5YdeOlga5EqSPYvAAwEuYFBWKlzMwDOspIIUlVzXRvPnCqbiAh9zqksG5ExGjMbDOskqYC1h5WFYEMkpGl6eMd2xzP7NqUCUEKBeiCCG1sYG45JV3C2lkEzkkjVu6ZyC2riu0L8aichpmTKKZylfiDkOQAKVOhMNpXHJqU1aaCzJVWn+q9RrWC6fZkpLp2IOzbjFoDjK9rGgJ87P5xP2gx4ErDAUKpWYAWYqU33yhpglYabMMyUO6nILFKvgU4bwm20Ie1OGUj93CviRh0JVs7rBr90ifGkPzTn/n2c8ALysQT+KZhk33m/rEHGsGqdjp4Toti4cWb5CDOzMnNJI3xOG9ETErb2Ih7LTKPfmYrKFTlhwWLhdGPWDP8AtQI/3sH4VgJcrDLStdSlSaFgAoMfaFc/ClSg5elGPhDHnyhvjMVLSAKqdyAA760eggBOHKU+JtVEbPYPvz5RzTdqi0VTsXTMEg3YGml6/lrAyeGyakKrt1tDVkLDFwef2KQLNwTKcEbef+Ig+XgtoXJ4WdF06xkMDheT9BGoa5g/ERYJfdqmhISoVodANfRoFnzXm52DEOQ9rDS1BHcwAKU7Am56dYEUmoKXWbZUgq6WjqjtkJaRMlNco11blRtoKw3ESDR6gBhuB97RJwrgGMmEZcOtt1Mkf+0WXhnYSYarmS0Vrl8ZHLSsW4N+CfuRW7KxNmFQGbMVE+g1ET4dWVO72b9YvUrsLKdlGZMIq+YISfQP76Q8wnA8PKQ6JUtCh+IjN7rhliYjzpHnGA4epf8A25Sjr4EE/IRYMF2Smu6kpR/rWP8AaHiyzeOyEeBU1DjZTq9EWgLF9rZaAFIlHxChYJerO5cw3FLtg9yT6RqT2QTlWFzFELTlPdpoByK6ebQxw/ZrCykhKEJWmtZhUs1LmiaXJig4j9pOImT0y5KZaUlQTmIK1EfiIensYsOKxMwywtc1bFaRdhZWgpVhDNKEaEXKcr/Yt07F4fDy3XMkyf7ZZ9SYjHauQhJKQqYwckE5WcB3WRuI8m7XSmkhxUTAxd6MqH/Zhl8OWS9JagqtXTlt5AGC74WjcalTHPGv2izkJJlYdKaOCqv+2j+ekR9luPYnGZlzZvhSpsqPCPhdi1dRrFMweOzEpYJABqXOZrO3LkYsn7O2aclL3Cht4gofNLRODfkpkgktDftGlXdOyfiSxYFQcpeulAoRB2fn96AFIUAnKyj8JJCwQNaAB/8AUII4nh0rCcylEBQLDUjMyRq5KtNucC8d4zL4fLE2bVbZZUhFAKfiNtKmwagJikl0QTCsFg/B3iyZcrc/EaABhcW6wDN7QBQMuQDKTVOZv4hO72HztHlHHe0mKxUwrmTVJFky0KKZaU6JCQfc1MWjsxxJ8OFmpAyLf+ZLZT1IYwHBrZlVHoOIXLn4cSykjOnxmhCVBVWrdKg7bARQMZwxeHn5JhS4b4TQghwf0O0Wfgk95iUhjLW6gCPhVlFjuQmvQwB204WQsYhIKkKZK3ei0gJSTyIZuaecNJD4pU6OJHEysJC3/lFXZ/lSNTMOhSSMp8NaE0Z6gE3HOE+Fn5UuWGzvtDTD8RKQlaRmuBs7Ud2p98o42nZ3JqiLC8PSySSogkUfKb2LDprFgTggGylspcpB1uHrXQdBCbBYzvFhKgRyA8NCSw8mg+aSSyXA1IJt5wOTXYKTaSJpmIUUKFFApWH1qKeTvC/CzScrsxAIbZiW+sNZMsJQQTYA1p7wowU10ChaybCxLG3T0hsbbEmkmcolgJOUVJzVtXTpEn/Ewv8AhTgZklqLHxy9CUk3A2/xEOMIIyghyQOYHMXaBsYvuEJUllFSho4Zqu8GUqFqx1wzhypCkpDKl98FhY/lCT8QNQrMLc4RYhfiBmB05lFuZUVfM16Q2HabvJJzJAnJZj+FTlgGep1hJxCY6FB6mgA3NB7OYllndJGxQabbCsNjgolSXFAkZ9hyGn6w3QpRI1bV2qOsV9YSlLFyU0DChHPnaN4TFsoH4muHvyjmb3Z01oe4kgKLhOpo3lo9oDKnLaG31gU8Rbc8jflURxOxnRwPe8MnYrVE4xWWmV25D843CtGLW3xkcqxkU4i2WiZwOSmYCqUFObrdnJoAk8xDAY6VIDKVKlAGrZRTodI8+7QcaVNlEd+rM4qFGzh7UZvlFbTw8GqlPzUXPvaPQ5RXR56hKXZ63iO3OCQDlWudlDnJYB2uOcI8b+0nMf4MjKP6lX9IqfB8EkTFJKvDMQpNA+jvHP8Aw4aA/P2gOaHjifkfp7Y4uYpKe8yAkBkhiASNS8CccxMzvpiVrWsBZAzKJ8L+G/JoWJllKgSDQhjXS0N+08n/AKlRAooIP/okH3BhbsZRqQPhZjMSUu9GPsYbdsZ3/SYdSfxpb2CtOYbzMJJKXIDdT84suKSlWCk5g6UqKW65iPPwisaDSew5E9UUDhI/iorru2hj1SWhRwR3Sp6m9U6t/VFPm9k5U0ZpM5gfwrD16p/KLFwrgsxOBxMlU4Aq8SVJKyEABB/FW8slhvFpuMumIritryV/tRPV3aJZSzKcHUhiKgdYe/s5GfC4mX/MFi/80sj6CE8vgcgEFc6ZOWdGZy7M5c77RauxSk51oQhKU0YC5zAgkk1JteA5x4qCNKMtyKDjEqlqszClXp9K6Rd/2cJWMyy2VZSEklnCSXYbB77mEeBwneTyVhpaQ6ifZIe71/SkWnifEkYOWmatI74jLh5OiQzFRAtS58hcvNLyPkl/xD8XjU4dCVEZp6gooBFEhqnldty/p5r27mqXlUsl1Lcvf4IvHEsYmckLSh1sMpJDFKspUbvzjz7trMOaWDcmYT1BSPqYpCnJUR4tIryC0WbsxjJQX3SSrNNFQQyc6XIbmQ/oIrKAHDuz1a7atE4moSUqQFJUkhSSVPUFw/hFKcotKNon1JM9GwiVEFLqzPmSrNVzdstR/wDeL1g5HeIDpzS5ifE+oazbvWKBh8TmMubLRmz5S4NQlTPq1Lno0WvFYvu0/HkT1yivtHO50iqhbKFjOFKM6ZJRXIsoBUWFVEJubwViOGrwzIm5QqgOUuaau3L3jtOP/wCrKhYqAPQMPnrF07W4UT8EJgBK0MSRfw0U/JqwvZbk00VnhZTmrMSzUtmIOhfW3ODsfjEy8uTxvYBtIRyWlpuBrUsdfvyg7ApChmUAbtp6C2mwteISaZeNmpxnK8SzlBDBI05ueXKO+HDKkgNX0a/rGsWSkZh4kt59Ge0bw5BRUFzcGlIZJeBG35CJcsOwDqzAuT8ztyhNjUK7xSWdyxa4tRJqCIfyg1bPZ/06RvGhIABqwcejj1gSjYqluhXM4WESQbKUQS4Yhql2vrCwy0KmoQogA5lkuGZNEh+avnBeGnrXMZ3SA6s1U8hyL/WAcDKSSVEgZiqhuAdK3BYEe0RlErFnE6/1do4KzcseoY+ojMYK+GzU2gGbiFWOpaIUy9oIkpzAnOE6Ma+/OBZiiF5SzXca8oMmTBkASoOLin0hX8TnerNyhoryB/A0l4hLfGRyAf6xkKBMULAaxkNsSkJ8POYsr5w5wkyWzkA+cQ4jCpUBkSDZ9CPaAjJqQpw3T7eO27OWhzJxhExJCQBZzVntel2hlPxKlKKlsNywanSntFTC3SUh6Vru49IIlTZgSlqgtzhGikaLdhkoWCL0qx+hr6RPipCTLSVLBWhOU0IcAkg9WNuUVVairxILKYG5HzHtEScZMPxlRG7n3gK0jNJux8pCaEFutnhmHOBmIIZSFgtycBxv8ZiuInZ02BPPX9YLwOPUE5aVFQahgQa+YEZTrsMoXQTLnhAQMzqPk2w5xZ+C1ROQVDxJUAHr8Cqj1ipS8MXH8yCAauwNQa0ZiKw44HiHxCElswmG9BkUGNX0B9jyh1KmJOP4ijulKVlBylxV9CHHzix9myUYoKbwLASr+leYWrYh+h8oX/u6ZQylitIDkOQSAxykUZwfWJuF4sBaM2igQehFd71iSnUtlJw5R0M5CkSzMmzH7uUsgDVcwE0A5abVNGiocQxkzELM6aKlwm+VI0A+9zFs7bKkTUJXKVVBJyaZlFypt715xV8PNRkLuxILPuQ49PlFZZE9IjjxtbY1TjUS8JKVmNFFCqB3CsyQXNiktTaKr2rn51obTO/UkP0rDQyh3a5ZJqoKHIh8pr1hBxuWUrSDcpc9SSGr0jowJE8q2BFqVrrT70jRRGwI2mOuiVFr7D4mYUqlpvLLjcIW7gf+Tw/4kVqBGckjQuD1pQ6bR5nOBcKSSFJsRQjodI6l8UnCYFKmE1GYli41BarVtrHLkwvlaKKWqLdw/DZpqho9daa13eLnN4upOFUUqOU5gQ/IjatWDbPFW4Kj+GCCDnqOn67cohxOJKvCaAPS4c3iLVsovslnkEVB+etqac4Iw81GW2Vyz5hcCmsKP3pSWKrEOGq3Q1/SC8Mc4Cyw20f+kixo7RNxVFuQ3ws5yxILUNagc2MEYqbmKQg+Jn3frS7UhBhJQlnMM2YkOC1Q+jw4715liCWZ721Y84TpAa2Gd8cqXDM4I1pc10eOcXiXckufk/20B4bFJXlYpUUuFMaO+j2ERKnZgdFC4pDRdiNbOcROAkzFC9YWrBMtJLhgLULC9q1aMxSgRkV/qPQac3LeTxmNLy6fdIWSKI5WsLsElVDXwn1Li3OA8Ucy8r1oz0/zHM2YlISpKgasTqD97xynF5yAWt67efOOeixrEBYYHm1NfsRwcMpCgCdN3d32iQ4kJLHxCt62tEamIYZUkvvZxTU0jUayRKVbn0jI5lpU10ev6RkbizWAypZoAVEVBr+cSqlk+E1pc35VZ4CTmGobVoKlTgwvHSzlB5nD1hiGNGIdjW1TekcJUUujoeno4hzImBRIJ+oJ094WzGUQB+EuSNtY3L5CkQyVm5YtytsYIRPepY+5fTyiKb4SNUlnOlfpVolm5WzJoDbyZx1g1Yy0doWk1PKnMezQVLUAXKQfn7QAiqmIbbm9xHYxJbauv6/dIWhrG8rEOQXIDFJ3b9No2iflVmSX+6wuTOG7nlflf6RqarKWfSh1+/zg14DdbHOIxKlKBBD66U/No6RiMygzBjVg7+YH28JJMzQvyZm9/lB8me3jcuKaFhqft4k0x00MMOhOXxEutSc1Gor432YU6DeFs6X3F3KcxBKbDVx97sYMxM3xOCGJ+zGpOJUEnxBzuNremmsUit2ickAoxDAsAoF3A2NiNg/pAnHlFSEmroOWv8penUH5wznyAoBTJSshiU0sbtrRgefvHMwxWgoJDKGUH+q6S3UN5vHRjdNEZq0VlJjeaIagkGhFCNjqI3mj0CBMTEU0CMzRpRjGGHA+KGW0smjkpPM/hMPpuKzEqVrtfZopMw7aVh1hsSFS3jlnFJlIscTJJ+JI8J/CdD5G8T8PmlLkMUsWCnbe28K++IbxHKQKF72q8TYTGEAoJo9t6N5tSOdlRkJysgBIY2LBTlzdnD8uUNMO4UTmBoBQuAwr0LsGaEvcpenxX0o1b/qYJ75aAfE9ahTMQ1xEXtj+CNIMsl8wNuQHI3vHH7yAp3tdq82FBHM2dmNaDpC+ctLGvnCXXRVR+Q+aCoqL3IpyDfUmOZqix2H5QHJmlNQXbTT1jYx2bwrYA7fV4otk2qAJqSbO1q1glK0ZNH1Y+INYitj+UCTV5VFjT73jFzwwox+z8oVxsNnMyaoFwDdh1q3y9oJQgZCpSvFs9aaNA0qcxGrG36RJPmhTqSAHoXNaVNoDRrO0zCRp/aD84yIkGl/c/wDxjIWmG0R5jkZWvr7RrC4damDg8i9NbxkZFW6RFKzqSpVasXIYUFIKRnLEpASKhucajIMjIGGYggDwqLNt7xImUSMljfpvGoyBY3k5XLmJNTStfSMz5ksRUlvNjtGRkCxgZK2I2c+0NZS0qAf8IPnanvGRkNIETUnpyiZBYM5qW9RSNRkBrYU9EiVGwUW6RrvNyx3bamkZGRmYzvyfACSWcE8ql7QTNm+B1fE4zHqWBpfxN6mMjIeJOZWOIn+IrnX2gd43GR6EXo52Y8aeMjINgOVCMwSyFBOhPvG4yJZBkWlMtKvgBoWLlw+pYh4hmYYpNGbaMjI5WXQXgcWEpIapNOWjjk0R4ucR4g6gwHRXncRuMhH0FPZBMx4LBINd9h7xDMXSqa+3k0ZGROiqZwJZbaIlPZquKvuRGRkKnsL6MmgpVvrHJZQ8Sbiheo+9o1GQ8hI7OzhGANvhfnaA2KtGazc/0jIyAmFo4SVGxpGRkZFB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QTEhQUEhQUFBUVFxQUFBQUFBQUFBUVFBUXFxcUFBQYHCggGBwlHBQVITEhJSksLi4uFx8zODMsNygtLiwBCgoKDg0OGhAQGy8kHCQsLCwsLCwsLCwsLCwsLCwsLCwsLCwsLCwsLCwsLCwsLCwsLCwsLCwsLCwsLCwsLCwsLP/AABEIALkBEQMBIgACEQEDEQH/xAAbAAACAwEBAQAAAAAAAAAAAAACAwEEBQAGB//EAD8QAAIBAgMECAIHBwMFAAAAAAECAAMRBBIhBTFBcQYiMlFhgZGhE7EUM0JScsHRByNigpLw8SRDshU0NWOD/8QAGAEBAQEBAQAAAAAAAAAAAAAAAAECAwT/xAAoEQEBAAIBBAIBAwUBAAAAAAAAAQIRIQMSMUETUTIiobFhccHh8IH/2gAMAwEAAhEDEQA/APrZeCXldq0U1eZFo1IDVYhAW5d8elIDx5wBDEyQPP5Rlp0CDIAkVWCi7EADiTYCYW0ul+Hpbj8TxFlT+trA+V5ZKbbvw/GSwAFzp4nSfMdr/tPtcUyq/gGdv62Fh6GeWxfSnF1yciOQdCz5mFvPqj0jUnmrqvsWK6SYZP8AcDnupg1Ne666DzMxMf08ppfJTv41KioPRQx+U+R4qrWP1tdE8M+Y+iXlP4NM/bq1D/AmUerE/KOF0+g7T/aRUNwtWmg/9VPMf6nJHtPN4rprVY61a7f/AEKj+lbCYq4a26kOdR7+wsI2kav2TRXwCp+kurfSd+OPs9+kRbfnPNiYpscH7/G5Jmo+xzXoahPpFi1MKuRmCDMymwsbrcjj1Z5Sk1pnsn03OpbPLYwtVkZcrdrXTh4WM+l9CkR8zE5muRc/MCfNtmVVY081hkJBvx0JH5Ceu6D44JXKX6rtYd3ED5+07dPGWuHUzsj7D0cp2Q3tvvL21aWai696meW6I4k/SHUkm6tY6nssNB3cZ6+u4Cm54GTLjIx8PmWCFqhX8X5H9ZoESuULVcyjQMcxPyHfLLR1PJh4DCkTrzi6JWHFiFeAc6BeRmkUTRbGczxTPA4mLZpDNFs0oZmkh4oGSGlQ3NIgZ50qNykzOeqPPhNCjhQN+p9o5EAFgLCGBIItJmPt3pRhsIP31QZvuL1nPkN3nPnm1/2kYmvdcJTFNdxqNYkeZ0Euh9Q2htGlRXNVdUH8R+QnhttftRpLdMMpqNuBtceQnzLG4oM2bEVnrv8AdUnLyLH8hITFVLfu1WgneNCebHUx/Y4jd2pt7G19arrQX+M9byQaj0Ew3q0cwLtVxLDh2UPhxJHpJobOLdYhnHF3OSnfmd8uUsJbstfwpLZfOo2+dfhyvOXE/rw53r4zjHn+yolSoPq6dKgO8i59WubwKqFtalV38BcD3m1hdjZt5CDwu7ep0noNn7Aw41ZTUPe5JHoNIk6c97ZuXUy/p+7wtDDi9kp5jyLn0E28J0YxdX/bKjvYhB6b59Dwaogsiqo/hAHyl0VZe+T8Z/k7Lfytv7PCYf8AZ9U+3VReQZ/naZ+E2aKGItVGcU6iX0uuQML3Ub7z6U1WUMYAysNLkEX8SJL1cvdX4sfUZW0FU4lKuHAIUqRuF1vfv7tJ4jbHRRqeepdhTzHU02AFybC50M9v0XdFqVFuQGpkqBfVgQcpI7N9RfwhdIqeehi6JNz8EVkGYP8AUuG7Q3mxmcuVxuny2jQGtmJtqdLaes9h0WwSvVSk5I0zBl0Zg3Anu3zyGA7fgwI9RPVdH6uWpQbu6p8v8y9O/qa6uP6a+v8AReii1qi5btYEMbk8PKekxqE02A32M8zslv8AUqwPaX1/vSescixvu43jLymOtPm+A7Tg99/eW2EnEOnxKmU5gTe41HK/HhFtUmM/LWPhxg3kF5GaYbFeTeLzSc0gMmCTIzQSZFcximaSximMDi0UzSGaKZpQ3PCDSsGhBo2iznnSvmnS7R6/be3sPhEz16gXuXe7fhXeZ8w27+0TE4m64Vfo9LcajEZyPxfZ5DXxnjcdi8zl6ztiax3liSgPd48hpFPTd7Gq2UcFHd3Ko3TclvEZ3PbqlZMxPWr1CdWa+S/fbe3nDqo72+M+UDcgt6BRoJKG3VprYnTQXc+fCauE6PNbPXb4Y+6NXPMzp8cx5zv/AJ7Z77l+P+mTRUXARbeJGZvITVw+zm3tYHvqddvJNw85pUwiC1JMo+8dWPnOCzN6+vwmv5Pi3+XP8EjDrvN3I4ub25LuEfljFSNVJwyyt5rpMZPCcObTVw9SZqrH0zaWZFjapVpZWtMmk8sq5l7k0uPVi88VDUSWtSMrA2oY/Dkm1J2ZGzHqr8RWAJJ0sG9Lx9PEU/pbHOrU2FRGIOfq1KbKQAtyRcjd3S8yA7wDzAMXTwearqWykdnOwGnCwM18uox8fL5qmw6wcXAX8RC6A9xm3hsEUsC66MWGS7nysLe8+g4PYFNSMtJbA37IOu/jPZYNBl3D0EmOd8xrKfdeGw+zNoVKS1EOQj6sHKjEWHW3H3Mp0xX+O613Z/hdU5nd1zW4Zp9PRrzw+20C1qgHE5jzYXM1c8vtmYxWNUxZqwS8WWnPbehmtINeKLQS0irHx5AxErEyIFv6RO+kSnIMbFs14DVpUYwC0irRqQC0q5zI+JKLIMMNKnxTO+NKLeaTKnxfCdKmnzmkqoOrv+8d/wDKJqYDYr1es3UXvOrn9JqYTZNKh1nOd/HcD4CMrYgt4DunfLrScdPj+XCdPfOYqBp0RloqL8XOpPnEuSxuSSfGEqRy0557XbRSU45acYqRgWTalhIwJCtDVZBCJLNOnOprLNNYHU6ceqwqaRypKFBZNo3LIKwpd5AchkI+9byP+ITCW9ilfjKHtla6tfuO4+GoEmhuYB+q2trWMUmKZiAjWD6afMSljCQSqm66i/Em+n5+kvdGKVzdhqAQPzPym8fpnKNvZyutIfGIzAEsRoANT8p4ja2KWpVZ0PVaxHIgT13SZGeg9KmwR6qsgJ00I1A8Tu854JVsAO4AegtGVSCLQC04wTMtOLQC04wDALNOzQZBMAi0gtAkGARaATOMEyLEEwTJMAyiSZF5BMi8qCvOg3kRpGZv1MYlOElOWESZ2ugJTjlWSFhgQICwrTpF4Ew0EhKct0aMG3Uqct06c6nTlmnTmkcqxyrCRIwLClFIDCPaKYSCu4jtlkCsl917eotFuIlxp+kCwuMBdgoOtRjr3AlR+vnPT7DBDtcdUqluZuT8x6TyGzkAf19gAJq9Ltp1aCoKYyhhbPxBAGg7jNy+2a3W2zRrPVoAZjTUlmt1QR3HvBniSI/oHRtSxlU3uFCA8wWPzEUZKQBEExhEi0y0UVglY7LBIlQorBKx1oJgJyyCsdaCYUkiQRGkTrSCuRAIlgrAKyhBEgiPyQSkBNp0ZknSoqqsYIAhiYUV5N4IjUpxpAqJYpUY2jRl2lRmtGyKdGWUpSxToSwlGUIp0o9UjVpxgSQLVZJEbaLYyhLRTmOYRZEypLCKcaR7CRRoF2CLvY2HnAt4LDqrAkW1UH0BMrdI8YKiOOAsRzHEepisXiWsEOhBKtzQ5T8r+cqbWp2oX4tf0E1vhNNLotSKbPrsd1R+ry0X8jKREnYOM/0dSmb/AF2ngpAb53nERUgbSLQ7TrSKAiARGGCRKFkQSIZEi0gCQYUgiAJEEiMtBMADBtDtItAAiCwjCIJEqgkQ8s6EUYarCRJYp0pAunTlyjRh0qMuUqMqBo0pcpUYVKlLKrCoSnGBISrGCEAEkGEzQDCoMErDMEyBTCKeOaKaFJaWdjPavTPcwldpZ2Q4FZbrmuQvK5FiP74yycpbwq9I6inE1Mm45TzY6E+dhM/baE4dbcGP5S3tg5q7sARYG54dVrD5zqpHwDfgdPMRZyKmyayjDhADmLlmPgqhQvzMfM/YDB6RdWuA7JbiCFUn5zRMW8kmkSDJkSCCJBhGCZQJgRhg2kAWnEQ4JlAQTDMEiAInEQrSGgAYJh2gmRQSZM6VBUqEt0qMdToy1TpQhVKjLKJCVI1VhXIsaokKJN5Qd4JMi8i8ImReQTIvIqYJnEyDIAaLMa0UxhS2lzYaXrKeCdc8hv8An7SmZb2MCaqgfaup5HfLj5Zy8MzG17PWC7mZ9++2aIq1bUgO9vkJOKp/vqovfKzD0Ywzh8yEfd63lxkVOEVPgUiihS2ZntuJBy3tyWSRE7OW1NVPAt7sT+ceYvNJ4DBMIyIEGQYU60oC060OCYAGAYwwDAAyJJkmKBMAyWkXkVEEwjOlQM6FadA31pxgWEFhqsqIVYYWEqyYA2gmEYJEgiROYyFBbcJZNm0yINSg94/CYS7DNrL2psq4nEdwPoZ6N9nDLoJdoYMZAPCXsh3PEsefpEF+c9VTwCktMPH4YBiJLgTJnNXEmljcpDDeNR6SHw94P0ce8mmts2hiLk31LG5v3kmbFFbLUPDLaYVNLOe4MfnPRYnD3otlPAEjlrMyFZ9I2AE4uINbAvTCq3asC3Mi/wCcrVabCWwWryZnC8MVSI0bXwJxlenVJhlzxjRsd4N4PxJwaBxgmHIMALQSYbRLGRYi8gyZEo60ICcohgSxlGWdJv8A3eTKPShYQWGFnWkAmRCywSYHGLJhTssBy4caX5y7h7BraWImTQxt7gjs39oeHxyltGFxvB0I9Z1kc9r2MPWkYftCLqvfXvnXnO+W/T1VOqCPKGh0nmUxZAmrgcVdJqWVOQUW6zczPP7Y7RmrSrdZucxtrakyZXhZ5ZJqXMO8OjTE6oJzjVYOIU/FYD709tgqFxTT75W/Ian5TxtBb1CeOaexStlII+yjEc9BLj5MvCtt9wazEbtPYTCxT2l+tVzG5mVjWmclxU6mInJiJVqQqImY038CwtrHvSBlbB7pZLTe2dKtSkJVJ1jcc9plrV1vEyLi1adzGNTI3iVcHVIIM0sRihxE6cVjmKFQxV5qU6a1B4yhiaGQ2mbispUkCQBGKJFEokmTAczSIvOgZp0L2vYhZMO0EyIW0URHlZwSApUh5YzLOIged+kZXNtOsQeR7peNRHYqyi9u0ALkeJ4zNxqWqczcetjLFE9c24CemTjbzW6ul1bAWR7fwta3lf8AWScTUXtKCPvAke2o94jGvcgW9pn4muaOqseV5OzbXdptjHLbW49/+N5fwOOWxAdb92YX9J5BNqMdbK3Nbe++XcJtWm+j0yD4EH2YGZvSanUj0mHbUyhtDfM749L7NQJzDr7q1pUq1K32aqP/ADi/nmW8zcOPLfcugSGlA4ysN9K/K36xT7VNtaTDmDb2Bmfjv/Ve+K+z2/eD8RntDT0zjUKpzDwM+f4XEhagJB3301nrNn9IKVqtydUKqLHU+UY9PKekyzxqjXfUzMxJ1jauMXx9DKdbEr3+x/SYvTzvpuZ4T2Swj8OsQHB4+PlH0ay9/sZPjz+qvfj9tjDjSTVe0rUsegFs2p8DF1cYpG/2P6S/Hlrwnfj9hx7aTOQbo3E1b6C55Bv0h4bCuxFqdQ8lGvqZfiz+k+TH7WsOvtFYipc6S62ErINaLrfi5VR7mU6tJb9appxC2BB8r39Z0nSvtzvUi3gjYgk25wsRXL3OU2H2u+ThK6hTkQkLxbebjTfvkHGFgRp/ibuMmNSZ21XQRgnKskzzx2QYio0Y5lSs8Wmk5p0rZ50m41p9HMicYM0wmdIkGAV5xMGQYHncZrVW+gu4/ODhLfENmtwPhyljE9ofiMqJ9b5fnPTh4eXPy0dpjrDle8z8TiQik5FLkgZmsQq33Be+aeO7KzG2r2ZqF45aOHoh6d7KCe4WB8CBpY+2+U6eFyVLcbceGpsPHSaezewOUTV+sPKajPnTze0a3XMzMRXfeouePKW9p9tucpYTtrzmc2saq0tsOLWZlPdeaWD2vWZlVmJBNtQDMfavalzZn1ifiEz2ytbsa4xORyDpY27xz1nrsOVOFepU/lygaAd+mp8J4nbH1hnrsH/4tuTfKcpjI6XKvH1NoFmP+n6o1vpoO82FoP0tT9m3vBH/AG45iUUnTGbZyrSALdgqPA2vJGGq8WUc7TOTfGNu9Zr9UupU4s3prDaCUha4duNhoOR4ypiulDrZaS6m28A+1t8x6u/++6M2N9fT5xr7Tfpr/wDVsWDdqppeAZUPyPyh1dsOTepXqaaWDOx056ekwcZ9bU/GYw9o+f8AxMS8B+K2g79l3I17R4eEnBnizb951JlSj2I/DdjzlnlnLiV6zAArTZXIBBvbebD/ADBw1iLjiZaxvYP83zMqbP7A85z6uXDfSnKwJxM4wH3TzvSTWaUKzy5iJn15i1rReb+7zoE6O1X/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http://www.exberliner.com/downloads/9093/download/TapWater%20feat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2166" y="4044315"/>
            <a:ext cx="1447800" cy="980768"/>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4" descr="data:image/jpeg;base64,/9j/4AAQSkZJRgABAQAAAQABAAD/2wCEAAkGBw8QEBAQDxAQERAQEBAPDxEQDxAQDw8SFBQWFhQVFxQYHCggGBolGxQUITEhJSkrLi4uFx8zODMsNygtLiwBCgoKDg0OFA8QFCscFBwsLC0rKywsKywsKywsNzcsLCwrKywsLDc3KywrKysrNys3Kys3KysrKysrKysrKysrK//AABEIANsAoAMBIgACEQEDEQH/xAAbAAEAAgMBAQAAAAAAAAAAAAAAAwUCBAYHAf/EADoQAAIBAgMGAggEBAcAAAAAAAABAgMRBBIhBQYxQVFxIpETMlJhgaGxwXKS4fAjM2KCB0NTg6LR8f/EABYBAQEBAAAAAAAAAAAAAAAAAAABAv/EABcRAQEBAQAAAAAAAAAAAAAAAAABESH/2gAMAwEAAhEDEQA/APcQAAAAAAAAAAAAAAAAAAAAAAAAAAAAAAAAAAAAAAAAAAAAAAAAAAAAAAAAAABHVqpac3yMVOXRATAizS/aNPH7SVLT1pvhBce7fJAWJFUxNOPrTgu8kjm69WtV/mTcY+xDwr9SBYSC5AdXTxEJerOMu0kyU4yeFh0sbGGx1alwlnj7M3fyfIDqwaOBx6rK8dGvWi+KNnNL9oCUELqtcSSnNSV1wAyAAAAAAAAAAFdis0auZ+q4pJ9HrdGzTrX5GrvDSzYap7kpeTRwG2N4KeBUZVViFGyeeFKrOl+aKaT72FHouPxypwcrXlwiurKOFGSeed3Oerb5mvhazqxpzkpJZIzUZcU5JPXV2drEkISzynKTldZYrlFEVK2YNmTMJAYSMGzKTI2VH2lOcJekhe8ePTs/cW1Tb6SWj1X71OexsqkoqEJuMXK8rcWU+9ezo1qcKjXipS84y4rzSKLnaW9cVdZoR/uUpfCKOl3Xu8NCo236X+Ik1ZxT5fI8hwuGhF6RS+B7Tselkw9GPSlBf8UBuAAgAAAAAAAAgx1PNSqR6wkvkctg9YJcufY7A5DDRyucPZco+V0BNRWl+upkz5DgGRXxmEjJmEgI5EciSRFIqI5EVannhUj1hL6EshR4vs/oVHIYGlnlGPtSUfN2PaIqysuWh5VurQz4qguk1L8uv2PViKAAAAAAAAAAAcvjI5cRUXVqXmjqDntvwtWhL2o2+MX+oEEeAYPrRGkbMZErRg0EQsjkieSI5IIgkYTnlp1J9ISt3tZEs0aO3amSjCHOrK/9sf1aKMtwaF8Q5exTk/OyPQzjv8PaP8+f4IL5t/Y7EAAAAAAAAAAABT7x0/BCXszt5r9EXBFiqEakXCXB+a94HOJ6JmViWvgalPSzmuThFt/Fcj5TpTvbK72vZ+G//RKrDKYuJNiYVYqDdJKLjepKNTN6N9LW1XvIM1yDGUTCUSVau1tTPE0Kqg5RoOTUnFJVE21yla3yA0cl2l1djnduYpVKzy+pD+HDsuL87l9WdSUZehhKc7OKypuzel30Idlbm1ZNOu/Rx5xTTm/sjURfblUMmFT51Jyn8OC+hfkdClGEYwirRikkuiRIAAAAAAAAAAAAwnOxmaWNrKEouTspJrs1/wCgSSm2aO0drYfDJOvUjC/CPGT7RWptJp8GcdvTu1XqVZV6S9JntmjwlGytp1RlW7U39wK9VVpdqdl8z5HfvDP/ACa/5UcVPZlWD8dKce8Jr7Gzh3GPG/5WXE67SnvfhpcaNdf7af0NyhvBhJ6Z3Bv/AFYSh82rFDs3amHStKM2+GlKT+iLSFFVdYQkl/VTcPlJEVeZVa6ej1TTMqddp2lqupo0lGjC0pRild+JqKXYqMfvRQi8tFqrUbUYqL8Cb0V5cCwdeCHBwlGnCM3eSilJrhfnYmKgAAAAAAAAAABXbRipSSausv3LE1cbSbWZcVxXVAUlXASWtKrOnZWy6Sh+V/axgqmPhw9DU7OVN+TuiwzpmDmTGlRids42HGk4+9OMkVWI3oxS9ld6cWWm0al21fRHN7RXE1IzWGJ3xxnKuo/hoop8XvXipetisQ/wqMCPFQRU1aaGIkrYypUespP3zk5y+enyLLZkHmjJu9mmuit7jRw1By9WLfZHY7q7uzrVI51aEWpT7dPiMI9Rg7pPqkzIAigAAAAAAAAAAAACvxuBb8VPjzjyfYqKsmtJJp9GtTpyt2zFNRulfXuFc7XpplJtLCp82X9a3Ly5lVjkjUZrn3s9PjfzJ6OzaS4xRlXrRjzSXVmewsfGeIoxtePpIp5ud306FRc7H2POq1khlhzm1aPw6ncYLCQowUILRcXzk+rJ0j6ZtaAAQAAAAAAAAAAAAAAqNsz8VukfqW5z+1p3lPy8kCKPEz1NHGVHJW+ZsV2aFaRqIocVg7u7bfc+bNfo6sX7M4vyZY1yut4wPcEDXwFTNSpy9qnB+aRsGVAAAAAAAAAAAAAAAADmcbK+Z9W35nRYieWEpdIt/I5jEy8PwCqTEM0KkjcxDK6pI0ygrMr2/EbVaZozlqQewbsVc2EovpHL5NotTndxK+fCJezUnF/X7nREUAAAAAAAAAAAAAAABjVgpJxfBpp/E5faGArx0UJTXKUFmv8ADidUAPNcVCUX4oyj+KMo/VFTiaiV9T2AwdKL4xj5Iuo8PrVW+Cb7amWF2VjK8kqOHrS/qdOUILvOVke3xglwSXZJGRFU+6uyHhMPGnJp1G3Oo1wzPkvckki4AAAAAAAAAAAAAAAAAAAAAAAAAAAAAAAAAAAAD//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4" name="Picture 16" descr="http://www.epa.gov/WaterSense/images/water-efficient-toile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117" y="5036468"/>
            <a:ext cx="1066800" cy="146151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encrypted-tbn2.gstatic.com/images?q=tbn:ANd9GcQAuFsghV7avJVOfMyIxU9SZPVAwyhESfBEIklfPWe3DDlo8PzuP_nnhrG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2843" y="3803765"/>
            <a:ext cx="734755" cy="12516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3724338"/>
            <a:ext cx="1749019" cy="141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5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barn(inVertical)">
                                      <p:cBhvr>
                                        <p:cTn id="16" dur="500"/>
                                        <p:tgtEl>
                                          <p:spTgt spid="205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60"/>
                                        </p:tgtEl>
                                        <p:attrNameLst>
                                          <p:attrName>style.visibility</p:attrName>
                                        </p:attrNameLst>
                                      </p:cBhvr>
                                      <p:to>
                                        <p:strVal val="visible"/>
                                      </p:to>
                                    </p:set>
                                    <p:animEffect transition="in" filter="fade">
                                      <p:cBhvr>
                                        <p:cTn id="21" dur="500"/>
                                        <p:tgtEl>
                                          <p:spTgt spid="20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64"/>
                                        </p:tgtEl>
                                        <p:attrNameLst>
                                          <p:attrName>style.visibility</p:attrName>
                                        </p:attrNameLst>
                                      </p:cBhvr>
                                      <p:to>
                                        <p:strVal val="visible"/>
                                      </p:to>
                                    </p:set>
                                    <p:animEffect transition="in" filter="wipe(down)">
                                      <p:cBhvr>
                                        <p:cTn id="26" dur="500"/>
                                        <p:tgtEl>
                                          <p:spTgt spid="206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66"/>
                                        </p:tgtEl>
                                        <p:attrNameLst>
                                          <p:attrName>style.visibility</p:attrName>
                                        </p:attrNameLst>
                                      </p:cBhvr>
                                      <p:to>
                                        <p:strVal val="visible"/>
                                      </p:to>
                                    </p:set>
                                    <p:animEffect transition="in" filter="fade">
                                      <p:cBhvr>
                                        <p:cTn id="31" dur="500"/>
                                        <p:tgtEl>
                                          <p:spTgt spid="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8510" y="-457200"/>
            <a:ext cx="2640890" cy="1600200"/>
          </a:xfrm>
          <a:prstGeom prst="rect">
            <a:avLst/>
          </a:prstGeom>
          <a:gradFill>
            <a:gsLst>
              <a:gs pos="0">
                <a:schemeClr val="tx1">
                  <a:alpha val="40000"/>
                </a:schemeClr>
              </a:gs>
              <a:gs pos="70000">
                <a:srgbClr val="000000">
                  <a:alpha val="72000"/>
                </a:srgbClr>
              </a:gs>
              <a:gs pos="32000">
                <a:schemeClr val="tx1">
                  <a:alpha val="74000"/>
                </a:schemeClr>
              </a:gs>
              <a:gs pos="100000">
                <a:schemeClr val="tx1">
                  <a:alpha val="43000"/>
                </a:schemeClr>
              </a:gs>
            </a:gsLst>
            <a:lin ang="5400000" scaled="0"/>
          </a:gradFill>
          <a:ln w="3175">
            <a:solidFill>
              <a:srgbClr val="FFFFFF">
                <a:alpha val="43922"/>
              </a:srgbClr>
            </a:solidFill>
          </a:ln>
        </p:spPr>
        <p:style>
          <a:lnRef idx="2">
            <a:schemeClr val="accent1">
              <a:shade val="50000"/>
            </a:schemeClr>
          </a:lnRef>
          <a:fillRef idx="1">
            <a:schemeClr val="accent1"/>
          </a:fillRef>
          <a:effectRef idx="0">
            <a:schemeClr val="accent1"/>
          </a:effectRef>
          <a:fontRef idx="minor">
            <a:schemeClr val="lt1"/>
          </a:fontRef>
        </p:style>
        <p:txBody>
          <a:bodyPr lIns="38396" tIns="19198" rIns="38396" bIns="19198" rtlCol="0" anchor="ctr"/>
          <a:lstStyle/>
          <a:p>
            <a:pPr algn="ctr"/>
            <a:endParaRPr lang="en-US"/>
          </a:p>
        </p:txBody>
      </p:sp>
      <p:sp>
        <p:nvSpPr>
          <p:cNvPr id="10" name="Title 12"/>
          <p:cNvSpPr txBox="1">
            <a:spLocks/>
          </p:cNvSpPr>
          <p:nvPr/>
        </p:nvSpPr>
        <p:spPr>
          <a:xfrm>
            <a:off x="159084" y="266700"/>
            <a:ext cx="2507916" cy="1143000"/>
          </a:xfrm>
          <a:prstGeom prst="rect">
            <a:avLst/>
          </a:prstGeom>
        </p:spPr>
        <p:txBody>
          <a:bodyPr lIns="38396" tIns="19198" rIns="38396" bIns="19198">
            <a:noAutofit/>
          </a:bodyPr>
          <a:lstStyle>
            <a:lvl1pPr algn="ctr" defTabSz="2177278" rtl="0" eaLnBrk="1" latinLnBrk="0" hangingPunct="1">
              <a:spcBef>
                <a:spcPct val="0"/>
              </a:spcBef>
              <a:buNone/>
              <a:defRPr sz="8000" kern="1200">
                <a:solidFill>
                  <a:schemeClr val="bg1"/>
                </a:solidFill>
                <a:latin typeface="Myriad Pro" pitchFamily="34" charset="0"/>
                <a:ea typeface="+mj-ea"/>
                <a:cs typeface="+mj-cs"/>
              </a:defRPr>
            </a:lvl1pPr>
          </a:lstStyle>
          <a:p>
            <a:r>
              <a:rPr lang="en-US" sz="1700" spc="420" dirty="0">
                <a:latin typeface="Antique Olive CompactPS" pitchFamily="34" charset="0"/>
              </a:rPr>
              <a:t>WEST DODGE EXPRESSWAY</a:t>
            </a:r>
          </a:p>
        </p:txBody>
      </p:sp>
      <p:sp>
        <p:nvSpPr>
          <p:cNvPr id="5" name="Title 12"/>
          <p:cNvSpPr txBox="1">
            <a:spLocks/>
          </p:cNvSpPr>
          <p:nvPr/>
        </p:nvSpPr>
        <p:spPr>
          <a:xfrm>
            <a:off x="257737" y="0"/>
            <a:ext cx="2409263" cy="1409700"/>
          </a:xfrm>
          <a:prstGeom prst="rect">
            <a:avLst/>
          </a:prstGeom>
        </p:spPr>
        <p:txBody>
          <a:bodyPr lIns="38396" tIns="19198" rIns="38396" bIns="19198" anchor="ctr">
            <a:noAutofit/>
          </a:bodyPr>
          <a:lstStyle>
            <a:lvl1pPr algn="ctr" defTabSz="2177278" rtl="0" eaLnBrk="1" latinLnBrk="0" hangingPunct="1">
              <a:spcBef>
                <a:spcPct val="0"/>
              </a:spcBef>
              <a:buNone/>
              <a:defRPr sz="8000" kern="1200">
                <a:solidFill>
                  <a:schemeClr val="bg1"/>
                </a:solidFill>
                <a:latin typeface="Myriad Pro" pitchFamily="34" charset="0"/>
                <a:ea typeface="+mj-ea"/>
                <a:cs typeface="+mj-cs"/>
              </a:defRPr>
            </a:lvl1pPr>
          </a:lstStyle>
          <a:p>
            <a:pPr marL="239973" indent="-239973" algn="l">
              <a:spcAft>
                <a:spcPts val="2267"/>
              </a:spcAft>
              <a:buClr>
                <a:srgbClr val="00B0F0"/>
              </a:buClr>
              <a:buSzPct val="50000"/>
              <a:buFont typeface="Wingdings" pitchFamily="2" charset="2"/>
              <a:buChar char="§"/>
            </a:pPr>
            <a:endParaRPr lang="en-US" sz="1500" spc="126" dirty="0">
              <a:solidFill>
                <a:schemeClr val="bg1">
                  <a:lumMod val="85000"/>
                </a:schemeClr>
              </a:solidFill>
              <a:latin typeface="Arial" pitchFamily="34" charset="0"/>
              <a:cs typeface="Arial" pitchFamily="34" charset="0"/>
            </a:endParaRPr>
          </a:p>
          <a:p>
            <a:pPr marL="239973" indent="-239973" algn="l">
              <a:spcAft>
                <a:spcPts val="2267"/>
              </a:spcAft>
              <a:buClr>
                <a:srgbClr val="00B0F0"/>
              </a:buClr>
              <a:buSzPct val="50000"/>
              <a:buFont typeface="Wingdings" pitchFamily="2" charset="2"/>
              <a:buChar char="§"/>
            </a:pPr>
            <a:endParaRPr lang="en-US" sz="200" spc="126" dirty="0">
              <a:solidFill>
                <a:schemeClr val="bg1">
                  <a:lumMod val="85000"/>
                </a:schemeClr>
              </a:solidFill>
              <a:latin typeface="Arial" pitchFamily="34" charset="0"/>
              <a:cs typeface="Arial" pitchFamily="34" charset="0"/>
            </a:endParaRPr>
          </a:p>
        </p:txBody>
      </p:sp>
    </p:spTree>
    <p:extLst>
      <p:ext uri="{BB962C8B-B14F-4D97-AF65-F5344CB8AC3E}">
        <p14:creationId xmlns:p14="http://schemas.microsoft.com/office/powerpoint/2010/main" val="417959646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304800"/>
            <a:ext cx="2640382" cy="1333500"/>
          </a:xfrm>
          <a:prstGeom prst="rect">
            <a:avLst/>
          </a:prstGeom>
          <a:gradFill>
            <a:gsLst>
              <a:gs pos="0">
                <a:schemeClr val="tx1">
                  <a:alpha val="40000"/>
                </a:schemeClr>
              </a:gs>
              <a:gs pos="70000">
                <a:srgbClr val="000000">
                  <a:alpha val="72000"/>
                </a:srgbClr>
              </a:gs>
              <a:gs pos="32000">
                <a:schemeClr val="tx1">
                  <a:alpha val="74000"/>
                </a:schemeClr>
              </a:gs>
              <a:gs pos="100000">
                <a:schemeClr val="tx1">
                  <a:alpha val="43000"/>
                </a:schemeClr>
              </a:gs>
            </a:gsLst>
            <a:lin ang="5400000" scaled="0"/>
          </a:gradFill>
          <a:ln w="3175">
            <a:solidFill>
              <a:srgbClr val="FFFFFF">
                <a:alpha val="43922"/>
              </a:srgbClr>
            </a:solidFill>
          </a:ln>
        </p:spPr>
        <p:style>
          <a:lnRef idx="2">
            <a:schemeClr val="accent1">
              <a:shade val="50000"/>
            </a:schemeClr>
          </a:lnRef>
          <a:fillRef idx="1">
            <a:schemeClr val="accent1"/>
          </a:fillRef>
          <a:effectRef idx="0">
            <a:schemeClr val="accent1"/>
          </a:effectRef>
          <a:fontRef idx="minor">
            <a:schemeClr val="lt1"/>
          </a:fontRef>
        </p:style>
        <p:txBody>
          <a:bodyPr lIns="38396" tIns="19198" rIns="38396" bIns="19198" rtlCol="0" anchor="ctr"/>
          <a:lstStyle/>
          <a:p>
            <a:pPr algn="ctr"/>
            <a:endParaRPr lang="en-US"/>
          </a:p>
        </p:txBody>
      </p:sp>
      <p:sp>
        <p:nvSpPr>
          <p:cNvPr id="3" name="Title 12"/>
          <p:cNvSpPr txBox="1">
            <a:spLocks/>
          </p:cNvSpPr>
          <p:nvPr/>
        </p:nvSpPr>
        <p:spPr>
          <a:xfrm>
            <a:off x="6400799" y="152400"/>
            <a:ext cx="2638145" cy="1143000"/>
          </a:xfrm>
          <a:prstGeom prst="rect">
            <a:avLst/>
          </a:prstGeom>
        </p:spPr>
        <p:txBody>
          <a:bodyPr lIns="38396" tIns="19198" rIns="38396" bIns="19198">
            <a:noAutofit/>
          </a:bodyPr>
          <a:lstStyle>
            <a:lvl1pPr algn="ctr" defTabSz="2177278" rtl="0" eaLnBrk="1" latinLnBrk="0" hangingPunct="1">
              <a:spcBef>
                <a:spcPct val="0"/>
              </a:spcBef>
              <a:buNone/>
              <a:defRPr sz="8000" kern="1200">
                <a:solidFill>
                  <a:schemeClr val="bg1"/>
                </a:solidFill>
                <a:latin typeface="Myriad Pro" pitchFamily="34" charset="0"/>
                <a:ea typeface="+mj-ea"/>
                <a:cs typeface="+mj-cs"/>
              </a:defRPr>
            </a:lvl1pPr>
          </a:lstStyle>
          <a:p>
            <a:r>
              <a:rPr lang="en-US" sz="1800" spc="630" dirty="0">
                <a:gradFill flip="none" rotWithShape="1">
                  <a:gsLst>
                    <a:gs pos="0">
                      <a:schemeClr val="bg1">
                        <a:lumMod val="85000"/>
                      </a:schemeClr>
                    </a:gs>
                    <a:gs pos="16000">
                      <a:schemeClr val="bg1">
                        <a:shade val="67500"/>
                        <a:satMod val="115000"/>
                      </a:schemeClr>
                    </a:gs>
                    <a:gs pos="100000">
                      <a:schemeClr val="bg1">
                        <a:shade val="100000"/>
                        <a:satMod val="115000"/>
                      </a:schemeClr>
                    </a:gs>
                  </a:gsLst>
                  <a:lin ang="16200000" scaled="1"/>
                  <a:tileRect/>
                </a:gradFill>
                <a:latin typeface="+mj-lt"/>
              </a:rPr>
              <a:t>SCHUYLER ROUNDABOUT</a:t>
            </a:r>
          </a:p>
        </p:txBody>
      </p:sp>
      <p:sp>
        <p:nvSpPr>
          <p:cNvPr id="4" name="Title 12"/>
          <p:cNvSpPr txBox="1">
            <a:spLocks/>
          </p:cNvSpPr>
          <p:nvPr/>
        </p:nvSpPr>
        <p:spPr>
          <a:xfrm>
            <a:off x="6629400" y="0"/>
            <a:ext cx="2409544" cy="2057400"/>
          </a:xfrm>
          <a:prstGeom prst="rect">
            <a:avLst/>
          </a:prstGeom>
        </p:spPr>
        <p:txBody>
          <a:bodyPr lIns="38396" tIns="19198" rIns="38396" bIns="19198" anchor="ctr">
            <a:noAutofit/>
          </a:bodyPr>
          <a:lstStyle>
            <a:lvl1pPr algn="ctr" defTabSz="2177278" rtl="0" eaLnBrk="1" latinLnBrk="0" hangingPunct="1">
              <a:spcBef>
                <a:spcPct val="0"/>
              </a:spcBef>
              <a:buNone/>
              <a:defRPr sz="8000" kern="1200">
                <a:solidFill>
                  <a:schemeClr val="bg1"/>
                </a:solidFill>
                <a:latin typeface="Myriad Pro" pitchFamily="34" charset="0"/>
                <a:ea typeface="+mj-ea"/>
                <a:cs typeface="+mj-cs"/>
              </a:defRPr>
            </a:lvl1pPr>
          </a:lstStyle>
          <a:p>
            <a:pPr marL="239973" indent="-239973" algn="l">
              <a:spcAft>
                <a:spcPts val="2267"/>
              </a:spcAft>
              <a:buClr>
                <a:srgbClr val="00B0F0"/>
              </a:buClr>
              <a:buSzPct val="50000"/>
              <a:buFont typeface="Wingdings" pitchFamily="2" charset="2"/>
              <a:buChar char="§"/>
            </a:pPr>
            <a:endParaRPr lang="en-US" sz="1500" spc="126" dirty="0">
              <a:solidFill>
                <a:schemeClr val="bg1">
                  <a:lumMod val="85000"/>
                </a:schemeClr>
              </a:solidFill>
              <a:latin typeface="Arial" pitchFamily="34" charset="0"/>
              <a:cs typeface="Arial" pitchFamily="34" charset="0"/>
            </a:endParaRPr>
          </a:p>
          <a:p>
            <a:pPr marL="239973" indent="-239973" algn="l">
              <a:spcAft>
                <a:spcPts val="2267"/>
              </a:spcAft>
              <a:buClr>
                <a:srgbClr val="00B0F0"/>
              </a:buClr>
              <a:buSzPct val="50000"/>
              <a:buFont typeface="Wingdings" pitchFamily="2" charset="2"/>
              <a:buChar char="§"/>
            </a:pPr>
            <a:endParaRPr lang="en-US" sz="1500" spc="126" dirty="0">
              <a:solidFill>
                <a:schemeClr val="bg1">
                  <a:lumMod val="85000"/>
                </a:schemeClr>
              </a:solidFill>
              <a:latin typeface="Arial" pitchFamily="34" charset="0"/>
              <a:cs typeface="Arial" pitchFamily="34" charset="0"/>
            </a:endParaRPr>
          </a:p>
          <a:p>
            <a:pPr algn="l">
              <a:spcAft>
                <a:spcPts val="2267"/>
              </a:spcAft>
              <a:buClr>
                <a:srgbClr val="00B0F0"/>
              </a:buClr>
              <a:buSzPct val="50000"/>
            </a:pPr>
            <a:endParaRPr lang="en-US" sz="1500" spc="126" dirty="0">
              <a:solidFill>
                <a:schemeClr val="bg1">
                  <a:lumMod val="85000"/>
                </a:schemeClr>
              </a:solidFill>
              <a:latin typeface="Arial" pitchFamily="34" charset="0"/>
              <a:cs typeface="Arial" pitchFamily="34" charset="0"/>
            </a:endParaRPr>
          </a:p>
        </p:txBody>
      </p:sp>
    </p:spTree>
    <p:extLst>
      <p:ext uri="{BB962C8B-B14F-4D97-AF65-F5344CB8AC3E}">
        <p14:creationId xmlns:p14="http://schemas.microsoft.com/office/powerpoint/2010/main" val="315802166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113" y="-990600"/>
            <a:ext cx="2377866" cy="3200400"/>
          </a:xfrm>
          <a:prstGeom prst="rect">
            <a:avLst/>
          </a:prstGeom>
          <a:gradFill>
            <a:gsLst>
              <a:gs pos="0">
                <a:schemeClr val="tx1">
                  <a:alpha val="40000"/>
                </a:schemeClr>
              </a:gs>
              <a:gs pos="70000">
                <a:srgbClr val="000000">
                  <a:alpha val="72000"/>
                </a:srgbClr>
              </a:gs>
              <a:gs pos="32000">
                <a:schemeClr val="tx1">
                  <a:alpha val="74000"/>
                </a:schemeClr>
              </a:gs>
              <a:gs pos="100000">
                <a:schemeClr val="tx1">
                  <a:alpha val="43000"/>
                </a:schemeClr>
              </a:gs>
            </a:gsLst>
            <a:lin ang="5400000" scaled="0"/>
          </a:gradFill>
          <a:ln w="3175">
            <a:solidFill>
              <a:srgbClr val="FFFFFF">
                <a:alpha val="43922"/>
              </a:srgbClr>
            </a:solidFill>
          </a:ln>
        </p:spPr>
        <p:style>
          <a:lnRef idx="2">
            <a:schemeClr val="accent1">
              <a:shade val="50000"/>
            </a:schemeClr>
          </a:lnRef>
          <a:fillRef idx="1">
            <a:schemeClr val="accent1"/>
          </a:fillRef>
          <a:effectRef idx="0">
            <a:schemeClr val="accent1"/>
          </a:effectRef>
          <a:fontRef idx="minor">
            <a:schemeClr val="lt1"/>
          </a:fontRef>
        </p:style>
        <p:txBody>
          <a:bodyPr lIns="38396" tIns="19198" rIns="38396" bIns="19198" rtlCol="0" anchor="ctr"/>
          <a:lstStyle/>
          <a:p>
            <a:pPr algn="ctr"/>
            <a:endParaRPr lang="en-US"/>
          </a:p>
        </p:txBody>
      </p:sp>
      <p:sp>
        <p:nvSpPr>
          <p:cNvPr id="13" name="Title 12"/>
          <p:cNvSpPr txBox="1">
            <a:spLocks/>
          </p:cNvSpPr>
          <p:nvPr/>
        </p:nvSpPr>
        <p:spPr>
          <a:xfrm>
            <a:off x="159084" y="381000"/>
            <a:ext cx="2279895" cy="1143000"/>
          </a:xfrm>
          <a:prstGeom prst="rect">
            <a:avLst/>
          </a:prstGeom>
        </p:spPr>
        <p:txBody>
          <a:bodyPr lIns="38396" tIns="19198" rIns="38396" bIns="19198">
            <a:noAutofit/>
          </a:bodyPr>
          <a:lstStyle>
            <a:lvl1pPr algn="ctr" defTabSz="2177278" rtl="0" eaLnBrk="1" latinLnBrk="0" hangingPunct="1">
              <a:spcBef>
                <a:spcPct val="0"/>
              </a:spcBef>
              <a:buNone/>
              <a:defRPr sz="8000" kern="1200">
                <a:solidFill>
                  <a:schemeClr val="bg1"/>
                </a:solidFill>
                <a:latin typeface="Myriad Pro" pitchFamily="34" charset="0"/>
                <a:ea typeface="+mj-ea"/>
                <a:cs typeface="+mj-cs"/>
              </a:defRPr>
            </a:lvl1pPr>
          </a:lstStyle>
          <a:p>
            <a:r>
              <a:rPr lang="en-US" sz="1500" spc="630" dirty="0">
                <a:gradFill flip="none" rotWithShape="1">
                  <a:gsLst>
                    <a:gs pos="0">
                      <a:schemeClr val="bg1">
                        <a:lumMod val="85000"/>
                      </a:schemeClr>
                    </a:gs>
                    <a:gs pos="16000">
                      <a:schemeClr val="bg1">
                        <a:shade val="67500"/>
                        <a:satMod val="115000"/>
                      </a:schemeClr>
                    </a:gs>
                    <a:gs pos="100000">
                      <a:schemeClr val="bg1">
                        <a:shade val="100000"/>
                        <a:satMod val="115000"/>
                      </a:schemeClr>
                    </a:gs>
                  </a:gsLst>
                  <a:lin ang="16200000" scaled="1"/>
                  <a:tileRect/>
                </a:gradFill>
                <a:latin typeface="+mj-lt"/>
              </a:rPr>
              <a:t>COUNCIL BLUFFS SOUTH </a:t>
            </a:r>
            <a:r>
              <a:rPr lang="en-US" sz="1800" spc="630" dirty="0">
                <a:gradFill flip="none" rotWithShape="1">
                  <a:gsLst>
                    <a:gs pos="0">
                      <a:schemeClr val="bg1">
                        <a:lumMod val="85000"/>
                      </a:schemeClr>
                    </a:gs>
                    <a:gs pos="16000">
                      <a:schemeClr val="bg1">
                        <a:shade val="67500"/>
                        <a:satMod val="115000"/>
                      </a:schemeClr>
                    </a:gs>
                    <a:gs pos="100000">
                      <a:schemeClr val="bg1">
                        <a:shade val="100000"/>
                        <a:satMod val="115000"/>
                      </a:schemeClr>
                    </a:gs>
                  </a:gsLst>
                  <a:lin ang="16200000" scaled="1"/>
                  <a:tileRect/>
                </a:gradFill>
                <a:latin typeface="+mj-lt"/>
              </a:rPr>
              <a:t>WATER TREATMENT PLANT</a:t>
            </a:r>
          </a:p>
        </p:txBody>
      </p:sp>
      <p:sp>
        <p:nvSpPr>
          <p:cNvPr id="14" name="Title 12"/>
          <p:cNvSpPr txBox="1">
            <a:spLocks/>
          </p:cNvSpPr>
          <p:nvPr/>
        </p:nvSpPr>
        <p:spPr>
          <a:xfrm>
            <a:off x="257737" y="0"/>
            <a:ext cx="2181242" cy="2362200"/>
          </a:xfrm>
          <a:prstGeom prst="rect">
            <a:avLst/>
          </a:prstGeom>
        </p:spPr>
        <p:txBody>
          <a:bodyPr lIns="38396" tIns="19198" rIns="38396" bIns="19198" anchor="ctr">
            <a:noAutofit/>
          </a:bodyPr>
          <a:lstStyle>
            <a:lvl1pPr algn="ctr" defTabSz="2177278" rtl="0" eaLnBrk="1" latinLnBrk="0" hangingPunct="1">
              <a:spcBef>
                <a:spcPct val="0"/>
              </a:spcBef>
              <a:buNone/>
              <a:defRPr sz="8000" kern="1200">
                <a:solidFill>
                  <a:schemeClr val="bg1"/>
                </a:solidFill>
                <a:latin typeface="Myriad Pro" pitchFamily="34" charset="0"/>
                <a:ea typeface="+mj-ea"/>
                <a:cs typeface="+mj-cs"/>
              </a:defRPr>
            </a:lvl1pPr>
          </a:lstStyle>
          <a:p>
            <a:pPr algn="l">
              <a:spcAft>
                <a:spcPts val="2016"/>
              </a:spcAft>
              <a:buClr>
                <a:srgbClr val="00B0F0"/>
              </a:buClr>
              <a:buSzPct val="50000"/>
            </a:pPr>
            <a:endParaRPr lang="en-US" sz="1500" spc="126" dirty="0">
              <a:solidFill>
                <a:schemeClr val="bg1">
                  <a:lumMod val="85000"/>
                </a:schemeClr>
              </a:solidFill>
              <a:latin typeface="Arial" pitchFamily="34" charset="0"/>
              <a:cs typeface="Arial" pitchFamily="34" charset="0"/>
            </a:endParaRPr>
          </a:p>
        </p:txBody>
      </p:sp>
    </p:spTree>
    <p:extLst>
      <p:ext uri="{BB962C8B-B14F-4D97-AF65-F5344CB8AC3E}">
        <p14:creationId xmlns:p14="http://schemas.microsoft.com/office/powerpoint/2010/main" val="311388872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023" y="-190500"/>
            <a:ext cx="2269192" cy="2552700"/>
          </a:xfrm>
          <a:prstGeom prst="rect">
            <a:avLst/>
          </a:prstGeom>
          <a:gradFill>
            <a:gsLst>
              <a:gs pos="0">
                <a:schemeClr val="tx1">
                  <a:alpha val="40000"/>
                </a:schemeClr>
              </a:gs>
              <a:gs pos="70000">
                <a:srgbClr val="000000">
                  <a:alpha val="72000"/>
                </a:srgbClr>
              </a:gs>
              <a:gs pos="32000">
                <a:schemeClr val="tx1">
                  <a:alpha val="74000"/>
                </a:schemeClr>
              </a:gs>
              <a:gs pos="100000">
                <a:schemeClr val="tx1">
                  <a:alpha val="43000"/>
                </a:schemeClr>
              </a:gs>
            </a:gsLst>
            <a:lin ang="5400000" scaled="0"/>
          </a:gradFill>
          <a:ln w="3175">
            <a:solidFill>
              <a:srgbClr val="FFFFFF">
                <a:alpha val="43922"/>
              </a:srgbClr>
            </a:solidFill>
          </a:ln>
        </p:spPr>
        <p:style>
          <a:lnRef idx="2">
            <a:schemeClr val="accent1">
              <a:shade val="50000"/>
            </a:schemeClr>
          </a:lnRef>
          <a:fillRef idx="1">
            <a:schemeClr val="accent1"/>
          </a:fillRef>
          <a:effectRef idx="0">
            <a:schemeClr val="accent1"/>
          </a:effectRef>
          <a:fontRef idx="minor">
            <a:schemeClr val="lt1"/>
          </a:fontRef>
        </p:style>
        <p:txBody>
          <a:bodyPr lIns="38396" tIns="19198" rIns="38396" bIns="19198" rtlCol="0" anchor="ctr"/>
          <a:lstStyle/>
          <a:p>
            <a:pPr algn="ctr"/>
            <a:endParaRPr lang="en-US"/>
          </a:p>
        </p:txBody>
      </p:sp>
      <p:sp>
        <p:nvSpPr>
          <p:cNvPr id="4" name="Title 12"/>
          <p:cNvSpPr txBox="1">
            <a:spLocks/>
          </p:cNvSpPr>
          <p:nvPr/>
        </p:nvSpPr>
        <p:spPr>
          <a:xfrm>
            <a:off x="257737" y="0"/>
            <a:ext cx="2085703" cy="2286000"/>
          </a:xfrm>
          <a:prstGeom prst="rect">
            <a:avLst/>
          </a:prstGeom>
        </p:spPr>
        <p:txBody>
          <a:bodyPr lIns="38396" tIns="19198" rIns="38396" bIns="19198" anchor="ctr">
            <a:noAutofit/>
          </a:bodyPr>
          <a:lstStyle>
            <a:lvl1pPr algn="ctr" defTabSz="2177278" rtl="0" eaLnBrk="1" latinLnBrk="0" hangingPunct="1">
              <a:spcBef>
                <a:spcPct val="0"/>
              </a:spcBef>
              <a:buNone/>
              <a:defRPr sz="8000" kern="1200">
                <a:solidFill>
                  <a:schemeClr val="bg1"/>
                </a:solidFill>
                <a:latin typeface="Myriad Pro" pitchFamily="34" charset="0"/>
                <a:ea typeface="+mj-ea"/>
                <a:cs typeface="+mj-cs"/>
              </a:defRPr>
            </a:lvl1pPr>
          </a:lstStyle>
          <a:p>
            <a:pPr marL="239973" indent="-239973" algn="l">
              <a:spcAft>
                <a:spcPts val="2016"/>
              </a:spcAft>
              <a:buClr>
                <a:srgbClr val="00B0F0"/>
              </a:buClr>
              <a:buSzPct val="50000"/>
              <a:buFont typeface="Wingdings" pitchFamily="2" charset="2"/>
              <a:buChar char="§"/>
            </a:pPr>
            <a:endParaRPr lang="en-US" sz="1500" spc="126" dirty="0">
              <a:solidFill>
                <a:schemeClr val="bg1">
                  <a:lumMod val="85000"/>
                </a:schemeClr>
              </a:solidFill>
              <a:latin typeface="Arial" pitchFamily="34" charset="0"/>
              <a:cs typeface="Arial" pitchFamily="34" charset="0"/>
            </a:endParaRPr>
          </a:p>
          <a:p>
            <a:pPr marL="239973" indent="-239973" algn="l">
              <a:spcAft>
                <a:spcPts val="2016"/>
              </a:spcAft>
              <a:buClr>
                <a:srgbClr val="00B0F0"/>
              </a:buClr>
              <a:buSzPct val="50000"/>
              <a:buFont typeface="Wingdings" pitchFamily="2" charset="2"/>
              <a:buChar char="§"/>
            </a:pPr>
            <a:endParaRPr lang="en-US" sz="1500" spc="126" dirty="0">
              <a:solidFill>
                <a:schemeClr val="bg1">
                  <a:lumMod val="85000"/>
                </a:schemeClr>
              </a:solidFill>
              <a:latin typeface="Arial" pitchFamily="34" charset="0"/>
              <a:cs typeface="Arial" pitchFamily="34" charset="0"/>
            </a:endParaRPr>
          </a:p>
          <a:p>
            <a:pPr marL="239973" indent="-239973" algn="l">
              <a:spcAft>
                <a:spcPts val="2016"/>
              </a:spcAft>
              <a:buClr>
                <a:srgbClr val="00B0F0"/>
              </a:buClr>
              <a:buSzPct val="50000"/>
              <a:buFont typeface="Wingdings" pitchFamily="2" charset="2"/>
              <a:buChar char="§"/>
            </a:pPr>
            <a:endParaRPr lang="en-US" sz="1500" spc="126" dirty="0">
              <a:solidFill>
                <a:schemeClr val="bg1">
                  <a:lumMod val="85000"/>
                </a:schemeClr>
              </a:solidFill>
              <a:latin typeface="Arial" pitchFamily="34" charset="0"/>
              <a:cs typeface="Arial" pitchFamily="34" charset="0"/>
            </a:endParaRPr>
          </a:p>
          <a:p>
            <a:pPr marL="239973" indent="-239973" algn="l">
              <a:spcAft>
                <a:spcPts val="2016"/>
              </a:spcAft>
              <a:buClr>
                <a:srgbClr val="00B0F0"/>
              </a:buClr>
              <a:buSzPct val="50000"/>
              <a:buFont typeface="Wingdings" pitchFamily="2" charset="2"/>
              <a:buChar char="§"/>
            </a:pPr>
            <a:endParaRPr lang="en-US" sz="1500" spc="126" dirty="0">
              <a:solidFill>
                <a:schemeClr val="bg1">
                  <a:lumMod val="85000"/>
                </a:schemeClr>
              </a:solidFill>
              <a:latin typeface="Arial" pitchFamily="34" charset="0"/>
              <a:cs typeface="Arial" pitchFamily="34" charset="0"/>
            </a:endParaRPr>
          </a:p>
          <a:p>
            <a:pPr marL="239973" indent="-239973" algn="l">
              <a:spcAft>
                <a:spcPts val="2016"/>
              </a:spcAft>
              <a:buClr>
                <a:srgbClr val="00B0F0"/>
              </a:buClr>
              <a:buSzPct val="50000"/>
              <a:buFont typeface="Wingdings" pitchFamily="2" charset="2"/>
              <a:buChar char="§"/>
            </a:pPr>
            <a:endParaRPr lang="en-US" sz="1500" spc="126" dirty="0">
              <a:solidFill>
                <a:schemeClr val="bg1">
                  <a:lumMod val="85000"/>
                </a:schemeClr>
              </a:solidFill>
              <a:latin typeface="Arial" pitchFamily="34" charset="0"/>
              <a:cs typeface="Arial" pitchFamily="34" charset="0"/>
            </a:endParaRPr>
          </a:p>
          <a:p>
            <a:pPr marL="239973" indent="-239973" algn="l">
              <a:spcAft>
                <a:spcPts val="2016"/>
              </a:spcAft>
              <a:buClr>
                <a:srgbClr val="00B0F0"/>
              </a:buClr>
              <a:buSzPct val="50000"/>
              <a:buFont typeface="Wingdings" pitchFamily="2" charset="2"/>
              <a:buChar char="§"/>
            </a:pPr>
            <a:endParaRPr lang="en-US" sz="1500" spc="126" dirty="0">
              <a:solidFill>
                <a:schemeClr val="bg1">
                  <a:lumMod val="85000"/>
                </a:schemeClr>
              </a:solidFill>
              <a:latin typeface="Arial" pitchFamily="34" charset="0"/>
              <a:cs typeface="Arial" pitchFamily="34" charset="0"/>
            </a:endParaRPr>
          </a:p>
        </p:txBody>
      </p:sp>
      <p:sp>
        <p:nvSpPr>
          <p:cNvPr id="3" name="Title 12"/>
          <p:cNvSpPr txBox="1">
            <a:spLocks/>
          </p:cNvSpPr>
          <p:nvPr/>
        </p:nvSpPr>
        <p:spPr>
          <a:xfrm>
            <a:off x="159084" y="381000"/>
            <a:ext cx="2279895" cy="1143000"/>
          </a:xfrm>
          <a:prstGeom prst="rect">
            <a:avLst/>
          </a:prstGeom>
        </p:spPr>
        <p:txBody>
          <a:bodyPr lIns="38396" tIns="19198" rIns="38396" bIns="19198">
            <a:noAutofit/>
          </a:bodyPr>
          <a:lstStyle>
            <a:lvl1pPr algn="ctr" defTabSz="2177278" rtl="0" eaLnBrk="1" latinLnBrk="0" hangingPunct="1">
              <a:spcBef>
                <a:spcPct val="0"/>
              </a:spcBef>
              <a:buNone/>
              <a:defRPr sz="8000" kern="1200">
                <a:solidFill>
                  <a:schemeClr val="bg1"/>
                </a:solidFill>
                <a:latin typeface="Myriad Pro" pitchFamily="34" charset="0"/>
                <a:ea typeface="+mj-ea"/>
                <a:cs typeface="+mj-cs"/>
              </a:defRPr>
            </a:lvl1pPr>
          </a:lstStyle>
          <a:p>
            <a:r>
              <a:rPr lang="en-US" sz="2000" spc="630" dirty="0">
                <a:gradFill flip="none" rotWithShape="1">
                  <a:gsLst>
                    <a:gs pos="0">
                      <a:schemeClr val="bg1">
                        <a:lumMod val="85000"/>
                      </a:schemeClr>
                    </a:gs>
                    <a:gs pos="16000">
                      <a:schemeClr val="bg1">
                        <a:shade val="67500"/>
                        <a:satMod val="115000"/>
                      </a:schemeClr>
                    </a:gs>
                    <a:gs pos="100000">
                      <a:schemeClr val="bg1">
                        <a:shade val="100000"/>
                        <a:satMod val="115000"/>
                      </a:schemeClr>
                    </a:gs>
                  </a:gsLst>
                  <a:lin ang="16200000" scaled="1"/>
                  <a:tileRect/>
                </a:gradFill>
                <a:latin typeface="+mj-lt"/>
              </a:rPr>
              <a:t>NEBRASKA CITY POWER PLANT EXPANSION</a:t>
            </a:r>
          </a:p>
        </p:txBody>
      </p:sp>
    </p:spTree>
    <p:extLst>
      <p:ext uri="{BB962C8B-B14F-4D97-AF65-F5344CB8AC3E}">
        <p14:creationId xmlns:p14="http://schemas.microsoft.com/office/powerpoint/2010/main" val="123524109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33400" y="533400"/>
            <a:ext cx="8229600" cy="1143000"/>
          </a:xfrm>
        </p:spPr>
        <p:txBody>
          <a:bodyPr>
            <a:normAutofit fontScale="90000"/>
          </a:bodyPr>
          <a:lstStyle/>
          <a:p>
            <a:r>
              <a:rPr lang="en-US" dirty="0" smtClean="0">
                <a:effectLst/>
                <a:hlinkClick r:id="rId3"/>
              </a:rPr>
              <a:t>Sunshine Skyway Bridge</a:t>
            </a:r>
            <a:r>
              <a:rPr lang="en-US" dirty="0">
                <a:effectLst/>
              </a:rPr>
              <a:t/>
            </a:r>
            <a:br>
              <a:rPr lang="en-US" dirty="0">
                <a:effectLst/>
              </a:rPr>
            </a:br>
            <a:endParaRPr lang="en-US" dirty="0"/>
          </a:p>
        </p:txBody>
      </p:sp>
    </p:spTree>
    <p:extLst>
      <p:ext uri="{BB962C8B-B14F-4D97-AF65-F5344CB8AC3E}">
        <p14:creationId xmlns:p14="http://schemas.microsoft.com/office/powerpoint/2010/main" val="1532497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481329"/>
            <a:ext cx="7848600" cy="4386072"/>
          </a:xfrm>
        </p:spPr>
        <p:txBody>
          <a:bodyPr>
            <a:normAutofit/>
          </a:bodyPr>
          <a:lstStyle/>
          <a:p>
            <a:r>
              <a:rPr lang="en-US" dirty="0"/>
              <a:t>1 Sheet of paper and 5 paper clips are the only allowed materials</a:t>
            </a:r>
          </a:p>
          <a:p>
            <a:pPr lvl="1"/>
            <a:r>
              <a:rPr lang="en-US" dirty="0"/>
              <a:t>Materials are limited by cost and standard construction methods</a:t>
            </a:r>
          </a:p>
          <a:p>
            <a:r>
              <a:rPr lang="en-US" dirty="0"/>
              <a:t>The bridge must span 8 inches. No mid-span piers allowed – the only supports are the provided abutments</a:t>
            </a:r>
          </a:p>
          <a:p>
            <a:pPr lvl="1"/>
            <a:r>
              <a:rPr lang="en-US" dirty="0"/>
              <a:t>Bridge must provide enough clearance for water or other vehicles (boats, trains, cars, etc.)</a:t>
            </a:r>
          </a:p>
          <a:p>
            <a:endParaRPr lang="en-US" dirty="0"/>
          </a:p>
        </p:txBody>
      </p:sp>
      <p:sp>
        <p:nvSpPr>
          <p:cNvPr id="4" name="Title 3"/>
          <p:cNvSpPr>
            <a:spLocks noGrp="1"/>
          </p:cNvSpPr>
          <p:nvPr>
            <p:ph type="title"/>
          </p:nvPr>
        </p:nvSpPr>
        <p:spPr/>
        <p:txBody>
          <a:bodyPr/>
          <a:lstStyle/>
          <a:p>
            <a:r>
              <a:rPr lang="en-US" dirty="0" smtClean="0"/>
              <a:t>Paper Bridge - Construction</a:t>
            </a:r>
            <a:endParaRPr lang="en-US" dirty="0"/>
          </a:p>
        </p:txBody>
      </p:sp>
    </p:spTree>
    <p:extLst>
      <p:ext uri="{BB962C8B-B14F-4D97-AF65-F5344CB8AC3E}">
        <p14:creationId xmlns:p14="http://schemas.microsoft.com/office/powerpoint/2010/main" val="1674726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481328"/>
            <a:ext cx="8077200" cy="4525963"/>
          </a:xfrm>
        </p:spPr>
        <p:txBody>
          <a:bodyPr>
            <a:normAutofit lnSpcReduction="10000"/>
          </a:bodyPr>
          <a:lstStyle/>
          <a:p>
            <a:r>
              <a:rPr lang="en-US" dirty="0"/>
              <a:t>The bridge cannot be attached to the books or </a:t>
            </a:r>
            <a:r>
              <a:rPr lang="en-US" dirty="0" smtClean="0"/>
              <a:t>table</a:t>
            </a:r>
          </a:p>
          <a:p>
            <a:pPr marL="109728" indent="0">
              <a:buNone/>
            </a:pPr>
            <a:endParaRPr lang="en-US" dirty="0"/>
          </a:p>
          <a:p>
            <a:r>
              <a:rPr lang="en-US" dirty="0" smtClean="0"/>
              <a:t>The </a:t>
            </a:r>
            <a:r>
              <a:rPr lang="en-US" dirty="0"/>
              <a:t>bridge will be loaded by placing pennies on top of the bridge, between the supports. Pennies cannot be placed inside the bridge in any way. Pennies may not be placed over the supports</a:t>
            </a:r>
            <a:r>
              <a:rPr lang="en-US" dirty="0" smtClean="0"/>
              <a:t>.</a:t>
            </a:r>
          </a:p>
          <a:p>
            <a:pPr marL="109728" indent="0">
              <a:buNone/>
            </a:pPr>
            <a:endParaRPr lang="en-US" dirty="0"/>
          </a:p>
          <a:p>
            <a:r>
              <a:rPr lang="en-US" dirty="0"/>
              <a:t>Pennies cannot support the structure.</a:t>
            </a:r>
          </a:p>
          <a:p>
            <a:endParaRPr lang="en-US" dirty="0"/>
          </a:p>
        </p:txBody>
      </p:sp>
      <p:sp>
        <p:nvSpPr>
          <p:cNvPr id="4" name="Title 3"/>
          <p:cNvSpPr>
            <a:spLocks noGrp="1"/>
          </p:cNvSpPr>
          <p:nvPr>
            <p:ph type="title"/>
          </p:nvPr>
        </p:nvSpPr>
        <p:spPr/>
        <p:txBody>
          <a:bodyPr/>
          <a:lstStyle/>
          <a:p>
            <a:r>
              <a:rPr lang="en-US" dirty="0" smtClean="0"/>
              <a:t>Paper Bridge - Testing</a:t>
            </a:r>
            <a:endParaRPr lang="en-US" dirty="0"/>
          </a:p>
        </p:txBody>
      </p:sp>
    </p:spTree>
    <p:extLst>
      <p:ext uri="{BB962C8B-B14F-4D97-AF65-F5344CB8AC3E}">
        <p14:creationId xmlns:p14="http://schemas.microsoft.com/office/powerpoint/2010/main" val="38081723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481328"/>
            <a:ext cx="8153400" cy="4525963"/>
          </a:xfrm>
        </p:spPr>
        <p:txBody>
          <a:bodyPr>
            <a:normAutofit lnSpcReduction="10000"/>
          </a:bodyPr>
          <a:lstStyle/>
          <a:p>
            <a:r>
              <a:rPr lang="en-US" dirty="0"/>
              <a:t>A participant’s score is the total number of pennies held before failure.</a:t>
            </a:r>
          </a:p>
          <a:p>
            <a:r>
              <a:rPr lang="en-US" dirty="0"/>
              <a:t>Testing will be ended if pennies fall off of the bridge during loading. Only those penning remaining on the bridge will be counted.</a:t>
            </a:r>
          </a:p>
          <a:p>
            <a:pPr lvl="1"/>
            <a:r>
              <a:rPr lang="en-US" dirty="0"/>
              <a:t>The cars have to be able to stay on the road!</a:t>
            </a:r>
          </a:p>
          <a:p>
            <a:r>
              <a:rPr lang="en-US" dirty="0"/>
              <a:t>When the bridge fails, the number of pennies already resting on the bridge will be counted. Pennies placed on the bridge during failure will not count.</a:t>
            </a:r>
          </a:p>
          <a:p>
            <a:endParaRPr lang="en-US" dirty="0"/>
          </a:p>
        </p:txBody>
      </p:sp>
      <p:sp>
        <p:nvSpPr>
          <p:cNvPr id="4" name="Title 3"/>
          <p:cNvSpPr>
            <a:spLocks noGrp="1"/>
          </p:cNvSpPr>
          <p:nvPr>
            <p:ph type="title"/>
          </p:nvPr>
        </p:nvSpPr>
        <p:spPr/>
        <p:txBody>
          <a:bodyPr/>
          <a:lstStyle/>
          <a:p>
            <a:r>
              <a:rPr lang="en-US" dirty="0" smtClean="0"/>
              <a:t>Paper Bridge - Scoring</a:t>
            </a:r>
            <a:endParaRPr lang="en-US" dirty="0"/>
          </a:p>
        </p:txBody>
      </p:sp>
    </p:spTree>
    <p:extLst>
      <p:ext uri="{BB962C8B-B14F-4D97-AF65-F5344CB8AC3E}">
        <p14:creationId xmlns:p14="http://schemas.microsoft.com/office/powerpoint/2010/main" val="3199674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7252" y="-762000"/>
            <a:ext cx="2503547" cy="2286000"/>
          </a:xfrm>
          <a:prstGeom prst="rect">
            <a:avLst/>
          </a:prstGeom>
          <a:gradFill>
            <a:gsLst>
              <a:gs pos="0">
                <a:schemeClr val="tx1">
                  <a:alpha val="40000"/>
                </a:schemeClr>
              </a:gs>
              <a:gs pos="70000">
                <a:srgbClr val="000000">
                  <a:alpha val="72000"/>
                </a:srgbClr>
              </a:gs>
              <a:gs pos="32000">
                <a:schemeClr val="tx1">
                  <a:alpha val="74000"/>
                </a:schemeClr>
              </a:gs>
              <a:gs pos="100000">
                <a:schemeClr val="tx1">
                  <a:alpha val="43000"/>
                </a:schemeClr>
              </a:gs>
            </a:gsLst>
            <a:lin ang="5400000" scaled="0"/>
          </a:gradFill>
          <a:ln w="3175">
            <a:solidFill>
              <a:srgbClr val="FFFFFF">
                <a:alpha val="43922"/>
              </a:srgbClr>
            </a:solidFill>
          </a:ln>
        </p:spPr>
        <p:style>
          <a:lnRef idx="2">
            <a:schemeClr val="accent1">
              <a:shade val="50000"/>
            </a:schemeClr>
          </a:lnRef>
          <a:fillRef idx="1">
            <a:schemeClr val="accent1"/>
          </a:fillRef>
          <a:effectRef idx="0">
            <a:schemeClr val="accent1"/>
          </a:effectRef>
          <a:fontRef idx="minor">
            <a:schemeClr val="lt1"/>
          </a:fontRef>
        </p:style>
        <p:txBody>
          <a:bodyPr lIns="38396" tIns="19198" rIns="38396" bIns="19198" rtlCol="0" anchor="ctr"/>
          <a:lstStyle/>
          <a:p>
            <a:pPr algn="ctr"/>
            <a:endParaRPr lang="en-US"/>
          </a:p>
        </p:txBody>
      </p:sp>
      <p:sp>
        <p:nvSpPr>
          <p:cNvPr id="13" name="Title 12"/>
          <p:cNvSpPr txBox="1">
            <a:spLocks/>
          </p:cNvSpPr>
          <p:nvPr/>
        </p:nvSpPr>
        <p:spPr>
          <a:xfrm>
            <a:off x="87252" y="267618"/>
            <a:ext cx="2488858" cy="1143000"/>
          </a:xfrm>
          <a:prstGeom prst="rect">
            <a:avLst/>
          </a:prstGeom>
        </p:spPr>
        <p:txBody>
          <a:bodyPr lIns="38396" tIns="19198" rIns="38396" bIns="19198">
            <a:noAutofit/>
          </a:bodyPr>
          <a:lstStyle>
            <a:lvl1pPr algn="ctr" defTabSz="2177278" rtl="0" eaLnBrk="1" latinLnBrk="0" hangingPunct="1">
              <a:spcBef>
                <a:spcPct val="0"/>
              </a:spcBef>
              <a:buNone/>
              <a:defRPr sz="8000" kern="1200">
                <a:solidFill>
                  <a:schemeClr val="bg1"/>
                </a:solidFill>
                <a:latin typeface="Myriad Pro" pitchFamily="34" charset="0"/>
                <a:ea typeface="+mj-ea"/>
                <a:cs typeface="+mj-cs"/>
              </a:defRPr>
            </a:lvl1pPr>
          </a:lstStyle>
          <a:p>
            <a:r>
              <a:rPr lang="en-US" sz="2000" spc="630" dirty="0" smtClean="0">
                <a:gradFill flip="none" rotWithShape="1">
                  <a:gsLst>
                    <a:gs pos="0">
                      <a:schemeClr val="bg1">
                        <a:lumMod val="85000"/>
                      </a:schemeClr>
                    </a:gs>
                    <a:gs pos="16000">
                      <a:schemeClr val="bg1">
                        <a:shade val="67500"/>
                        <a:satMod val="115000"/>
                      </a:schemeClr>
                    </a:gs>
                    <a:gs pos="100000">
                      <a:schemeClr val="bg1">
                        <a:shade val="100000"/>
                        <a:satMod val="115000"/>
                      </a:schemeClr>
                    </a:gs>
                  </a:gsLst>
                  <a:lin ang="16200000" scaled="1"/>
                  <a:tileRect/>
                </a:gradFill>
                <a:latin typeface="+mj-lt"/>
              </a:rPr>
              <a:t>QUESTIONS?</a:t>
            </a:r>
            <a:endParaRPr lang="en-US" sz="2000" spc="630" dirty="0">
              <a:gradFill flip="none" rotWithShape="1">
                <a:gsLst>
                  <a:gs pos="0">
                    <a:schemeClr val="bg1">
                      <a:lumMod val="85000"/>
                    </a:schemeClr>
                  </a:gs>
                  <a:gs pos="16000">
                    <a:schemeClr val="bg1">
                      <a:shade val="67500"/>
                      <a:satMod val="115000"/>
                    </a:schemeClr>
                  </a:gs>
                  <a:gs pos="100000">
                    <a:schemeClr val="bg1">
                      <a:shade val="100000"/>
                      <a:satMod val="115000"/>
                    </a:schemeClr>
                  </a:gs>
                </a:gsLst>
                <a:lin ang="16200000" scaled="1"/>
                <a:tileRect/>
              </a:gradFill>
              <a:latin typeface="+mj-lt"/>
            </a:endParaRPr>
          </a:p>
        </p:txBody>
      </p:sp>
      <p:sp>
        <p:nvSpPr>
          <p:cNvPr id="14" name="Title 12"/>
          <p:cNvSpPr txBox="1">
            <a:spLocks/>
          </p:cNvSpPr>
          <p:nvPr/>
        </p:nvSpPr>
        <p:spPr>
          <a:xfrm>
            <a:off x="200594" y="0"/>
            <a:ext cx="2085703" cy="6858000"/>
          </a:xfrm>
          <a:prstGeom prst="rect">
            <a:avLst/>
          </a:prstGeom>
        </p:spPr>
        <p:txBody>
          <a:bodyPr lIns="38396" tIns="19198" rIns="38396" bIns="19198" anchor="ctr">
            <a:noAutofit/>
          </a:bodyPr>
          <a:lstStyle>
            <a:lvl1pPr algn="ctr" defTabSz="2177278" rtl="0" eaLnBrk="1" latinLnBrk="0" hangingPunct="1">
              <a:spcBef>
                <a:spcPct val="0"/>
              </a:spcBef>
              <a:buNone/>
              <a:defRPr sz="8000" kern="1200">
                <a:solidFill>
                  <a:schemeClr val="bg1"/>
                </a:solidFill>
                <a:latin typeface="Myriad Pro" pitchFamily="34" charset="0"/>
                <a:ea typeface="+mj-ea"/>
                <a:cs typeface="+mj-cs"/>
              </a:defRPr>
            </a:lvl1pPr>
          </a:lstStyle>
          <a:p>
            <a:pPr algn="l">
              <a:spcAft>
                <a:spcPts val="756"/>
              </a:spcAft>
              <a:buClr>
                <a:srgbClr val="00B0F0"/>
              </a:buClr>
              <a:buSzPct val="50000"/>
            </a:pPr>
            <a:endParaRPr lang="en-US" sz="1500" spc="126" dirty="0">
              <a:solidFill>
                <a:schemeClr val="bg1">
                  <a:lumMod val="85000"/>
                </a:schemeClr>
              </a:solidFill>
              <a:latin typeface="Arial" pitchFamily="34" charset="0"/>
              <a:cs typeface="Arial" pitchFamily="34" charset="0"/>
            </a:endParaRPr>
          </a:p>
        </p:txBody>
      </p:sp>
    </p:spTree>
    <p:extLst>
      <p:ext uri="{BB962C8B-B14F-4D97-AF65-F5344CB8AC3E}">
        <p14:creationId xmlns:p14="http://schemas.microsoft.com/office/powerpoint/2010/main" val="356065904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GEORGE WASHINGTON</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04800"/>
            <a:ext cx="3594119" cy="434334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14704">
            <a:off x="6532157" y="1442002"/>
            <a:ext cx="2482595" cy="108647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44012">
            <a:off x="109145" y="3081344"/>
            <a:ext cx="2482595" cy="1086475"/>
          </a:xfrm>
          <a:prstGeom prst="rect">
            <a:avLst/>
          </a:prstGeom>
        </p:spPr>
      </p:pic>
    </p:spTree>
    <p:extLst>
      <p:ext uri="{BB962C8B-B14F-4D97-AF65-F5344CB8AC3E}">
        <p14:creationId xmlns:p14="http://schemas.microsoft.com/office/powerpoint/2010/main" val="27611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33400" y="533400"/>
            <a:ext cx="8229600" cy="1143000"/>
          </a:xfrm>
        </p:spPr>
        <p:txBody>
          <a:bodyPr>
            <a:normAutofit fontScale="90000"/>
          </a:bodyPr>
          <a:lstStyle/>
          <a:p>
            <a:r>
              <a:rPr lang="en-US" u="sng" dirty="0" smtClean="0">
                <a:effectLst/>
                <a:hlinkClick r:id="rId3"/>
              </a:rPr>
              <a:t>NASA Video</a:t>
            </a:r>
            <a:r>
              <a:rPr lang="en-US" dirty="0">
                <a:effectLst/>
              </a:rPr>
              <a:t/>
            </a:r>
            <a:br>
              <a:rPr lang="en-US" dirty="0">
                <a:effectLst/>
              </a:rPr>
            </a:br>
            <a:endParaRPr lang="en-US" dirty="0"/>
          </a:p>
        </p:txBody>
      </p:sp>
    </p:spTree>
    <p:extLst>
      <p:ext uri="{BB962C8B-B14F-4D97-AF65-F5344CB8AC3E}">
        <p14:creationId xmlns:p14="http://schemas.microsoft.com/office/powerpoint/2010/main" val="575568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481328"/>
            <a:ext cx="4724400" cy="4525963"/>
          </a:xfrm>
        </p:spPr>
        <p:txBody>
          <a:bodyPr>
            <a:normAutofit/>
          </a:bodyPr>
          <a:lstStyle/>
          <a:p>
            <a:r>
              <a:rPr lang="en-US" dirty="0" smtClean="0"/>
              <a:t>Identify Problem</a:t>
            </a:r>
          </a:p>
          <a:p>
            <a:endParaRPr lang="en-US" dirty="0" smtClean="0"/>
          </a:p>
          <a:p>
            <a:r>
              <a:rPr lang="en-US" dirty="0" smtClean="0"/>
              <a:t>Brainstorm</a:t>
            </a:r>
          </a:p>
          <a:p>
            <a:endParaRPr lang="en-US" dirty="0"/>
          </a:p>
          <a:p>
            <a:r>
              <a:rPr lang="en-US" dirty="0" smtClean="0"/>
              <a:t>Design</a:t>
            </a:r>
          </a:p>
          <a:p>
            <a:endParaRPr lang="en-US" dirty="0"/>
          </a:p>
          <a:p>
            <a:r>
              <a:rPr lang="en-US" dirty="0" smtClean="0"/>
              <a:t>Build – Test – Redesign</a:t>
            </a:r>
          </a:p>
          <a:p>
            <a:endParaRPr lang="en-US" dirty="0"/>
          </a:p>
          <a:p>
            <a:r>
              <a:rPr lang="en-US" dirty="0" smtClean="0"/>
              <a:t>Share</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10200" y="1371600"/>
            <a:ext cx="3204882" cy="4953000"/>
          </a:xfrm>
        </p:spPr>
      </p:pic>
      <p:sp>
        <p:nvSpPr>
          <p:cNvPr id="4" name="Title 3"/>
          <p:cNvSpPr>
            <a:spLocks noGrp="1"/>
          </p:cNvSpPr>
          <p:nvPr>
            <p:ph type="title"/>
          </p:nvPr>
        </p:nvSpPr>
        <p:spPr/>
        <p:txBody>
          <a:bodyPr/>
          <a:lstStyle/>
          <a:p>
            <a:r>
              <a:rPr lang="en-US" dirty="0" smtClean="0"/>
              <a:t>Design Process</a:t>
            </a:r>
            <a:endParaRPr lang="en-US" dirty="0"/>
          </a:p>
        </p:txBody>
      </p:sp>
    </p:spTree>
    <p:extLst>
      <p:ext uri="{BB962C8B-B14F-4D97-AF65-F5344CB8AC3E}">
        <p14:creationId xmlns:p14="http://schemas.microsoft.com/office/powerpoint/2010/main" val="35033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
                                            <p:txEl>
                                              <p:pRg st="4" end="4"/>
                                            </p:txEl>
                                          </p:spTgt>
                                        </p:tgtEl>
                                        <p:attrNameLst>
                                          <p:attrName>style.color</p:attrName>
                                        </p:attrNameLst>
                                      </p:cBhvr>
                                      <p:to>
                                        <a:srgbClr val="EB641B"/>
                                      </p:to>
                                    </p:animClr>
                                    <p:animClr clrSpc="rgb" dir="cw">
                                      <p:cBhvr>
                                        <p:cTn id="7" dur="500" fill="hold"/>
                                        <p:tgtEl>
                                          <p:spTgt spid="2">
                                            <p:txEl>
                                              <p:pRg st="4" end="4"/>
                                            </p:txEl>
                                          </p:spTgt>
                                        </p:tgtEl>
                                        <p:attrNameLst>
                                          <p:attrName>fillcolor</p:attrName>
                                        </p:attrNameLst>
                                      </p:cBhvr>
                                      <p:to>
                                        <a:srgbClr val="EB641B"/>
                                      </p:to>
                                    </p:animClr>
                                    <p:set>
                                      <p:cBhvr>
                                        <p:cTn id="8" dur="500" fill="hold"/>
                                        <p:tgtEl>
                                          <p:spTgt spid="2">
                                            <p:txEl>
                                              <p:pRg st="4" end="4"/>
                                            </p:txEl>
                                          </p:spTgt>
                                        </p:tgtEl>
                                        <p:attrNameLst>
                                          <p:attrName>fill.type</p:attrName>
                                        </p:attrNameLst>
                                      </p:cBhvr>
                                      <p:to>
                                        <p:strVal val="solid"/>
                                      </p:to>
                                    </p:set>
                                    <p:set>
                                      <p:cBhvr>
                                        <p:cTn id="9" dur="500" fill="hold"/>
                                        <p:tgtEl>
                                          <p:spTgt spid="2">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8600" y="-6350"/>
            <a:ext cx="11506200" cy="7020877"/>
          </a:xfrm>
        </p:spPr>
      </p:pic>
      <p:sp>
        <p:nvSpPr>
          <p:cNvPr id="9" name="Title 8"/>
          <p:cNvSpPr>
            <a:spLocks noGrp="1"/>
          </p:cNvSpPr>
          <p:nvPr>
            <p:ph type="title"/>
          </p:nvPr>
        </p:nvSpPr>
        <p:spPr>
          <a:xfrm>
            <a:off x="0" y="76200"/>
            <a:ext cx="8229600" cy="1143000"/>
          </a:xfrm>
        </p:spPr>
        <p:txBody>
          <a:bodyPr/>
          <a:lstStyle/>
          <a:p>
            <a:r>
              <a:rPr lang="en-US" dirty="0" smtClean="0">
                <a:solidFill>
                  <a:srgbClr val="FF0000"/>
                </a:solidFill>
              </a:rPr>
              <a:t>Memorial Stadium in 1923</a:t>
            </a:r>
            <a:endParaRPr lang="en-US" dirty="0">
              <a:solidFill>
                <a:srgbClr val="FF0000"/>
              </a:solidFill>
            </a:endParaRPr>
          </a:p>
        </p:txBody>
      </p:sp>
    </p:spTree>
    <p:extLst>
      <p:ext uri="{BB962C8B-B14F-4D97-AF65-F5344CB8AC3E}">
        <p14:creationId xmlns:p14="http://schemas.microsoft.com/office/powerpoint/2010/main" val="1777680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76200"/>
            <a:ext cx="8229600" cy="1143000"/>
          </a:xfrm>
        </p:spPr>
        <p:txBody>
          <a:bodyPr/>
          <a:lstStyle/>
          <a:p>
            <a:r>
              <a:rPr lang="en-US" dirty="0" smtClean="0"/>
              <a:t>Memorial Stadium in 1923</a:t>
            </a:r>
            <a:endParaRPr lang="en-US"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706436"/>
            <a:ext cx="11201400" cy="7564436"/>
          </a:xfrm>
        </p:spPr>
      </p:pic>
    </p:spTree>
    <p:extLst>
      <p:ext uri="{BB962C8B-B14F-4D97-AF65-F5344CB8AC3E}">
        <p14:creationId xmlns:p14="http://schemas.microsoft.com/office/powerpoint/2010/main" val="1258083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294341" y="-627856"/>
            <a:ext cx="11809941" cy="7485856"/>
          </a:xfrm>
        </p:spPr>
      </p:pic>
      <p:sp>
        <p:nvSpPr>
          <p:cNvPr id="5" name="Title 4"/>
          <p:cNvSpPr>
            <a:spLocks noGrp="1"/>
          </p:cNvSpPr>
          <p:nvPr>
            <p:ph type="title"/>
          </p:nvPr>
        </p:nvSpPr>
        <p:spPr/>
        <p:txBody>
          <a:bodyPr/>
          <a:lstStyle/>
          <a:p>
            <a:endParaRPr lang="en-US" dirty="0"/>
          </a:p>
        </p:txBody>
      </p:sp>
    </p:spTree>
    <p:extLst>
      <p:ext uri="{BB962C8B-B14F-4D97-AF65-F5344CB8AC3E}">
        <p14:creationId xmlns:p14="http://schemas.microsoft.com/office/powerpoint/2010/main" val="12887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Memorial Stadium Today</a:t>
            </a:r>
            <a:endParaRPr lang="en-US" dirty="0"/>
          </a:p>
        </p:txBody>
      </p:sp>
      <p:pic>
        <p:nvPicPr>
          <p:cNvPr id="13" name="Content Placeholder 1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0"/>
            <a:ext cx="9195160" cy="6858000"/>
          </a:xfrm>
        </p:spPr>
      </p:pic>
    </p:spTree>
    <p:extLst>
      <p:ext uri="{BB962C8B-B14F-4D97-AF65-F5344CB8AC3E}">
        <p14:creationId xmlns:p14="http://schemas.microsoft.com/office/powerpoint/2010/main" val="3009361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Memorial Stadium Today</a:t>
            </a:r>
            <a:endParaRPr lang="en-US" dirty="0"/>
          </a:p>
        </p:txBody>
      </p:sp>
      <p:sp>
        <p:nvSpPr>
          <p:cNvPr id="7" name="Content Placeholder 6"/>
          <p:cNvSpPr>
            <a:spLocks noGrp="1"/>
          </p:cNvSpPr>
          <p:nvPr>
            <p:ph sz="half" idx="2"/>
          </p:nvPr>
        </p:nvSpPr>
        <p:spPr/>
        <p:txBody>
          <a:bodyPr/>
          <a:lstStyle/>
          <a:p>
            <a:endParaRPr lang="en-US"/>
          </a:p>
        </p:txBody>
      </p:sp>
      <p:pic>
        <p:nvPicPr>
          <p:cNvPr id="7170" name="Picture 2" descr="http://www.nebraskaweatherphotos.org/Dsc_0498d7001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1"/>
            <a:ext cx="9220200" cy="7391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0993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595</TotalTime>
  <Words>1170</Words>
  <Application>Microsoft Office PowerPoint</Application>
  <PresentationFormat>On-screen Show (4:3)</PresentationFormat>
  <Paragraphs>111</Paragraphs>
  <Slides>19</Slides>
  <Notes>16</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Concourse</vt:lpstr>
      <vt:lpstr>What is Engineering?</vt:lpstr>
      <vt:lpstr>GEORGE WASHINGTON</vt:lpstr>
      <vt:lpstr>NASA Video </vt:lpstr>
      <vt:lpstr>Design Process</vt:lpstr>
      <vt:lpstr>Memorial Stadium in 1923</vt:lpstr>
      <vt:lpstr>Memorial Stadium in 1923</vt:lpstr>
      <vt:lpstr>PowerPoint Presentation</vt:lpstr>
      <vt:lpstr>Memorial Stadium Today</vt:lpstr>
      <vt:lpstr>Memorial Stadium Today</vt:lpstr>
      <vt:lpstr>What is Civil Engineering?</vt:lpstr>
      <vt:lpstr>PowerPoint Presentation</vt:lpstr>
      <vt:lpstr>PowerPoint Presentation</vt:lpstr>
      <vt:lpstr>PowerPoint Presentation</vt:lpstr>
      <vt:lpstr>PowerPoint Presentation</vt:lpstr>
      <vt:lpstr>Sunshine Skyway Bridge </vt:lpstr>
      <vt:lpstr>Paper Bridge - Construction</vt:lpstr>
      <vt:lpstr>Paper Bridge - Testing</vt:lpstr>
      <vt:lpstr>Paper Bridge - Scoring</vt:lpstr>
      <vt:lpstr>PowerPoint Presentation</vt:lpstr>
    </vt:vector>
  </TitlesOfParts>
  <Company>HDR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Civil Engineering?</dc:title>
  <dc:creator>johsmith</dc:creator>
  <cp:lastModifiedBy>johsmith</cp:lastModifiedBy>
  <cp:revision>47</cp:revision>
  <dcterms:created xsi:type="dcterms:W3CDTF">2014-06-18T02:52:14Z</dcterms:created>
  <dcterms:modified xsi:type="dcterms:W3CDTF">2015-02-22T22:10:34Z</dcterms:modified>
</cp:coreProperties>
</file>