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3" r:id="rId2"/>
    <p:sldId id="257" r:id="rId3"/>
    <p:sldId id="258" r:id="rId4"/>
    <p:sldId id="259" r:id="rId5"/>
    <p:sldId id="260" r:id="rId6"/>
    <p:sldId id="264" r:id="rId7"/>
    <p:sldId id="265" r:id="rId8"/>
    <p:sldId id="261"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429" autoAdjust="0"/>
  </p:normalViewPr>
  <p:slideViewPr>
    <p:cSldViewPr snapToGrid="0">
      <p:cViewPr varScale="1">
        <p:scale>
          <a:sx n="97" d="100"/>
          <a:sy n="97" d="100"/>
        </p:scale>
        <p:origin x="10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C4F81-F7B8-41B6-84AE-BFF0DC986FE6}" type="datetimeFigureOut">
              <a:rPr lang="en-US" smtClean="0"/>
              <a:t>4/4/2019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3F0754-4B2D-46C4-9597-1EC29ABA6BC4}" type="slidenum">
              <a:rPr lang="en-US" smtClean="0"/>
              <a:t>‹#›</a:t>
            </a:fld>
            <a:endParaRPr lang="en-US"/>
          </a:p>
        </p:txBody>
      </p:sp>
    </p:spTree>
    <p:extLst>
      <p:ext uri="{BB962C8B-B14F-4D97-AF65-F5344CB8AC3E}">
        <p14:creationId xmlns:p14="http://schemas.microsoft.com/office/powerpoint/2010/main" val="4051627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fr-FR" sz="1200" b="0" i="0" u="none" strike="noStrike" kern="1200" dirty="0">
                <a:solidFill>
                  <a:schemeClr val="tx1"/>
                </a:solidFill>
                <a:effectLst/>
                <a:latin typeface="+mn-lt"/>
                <a:ea typeface="+mn-ea"/>
                <a:cs typeface="+mn-cs"/>
              </a:rPr>
              <a:t>7 Minutes - Introductions etc...</a:t>
            </a:r>
          </a:p>
          <a:p>
            <a:pPr marL="171450" indent="-171450" rtl="0" fontAlgn="base">
              <a:buFont typeface="Arial" panose="020B0604020202020204" pitchFamily="34" charset="0"/>
              <a:buChar char="•"/>
            </a:pPr>
            <a:r>
              <a:rPr lang="fr-FR" sz="1200" b="0" i="0" u="none" strike="noStrike" kern="1200" dirty="0">
                <a:solidFill>
                  <a:schemeClr val="tx1"/>
                </a:solidFill>
                <a:effectLst/>
                <a:latin typeface="+mn-lt"/>
                <a:ea typeface="+mn-ea"/>
                <a:cs typeface="+mn-cs"/>
              </a:rPr>
              <a:t>30 Minutes</a:t>
            </a:r>
          </a:p>
          <a:p>
            <a:pPr marL="171450" indent="-171450" rtl="0" fontAlgn="base">
              <a:buFont typeface="Arial" panose="020B0604020202020204" pitchFamily="34" charset="0"/>
              <a:buChar char="•"/>
            </a:pPr>
            <a:r>
              <a:rPr lang="fr-FR" sz="1200" b="0" i="0" u="none" strike="noStrike" kern="1200" dirty="0">
                <a:solidFill>
                  <a:schemeClr val="tx1"/>
                </a:solidFill>
                <a:effectLst/>
                <a:latin typeface="+mn-lt"/>
                <a:ea typeface="+mn-ea"/>
                <a:cs typeface="+mn-cs"/>
              </a:rPr>
              <a:t>15 Minutes</a:t>
            </a:r>
          </a:p>
          <a:p>
            <a:pPr marL="171450" indent="-171450" rtl="0" fontAlgn="base">
              <a:buFont typeface="Arial" panose="020B0604020202020204" pitchFamily="34" charset="0"/>
              <a:buChar char="•"/>
            </a:pPr>
            <a:r>
              <a:rPr lang="fr-FR" sz="1200" b="0" i="0" u="none" strike="noStrike" kern="1200" dirty="0">
                <a:solidFill>
                  <a:schemeClr val="tx1"/>
                </a:solidFill>
                <a:effectLst/>
                <a:latin typeface="+mn-lt"/>
                <a:ea typeface="+mn-ea"/>
                <a:cs typeface="+mn-cs"/>
              </a:rPr>
              <a:t>15 Minutes</a:t>
            </a:r>
          </a:p>
          <a:p>
            <a:pPr marL="171450" indent="-171450" rtl="0" fontAlgn="base">
              <a:buFont typeface="Arial" panose="020B0604020202020204" pitchFamily="34" charset="0"/>
              <a:buChar char="•"/>
            </a:pPr>
            <a:r>
              <a:rPr lang="fr-FR" sz="1200" b="0" i="0" u="none" strike="noStrike" kern="1200" dirty="0">
                <a:solidFill>
                  <a:schemeClr val="tx1"/>
                </a:solidFill>
                <a:effectLst/>
                <a:latin typeface="+mn-lt"/>
                <a:ea typeface="+mn-ea"/>
                <a:cs typeface="+mn-cs"/>
              </a:rPr>
              <a:t>15 Minutes</a:t>
            </a:r>
          </a:p>
          <a:p>
            <a:pPr marL="171450" indent="-171450" rtl="0" fontAlgn="base">
              <a:buFont typeface="Arial" panose="020B0604020202020204" pitchFamily="34" charset="0"/>
              <a:buChar char="•"/>
            </a:pPr>
            <a:r>
              <a:rPr lang="fr-FR" sz="1200" b="0" i="0" u="none" strike="noStrike" kern="1200" dirty="0">
                <a:solidFill>
                  <a:schemeClr val="tx1"/>
                </a:solidFill>
                <a:effectLst/>
                <a:latin typeface="+mn-lt"/>
                <a:ea typeface="+mn-ea"/>
                <a:cs typeface="+mn-cs"/>
              </a:rPr>
              <a:t>7 Minutes - Closing etc..</a:t>
            </a:r>
          </a:p>
          <a:p>
            <a:endParaRPr lang="en-US" dirty="0"/>
          </a:p>
        </p:txBody>
      </p:sp>
      <p:sp>
        <p:nvSpPr>
          <p:cNvPr id="4" name="Slide Number Placeholder 3"/>
          <p:cNvSpPr>
            <a:spLocks noGrp="1"/>
          </p:cNvSpPr>
          <p:nvPr>
            <p:ph type="sldNum" sz="quarter" idx="5"/>
          </p:nvPr>
        </p:nvSpPr>
        <p:spPr/>
        <p:txBody>
          <a:bodyPr/>
          <a:lstStyle/>
          <a:p>
            <a:fld id="{B53F0754-4B2D-46C4-9597-1EC29ABA6BC4}" type="slidenum">
              <a:rPr lang="en-US" smtClean="0"/>
              <a:t>4</a:t>
            </a:fld>
            <a:endParaRPr lang="en-US"/>
          </a:p>
        </p:txBody>
      </p:sp>
    </p:spTree>
    <p:extLst>
      <p:ext uri="{BB962C8B-B14F-4D97-AF65-F5344CB8AC3E}">
        <p14:creationId xmlns:p14="http://schemas.microsoft.com/office/powerpoint/2010/main" val="730830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As a PM, what do I want my team to know coming in? What do I expect them learn?</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Continuing education and professional registration/exams (PE, SE)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It's OK to ask questions/admit when you don't know something</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How do I stay involved in prof orgs/AEI?</a:t>
            </a:r>
          </a:p>
          <a:p>
            <a:endParaRPr lang="en-US" dirty="0"/>
          </a:p>
        </p:txBody>
      </p:sp>
      <p:sp>
        <p:nvSpPr>
          <p:cNvPr id="4" name="Slide Number Placeholder 3"/>
          <p:cNvSpPr>
            <a:spLocks noGrp="1"/>
          </p:cNvSpPr>
          <p:nvPr>
            <p:ph type="sldNum" sz="quarter" idx="5"/>
          </p:nvPr>
        </p:nvSpPr>
        <p:spPr/>
        <p:txBody>
          <a:bodyPr/>
          <a:lstStyle/>
          <a:p>
            <a:fld id="{B53F0754-4B2D-46C4-9597-1EC29ABA6BC4}" type="slidenum">
              <a:rPr lang="en-US" smtClean="0"/>
              <a:t>5</a:t>
            </a:fld>
            <a:endParaRPr lang="en-US"/>
          </a:p>
        </p:txBody>
      </p:sp>
    </p:spTree>
    <p:extLst>
      <p:ext uri="{BB962C8B-B14F-4D97-AF65-F5344CB8AC3E}">
        <p14:creationId xmlns:p14="http://schemas.microsoft.com/office/powerpoint/2010/main" val="1269534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Geographic Areas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Interest in events:</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Get together social events?</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Webinars / technical groups?</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Coordinating study groups for the PE?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Other Groups that you’re involved with?</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How often do you participate with those groups?</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What are some activities they do?</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Joint activities with ASCE?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If we could engage the general pool of AEI members with AEI:</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Local mentor - meet ups to talk and network about being a professional and the industry?</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Networking events that interest a larger pool of the AEI membership</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How often would you be willing to take part in AEI activities throughout the year?</a:t>
            </a:r>
          </a:p>
          <a:p>
            <a:endParaRPr lang="en-US" dirty="0"/>
          </a:p>
        </p:txBody>
      </p:sp>
      <p:sp>
        <p:nvSpPr>
          <p:cNvPr id="4" name="Slide Number Placeholder 3"/>
          <p:cNvSpPr>
            <a:spLocks noGrp="1"/>
          </p:cNvSpPr>
          <p:nvPr>
            <p:ph type="sldNum" sz="quarter" idx="5"/>
          </p:nvPr>
        </p:nvSpPr>
        <p:spPr/>
        <p:txBody>
          <a:bodyPr/>
          <a:lstStyle/>
          <a:p>
            <a:fld id="{B53F0754-4B2D-46C4-9597-1EC29ABA6BC4}" type="slidenum">
              <a:rPr lang="en-US" smtClean="0"/>
              <a:t>8</a:t>
            </a:fld>
            <a:endParaRPr lang="en-US"/>
          </a:p>
        </p:txBody>
      </p:sp>
    </p:spTree>
    <p:extLst>
      <p:ext uri="{BB962C8B-B14F-4D97-AF65-F5344CB8AC3E}">
        <p14:creationId xmlns:p14="http://schemas.microsoft.com/office/powerpoint/2010/main" val="144740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64190-CF97-44BA-90C0-E1EBFD2E65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9BBF2E-600A-4679-83DF-FC2B003B5D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DE9564-BB9C-4470-ABD3-93F6E1D936A7}"/>
              </a:ext>
            </a:extLst>
          </p:cNvPr>
          <p:cNvSpPr>
            <a:spLocks noGrp="1"/>
          </p:cNvSpPr>
          <p:nvPr>
            <p:ph type="dt" sz="half" idx="10"/>
          </p:nvPr>
        </p:nvSpPr>
        <p:spPr/>
        <p:txBody>
          <a:bodyPr/>
          <a:lstStyle/>
          <a:p>
            <a:fld id="{359E4590-252C-4CC1-92C4-25C9B0BB0864}" type="datetimeFigureOut">
              <a:rPr lang="en-US" smtClean="0"/>
              <a:t>4/4/2019</a:t>
            </a:fld>
            <a:endParaRPr lang="en-US"/>
          </a:p>
        </p:txBody>
      </p:sp>
      <p:sp>
        <p:nvSpPr>
          <p:cNvPr id="5" name="Footer Placeholder 4">
            <a:extLst>
              <a:ext uri="{FF2B5EF4-FFF2-40B4-BE49-F238E27FC236}">
                <a16:creationId xmlns:a16="http://schemas.microsoft.com/office/drawing/2014/main" id="{6EBD85F9-D09F-455C-B19E-B07A2C7BF9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31DD83-076A-449D-AF77-20AB34B33BAD}"/>
              </a:ext>
            </a:extLst>
          </p:cNvPr>
          <p:cNvSpPr>
            <a:spLocks noGrp="1"/>
          </p:cNvSpPr>
          <p:nvPr>
            <p:ph type="sldNum" sz="quarter" idx="12"/>
          </p:nvPr>
        </p:nvSpPr>
        <p:spPr/>
        <p:txBody>
          <a:bodyPr/>
          <a:lstStyle/>
          <a:p>
            <a:fld id="{10453D77-8DC4-40A8-8C27-94E259B3CB60}" type="slidenum">
              <a:rPr lang="en-US" smtClean="0"/>
              <a:t>‹#›</a:t>
            </a:fld>
            <a:endParaRPr lang="en-US"/>
          </a:p>
        </p:txBody>
      </p:sp>
    </p:spTree>
    <p:extLst>
      <p:ext uri="{BB962C8B-B14F-4D97-AF65-F5344CB8AC3E}">
        <p14:creationId xmlns:p14="http://schemas.microsoft.com/office/powerpoint/2010/main" val="1002838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F274D-65E9-4BA3-A8DA-395351CF81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890716-3B12-42AA-8695-4DC19BF1D3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A33974-EFE1-43C5-A071-9D3659D6B677}"/>
              </a:ext>
            </a:extLst>
          </p:cNvPr>
          <p:cNvSpPr>
            <a:spLocks noGrp="1"/>
          </p:cNvSpPr>
          <p:nvPr>
            <p:ph type="dt" sz="half" idx="10"/>
          </p:nvPr>
        </p:nvSpPr>
        <p:spPr/>
        <p:txBody>
          <a:bodyPr/>
          <a:lstStyle/>
          <a:p>
            <a:fld id="{359E4590-252C-4CC1-92C4-25C9B0BB0864}" type="datetimeFigureOut">
              <a:rPr lang="en-US" smtClean="0"/>
              <a:t>4/4/2019</a:t>
            </a:fld>
            <a:endParaRPr lang="en-US"/>
          </a:p>
        </p:txBody>
      </p:sp>
      <p:sp>
        <p:nvSpPr>
          <p:cNvPr id="5" name="Footer Placeholder 4">
            <a:extLst>
              <a:ext uri="{FF2B5EF4-FFF2-40B4-BE49-F238E27FC236}">
                <a16:creationId xmlns:a16="http://schemas.microsoft.com/office/drawing/2014/main" id="{8F439CD0-3E3F-4E17-969F-86E84A9AF9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9AD7AB-D649-42EB-8B96-56900C6EE236}"/>
              </a:ext>
            </a:extLst>
          </p:cNvPr>
          <p:cNvSpPr>
            <a:spLocks noGrp="1"/>
          </p:cNvSpPr>
          <p:nvPr>
            <p:ph type="sldNum" sz="quarter" idx="12"/>
          </p:nvPr>
        </p:nvSpPr>
        <p:spPr/>
        <p:txBody>
          <a:bodyPr/>
          <a:lstStyle/>
          <a:p>
            <a:fld id="{10453D77-8DC4-40A8-8C27-94E259B3CB60}" type="slidenum">
              <a:rPr lang="en-US" smtClean="0"/>
              <a:t>‹#›</a:t>
            </a:fld>
            <a:endParaRPr lang="en-US"/>
          </a:p>
        </p:txBody>
      </p:sp>
    </p:spTree>
    <p:extLst>
      <p:ext uri="{BB962C8B-B14F-4D97-AF65-F5344CB8AC3E}">
        <p14:creationId xmlns:p14="http://schemas.microsoft.com/office/powerpoint/2010/main" val="3406362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A907E-07BE-4A55-A656-58D4F2D6A0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033E48-D434-42EA-B6A2-A09FA0DFDE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D933D9-9E9A-4FA6-B7FA-AC9E1E0C8A8F}"/>
              </a:ext>
            </a:extLst>
          </p:cNvPr>
          <p:cNvSpPr>
            <a:spLocks noGrp="1"/>
          </p:cNvSpPr>
          <p:nvPr>
            <p:ph type="dt" sz="half" idx="10"/>
          </p:nvPr>
        </p:nvSpPr>
        <p:spPr/>
        <p:txBody>
          <a:bodyPr/>
          <a:lstStyle/>
          <a:p>
            <a:fld id="{359E4590-252C-4CC1-92C4-25C9B0BB0864}" type="datetimeFigureOut">
              <a:rPr lang="en-US" smtClean="0"/>
              <a:t>4/4/2019</a:t>
            </a:fld>
            <a:endParaRPr lang="en-US"/>
          </a:p>
        </p:txBody>
      </p:sp>
      <p:sp>
        <p:nvSpPr>
          <p:cNvPr id="5" name="Footer Placeholder 4">
            <a:extLst>
              <a:ext uri="{FF2B5EF4-FFF2-40B4-BE49-F238E27FC236}">
                <a16:creationId xmlns:a16="http://schemas.microsoft.com/office/drawing/2014/main" id="{65E7D4C4-5D5E-4518-BF03-C6A6E7CBF0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57D727-AAFD-41BE-8132-10ED44AB978C}"/>
              </a:ext>
            </a:extLst>
          </p:cNvPr>
          <p:cNvSpPr>
            <a:spLocks noGrp="1"/>
          </p:cNvSpPr>
          <p:nvPr>
            <p:ph type="sldNum" sz="quarter" idx="12"/>
          </p:nvPr>
        </p:nvSpPr>
        <p:spPr/>
        <p:txBody>
          <a:bodyPr/>
          <a:lstStyle/>
          <a:p>
            <a:fld id="{10453D77-8DC4-40A8-8C27-94E259B3CB60}" type="slidenum">
              <a:rPr lang="en-US" smtClean="0"/>
              <a:t>‹#›</a:t>
            </a:fld>
            <a:endParaRPr lang="en-US"/>
          </a:p>
        </p:txBody>
      </p:sp>
    </p:spTree>
    <p:extLst>
      <p:ext uri="{BB962C8B-B14F-4D97-AF65-F5344CB8AC3E}">
        <p14:creationId xmlns:p14="http://schemas.microsoft.com/office/powerpoint/2010/main" val="1120879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3483B-6D2F-4B4A-84E4-7F4640C576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EB332E-DFDF-4A9F-B9B2-EDC500147D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4D20F9-6B2B-4198-8496-84612F47251F}"/>
              </a:ext>
            </a:extLst>
          </p:cNvPr>
          <p:cNvSpPr>
            <a:spLocks noGrp="1"/>
          </p:cNvSpPr>
          <p:nvPr>
            <p:ph type="dt" sz="half" idx="10"/>
          </p:nvPr>
        </p:nvSpPr>
        <p:spPr/>
        <p:txBody>
          <a:bodyPr/>
          <a:lstStyle/>
          <a:p>
            <a:fld id="{359E4590-252C-4CC1-92C4-25C9B0BB0864}" type="datetimeFigureOut">
              <a:rPr lang="en-US" smtClean="0"/>
              <a:t>4/4/2019</a:t>
            </a:fld>
            <a:endParaRPr lang="en-US"/>
          </a:p>
        </p:txBody>
      </p:sp>
      <p:sp>
        <p:nvSpPr>
          <p:cNvPr id="5" name="Footer Placeholder 4">
            <a:extLst>
              <a:ext uri="{FF2B5EF4-FFF2-40B4-BE49-F238E27FC236}">
                <a16:creationId xmlns:a16="http://schemas.microsoft.com/office/drawing/2014/main" id="{449AB3D2-FB3D-4E45-942C-0B02628C02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E87113-3A22-462E-9981-00B336401094}"/>
              </a:ext>
            </a:extLst>
          </p:cNvPr>
          <p:cNvSpPr>
            <a:spLocks noGrp="1"/>
          </p:cNvSpPr>
          <p:nvPr>
            <p:ph type="sldNum" sz="quarter" idx="12"/>
          </p:nvPr>
        </p:nvSpPr>
        <p:spPr/>
        <p:txBody>
          <a:bodyPr/>
          <a:lstStyle/>
          <a:p>
            <a:fld id="{10453D77-8DC4-40A8-8C27-94E259B3CB60}" type="slidenum">
              <a:rPr lang="en-US" smtClean="0"/>
              <a:t>‹#›</a:t>
            </a:fld>
            <a:endParaRPr lang="en-US"/>
          </a:p>
        </p:txBody>
      </p:sp>
    </p:spTree>
    <p:extLst>
      <p:ext uri="{BB962C8B-B14F-4D97-AF65-F5344CB8AC3E}">
        <p14:creationId xmlns:p14="http://schemas.microsoft.com/office/powerpoint/2010/main" val="297624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F54AB-45D4-47EC-9E96-0256003D5C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332274-3644-4AC3-919E-232A5EE5E0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D274C8-3DB1-429E-97B2-07C91B7711E0}"/>
              </a:ext>
            </a:extLst>
          </p:cNvPr>
          <p:cNvSpPr>
            <a:spLocks noGrp="1"/>
          </p:cNvSpPr>
          <p:nvPr>
            <p:ph type="dt" sz="half" idx="10"/>
          </p:nvPr>
        </p:nvSpPr>
        <p:spPr/>
        <p:txBody>
          <a:bodyPr/>
          <a:lstStyle/>
          <a:p>
            <a:fld id="{359E4590-252C-4CC1-92C4-25C9B0BB0864}" type="datetimeFigureOut">
              <a:rPr lang="en-US" smtClean="0"/>
              <a:t>4/4/2019</a:t>
            </a:fld>
            <a:endParaRPr lang="en-US"/>
          </a:p>
        </p:txBody>
      </p:sp>
      <p:sp>
        <p:nvSpPr>
          <p:cNvPr id="5" name="Footer Placeholder 4">
            <a:extLst>
              <a:ext uri="{FF2B5EF4-FFF2-40B4-BE49-F238E27FC236}">
                <a16:creationId xmlns:a16="http://schemas.microsoft.com/office/drawing/2014/main" id="{BBB3F959-13AB-41D3-8A4A-7BE056A58C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348F29-74E8-4CE9-B1B9-2F8F88F1AC99}"/>
              </a:ext>
            </a:extLst>
          </p:cNvPr>
          <p:cNvSpPr>
            <a:spLocks noGrp="1"/>
          </p:cNvSpPr>
          <p:nvPr>
            <p:ph type="sldNum" sz="quarter" idx="12"/>
          </p:nvPr>
        </p:nvSpPr>
        <p:spPr/>
        <p:txBody>
          <a:bodyPr/>
          <a:lstStyle/>
          <a:p>
            <a:fld id="{10453D77-8DC4-40A8-8C27-94E259B3CB60}" type="slidenum">
              <a:rPr lang="en-US" smtClean="0"/>
              <a:t>‹#›</a:t>
            </a:fld>
            <a:endParaRPr lang="en-US"/>
          </a:p>
        </p:txBody>
      </p:sp>
    </p:spTree>
    <p:extLst>
      <p:ext uri="{BB962C8B-B14F-4D97-AF65-F5344CB8AC3E}">
        <p14:creationId xmlns:p14="http://schemas.microsoft.com/office/powerpoint/2010/main" val="1184359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1A123-4294-4CCF-9622-82C96F3381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48D0D5-3CBD-4783-B2D4-AF0F2D1CF9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C6A7C9-B74E-4FF5-BFDD-9514B6F40D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4873F9-8611-4989-A086-E618730032FB}"/>
              </a:ext>
            </a:extLst>
          </p:cNvPr>
          <p:cNvSpPr>
            <a:spLocks noGrp="1"/>
          </p:cNvSpPr>
          <p:nvPr>
            <p:ph type="dt" sz="half" idx="10"/>
          </p:nvPr>
        </p:nvSpPr>
        <p:spPr/>
        <p:txBody>
          <a:bodyPr/>
          <a:lstStyle/>
          <a:p>
            <a:fld id="{359E4590-252C-4CC1-92C4-25C9B0BB0864}" type="datetimeFigureOut">
              <a:rPr lang="en-US" smtClean="0"/>
              <a:t>4/4/2019</a:t>
            </a:fld>
            <a:endParaRPr lang="en-US"/>
          </a:p>
        </p:txBody>
      </p:sp>
      <p:sp>
        <p:nvSpPr>
          <p:cNvPr id="6" name="Footer Placeholder 5">
            <a:extLst>
              <a:ext uri="{FF2B5EF4-FFF2-40B4-BE49-F238E27FC236}">
                <a16:creationId xmlns:a16="http://schemas.microsoft.com/office/drawing/2014/main" id="{7785B19E-0C21-47C9-AA7A-598D7F28FE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DC395-3728-476A-8F02-2D009BC545C3}"/>
              </a:ext>
            </a:extLst>
          </p:cNvPr>
          <p:cNvSpPr>
            <a:spLocks noGrp="1"/>
          </p:cNvSpPr>
          <p:nvPr>
            <p:ph type="sldNum" sz="quarter" idx="12"/>
          </p:nvPr>
        </p:nvSpPr>
        <p:spPr/>
        <p:txBody>
          <a:bodyPr/>
          <a:lstStyle/>
          <a:p>
            <a:fld id="{10453D77-8DC4-40A8-8C27-94E259B3CB60}" type="slidenum">
              <a:rPr lang="en-US" smtClean="0"/>
              <a:t>‹#›</a:t>
            </a:fld>
            <a:endParaRPr lang="en-US"/>
          </a:p>
        </p:txBody>
      </p:sp>
    </p:spTree>
    <p:extLst>
      <p:ext uri="{BB962C8B-B14F-4D97-AF65-F5344CB8AC3E}">
        <p14:creationId xmlns:p14="http://schemas.microsoft.com/office/powerpoint/2010/main" val="717828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9CE7A-6967-4744-81B9-CB97F7CAE1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491F4C-4BD4-490B-BE3C-9CD535864F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1307C3-5C93-4DA1-8379-7FEEA77A36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087D63-2F9D-4A75-A969-B373C129AB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9C5CBA-47E3-4A40-A416-3F1DE8E3E2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B2B2CA-B6C2-4BD0-B55F-A62BA925BE5B}"/>
              </a:ext>
            </a:extLst>
          </p:cNvPr>
          <p:cNvSpPr>
            <a:spLocks noGrp="1"/>
          </p:cNvSpPr>
          <p:nvPr>
            <p:ph type="dt" sz="half" idx="10"/>
          </p:nvPr>
        </p:nvSpPr>
        <p:spPr/>
        <p:txBody>
          <a:bodyPr/>
          <a:lstStyle/>
          <a:p>
            <a:fld id="{359E4590-252C-4CC1-92C4-25C9B0BB0864}" type="datetimeFigureOut">
              <a:rPr lang="en-US" smtClean="0"/>
              <a:t>4/4/2019</a:t>
            </a:fld>
            <a:endParaRPr lang="en-US"/>
          </a:p>
        </p:txBody>
      </p:sp>
      <p:sp>
        <p:nvSpPr>
          <p:cNvPr id="8" name="Footer Placeholder 7">
            <a:extLst>
              <a:ext uri="{FF2B5EF4-FFF2-40B4-BE49-F238E27FC236}">
                <a16:creationId xmlns:a16="http://schemas.microsoft.com/office/drawing/2014/main" id="{4B1D95BC-0AAC-4924-BE83-4ED4363FC2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D8A74C-7EC9-4D5C-BC86-8A31C858DA60}"/>
              </a:ext>
            </a:extLst>
          </p:cNvPr>
          <p:cNvSpPr>
            <a:spLocks noGrp="1"/>
          </p:cNvSpPr>
          <p:nvPr>
            <p:ph type="sldNum" sz="quarter" idx="12"/>
          </p:nvPr>
        </p:nvSpPr>
        <p:spPr/>
        <p:txBody>
          <a:bodyPr/>
          <a:lstStyle/>
          <a:p>
            <a:fld id="{10453D77-8DC4-40A8-8C27-94E259B3CB60}" type="slidenum">
              <a:rPr lang="en-US" smtClean="0"/>
              <a:t>‹#›</a:t>
            </a:fld>
            <a:endParaRPr lang="en-US"/>
          </a:p>
        </p:txBody>
      </p:sp>
    </p:spTree>
    <p:extLst>
      <p:ext uri="{BB962C8B-B14F-4D97-AF65-F5344CB8AC3E}">
        <p14:creationId xmlns:p14="http://schemas.microsoft.com/office/powerpoint/2010/main" val="2173653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11CCF-45D3-4B6C-9548-27E8EA5653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8AA7A6-6225-4DE3-80C7-DA24DA187B32}"/>
              </a:ext>
            </a:extLst>
          </p:cNvPr>
          <p:cNvSpPr>
            <a:spLocks noGrp="1"/>
          </p:cNvSpPr>
          <p:nvPr>
            <p:ph type="dt" sz="half" idx="10"/>
          </p:nvPr>
        </p:nvSpPr>
        <p:spPr/>
        <p:txBody>
          <a:bodyPr/>
          <a:lstStyle/>
          <a:p>
            <a:fld id="{359E4590-252C-4CC1-92C4-25C9B0BB0864}" type="datetimeFigureOut">
              <a:rPr lang="en-US" smtClean="0"/>
              <a:t>4/4/2019</a:t>
            </a:fld>
            <a:endParaRPr lang="en-US"/>
          </a:p>
        </p:txBody>
      </p:sp>
      <p:sp>
        <p:nvSpPr>
          <p:cNvPr id="4" name="Footer Placeholder 3">
            <a:extLst>
              <a:ext uri="{FF2B5EF4-FFF2-40B4-BE49-F238E27FC236}">
                <a16:creationId xmlns:a16="http://schemas.microsoft.com/office/drawing/2014/main" id="{D48C2EB1-EB7A-4728-AF20-B927ABEB2C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A24A8F-C596-4E1E-B579-14CE023004C3}"/>
              </a:ext>
            </a:extLst>
          </p:cNvPr>
          <p:cNvSpPr>
            <a:spLocks noGrp="1"/>
          </p:cNvSpPr>
          <p:nvPr>
            <p:ph type="sldNum" sz="quarter" idx="12"/>
          </p:nvPr>
        </p:nvSpPr>
        <p:spPr/>
        <p:txBody>
          <a:bodyPr/>
          <a:lstStyle/>
          <a:p>
            <a:fld id="{10453D77-8DC4-40A8-8C27-94E259B3CB60}" type="slidenum">
              <a:rPr lang="en-US" smtClean="0"/>
              <a:t>‹#›</a:t>
            </a:fld>
            <a:endParaRPr lang="en-US"/>
          </a:p>
        </p:txBody>
      </p:sp>
    </p:spTree>
    <p:extLst>
      <p:ext uri="{BB962C8B-B14F-4D97-AF65-F5344CB8AC3E}">
        <p14:creationId xmlns:p14="http://schemas.microsoft.com/office/powerpoint/2010/main" val="407762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E4AA9F-C830-4CDC-9EDD-6FC75C268F4E}"/>
              </a:ext>
            </a:extLst>
          </p:cNvPr>
          <p:cNvSpPr>
            <a:spLocks noGrp="1"/>
          </p:cNvSpPr>
          <p:nvPr>
            <p:ph type="dt" sz="half" idx="10"/>
          </p:nvPr>
        </p:nvSpPr>
        <p:spPr/>
        <p:txBody>
          <a:bodyPr/>
          <a:lstStyle/>
          <a:p>
            <a:fld id="{359E4590-252C-4CC1-92C4-25C9B0BB0864}" type="datetimeFigureOut">
              <a:rPr lang="en-US" smtClean="0"/>
              <a:t>4/4/2019</a:t>
            </a:fld>
            <a:endParaRPr lang="en-US"/>
          </a:p>
        </p:txBody>
      </p:sp>
      <p:sp>
        <p:nvSpPr>
          <p:cNvPr id="3" name="Footer Placeholder 2">
            <a:extLst>
              <a:ext uri="{FF2B5EF4-FFF2-40B4-BE49-F238E27FC236}">
                <a16:creationId xmlns:a16="http://schemas.microsoft.com/office/drawing/2014/main" id="{84F7B593-8238-422A-A3A2-5F9807334D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F2E588-2363-4822-932E-74E54B51213D}"/>
              </a:ext>
            </a:extLst>
          </p:cNvPr>
          <p:cNvSpPr>
            <a:spLocks noGrp="1"/>
          </p:cNvSpPr>
          <p:nvPr>
            <p:ph type="sldNum" sz="quarter" idx="12"/>
          </p:nvPr>
        </p:nvSpPr>
        <p:spPr/>
        <p:txBody>
          <a:bodyPr/>
          <a:lstStyle/>
          <a:p>
            <a:fld id="{10453D77-8DC4-40A8-8C27-94E259B3CB60}" type="slidenum">
              <a:rPr lang="en-US" smtClean="0"/>
              <a:t>‹#›</a:t>
            </a:fld>
            <a:endParaRPr lang="en-US"/>
          </a:p>
        </p:txBody>
      </p:sp>
    </p:spTree>
    <p:extLst>
      <p:ext uri="{BB962C8B-B14F-4D97-AF65-F5344CB8AC3E}">
        <p14:creationId xmlns:p14="http://schemas.microsoft.com/office/powerpoint/2010/main" val="3717994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BD11B-CDBF-4221-B947-E0780E8950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C01BAE-44EA-4A11-8E85-E87630D756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3F1F53-EBC0-4CFE-9714-E4ABDFA512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47DDE0-F91F-475F-9682-FDB77EEFFD0D}"/>
              </a:ext>
            </a:extLst>
          </p:cNvPr>
          <p:cNvSpPr>
            <a:spLocks noGrp="1"/>
          </p:cNvSpPr>
          <p:nvPr>
            <p:ph type="dt" sz="half" idx="10"/>
          </p:nvPr>
        </p:nvSpPr>
        <p:spPr/>
        <p:txBody>
          <a:bodyPr/>
          <a:lstStyle/>
          <a:p>
            <a:fld id="{359E4590-252C-4CC1-92C4-25C9B0BB0864}" type="datetimeFigureOut">
              <a:rPr lang="en-US" smtClean="0"/>
              <a:t>4/4/2019</a:t>
            </a:fld>
            <a:endParaRPr lang="en-US"/>
          </a:p>
        </p:txBody>
      </p:sp>
      <p:sp>
        <p:nvSpPr>
          <p:cNvPr id="6" name="Footer Placeholder 5">
            <a:extLst>
              <a:ext uri="{FF2B5EF4-FFF2-40B4-BE49-F238E27FC236}">
                <a16:creationId xmlns:a16="http://schemas.microsoft.com/office/drawing/2014/main" id="{50727B01-468F-4139-BEDD-467E2B1296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B37237-5806-46DE-9198-F3AB37FA952A}"/>
              </a:ext>
            </a:extLst>
          </p:cNvPr>
          <p:cNvSpPr>
            <a:spLocks noGrp="1"/>
          </p:cNvSpPr>
          <p:nvPr>
            <p:ph type="sldNum" sz="quarter" idx="12"/>
          </p:nvPr>
        </p:nvSpPr>
        <p:spPr/>
        <p:txBody>
          <a:bodyPr/>
          <a:lstStyle/>
          <a:p>
            <a:fld id="{10453D77-8DC4-40A8-8C27-94E259B3CB60}" type="slidenum">
              <a:rPr lang="en-US" smtClean="0"/>
              <a:t>‹#›</a:t>
            </a:fld>
            <a:endParaRPr lang="en-US"/>
          </a:p>
        </p:txBody>
      </p:sp>
    </p:spTree>
    <p:extLst>
      <p:ext uri="{BB962C8B-B14F-4D97-AF65-F5344CB8AC3E}">
        <p14:creationId xmlns:p14="http://schemas.microsoft.com/office/powerpoint/2010/main" val="233708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E9408-844A-46CF-A5BC-D44B838B04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EB1DAB-E9E9-4092-996F-CF13C5A0B2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BB401F-2E48-4329-8A52-FF185900F4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2B95C9-9D1F-41DA-B7AB-7F9D07567D64}"/>
              </a:ext>
            </a:extLst>
          </p:cNvPr>
          <p:cNvSpPr>
            <a:spLocks noGrp="1"/>
          </p:cNvSpPr>
          <p:nvPr>
            <p:ph type="dt" sz="half" idx="10"/>
          </p:nvPr>
        </p:nvSpPr>
        <p:spPr/>
        <p:txBody>
          <a:bodyPr/>
          <a:lstStyle/>
          <a:p>
            <a:fld id="{359E4590-252C-4CC1-92C4-25C9B0BB0864}" type="datetimeFigureOut">
              <a:rPr lang="en-US" smtClean="0"/>
              <a:t>4/4/2019</a:t>
            </a:fld>
            <a:endParaRPr lang="en-US"/>
          </a:p>
        </p:txBody>
      </p:sp>
      <p:sp>
        <p:nvSpPr>
          <p:cNvPr id="6" name="Footer Placeholder 5">
            <a:extLst>
              <a:ext uri="{FF2B5EF4-FFF2-40B4-BE49-F238E27FC236}">
                <a16:creationId xmlns:a16="http://schemas.microsoft.com/office/drawing/2014/main" id="{81A87B74-A848-43EA-B23F-6ADD859E34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C417F8-6697-4553-85BC-C7714A2655D9}"/>
              </a:ext>
            </a:extLst>
          </p:cNvPr>
          <p:cNvSpPr>
            <a:spLocks noGrp="1"/>
          </p:cNvSpPr>
          <p:nvPr>
            <p:ph type="sldNum" sz="quarter" idx="12"/>
          </p:nvPr>
        </p:nvSpPr>
        <p:spPr/>
        <p:txBody>
          <a:bodyPr/>
          <a:lstStyle/>
          <a:p>
            <a:fld id="{10453D77-8DC4-40A8-8C27-94E259B3CB60}" type="slidenum">
              <a:rPr lang="en-US" smtClean="0"/>
              <a:t>‹#›</a:t>
            </a:fld>
            <a:endParaRPr lang="en-US"/>
          </a:p>
        </p:txBody>
      </p:sp>
    </p:spTree>
    <p:extLst>
      <p:ext uri="{BB962C8B-B14F-4D97-AF65-F5344CB8AC3E}">
        <p14:creationId xmlns:p14="http://schemas.microsoft.com/office/powerpoint/2010/main" val="3802810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62E756-932D-4FBC-8792-04D39C673F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241FC7-F802-4114-B171-1388145F6E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AE2BC3-0806-43BF-8C57-FC1477BEBC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E4590-252C-4CC1-92C4-25C9B0BB0864}" type="datetimeFigureOut">
              <a:rPr lang="en-US" smtClean="0"/>
              <a:t>4/4/2019</a:t>
            </a:fld>
            <a:endParaRPr lang="en-US"/>
          </a:p>
        </p:txBody>
      </p:sp>
      <p:sp>
        <p:nvSpPr>
          <p:cNvPr id="5" name="Footer Placeholder 4">
            <a:extLst>
              <a:ext uri="{FF2B5EF4-FFF2-40B4-BE49-F238E27FC236}">
                <a16:creationId xmlns:a16="http://schemas.microsoft.com/office/drawing/2014/main" id="{A7DABBA9-EA90-4C09-AA82-67990465B9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25BD97-5F20-4767-A3F2-4EF6B6028F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53D77-8DC4-40A8-8C27-94E259B3CB60}" type="slidenum">
              <a:rPr lang="en-US" smtClean="0"/>
              <a:t>‹#›</a:t>
            </a:fld>
            <a:endParaRPr lang="en-US"/>
          </a:p>
        </p:txBody>
      </p:sp>
    </p:spTree>
    <p:extLst>
      <p:ext uri="{BB962C8B-B14F-4D97-AF65-F5344CB8AC3E}">
        <p14:creationId xmlns:p14="http://schemas.microsoft.com/office/powerpoint/2010/main" val="382603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jszmergalski@csd-eng.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glisowski@cdsmith.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view of a city&#10;&#10;Description automatically generated">
            <a:extLst>
              <a:ext uri="{FF2B5EF4-FFF2-40B4-BE49-F238E27FC236}">
                <a16:creationId xmlns:a16="http://schemas.microsoft.com/office/drawing/2014/main" id="{3D464AEA-441C-41AD-8D0E-0859CC07252C}"/>
              </a:ext>
            </a:extLst>
          </p:cNvPr>
          <p:cNvPicPr>
            <a:picLocks noChangeAspect="1"/>
          </p:cNvPicPr>
          <p:nvPr/>
        </p:nvPicPr>
        <p:blipFill rotWithShape="1">
          <a:blip r:embed="rId2">
            <a:alphaModFix amt="35000"/>
            <a:extLst/>
          </a:blip>
          <a:srcRect l="5750" r="-1" b="-1"/>
          <a:stretch/>
        </p:blipFill>
        <p:spPr>
          <a:xfrm>
            <a:off x="20" y="1"/>
            <a:ext cx="12191980" cy="6857999"/>
          </a:xfrm>
          <a:prstGeom prst="rect">
            <a:avLst/>
          </a:prstGeom>
        </p:spPr>
      </p:pic>
      <p:sp>
        <p:nvSpPr>
          <p:cNvPr id="2" name="Title 1">
            <a:extLst>
              <a:ext uri="{FF2B5EF4-FFF2-40B4-BE49-F238E27FC236}">
                <a16:creationId xmlns:a16="http://schemas.microsoft.com/office/drawing/2014/main" id="{7D3DB77C-BBBF-4C89-BD47-3CA46AF194CD}"/>
              </a:ext>
            </a:extLst>
          </p:cNvPr>
          <p:cNvSpPr>
            <a:spLocks noGrp="1"/>
          </p:cNvSpPr>
          <p:nvPr>
            <p:ph type="ctrTitle"/>
          </p:nvPr>
        </p:nvSpPr>
        <p:spPr>
          <a:xfrm>
            <a:off x="5963263" y="3817676"/>
            <a:ext cx="5937585" cy="1709668"/>
          </a:xfrm>
        </p:spPr>
        <p:txBody>
          <a:bodyPr anchor="t">
            <a:normAutofit/>
          </a:bodyPr>
          <a:lstStyle/>
          <a:p>
            <a:pPr algn="l"/>
            <a:r>
              <a:rPr lang="en-US" sz="4800" dirty="0"/>
              <a:t>TRANSITIONING FROM THEORY TO PRACTICE</a:t>
            </a:r>
          </a:p>
        </p:txBody>
      </p:sp>
      <p:sp>
        <p:nvSpPr>
          <p:cNvPr id="26" name="Freeform: Shape 25">
            <a:extLst>
              <a:ext uri="{FF2B5EF4-FFF2-40B4-BE49-F238E27FC236}">
                <a16:creationId xmlns:a16="http://schemas.microsoft.com/office/drawing/2014/main" id="{F72D119F-8562-42DA-AE9A-70D44FDCFD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ACE8574-107B-4585-A932-BCFAE6413FCA}"/>
              </a:ext>
            </a:extLst>
          </p:cNvPr>
          <p:cNvPicPr>
            <a:picLocks noChangeAspect="1"/>
          </p:cNvPicPr>
          <p:nvPr/>
        </p:nvPicPr>
        <p:blipFill rotWithShape="1">
          <a:blip r:embed="rId3"/>
          <a:srcRect l="21274" r="19938" b="-1"/>
          <a:stretch/>
        </p:blipFill>
        <p:spPr>
          <a:xfrm>
            <a:off x="2" y="2"/>
            <a:ext cx="5234519" cy="6210629"/>
          </a:xfrm>
          <a:custGeom>
            <a:avLst/>
            <a:gdLst>
              <a:gd name="connsiteX0" fmla="*/ 1082595 w 5234519"/>
              <a:gd name="connsiteY0" fmla="*/ 0 h 6210629"/>
              <a:gd name="connsiteX1" fmla="*/ 3027450 w 5234519"/>
              <a:gd name="connsiteY1" fmla="*/ 0 h 6210629"/>
              <a:gd name="connsiteX2" fmla="*/ 3291029 w 5234519"/>
              <a:gd name="connsiteY2" fmla="*/ 96471 h 6210629"/>
              <a:gd name="connsiteX3" fmla="*/ 5234519 w 5234519"/>
              <a:gd name="connsiteY3" fmla="*/ 3028517 h 6210629"/>
              <a:gd name="connsiteX4" fmla="*/ 2052407 w 5234519"/>
              <a:gd name="connsiteY4" fmla="*/ 6210629 h 6210629"/>
              <a:gd name="connsiteX5" fmla="*/ 28288 w 5234519"/>
              <a:gd name="connsiteY5" fmla="*/ 5483989 h 6210629"/>
              <a:gd name="connsiteX6" fmla="*/ 0 w 5234519"/>
              <a:gd name="connsiteY6" fmla="*/ 5458279 h 6210629"/>
              <a:gd name="connsiteX7" fmla="*/ 0 w 5234519"/>
              <a:gd name="connsiteY7" fmla="*/ 598754 h 6210629"/>
              <a:gd name="connsiteX8" fmla="*/ 28288 w 5234519"/>
              <a:gd name="connsiteY8" fmla="*/ 573044 h 6210629"/>
              <a:gd name="connsiteX9" fmla="*/ 958290 w 5234519"/>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
        <p:nvSpPr>
          <p:cNvPr id="5" name="Oval 4">
            <a:extLst>
              <a:ext uri="{FF2B5EF4-FFF2-40B4-BE49-F238E27FC236}">
                <a16:creationId xmlns:a16="http://schemas.microsoft.com/office/drawing/2014/main" id="{1BF2E523-A464-4ECF-BEF0-CE123F5C36A4}"/>
              </a:ext>
            </a:extLst>
          </p:cNvPr>
          <p:cNvSpPr/>
          <p:nvPr/>
        </p:nvSpPr>
        <p:spPr>
          <a:xfrm>
            <a:off x="-1146411" y="-163903"/>
            <a:ext cx="6380932" cy="6374534"/>
          </a:xfrm>
          <a:prstGeom prst="ellipse">
            <a:avLst/>
          </a:prstGeom>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64B64334-4BC5-40EA-A18A-633CA959F612}"/>
              </a:ext>
            </a:extLst>
          </p:cNvPr>
          <p:cNvPicPr>
            <a:picLocks noChangeAspect="1"/>
          </p:cNvPicPr>
          <p:nvPr/>
        </p:nvPicPr>
        <p:blipFill>
          <a:blip r:embed="rId3"/>
          <a:stretch>
            <a:fillRect/>
          </a:stretch>
        </p:blipFill>
        <p:spPr>
          <a:xfrm>
            <a:off x="324834" y="1822348"/>
            <a:ext cx="3438442" cy="2402032"/>
          </a:xfrm>
          <a:prstGeom prst="rect">
            <a:avLst/>
          </a:prstGeom>
        </p:spPr>
      </p:pic>
    </p:spTree>
    <p:extLst>
      <p:ext uri="{BB962C8B-B14F-4D97-AF65-F5344CB8AC3E}">
        <p14:creationId xmlns:p14="http://schemas.microsoft.com/office/powerpoint/2010/main" val="106030054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2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C3C1-7AC2-4977-82AA-406FA7453670}"/>
              </a:ext>
            </a:extLst>
          </p:cNvPr>
          <p:cNvSpPr>
            <a:spLocks noGrp="1"/>
          </p:cNvSpPr>
          <p:nvPr>
            <p:ph type="title"/>
          </p:nvPr>
        </p:nvSpPr>
        <p:spPr/>
        <p:txBody>
          <a:bodyPr/>
          <a:lstStyle/>
          <a:p>
            <a:r>
              <a:rPr lang="en-US" dirty="0">
                <a:solidFill>
                  <a:schemeClr val="accent1"/>
                </a:solidFill>
              </a:rPr>
              <a:t>Meet the Young Professional Council</a:t>
            </a:r>
          </a:p>
        </p:txBody>
      </p:sp>
      <p:pic>
        <p:nvPicPr>
          <p:cNvPr id="1026" name="Picture 2" descr="https://lh3.googleusercontent.com/2bOsCtembs-DQbLpyh_DF6QyPNV0onPzjCzVNofe5vVuXidA_VtFfClfTBHGZuq4Lpe7Cjzb_dPYhSVgPEO3oLLjiQ0WTnqa9mt3JfVmg8MAi2u5O2reS1CcaiIr7PYOfeaRXctFT8w">
            <a:extLst>
              <a:ext uri="{FF2B5EF4-FFF2-40B4-BE49-F238E27FC236}">
                <a16:creationId xmlns:a16="http://schemas.microsoft.com/office/drawing/2014/main" id="{7864C379-325B-40A6-9952-D4A31C5E55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416" y="1690688"/>
            <a:ext cx="1496748" cy="209222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lh4.googleusercontent.com/beHliYTyxTcG6Cvhtunc6WEhvhXup6gVXbBfHagWLvmfeeb79GAP6R1SRQ7mWqlI6auqwLOwkuD7MAT4nFYvPU5fdOZahhSqrs3K4ooROdZsZ81OP2N5vRKwM7MrQPglHpwPJKgnn2o">
            <a:extLst>
              <a:ext uri="{FF2B5EF4-FFF2-40B4-BE49-F238E27FC236}">
                <a16:creationId xmlns:a16="http://schemas.microsoft.com/office/drawing/2014/main" id="{A7509450-97E2-4552-964B-151FB646D6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2834" y="1690688"/>
            <a:ext cx="1400184" cy="20922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5.googleusercontent.com/FcyZCtkKg-9mG961mkZWbjHRtws9uLm_Fc85zXNQmMJyQAMfjnhIulJzaSOw-LoGS_wd9Q9-Uw8PPqMyxdOuU4TK5f03BIKs4z9UANt6GBdux9m2cN8fKiWpWq74A62tVQFYkMY6idI">
            <a:extLst>
              <a:ext uri="{FF2B5EF4-FFF2-40B4-BE49-F238E27FC236}">
                <a16:creationId xmlns:a16="http://schemas.microsoft.com/office/drawing/2014/main" id="{58EEAA10-AACF-475E-BF96-CD1B538D11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6432" y="1690688"/>
            <a:ext cx="1448466" cy="209222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s://lh6.googleusercontent.com/yTcW5BHE10yywF2SWjwiEO1RXiZWM-eBNXDFRgBuIVe5oIdaHi1jBTTedfpFZXfJroU5lKXBGXrwNZ6mCnjNqHndgbCJtZ9LKJgYQaU0_zYbpMHyjr1b2OLhk1pMQKw1O1u5d9I-8Zs">
            <a:extLst>
              <a:ext uri="{FF2B5EF4-FFF2-40B4-BE49-F238E27FC236}">
                <a16:creationId xmlns:a16="http://schemas.microsoft.com/office/drawing/2014/main" id="{79C77141-75F7-46BA-8129-1E57FDF1EB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1924" y="1690689"/>
            <a:ext cx="1528936" cy="20922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6.googleusercontent.com/iKq9k_9EWCB2sAik2agoqXyYuZnRxERG730O8H4-LJruFT9eksAqXgWSJq4PvTrEHPvpEcCqthiwhFVrL3QWfwNbGcDWnBeuiZHG3eyNB9rHBIzt-sh9Zj0D2vXnrjRl5HXooUHT8MU">
            <a:extLst>
              <a:ext uri="{FF2B5EF4-FFF2-40B4-BE49-F238E27FC236}">
                <a16:creationId xmlns:a16="http://schemas.microsoft.com/office/drawing/2014/main" id="{564F9F55-50CE-49A1-A47F-904E1D1E89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01813" y="1690688"/>
            <a:ext cx="1432372" cy="20922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205F12F-539B-451F-AB67-2BF51203FB85}"/>
              </a:ext>
            </a:extLst>
          </p:cNvPr>
          <p:cNvPicPr>
            <a:picLocks noChangeAspect="1"/>
          </p:cNvPicPr>
          <p:nvPr/>
        </p:nvPicPr>
        <p:blipFill>
          <a:blip r:embed="rId7"/>
          <a:stretch>
            <a:fillRect/>
          </a:stretch>
        </p:blipFill>
        <p:spPr>
          <a:xfrm>
            <a:off x="699898" y="5007605"/>
            <a:ext cx="1197781" cy="1197781"/>
          </a:xfrm>
          <a:prstGeom prst="rect">
            <a:avLst/>
          </a:prstGeom>
        </p:spPr>
      </p:pic>
      <p:pic>
        <p:nvPicPr>
          <p:cNvPr id="6" name="Picture 5">
            <a:extLst>
              <a:ext uri="{FF2B5EF4-FFF2-40B4-BE49-F238E27FC236}">
                <a16:creationId xmlns:a16="http://schemas.microsoft.com/office/drawing/2014/main" id="{6771E33A-0639-4552-BB24-516533EEF4DE}"/>
              </a:ext>
            </a:extLst>
          </p:cNvPr>
          <p:cNvPicPr>
            <a:picLocks noChangeAspect="1"/>
          </p:cNvPicPr>
          <p:nvPr/>
        </p:nvPicPr>
        <p:blipFill rotWithShape="1">
          <a:blip r:embed="rId8"/>
          <a:srcRect r="74040"/>
          <a:stretch/>
        </p:blipFill>
        <p:spPr>
          <a:xfrm>
            <a:off x="7691923" y="4903515"/>
            <a:ext cx="1223540" cy="1405963"/>
          </a:xfrm>
          <a:prstGeom prst="rect">
            <a:avLst/>
          </a:prstGeom>
        </p:spPr>
      </p:pic>
      <p:pic>
        <p:nvPicPr>
          <p:cNvPr id="8" name="Picture 7" descr="A close up of a sign&#10;&#10;Description automatically generated">
            <a:extLst>
              <a:ext uri="{FF2B5EF4-FFF2-40B4-BE49-F238E27FC236}">
                <a16:creationId xmlns:a16="http://schemas.microsoft.com/office/drawing/2014/main" id="{9B5237AD-A675-46FA-B574-65433E90C5B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44726" y="5424142"/>
            <a:ext cx="2472305" cy="421237"/>
          </a:xfrm>
          <a:prstGeom prst="rect">
            <a:avLst/>
          </a:prstGeom>
        </p:spPr>
      </p:pic>
      <p:pic>
        <p:nvPicPr>
          <p:cNvPr id="9" name="Picture 8">
            <a:extLst>
              <a:ext uri="{FF2B5EF4-FFF2-40B4-BE49-F238E27FC236}">
                <a16:creationId xmlns:a16="http://schemas.microsoft.com/office/drawing/2014/main" id="{A3802000-2605-424E-9D8E-0B86B70F570B}"/>
              </a:ext>
            </a:extLst>
          </p:cNvPr>
          <p:cNvPicPr>
            <a:picLocks noChangeAspect="1"/>
          </p:cNvPicPr>
          <p:nvPr/>
        </p:nvPicPr>
        <p:blipFill rotWithShape="1">
          <a:blip r:embed="rId10"/>
          <a:srcRect l="2508" t="32556" r="3342" b="35484"/>
          <a:stretch/>
        </p:blipFill>
        <p:spPr>
          <a:xfrm>
            <a:off x="2238225" y="5328889"/>
            <a:ext cx="2489719" cy="516490"/>
          </a:xfrm>
          <a:prstGeom prst="rect">
            <a:avLst/>
          </a:prstGeom>
        </p:spPr>
      </p:pic>
      <p:pic>
        <p:nvPicPr>
          <p:cNvPr id="10" name="Picture 9">
            <a:extLst>
              <a:ext uri="{FF2B5EF4-FFF2-40B4-BE49-F238E27FC236}">
                <a16:creationId xmlns:a16="http://schemas.microsoft.com/office/drawing/2014/main" id="{223E1FB3-CEDB-434B-9FA1-3ADB3246B85A}"/>
              </a:ext>
            </a:extLst>
          </p:cNvPr>
          <p:cNvPicPr>
            <a:picLocks noChangeAspect="1"/>
          </p:cNvPicPr>
          <p:nvPr/>
        </p:nvPicPr>
        <p:blipFill rotWithShape="1">
          <a:blip r:embed="rId11"/>
          <a:srcRect l="5198" t="17385" r="5166" b="17385"/>
          <a:stretch/>
        </p:blipFill>
        <p:spPr>
          <a:xfrm>
            <a:off x="4998335" y="5328889"/>
            <a:ext cx="2189080" cy="516490"/>
          </a:xfrm>
          <a:prstGeom prst="rect">
            <a:avLst/>
          </a:prstGeom>
        </p:spPr>
      </p:pic>
      <p:sp>
        <p:nvSpPr>
          <p:cNvPr id="3" name="TextBox 2">
            <a:extLst>
              <a:ext uri="{FF2B5EF4-FFF2-40B4-BE49-F238E27FC236}">
                <a16:creationId xmlns:a16="http://schemas.microsoft.com/office/drawing/2014/main" id="{BFBDCC2E-0718-4159-8AF9-71A4362555AF}"/>
              </a:ext>
            </a:extLst>
          </p:cNvPr>
          <p:cNvSpPr txBox="1"/>
          <p:nvPr/>
        </p:nvSpPr>
        <p:spPr>
          <a:xfrm>
            <a:off x="145012" y="4059302"/>
            <a:ext cx="2307555" cy="646331"/>
          </a:xfrm>
          <a:prstGeom prst="rect">
            <a:avLst/>
          </a:prstGeom>
          <a:noFill/>
        </p:spPr>
        <p:txBody>
          <a:bodyPr wrap="none" rtlCol="0">
            <a:spAutoFit/>
          </a:bodyPr>
          <a:lstStyle/>
          <a:p>
            <a:pPr algn="ctr"/>
            <a:r>
              <a:rPr lang="en-US" dirty="0"/>
              <a:t>Josh Szmergalski</a:t>
            </a:r>
          </a:p>
          <a:p>
            <a:pPr algn="ctr"/>
            <a:r>
              <a:rPr lang="en-US" dirty="0"/>
              <a:t>Project Engineer, Chair</a:t>
            </a:r>
          </a:p>
        </p:txBody>
      </p:sp>
      <p:sp>
        <p:nvSpPr>
          <p:cNvPr id="14" name="TextBox 13">
            <a:extLst>
              <a:ext uri="{FF2B5EF4-FFF2-40B4-BE49-F238E27FC236}">
                <a16:creationId xmlns:a16="http://schemas.microsoft.com/office/drawing/2014/main" id="{0FDA7216-C31E-4820-92C5-BB37DD26957F}"/>
              </a:ext>
            </a:extLst>
          </p:cNvPr>
          <p:cNvSpPr txBox="1"/>
          <p:nvPr/>
        </p:nvSpPr>
        <p:spPr>
          <a:xfrm>
            <a:off x="2759002" y="4059301"/>
            <a:ext cx="1727844" cy="646331"/>
          </a:xfrm>
          <a:prstGeom prst="rect">
            <a:avLst/>
          </a:prstGeom>
          <a:noFill/>
        </p:spPr>
        <p:txBody>
          <a:bodyPr wrap="none" rtlCol="0">
            <a:spAutoFit/>
          </a:bodyPr>
          <a:lstStyle/>
          <a:p>
            <a:pPr algn="ctr"/>
            <a:r>
              <a:rPr lang="en-US" dirty="0"/>
              <a:t>Mary Taylor</a:t>
            </a:r>
          </a:p>
          <a:p>
            <a:pPr algn="ctr"/>
            <a:r>
              <a:rPr lang="en-US" dirty="0"/>
              <a:t>Project Engineer</a:t>
            </a:r>
          </a:p>
        </p:txBody>
      </p:sp>
      <p:sp>
        <p:nvSpPr>
          <p:cNvPr id="15" name="TextBox 14">
            <a:extLst>
              <a:ext uri="{FF2B5EF4-FFF2-40B4-BE49-F238E27FC236}">
                <a16:creationId xmlns:a16="http://schemas.microsoft.com/office/drawing/2014/main" id="{9B210F2A-1093-44E3-AE73-0229353F52B2}"/>
              </a:ext>
            </a:extLst>
          </p:cNvPr>
          <p:cNvSpPr txBox="1"/>
          <p:nvPr/>
        </p:nvSpPr>
        <p:spPr>
          <a:xfrm>
            <a:off x="5074714" y="4059301"/>
            <a:ext cx="2036327" cy="646331"/>
          </a:xfrm>
          <a:prstGeom prst="rect">
            <a:avLst/>
          </a:prstGeom>
          <a:noFill/>
        </p:spPr>
        <p:txBody>
          <a:bodyPr wrap="none" rtlCol="0">
            <a:spAutoFit/>
          </a:bodyPr>
          <a:lstStyle/>
          <a:p>
            <a:pPr algn="ctr"/>
            <a:r>
              <a:rPr lang="en-US" dirty="0"/>
              <a:t>Cody Largent</a:t>
            </a:r>
          </a:p>
          <a:p>
            <a:pPr algn="ctr"/>
            <a:r>
              <a:rPr lang="en-US" dirty="0"/>
              <a:t>Engineer in Training</a:t>
            </a:r>
          </a:p>
        </p:txBody>
      </p:sp>
      <p:sp>
        <p:nvSpPr>
          <p:cNvPr id="16" name="TextBox 15">
            <a:extLst>
              <a:ext uri="{FF2B5EF4-FFF2-40B4-BE49-F238E27FC236}">
                <a16:creationId xmlns:a16="http://schemas.microsoft.com/office/drawing/2014/main" id="{5646AE92-15C7-4EBB-B082-5CAB062A8741}"/>
              </a:ext>
            </a:extLst>
          </p:cNvPr>
          <p:cNvSpPr txBox="1"/>
          <p:nvPr/>
        </p:nvSpPr>
        <p:spPr>
          <a:xfrm>
            <a:off x="7592470" y="4059301"/>
            <a:ext cx="1727844" cy="646331"/>
          </a:xfrm>
          <a:prstGeom prst="rect">
            <a:avLst/>
          </a:prstGeom>
          <a:noFill/>
        </p:spPr>
        <p:txBody>
          <a:bodyPr wrap="none" rtlCol="0">
            <a:spAutoFit/>
          </a:bodyPr>
          <a:lstStyle/>
          <a:p>
            <a:pPr algn="ctr"/>
            <a:r>
              <a:rPr lang="en-US" dirty="0"/>
              <a:t>Allyson Smith</a:t>
            </a:r>
          </a:p>
          <a:p>
            <a:pPr algn="ctr"/>
            <a:r>
              <a:rPr lang="en-US" dirty="0"/>
              <a:t>Project Engineer</a:t>
            </a:r>
          </a:p>
        </p:txBody>
      </p:sp>
      <p:sp>
        <p:nvSpPr>
          <p:cNvPr id="17" name="TextBox 16">
            <a:extLst>
              <a:ext uri="{FF2B5EF4-FFF2-40B4-BE49-F238E27FC236}">
                <a16:creationId xmlns:a16="http://schemas.microsoft.com/office/drawing/2014/main" id="{A9B8E1D6-C427-41F9-B9F5-884F6AD80E19}"/>
              </a:ext>
            </a:extLst>
          </p:cNvPr>
          <p:cNvSpPr txBox="1"/>
          <p:nvPr/>
        </p:nvSpPr>
        <p:spPr>
          <a:xfrm>
            <a:off x="9954077" y="4059301"/>
            <a:ext cx="1727844" cy="646331"/>
          </a:xfrm>
          <a:prstGeom prst="rect">
            <a:avLst/>
          </a:prstGeom>
          <a:noFill/>
        </p:spPr>
        <p:txBody>
          <a:bodyPr wrap="none" rtlCol="0">
            <a:spAutoFit/>
          </a:bodyPr>
          <a:lstStyle/>
          <a:p>
            <a:pPr algn="ctr"/>
            <a:r>
              <a:rPr lang="en-US" dirty="0"/>
              <a:t>Greg Lisowski</a:t>
            </a:r>
          </a:p>
          <a:p>
            <a:pPr algn="ctr"/>
            <a:r>
              <a:rPr lang="en-US" dirty="0"/>
              <a:t>Project Engineer</a:t>
            </a:r>
          </a:p>
        </p:txBody>
      </p:sp>
    </p:spTree>
    <p:extLst>
      <p:ext uri="{BB962C8B-B14F-4D97-AF65-F5344CB8AC3E}">
        <p14:creationId xmlns:p14="http://schemas.microsoft.com/office/powerpoint/2010/main" val="2022650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B8B226-6C35-4CD9-88D2-DCFEC40FCD74}"/>
              </a:ext>
            </a:extLst>
          </p:cNvPr>
          <p:cNvPicPr>
            <a:picLocks noChangeAspect="1"/>
          </p:cNvPicPr>
          <p:nvPr/>
        </p:nvPicPr>
        <p:blipFill rotWithShape="1">
          <a:blip r:embed="rId2"/>
          <a:srcRect b="6639"/>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403D0BEC-0A1B-48DB-9330-F3A645EE2C05}"/>
              </a:ext>
            </a:extLst>
          </p:cNvPr>
          <p:cNvSpPr>
            <a:spLocks noGrp="1"/>
          </p:cNvSpPr>
          <p:nvPr>
            <p:ph type="title"/>
          </p:nvPr>
        </p:nvSpPr>
        <p:spPr>
          <a:xfrm>
            <a:off x="709448" y="1913950"/>
            <a:ext cx="4204137" cy="1342754"/>
          </a:xfrm>
        </p:spPr>
        <p:txBody>
          <a:bodyPr>
            <a:normAutofit/>
          </a:bodyPr>
          <a:lstStyle/>
          <a:p>
            <a:pPr algn="ctr"/>
            <a:r>
              <a:rPr lang="en-US" sz="3600"/>
              <a:t>What is the Young Professional Council?</a:t>
            </a:r>
          </a:p>
        </p:txBody>
      </p:sp>
      <p:cxnSp>
        <p:nvCxnSpPr>
          <p:cNvPr id="15"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3B3A51E-BE22-4D72-8758-343B6726E004}"/>
              </a:ext>
            </a:extLst>
          </p:cNvPr>
          <p:cNvSpPr>
            <a:spLocks noGrp="1"/>
          </p:cNvSpPr>
          <p:nvPr>
            <p:ph idx="1"/>
          </p:nvPr>
        </p:nvSpPr>
        <p:spPr>
          <a:xfrm>
            <a:off x="525516" y="3417573"/>
            <a:ext cx="4593021" cy="2619839"/>
          </a:xfrm>
        </p:spPr>
        <p:txBody>
          <a:bodyPr anchor="ctr">
            <a:normAutofit/>
          </a:bodyPr>
          <a:lstStyle/>
          <a:p>
            <a:pPr marL="0" indent="0" algn="ctr">
              <a:buNone/>
            </a:pPr>
            <a:r>
              <a:rPr lang="en-US" sz="1800" dirty="0"/>
              <a:t>“The Board of Governors of the Architectural Engineering Institute created the Young Professional Council (YPC) to bring young architectural engineering professionals together to engage the next generation of  leaders and to strengthen the architectural engineering industry.”</a:t>
            </a:r>
          </a:p>
        </p:txBody>
      </p:sp>
    </p:spTree>
    <p:extLst>
      <p:ext uri="{BB962C8B-B14F-4D97-AF65-F5344CB8AC3E}">
        <p14:creationId xmlns:p14="http://schemas.microsoft.com/office/powerpoint/2010/main" val="1288578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D0BEC-0A1B-48DB-9330-F3A645EE2C05}"/>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Today’s Session</a:t>
            </a:r>
          </a:p>
        </p:txBody>
      </p:sp>
      <p:sp>
        <p:nvSpPr>
          <p:cNvPr id="3" name="Content Placeholder 2">
            <a:extLst>
              <a:ext uri="{FF2B5EF4-FFF2-40B4-BE49-F238E27FC236}">
                <a16:creationId xmlns:a16="http://schemas.microsoft.com/office/drawing/2014/main" id="{F3B3A51E-BE22-4D72-8758-343B6726E004}"/>
              </a:ext>
            </a:extLst>
          </p:cNvPr>
          <p:cNvSpPr>
            <a:spLocks noGrp="1"/>
          </p:cNvSpPr>
          <p:nvPr>
            <p:ph idx="1"/>
          </p:nvPr>
        </p:nvSpPr>
        <p:spPr>
          <a:xfrm>
            <a:off x="4976031" y="963877"/>
            <a:ext cx="6377769" cy="4930246"/>
          </a:xfrm>
        </p:spPr>
        <p:txBody>
          <a:bodyPr anchor="ctr">
            <a:normAutofit/>
          </a:bodyPr>
          <a:lstStyle/>
          <a:p>
            <a:pPr fontAlgn="base"/>
            <a:r>
              <a:rPr lang="en-US" dirty="0"/>
              <a:t>Panel Discussion - Being a Young Professional - Seasoned Professionals</a:t>
            </a:r>
          </a:p>
          <a:p>
            <a:pPr fontAlgn="base"/>
            <a:r>
              <a:rPr lang="en-US" dirty="0"/>
              <a:t>Subgroup Discussion</a:t>
            </a:r>
          </a:p>
          <a:p>
            <a:pPr fontAlgn="base"/>
            <a:r>
              <a:rPr lang="en-US" dirty="0"/>
              <a:t>Full Group Discussion - Q &amp; A</a:t>
            </a:r>
          </a:p>
          <a:p>
            <a:pPr fontAlgn="base"/>
            <a:r>
              <a:rPr lang="en-US" dirty="0"/>
              <a:t>How can the YPC help you achieve your goals - Live Polling</a:t>
            </a:r>
          </a:p>
        </p:txBody>
      </p:sp>
    </p:spTree>
    <p:extLst>
      <p:ext uri="{BB962C8B-B14F-4D97-AF65-F5344CB8AC3E}">
        <p14:creationId xmlns:p14="http://schemas.microsoft.com/office/powerpoint/2010/main" val="619873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2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C3C1-7AC2-4977-82AA-406FA7453670}"/>
              </a:ext>
            </a:extLst>
          </p:cNvPr>
          <p:cNvSpPr>
            <a:spLocks noGrp="1"/>
          </p:cNvSpPr>
          <p:nvPr>
            <p:ph type="title"/>
          </p:nvPr>
        </p:nvSpPr>
        <p:spPr/>
        <p:txBody>
          <a:bodyPr/>
          <a:lstStyle/>
          <a:p>
            <a:r>
              <a:rPr lang="en-US" dirty="0">
                <a:solidFill>
                  <a:schemeClr val="accent1"/>
                </a:solidFill>
              </a:rPr>
              <a:t>Meet Today’s Panel</a:t>
            </a:r>
          </a:p>
        </p:txBody>
      </p:sp>
      <p:pic>
        <p:nvPicPr>
          <p:cNvPr id="4" name="Picture 3">
            <a:extLst>
              <a:ext uri="{FF2B5EF4-FFF2-40B4-BE49-F238E27FC236}">
                <a16:creationId xmlns:a16="http://schemas.microsoft.com/office/drawing/2014/main" id="{C53E5596-DD4F-4C8E-8325-16ADC0E877A2}"/>
              </a:ext>
            </a:extLst>
          </p:cNvPr>
          <p:cNvPicPr>
            <a:picLocks noChangeAspect="1"/>
          </p:cNvPicPr>
          <p:nvPr/>
        </p:nvPicPr>
        <p:blipFill rotWithShape="1">
          <a:blip r:embed="rId3"/>
          <a:srcRect l="14277" r="17262"/>
          <a:stretch/>
        </p:blipFill>
        <p:spPr>
          <a:xfrm>
            <a:off x="2777255" y="2114805"/>
            <a:ext cx="1518119" cy="2217477"/>
          </a:xfrm>
          <a:prstGeom prst="rect">
            <a:avLst/>
          </a:prstGeom>
        </p:spPr>
      </p:pic>
      <p:sp>
        <p:nvSpPr>
          <p:cNvPr id="11" name="TextBox 10">
            <a:extLst>
              <a:ext uri="{FF2B5EF4-FFF2-40B4-BE49-F238E27FC236}">
                <a16:creationId xmlns:a16="http://schemas.microsoft.com/office/drawing/2014/main" id="{F41B65C0-29A7-4919-9DBC-04E2C4B75168}"/>
              </a:ext>
            </a:extLst>
          </p:cNvPr>
          <p:cNvSpPr txBox="1"/>
          <p:nvPr/>
        </p:nvSpPr>
        <p:spPr>
          <a:xfrm>
            <a:off x="2361409" y="4676931"/>
            <a:ext cx="2349810" cy="1200329"/>
          </a:xfrm>
          <a:prstGeom prst="rect">
            <a:avLst/>
          </a:prstGeom>
          <a:noFill/>
        </p:spPr>
        <p:txBody>
          <a:bodyPr wrap="none" rtlCol="0">
            <a:spAutoFit/>
          </a:bodyPr>
          <a:lstStyle/>
          <a:p>
            <a:pPr algn="ctr"/>
            <a:r>
              <a:rPr lang="en-US" dirty="0"/>
              <a:t>Heather Wishart-Smith</a:t>
            </a:r>
          </a:p>
          <a:p>
            <a:pPr algn="ctr"/>
            <a:r>
              <a:rPr lang="en-US" dirty="0"/>
              <a:t>Vice President</a:t>
            </a:r>
          </a:p>
          <a:p>
            <a:pPr algn="ctr"/>
            <a:endParaRPr lang="en-US" dirty="0"/>
          </a:p>
          <a:p>
            <a:pPr algn="ctr"/>
            <a:r>
              <a:rPr lang="en-US" dirty="0"/>
              <a:t>Jacobs</a:t>
            </a:r>
          </a:p>
        </p:txBody>
      </p:sp>
      <p:sp>
        <p:nvSpPr>
          <p:cNvPr id="16" name="TextBox 15">
            <a:extLst>
              <a:ext uri="{FF2B5EF4-FFF2-40B4-BE49-F238E27FC236}">
                <a16:creationId xmlns:a16="http://schemas.microsoft.com/office/drawing/2014/main" id="{67ECB923-5C18-40B9-917F-2070244E1F5B}"/>
              </a:ext>
            </a:extLst>
          </p:cNvPr>
          <p:cNvSpPr txBox="1"/>
          <p:nvPr/>
        </p:nvSpPr>
        <p:spPr>
          <a:xfrm>
            <a:off x="4795964" y="4676932"/>
            <a:ext cx="2167452" cy="1200329"/>
          </a:xfrm>
          <a:prstGeom prst="rect">
            <a:avLst/>
          </a:prstGeom>
          <a:noFill/>
        </p:spPr>
        <p:txBody>
          <a:bodyPr wrap="none" rtlCol="0">
            <a:spAutoFit/>
          </a:bodyPr>
          <a:lstStyle/>
          <a:p>
            <a:pPr algn="ctr"/>
            <a:r>
              <a:rPr lang="en-US" dirty="0"/>
              <a:t>Jennifer Mitarotonda</a:t>
            </a:r>
          </a:p>
          <a:p>
            <a:pPr algn="ctr"/>
            <a:r>
              <a:rPr lang="en-US" dirty="0"/>
              <a:t>Senior Associate</a:t>
            </a:r>
          </a:p>
          <a:p>
            <a:pPr algn="ctr"/>
            <a:endParaRPr lang="en-US" dirty="0"/>
          </a:p>
          <a:p>
            <a:pPr algn="ctr"/>
            <a:r>
              <a:rPr lang="en-US" dirty="0"/>
              <a:t>WSP Global</a:t>
            </a:r>
          </a:p>
        </p:txBody>
      </p:sp>
      <p:pic>
        <p:nvPicPr>
          <p:cNvPr id="5" name="Picture 4">
            <a:extLst>
              <a:ext uri="{FF2B5EF4-FFF2-40B4-BE49-F238E27FC236}">
                <a16:creationId xmlns:a16="http://schemas.microsoft.com/office/drawing/2014/main" id="{EBBFDB81-2FD6-4207-9C77-DDC4C82145AB}"/>
              </a:ext>
            </a:extLst>
          </p:cNvPr>
          <p:cNvPicPr>
            <a:picLocks noChangeAspect="1"/>
          </p:cNvPicPr>
          <p:nvPr/>
        </p:nvPicPr>
        <p:blipFill>
          <a:blip r:embed="rId4"/>
          <a:stretch>
            <a:fillRect/>
          </a:stretch>
        </p:blipFill>
        <p:spPr>
          <a:xfrm>
            <a:off x="5086121" y="2112547"/>
            <a:ext cx="1587137" cy="2221992"/>
          </a:xfrm>
          <a:prstGeom prst="rect">
            <a:avLst/>
          </a:prstGeom>
        </p:spPr>
      </p:pic>
      <p:pic>
        <p:nvPicPr>
          <p:cNvPr id="3" name="Picture 2">
            <a:extLst>
              <a:ext uri="{FF2B5EF4-FFF2-40B4-BE49-F238E27FC236}">
                <a16:creationId xmlns:a16="http://schemas.microsoft.com/office/drawing/2014/main" id="{34C136ED-04A1-402E-A8EE-632E7F8FC75B}"/>
              </a:ext>
            </a:extLst>
          </p:cNvPr>
          <p:cNvPicPr>
            <a:picLocks noChangeAspect="1"/>
          </p:cNvPicPr>
          <p:nvPr/>
        </p:nvPicPr>
        <p:blipFill rotWithShape="1">
          <a:blip r:embed="rId5"/>
          <a:srcRect l="14881"/>
          <a:stretch/>
        </p:blipFill>
        <p:spPr>
          <a:xfrm>
            <a:off x="7464005" y="2244973"/>
            <a:ext cx="1678109" cy="2087309"/>
          </a:xfrm>
          <a:prstGeom prst="rect">
            <a:avLst/>
          </a:prstGeom>
        </p:spPr>
      </p:pic>
      <p:sp>
        <p:nvSpPr>
          <p:cNvPr id="7" name="TextBox 6">
            <a:extLst>
              <a:ext uri="{FF2B5EF4-FFF2-40B4-BE49-F238E27FC236}">
                <a16:creationId xmlns:a16="http://schemas.microsoft.com/office/drawing/2014/main" id="{AD3A5AB8-B672-4626-9666-168D8F60A10F}"/>
              </a:ext>
            </a:extLst>
          </p:cNvPr>
          <p:cNvSpPr txBox="1"/>
          <p:nvPr/>
        </p:nvSpPr>
        <p:spPr>
          <a:xfrm>
            <a:off x="7167043" y="4676931"/>
            <a:ext cx="2272032" cy="1200329"/>
          </a:xfrm>
          <a:prstGeom prst="rect">
            <a:avLst/>
          </a:prstGeom>
          <a:noFill/>
        </p:spPr>
        <p:txBody>
          <a:bodyPr wrap="none" rtlCol="0">
            <a:spAutoFit/>
          </a:bodyPr>
          <a:lstStyle/>
          <a:p>
            <a:pPr algn="ctr"/>
            <a:r>
              <a:rPr lang="en-US" dirty="0"/>
              <a:t>Wil </a:t>
            </a:r>
            <a:r>
              <a:rPr lang="en-US" dirty="0" err="1"/>
              <a:t>Srubar</a:t>
            </a:r>
            <a:endParaRPr lang="en-US" dirty="0"/>
          </a:p>
          <a:p>
            <a:pPr algn="ctr"/>
            <a:r>
              <a:rPr lang="en-US" dirty="0"/>
              <a:t>Assistant Professor</a:t>
            </a:r>
          </a:p>
          <a:p>
            <a:pPr algn="ctr"/>
            <a:endParaRPr lang="en-US" dirty="0"/>
          </a:p>
          <a:p>
            <a:pPr algn="ctr"/>
            <a:r>
              <a:rPr lang="en-US" dirty="0"/>
              <a:t>University of Colorado</a:t>
            </a:r>
          </a:p>
        </p:txBody>
      </p:sp>
    </p:spTree>
    <p:extLst>
      <p:ext uri="{BB962C8B-B14F-4D97-AF65-F5344CB8AC3E}">
        <p14:creationId xmlns:p14="http://schemas.microsoft.com/office/powerpoint/2010/main" val="3628198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6D469-9FBB-4424-833B-77A46F0FEFB5}"/>
              </a:ext>
            </a:extLst>
          </p:cNvPr>
          <p:cNvSpPr>
            <a:spLocks noGrp="1"/>
          </p:cNvSpPr>
          <p:nvPr>
            <p:ph type="title"/>
          </p:nvPr>
        </p:nvSpPr>
        <p:spPr/>
        <p:txBody>
          <a:bodyPr/>
          <a:lstStyle/>
          <a:p>
            <a:r>
              <a:rPr lang="en-US" dirty="0">
                <a:solidFill>
                  <a:schemeClr val="accent1"/>
                </a:solidFill>
              </a:rPr>
              <a:t>Subgroup Discussion</a:t>
            </a:r>
          </a:p>
        </p:txBody>
      </p:sp>
      <p:sp>
        <p:nvSpPr>
          <p:cNvPr id="3" name="Content Placeholder 2">
            <a:extLst>
              <a:ext uri="{FF2B5EF4-FFF2-40B4-BE49-F238E27FC236}">
                <a16:creationId xmlns:a16="http://schemas.microsoft.com/office/drawing/2014/main" id="{748AB58F-7D59-4386-985C-AC0B71EB9D37}"/>
              </a:ext>
            </a:extLst>
          </p:cNvPr>
          <p:cNvSpPr>
            <a:spLocks noGrp="1"/>
          </p:cNvSpPr>
          <p:nvPr>
            <p:ph idx="1"/>
          </p:nvPr>
        </p:nvSpPr>
        <p:spPr/>
        <p:txBody>
          <a:bodyPr/>
          <a:lstStyle/>
          <a:p>
            <a:r>
              <a:rPr lang="en-US" dirty="0"/>
              <a:t>Networking/Introductions</a:t>
            </a:r>
          </a:p>
          <a:p>
            <a:r>
              <a:rPr lang="en-US" dirty="0"/>
              <a:t>Discussion Questions</a:t>
            </a:r>
          </a:p>
          <a:p>
            <a:pPr lvl="1"/>
            <a:r>
              <a:rPr lang="en-US" dirty="0"/>
              <a:t>What would you like to ask the panel?</a:t>
            </a:r>
          </a:p>
          <a:p>
            <a:pPr lvl="1"/>
            <a:r>
              <a:rPr lang="en-US" dirty="0"/>
              <a:t>Brainstorm how to get AEI &amp; the YPC more involved.</a:t>
            </a:r>
          </a:p>
          <a:p>
            <a:pPr lvl="1"/>
            <a:r>
              <a:rPr lang="en-US" dirty="0"/>
              <a:t>What are some challenges you may face?</a:t>
            </a:r>
          </a:p>
          <a:p>
            <a:pPr lvl="1"/>
            <a:r>
              <a:rPr lang="en-US" dirty="0"/>
              <a:t>What are some of your experiences?</a:t>
            </a:r>
          </a:p>
          <a:p>
            <a:pPr lvl="1"/>
            <a:r>
              <a:rPr lang="en-US" dirty="0"/>
              <a:t>What are some of your questions of what may be around the corner?</a:t>
            </a:r>
          </a:p>
        </p:txBody>
      </p:sp>
    </p:spTree>
    <p:extLst>
      <p:ext uri="{BB962C8B-B14F-4D97-AF65-F5344CB8AC3E}">
        <p14:creationId xmlns:p14="http://schemas.microsoft.com/office/powerpoint/2010/main" val="1604645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36C22-2CE6-44A8-8EA8-A519E8D419CD}"/>
              </a:ext>
            </a:extLst>
          </p:cNvPr>
          <p:cNvSpPr>
            <a:spLocks noGrp="1"/>
          </p:cNvSpPr>
          <p:nvPr>
            <p:ph type="title"/>
          </p:nvPr>
        </p:nvSpPr>
        <p:spPr/>
        <p:txBody>
          <a:bodyPr/>
          <a:lstStyle/>
          <a:p>
            <a:r>
              <a:rPr lang="en-US" dirty="0">
                <a:solidFill>
                  <a:schemeClr val="accent1"/>
                </a:solidFill>
              </a:rPr>
              <a:t>Full Group Discussion</a:t>
            </a:r>
          </a:p>
        </p:txBody>
      </p:sp>
      <p:sp>
        <p:nvSpPr>
          <p:cNvPr id="3" name="Content Placeholder 2">
            <a:extLst>
              <a:ext uri="{FF2B5EF4-FFF2-40B4-BE49-F238E27FC236}">
                <a16:creationId xmlns:a16="http://schemas.microsoft.com/office/drawing/2014/main" id="{53DF431D-BD64-444A-9F49-638326FD7699}"/>
              </a:ext>
            </a:extLst>
          </p:cNvPr>
          <p:cNvSpPr>
            <a:spLocks noGrp="1"/>
          </p:cNvSpPr>
          <p:nvPr>
            <p:ph idx="1"/>
          </p:nvPr>
        </p:nvSpPr>
        <p:spPr/>
        <p:txBody>
          <a:bodyPr/>
          <a:lstStyle/>
          <a:p>
            <a:r>
              <a:rPr lang="en-US" dirty="0"/>
              <a:t>Key Takeaways to share with the full group</a:t>
            </a:r>
          </a:p>
          <a:p>
            <a:pPr lvl="1"/>
            <a:r>
              <a:rPr lang="en-US" dirty="0"/>
              <a:t>Questions that may interest the whole group</a:t>
            </a:r>
          </a:p>
          <a:p>
            <a:pPr lvl="1"/>
            <a:r>
              <a:rPr lang="en-US" dirty="0"/>
              <a:t>Collect ideas on engagement</a:t>
            </a:r>
          </a:p>
          <a:p>
            <a:pPr lvl="1"/>
            <a:r>
              <a:rPr lang="en-US" dirty="0"/>
              <a:t>Was there a consensus on some of the main questions everyone had?</a:t>
            </a:r>
          </a:p>
        </p:txBody>
      </p:sp>
    </p:spTree>
    <p:extLst>
      <p:ext uri="{BB962C8B-B14F-4D97-AF65-F5344CB8AC3E}">
        <p14:creationId xmlns:p14="http://schemas.microsoft.com/office/powerpoint/2010/main" val="2609596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D0BEC-0A1B-48DB-9330-F3A645EE2C05}"/>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Live Polling</a:t>
            </a:r>
          </a:p>
        </p:txBody>
      </p:sp>
      <p:pic>
        <p:nvPicPr>
          <p:cNvPr id="6" name="Picture 5">
            <a:extLst>
              <a:ext uri="{FF2B5EF4-FFF2-40B4-BE49-F238E27FC236}">
                <a16:creationId xmlns:a16="http://schemas.microsoft.com/office/drawing/2014/main" id="{BB12458C-E598-45FA-973C-85C561D9AEFD}"/>
              </a:ext>
            </a:extLst>
          </p:cNvPr>
          <p:cNvPicPr>
            <a:picLocks noChangeAspect="1"/>
          </p:cNvPicPr>
          <p:nvPr/>
        </p:nvPicPr>
        <p:blipFill>
          <a:blip r:embed="rId3"/>
          <a:stretch>
            <a:fillRect/>
          </a:stretch>
        </p:blipFill>
        <p:spPr>
          <a:xfrm>
            <a:off x="5354269" y="768255"/>
            <a:ext cx="5472669" cy="5321490"/>
          </a:xfrm>
          <a:prstGeom prst="rect">
            <a:avLst/>
          </a:prstGeom>
        </p:spPr>
      </p:pic>
    </p:spTree>
    <p:extLst>
      <p:ext uri="{BB962C8B-B14F-4D97-AF65-F5344CB8AC3E}">
        <p14:creationId xmlns:p14="http://schemas.microsoft.com/office/powerpoint/2010/main" val="1555423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view of a city&#10;&#10;Description automatically generated">
            <a:extLst>
              <a:ext uri="{FF2B5EF4-FFF2-40B4-BE49-F238E27FC236}">
                <a16:creationId xmlns:a16="http://schemas.microsoft.com/office/drawing/2014/main" id="{3D464AEA-441C-41AD-8D0E-0859CC07252C}"/>
              </a:ext>
            </a:extLst>
          </p:cNvPr>
          <p:cNvPicPr>
            <a:picLocks noChangeAspect="1"/>
          </p:cNvPicPr>
          <p:nvPr/>
        </p:nvPicPr>
        <p:blipFill rotWithShape="1">
          <a:blip r:embed="rId2">
            <a:alphaModFix amt="50000"/>
            <a:extLst/>
          </a:blip>
          <a:srcRect l="5778"/>
          <a:stretch/>
        </p:blipFill>
        <p:spPr>
          <a:xfrm>
            <a:off x="20" y="1"/>
            <a:ext cx="12191980" cy="6857999"/>
          </a:xfrm>
          <a:prstGeom prst="rect">
            <a:avLst/>
          </a:prstGeom>
        </p:spPr>
      </p:pic>
      <p:sp>
        <p:nvSpPr>
          <p:cNvPr id="2" name="Title 1">
            <a:extLst>
              <a:ext uri="{FF2B5EF4-FFF2-40B4-BE49-F238E27FC236}">
                <a16:creationId xmlns:a16="http://schemas.microsoft.com/office/drawing/2014/main" id="{7D3DB77C-BBBF-4C89-BD47-3CA46AF194CD}"/>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Thank You!</a:t>
            </a:r>
          </a:p>
        </p:txBody>
      </p:sp>
      <p:sp>
        <p:nvSpPr>
          <p:cNvPr id="3" name="TextBox 2">
            <a:extLst>
              <a:ext uri="{FF2B5EF4-FFF2-40B4-BE49-F238E27FC236}">
                <a16:creationId xmlns:a16="http://schemas.microsoft.com/office/drawing/2014/main" id="{0E6683FB-7793-4FF4-8AAD-9AC8431F840D}"/>
              </a:ext>
            </a:extLst>
          </p:cNvPr>
          <p:cNvSpPr txBox="1"/>
          <p:nvPr/>
        </p:nvSpPr>
        <p:spPr>
          <a:xfrm>
            <a:off x="3569110" y="4812308"/>
            <a:ext cx="5472780" cy="923330"/>
          </a:xfrm>
          <a:prstGeom prst="rect">
            <a:avLst/>
          </a:prstGeom>
          <a:noFill/>
        </p:spPr>
        <p:txBody>
          <a:bodyPr wrap="none" rtlCol="0">
            <a:spAutoFit/>
          </a:bodyPr>
          <a:lstStyle/>
          <a:p>
            <a:r>
              <a:rPr lang="en-US" dirty="0"/>
              <a:t>Josh Szmergalski    		</a:t>
            </a:r>
            <a:r>
              <a:rPr lang="en-US" dirty="0">
                <a:hlinkClick r:id="rId3">
                  <a:extLst>
                    <a:ext uri="{A12FA001-AC4F-418D-AE19-62706E023703}">
                      <ahyp:hlinkClr xmlns:ahyp="http://schemas.microsoft.com/office/drawing/2018/hyperlinkcolor" val="tx"/>
                    </a:ext>
                  </a:extLst>
                </a:hlinkClick>
              </a:rPr>
              <a:t>jszmergalski@csd-eng.com</a:t>
            </a:r>
            <a:endParaRPr lang="en-US" dirty="0"/>
          </a:p>
          <a:p>
            <a:r>
              <a:rPr lang="en-US" dirty="0"/>
              <a:t>Mary Taylor</a:t>
            </a:r>
          </a:p>
          <a:p>
            <a:r>
              <a:rPr lang="en-US" dirty="0"/>
              <a:t>Greg Lisowski		</a:t>
            </a:r>
            <a:r>
              <a:rPr lang="en-US" dirty="0">
                <a:hlinkClick r:id="rId4">
                  <a:extLst>
                    <a:ext uri="{A12FA001-AC4F-418D-AE19-62706E023703}">
                      <ahyp:hlinkClr xmlns:ahyp="http://schemas.microsoft.com/office/drawing/2018/hyperlinkcolor" val="tx"/>
                    </a:ext>
                  </a:extLst>
                </a:hlinkClick>
              </a:rPr>
              <a:t>glisowski@cdsmith.com</a:t>
            </a:r>
            <a:r>
              <a:rPr lang="en-US" dirty="0"/>
              <a:t> </a:t>
            </a:r>
          </a:p>
        </p:txBody>
      </p:sp>
    </p:spTree>
    <p:extLst>
      <p:ext uri="{BB962C8B-B14F-4D97-AF65-F5344CB8AC3E}">
        <p14:creationId xmlns:p14="http://schemas.microsoft.com/office/powerpoint/2010/main" val="236755330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411</Words>
  <Application>Microsoft Office PowerPoint</Application>
  <PresentationFormat>Widescreen</PresentationFormat>
  <Paragraphs>76</Paragraphs>
  <Slides>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TRANSITIONING FROM THEORY TO PRACTICE</vt:lpstr>
      <vt:lpstr>Meet the Young Professional Council</vt:lpstr>
      <vt:lpstr>What is the Young Professional Council?</vt:lpstr>
      <vt:lpstr>Today’s Session</vt:lpstr>
      <vt:lpstr>Meet Today’s Panel</vt:lpstr>
      <vt:lpstr>Subgroup Discussion</vt:lpstr>
      <vt:lpstr>Full Group Discussion</vt:lpstr>
      <vt:lpstr>Live Polling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TRANSITIONING FROM THEORY TO PRACTICE</dc:title>
  <dc:creator>Greg Lisowski</dc:creator>
  <cp:lastModifiedBy>Greg Lisowski</cp:lastModifiedBy>
  <cp:revision>9</cp:revision>
  <dcterms:created xsi:type="dcterms:W3CDTF">2019-03-25T02:57:22Z</dcterms:created>
  <dcterms:modified xsi:type="dcterms:W3CDTF">2019-04-04T18:25:14Z</dcterms:modified>
</cp:coreProperties>
</file>