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457" r:id="rId3"/>
    <p:sldId id="257" r:id="rId4"/>
    <p:sldId id="262" r:id="rId5"/>
    <p:sldId id="261" r:id="rId6"/>
    <p:sldId id="539" r:id="rId7"/>
    <p:sldId id="542" r:id="rId8"/>
    <p:sldId id="543" r:id="rId9"/>
    <p:sldId id="544" r:id="rId10"/>
    <p:sldId id="601" r:id="rId11"/>
    <p:sldId id="569" r:id="rId12"/>
    <p:sldId id="579" r:id="rId13"/>
    <p:sldId id="580" r:id="rId14"/>
    <p:sldId id="581" r:id="rId15"/>
    <p:sldId id="582" r:id="rId16"/>
    <p:sldId id="604" r:id="rId17"/>
    <p:sldId id="574" r:id="rId18"/>
    <p:sldId id="575" r:id="rId19"/>
    <p:sldId id="576" r:id="rId20"/>
    <p:sldId id="615" r:id="rId21"/>
    <p:sldId id="605" r:id="rId22"/>
    <p:sldId id="608" r:id="rId23"/>
    <p:sldId id="602" r:id="rId24"/>
    <p:sldId id="610" r:id="rId25"/>
    <p:sldId id="611" r:id="rId26"/>
    <p:sldId id="612" r:id="rId27"/>
    <p:sldId id="613" r:id="rId28"/>
    <p:sldId id="614" r:id="rId29"/>
    <p:sldId id="609" r:id="rId30"/>
    <p:sldId id="606" r:id="rId31"/>
    <p:sldId id="607" r:id="rId32"/>
    <p:sldId id="603" r:id="rId33"/>
    <p:sldId id="595" r:id="rId34"/>
    <p:sldId id="596" r:id="rId35"/>
    <p:sldId id="597" r:id="rId36"/>
    <p:sldId id="598" r:id="rId37"/>
    <p:sldId id="617" r:id="rId38"/>
    <p:sldId id="589" r:id="rId39"/>
    <p:sldId id="590" r:id="rId40"/>
    <p:sldId id="591" r:id="rId41"/>
    <p:sldId id="616" r:id="rId42"/>
    <p:sldId id="599" r:id="rId43"/>
    <p:sldId id="600" r:id="rId44"/>
    <p:sldId id="553" r:id="rId45"/>
    <p:sldId id="555" r:id="rId46"/>
    <p:sldId id="577" r:id="rId47"/>
    <p:sldId id="559" r:id="rId48"/>
    <p:sldId id="560" r:id="rId49"/>
    <p:sldId id="562" r:id="rId50"/>
    <p:sldId id="490" r:id="rId51"/>
    <p:sldId id="491" r:id="rId52"/>
    <p:sldId id="492" r:id="rId53"/>
    <p:sldId id="494" r:id="rId54"/>
    <p:sldId id="500" r:id="rId55"/>
    <p:sldId id="534" r:id="rId56"/>
    <p:sldId id="535" r:id="rId57"/>
    <p:sldId id="536" r:id="rId58"/>
    <p:sldId id="537" r:id="rId59"/>
    <p:sldId id="538" r:id="rId60"/>
    <p:sldId id="451" r:id="rId61"/>
    <p:sldId id="453" r:id="rId62"/>
    <p:sldId id="454" r:id="rId63"/>
    <p:sldId id="455" r:id="rId64"/>
    <p:sldId id="456" r:id="rId65"/>
    <p:sldId id="48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F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3773" autoAdjust="0"/>
  </p:normalViewPr>
  <p:slideViewPr>
    <p:cSldViewPr snapToGrid="0" showGuides="1">
      <p:cViewPr varScale="1">
        <p:scale>
          <a:sx n="73" d="100"/>
          <a:sy n="73" d="100"/>
        </p:scale>
        <p:origin x="84" y="234"/>
      </p:cViewPr>
      <p:guideLst>
        <p:guide orient="horz" pos="209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61788"/>
    </p:cViewPr>
  </p:sorterViewPr>
  <p:notesViewPr>
    <p:cSldViewPr snapToGrid="0">
      <p:cViewPr varScale="1">
        <p:scale>
          <a:sx n="81" d="100"/>
          <a:sy n="81" d="100"/>
        </p:scale>
        <p:origin x="-204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057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C64B027D-C57A-4638-A4C0-97C7FDF7EDA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5CEBDD44-C6AC-49C2-BF38-557420184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0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E6A217-2E2F-4552-BE45-BFA641727670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58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603"/>
              </a:spcAf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25" indent="-2856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54" indent="-22853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15" indent="-22853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777" indent="-22853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38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899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961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23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D1DB5-2A82-4642-BBC2-D1D0FBD3266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BA8B-1C35-45BE-AFD0-AC554D8B1A8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36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BBA8B-1C35-45BE-AFD0-AC554D8B1A8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9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600" dirty="0">
                <a:latin typeface="Arial" pitchFamily="34" charset="0"/>
              </a:rPr>
              <a:t>The Sonoma Mountain Road in Glen Ellen is also a slide repair project in Sonoma county that is currently under construction.  </a:t>
            </a:r>
          </a:p>
          <a:p>
            <a:pPr eaLnBrk="1" hangingPunct="1"/>
            <a:r>
              <a:rPr lang="en-US" sz="1600" dirty="0">
                <a:latin typeface="Arial" pitchFamily="34" charset="0"/>
              </a:rPr>
              <a:t>Sonoma Mountain Road failed back in 2006 and has been completely closed since then.</a:t>
            </a:r>
          </a:p>
          <a:p>
            <a:pPr eaLnBrk="1" hangingPunct="1"/>
            <a:r>
              <a:rPr lang="en-US" sz="1600" dirty="0">
                <a:latin typeface="Arial" pitchFamily="34" charset="0"/>
              </a:rPr>
              <a:t> After agreeing to work with the county on the Geysers Road slide project the County came for the Board  with this project.  They had hoped it to would be a good candidate for a TDA project.  In an effort to  get the county to more comfortable with using TDA on their own the </a:t>
            </a:r>
            <a:r>
              <a:rPr lang="en-US" sz="1600" dirty="0" err="1">
                <a:latin typeface="Arial" pitchFamily="34" charset="0"/>
              </a:rPr>
              <a:t>CIWMB</a:t>
            </a:r>
            <a:r>
              <a:rPr lang="en-US" sz="1600" dirty="0">
                <a:latin typeface="Arial" pitchFamily="34" charset="0"/>
              </a:rPr>
              <a:t> agreed to supply the TDA material for the project and provide construction oversight for the TDA placement.</a:t>
            </a:r>
          </a:p>
          <a:p>
            <a:pPr eaLnBrk="1" hangingPunct="1"/>
            <a:endParaRPr lang="en-US" sz="1600" dirty="0">
              <a:latin typeface="Arial" pitchFamily="34" charset="0"/>
            </a:endParaRPr>
          </a:p>
          <a:p>
            <a:pPr eaLnBrk="1" hangingPunct="1"/>
            <a:r>
              <a:rPr lang="en-US" sz="1600" dirty="0">
                <a:latin typeface="Arial" pitchFamily="34" charset="0"/>
              </a:rPr>
              <a:t>The county is responsible for the design and implementation of the construction.</a:t>
            </a:r>
          </a:p>
          <a:p>
            <a:pPr eaLnBrk="1" hangingPunct="1"/>
            <a:endParaRPr lang="en-US" sz="1600" dirty="0">
              <a:latin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</a:endParaRPr>
          </a:p>
          <a:p>
            <a:pPr eaLnBrk="1" hangingPunct="1"/>
            <a:endParaRPr lang="en-US" sz="1600" dirty="0">
              <a:latin typeface="Arial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EFBE6-F848-43B2-BB7F-39A778347D56}" type="slidenum">
              <a:rPr lang="en-US" smtClean="0">
                <a:latin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0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603"/>
              </a:spcAft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25" indent="-2856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54" indent="-22853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15" indent="-22853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777" indent="-22853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38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899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961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23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7C72BD-00FF-4D9B-96CF-962993BBAC1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603"/>
              </a:spcAf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25" indent="-2856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54" indent="-22853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15" indent="-22853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777" indent="-22853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38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899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961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23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E415A1-7E1E-4DC3-B8F5-A5BFC0DC1C3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603"/>
              </a:spcAft>
            </a:pPr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25" indent="-2856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54" indent="-22853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15" indent="-22853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777" indent="-22853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38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899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961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23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9BA684-25E8-4828-84D4-70A712087F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603"/>
              </a:spcAft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25" indent="-2856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54" indent="-22853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15" indent="-22853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777" indent="-22853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38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899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961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23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96488A-DCEF-4404-9615-1560EE6548D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ts val="603"/>
              </a:spcAft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25" indent="-2856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54" indent="-22853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15" indent="-22853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777" indent="-22853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38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899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7961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23" indent="-228531" defTabSz="45706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DD1DB5-2A82-4642-BBC2-D1D0FBD3266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F466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526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33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5" y="6297886"/>
            <a:ext cx="2098623" cy="4811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0"/>
          <p:cNvGrpSpPr>
            <a:grpSpLocks noChangeAspect="1"/>
          </p:cNvGrpSpPr>
          <p:nvPr userDrawn="1"/>
        </p:nvGrpSpPr>
        <p:grpSpPr bwMode="auto">
          <a:xfrm>
            <a:off x="8068168" y="6108492"/>
            <a:ext cx="665812" cy="683078"/>
            <a:chOff x="1290" y="2184"/>
            <a:chExt cx="448" cy="459"/>
          </a:xfrm>
        </p:grpSpPr>
        <p:sp>
          <p:nvSpPr>
            <p:cNvPr id="20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1" name="Freeform 12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2" name="Oval 13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3" name="Oval 14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4" name="Freeform 15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5" name="Freeform 16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6" name="Freeform 17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27" name="Freeform 18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69" y="6129151"/>
            <a:ext cx="1409075" cy="6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0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3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79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rgbClr val="0F466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31775" indent="-231775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defRPr sz="2400">
                <a:latin typeface="Arial" pitchFamily="34" charset="0"/>
                <a:cs typeface="Arial" pitchFamily="34" charset="0"/>
              </a:defRPr>
            </a:lvl1pPr>
            <a:lvl2pPr>
              <a:buClr>
                <a:srgbClr val="336600"/>
              </a:buClr>
              <a:defRPr sz="2000">
                <a:latin typeface="Arial" pitchFamily="34" charset="0"/>
                <a:cs typeface="Arial" pitchFamily="34" charset="0"/>
              </a:defRPr>
            </a:lvl2pPr>
            <a:lvl3pPr>
              <a:buClr>
                <a:srgbClr val="336600"/>
              </a:buCl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5" y="6297886"/>
            <a:ext cx="2098623" cy="4811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10"/>
          <p:cNvGrpSpPr>
            <a:grpSpLocks noChangeAspect="1"/>
          </p:cNvGrpSpPr>
          <p:nvPr userDrawn="1"/>
        </p:nvGrpSpPr>
        <p:grpSpPr bwMode="auto">
          <a:xfrm>
            <a:off x="8068168" y="6108492"/>
            <a:ext cx="665812" cy="683078"/>
            <a:chOff x="1290" y="2184"/>
            <a:chExt cx="448" cy="459"/>
          </a:xfrm>
        </p:grpSpPr>
        <p:sp>
          <p:nvSpPr>
            <p:cNvPr id="9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Freeform 12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Oval 13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Oval 14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Freeform 15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Freeform 16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Freeform 17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6" name="Freeform 18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669" y="6129151"/>
            <a:ext cx="1409075" cy="62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64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9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9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7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9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3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3A4C5-138B-47A9-A3D6-23DEFD425F0D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9F3C-8F5A-4288-A2E1-D6FE1C0E4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49666"/>
            <a:ext cx="8957388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Road Repair and Civil Engineering using </a:t>
            </a:r>
            <a:br>
              <a:rPr lang="en-US" dirty="0" smtClean="0"/>
            </a:br>
            <a:r>
              <a:rPr lang="en-US" dirty="0" smtClean="0"/>
              <a:t>TDA and the CalRecycle Grant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6345" y="1521402"/>
            <a:ext cx="8404698" cy="1958955"/>
          </a:xfrm>
        </p:spPr>
        <p:txBody>
          <a:bodyPr>
            <a:noAutofit/>
          </a:bodyPr>
          <a:lstStyle/>
          <a:p>
            <a:pPr lvl="0"/>
            <a:r>
              <a:rPr lang="en-US" sz="2000" dirty="0" smtClean="0"/>
              <a:t>PRESENTED BY:</a:t>
            </a:r>
          </a:p>
          <a:p>
            <a:pPr lvl="0"/>
            <a:r>
              <a:rPr lang="en-US" sz="2000" dirty="0" smtClean="0"/>
              <a:t>Joaquin Wright, GHD Inc.</a:t>
            </a:r>
          </a:p>
          <a:p>
            <a:pPr lvl="0"/>
            <a:r>
              <a:rPr lang="en-US" sz="2000" dirty="0" smtClean="0"/>
              <a:t>On Behalf of CalRecycle to</a:t>
            </a:r>
          </a:p>
          <a:p>
            <a:pPr lvl="0"/>
            <a:r>
              <a:rPr lang="en-US" sz="2000" dirty="0" smtClean="0"/>
              <a:t>ASCE Redwood Empire Chapter </a:t>
            </a:r>
          </a:p>
          <a:p>
            <a:pPr lvl="0"/>
            <a:r>
              <a:rPr lang="en-US" sz="2000" dirty="0" smtClean="0"/>
              <a:t>10/08/2020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81400"/>
            <a:ext cx="30480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581400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3048000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923" y="1218440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Mechanically Stabilized Welded Wire Walls</a:t>
            </a:r>
            <a:endParaRPr lang="en-US" sz="17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08" y="1838569"/>
            <a:ext cx="6346876" cy="3708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75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</a:t>
            </a:r>
            <a:r>
              <a:rPr lang="en-US" sz="1700" b="1" i="1" dirty="0" smtClean="0"/>
              <a:t>Welded wire MSTDA, Site #3 Italian </a:t>
            </a:r>
            <a:r>
              <a:rPr lang="en-US" sz="1700" b="1" i="1" dirty="0" smtClean="0"/>
              <a:t>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4" y="1571348"/>
            <a:ext cx="5877017" cy="44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</a:t>
            </a:r>
            <a:r>
              <a:rPr lang="en-US" sz="1700" b="1" i="1" dirty="0" smtClean="0"/>
              <a:t>Welded wire MSTDA</a:t>
            </a:r>
            <a:r>
              <a:rPr lang="en-US" sz="1700" b="1" i="1" dirty="0"/>
              <a:t>, Site #3 Italian </a:t>
            </a:r>
            <a:r>
              <a:rPr lang="en-US" sz="1700" b="1" i="1" dirty="0" smtClean="0"/>
              <a:t>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5" y="1679380"/>
            <a:ext cx="3968319" cy="2976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2789" y="2325489"/>
            <a:ext cx="3689412" cy="27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</a:t>
            </a:r>
            <a:r>
              <a:rPr lang="en-US" sz="1700" b="1" i="1" dirty="0" smtClean="0"/>
              <a:t>Welded wire MSTDA</a:t>
            </a:r>
            <a:r>
              <a:rPr lang="en-US" sz="1700" b="1" i="1" dirty="0"/>
              <a:t>, Site #3 Italian </a:t>
            </a:r>
            <a:r>
              <a:rPr lang="en-US" sz="1700" b="1" i="1" dirty="0" smtClean="0"/>
              <a:t>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14" y="1518081"/>
            <a:ext cx="6019061" cy="45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0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</a:t>
            </a:r>
            <a:r>
              <a:rPr lang="en-US" sz="1700" b="1" i="1" dirty="0" smtClean="0"/>
              <a:t>Welded wire MSTDA</a:t>
            </a:r>
            <a:r>
              <a:rPr lang="en-US" sz="1700" b="1" i="1" dirty="0"/>
              <a:t>, Site #3 Italian </a:t>
            </a:r>
            <a:r>
              <a:rPr lang="en-US" sz="1700" b="1" i="1" dirty="0" smtClean="0"/>
              <a:t>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14" y="1518083"/>
            <a:ext cx="6098959" cy="45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</a:t>
            </a:r>
            <a:r>
              <a:rPr lang="en-US" sz="1700" b="1" i="1" dirty="0" smtClean="0"/>
              <a:t>Welded wire MSTDA</a:t>
            </a:r>
            <a:r>
              <a:rPr lang="en-US" sz="1700" b="1" i="1" dirty="0"/>
              <a:t>, Site #3 Italian </a:t>
            </a:r>
            <a:r>
              <a:rPr lang="en-US" sz="1700" b="1" i="1" dirty="0" smtClean="0"/>
              <a:t>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80" y="1535837"/>
            <a:ext cx="6072324" cy="455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923" y="1218440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Mechanically Stabilized Welded Wire Walls</a:t>
            </a:r>
            <a:endParaRPr lang="en-US" sz="17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08" y="1838569"/>
            <a:ext cx="6346876" cy="37084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53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923" y="1218440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Mechanically Stabilized Welded Wire </a:t>
            </a:r>
            <a:r>
              <a:rPr lang="en-US" sz="1700" b="1" i="1" dirty="0"/>
              <a:t>Walls Site </a:t>
            </a:r>
            <a:r>
              <a:rPr lang="en-US" sz="1700" b="1" i="1" dirty="0" smtClean="0"/>
              <a:t>#6</a:t>
            </a:r>
            <a:endParaRPr lang="en-US" sz="17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97" y="1576873"/>
            <a:ext cx="6008914" cy="4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3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923" y="1069144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Mechanically Stabilized Welded Wire </a:t>
            </a:r>
            <a:r>
              <a:rPr lang="en-US" sz="1700" b="1" i="1" dirty="0"/>
              <a:t>Walls Site </a:t>
            </a:r>
            <a:r>
              <a:rPr lang="en-US" sz="1700" b="1" i="1" dirty="0" smtClean="0"/>
              <a:t>#6</a:t>
            </a:r>
            <a:endParaRPr lang="en-US" sz="17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20" y="1399588"/>
            <a:ext cx="6093826" cy="45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1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923" y="1069144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Mechanically Stabilized Welded Wire </a:t>
            </a:r>
            <a:r>
              <a:rPr lang="en-US" sz="1700" b="1" i="1" dirty="0"/>
              <a:t>Walls Site </a:t>
            </a:r>
            <a:r>
              <a:rPr lang="en-US" sz="1700" b="1" i="1" dirty="0" smtClean="0"/>
              <a:t>#6</a:t>
            </a:r>
            <a:endParaRPr lang="en-US" sz="17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26" y="1922106"/>
            <a:ext cx="5250999" cy="39382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247" y="1990531"/>
            <a:ext cx="4727511" cy="35456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859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2430" y="188344"/>
            <a:ext cx="4132053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Todays Presentation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0717" y="1600201"/>
            <a:ext cx="8307238" cy="3058064"/>
          </a:xfrm>
        </p:spPr>
        <p:txBody>
          <a:bodyPr/>
          <a:lstStyle/>
          <a:p>
            <a:r>
              <a:rPr lang="en-US" sz="2000" dirty="0" smtClean="0"/>
              <a:t>Introduction to TDA use in </a:t>
            </a:r>
            <a:r>
              <a:rPr lang="en-US" sz="2000" dirty="0"/>
              <a:t>C</a:t>
            </a:r>
            <a:r>
              <a:rPr lang="en-US" sz="2000" dirty="0" smtClean="0"/>
              <a:t>ivil </a:t>
            </a:r>
            <a:r>
              <a:rPr lang="en-US" sz="2000" dirty="0"/>
              <a:t>E</a:t>
            </a:r>
            <a:r>
              <a:rPr lang="en-US" sz="2000" dirty="0" smtClean="0"/>
              <a:t>ngineering </a:t>
            </a:r>
            <a:r>
              <a:rPr lang="en-US" sz="2000" dirty="0"/>
              <a:t>A</a:t>
            </a:r>
            <a:r>
              <a:rPr lang="en-US" sz="2000" dirty="0" smtClean="0"/>
              <a:t>pplications </a:t>
            </a:r>
            <a:r>
              <a:rPr lang="en-US" sz="2000" dirty="0"/>
              <a:t>V</a:t>
            </a:r>
            <a:r>
              <a:rPr lang="en-US" sz="2000" dirty="0" smtClean="0"/>
              <a:t>ideo</a:t>
            </a:r>
          </a:p>
          <a:p>
            <a:r>
              <a:rPr lang="en-US" sz="2000" dirty="0" smtClean="0"/>
              <a:t>Road and Civil Engineering Applications in California </a:t>
            </a:r>
          </a:p>
          <a:p>
            <a:r>
              <a:rPr lang="en-US" sz="2000" dirty="0" smtClean="0"/>
              <a:t>CalRecycle TDA Grant Outline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7923" y="1069144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Mechanically Stabilized Welded Wire </a:t>
            </a:r>
            <a:r>
              <a:rPr lang="en-US" sz="1700" b="1" i="1" dirty="0"/>
              <a:t>Walls Site </a:t>
            </a:r>
            <a:r>
              <a:rPr lang="en-US" sz="1700" b="1" i="1" dirty="0" smtClean="0"/>
              <a:t>#6</a:t>
            </a:r>
            <a:endParaRPr lang="en-US" sz="17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69" y="1393794"/>
            <a:ext cx="6232125" cy="46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44" y="1858108"/>
            <a:ext cx="5788351" cy="3810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88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9" y="1520889"/>
            <a:ext cx="5585928" cy="41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65" y="1621218"/>
            <a:ext cx="3392477" cy="4523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7960" y="2184488"/>
            <a:ext cx="4506157" cy="33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8" y="2024110"/>
            <a:ext cx="4101484" cy="3076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4783" y="2124632"/>
            <a:ext cx="4568302" cy="3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2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51" y="1509203"/>
            <a:ext cx="6060490" cy="45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1518082"/>
            <a:ext cx="6125593" cy="459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513" y="1518082"/>
            <a:ext cx="6089527" cy="45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1547" y="1526958"/>
            <a:ext cx="5953958" cy="446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9" y="1520889"/>
            <a:ext cx="5585928" cy="41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CalRecycle’ s Objective is to promote the use of TDA in Civil Engineering Applications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Educate Private Consulting Civil Engineers, Public Works Departments, </a:t>
            </a:r>
            <a:r>
              <a:rPr lang="en-US" dirty="0"/>
              <a:t>CALTRANS, </a:t>
            </a:r>
            <a:r>
              <a:rPr lang="en-US" dirty="0" smtClean="0"/>
              <a:t>and Environmental Agencies on the benefits of using TDA</a:t>
            </a:r>
          </a:p>
          <a:p>
            <a:r>
              <a:rPr lang="en-US" dirty="0" smtClean="0"/>
              <a:t>Research – Develop Sustainable, Environmental Beneficial and Cost Effective Civil Engineering Reuses for Waste Tires </a:t>
            </a:r>
          </a:p>
          <a:p>
            <a:r>
              <a:rPr lang="en-US" dirty="0" smtClean="0"/>
              <a:t>Coordinate and Assist Waste Tire Processors to assure there is adequate TDA to meet future demand.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Italian Bar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75" y="1502230"/>
            <a:ext cx="6092890" cy="45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76" y="2785983"/>
            <a:ext cx="4391781" cy="329383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Walls, Buchanan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Failure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46" y="1587926"/>
            <a:ext cx="5397019" cy="404776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8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Gabion Basket Walls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Tuolumne County Road Repairs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17" y="2601258"/>
            <a:ext cx="4473541" cy="33551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9" y="1679380"/>
            <a:ext cx="4404049" cy="33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82" y="1527191"/>
            <a:ext cx="5557223" cy="45775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Repair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56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TDA, Moran road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688" y="1386515"/>
            <a:ext cx="3530112" cy="470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22" y="1509607"/>
            <a:ext cx="5911989" cy="44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98" y="1448813"/>
            <a:ext cx="6131443" cy="45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6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63" y="1438181"/>
            <a:ext cx="6143348" cy="460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8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</a:t>
            </a:r>
            <a:r>
              <a:rPr lang="en-US" sz="1700" b="1" i="1" dirty="0"/>
              <a:t>walls, Indiana Ranch Road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89" y="1461877"/>
            <a:ext cx="5989307" cy="44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4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walls, Indiana </a:t>
            </a:r>
            <a:r>
              <a:rPr lang="en-US" sz="1700" b="1" i="1" dirty="0"/>
              <a:t>R</a:t>
            </a:r>
            <a:r>
              <a:rPr lang="en-US" sz="1700" b="1" i="1" dirty="0" smtClean="0"/>
              <a:t>anch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6612" y="2045887"/>
            <a:ext cx="4149563" cy="311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 for Tire Derived Aggregate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Lightweight fill for Road Embankments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Lightweight fill for Road Slide Repair</a:t>
            </a:r>
          </a:p>
          <a:p>
            <a:r>
              <a:rPr lang="en-US" dirty="0" smtClean="0"/>
              <a:t>Lightweight backfill for Retaining Walls</a:t>
            </a:r>
          </a:p>
          <a:p>
            <a:r>
              <a:rPr lang="en-US" dirty="0" smtClean="0"/>
              <a:t>TDA used in Vibration Mitigation Applications</a:t>
            </a:r>
          </a:p>
          <a:p>
            <a:r>
              <a:rPr lang="en-US" dirty="0" smtClean="0"/>
              <a:t>TDA in Landfill Applications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TDA in Low Impact Development (LID) Storm-Water infiltration galleries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2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walls, </a:t>
            </a:r>
            <a:r>
              <a:rPr lang="en-US" sz="1700" b="1" i="1" dirty="0" err="1" smtClean="0"/>
              <a:t>Pendola</a:t>
            </a:r>
            <a:r>
              <a:rPr lang="en-US" sz="1700" b="1" i="1" dirty="0" smtClean="0"/>
              <a:t>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20" y="1387227"/>
            <a:ext cx="6245289" cy="468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behind soldier pile walls, </a:t>
            </a:r>
            <a:r>
              <a:rPr lang="en-US" sz="1700" b="1" i="1" dirty="0" err="1" smtClean="0"/>
              <a:t>Pendola</a:t>
            </a:r>
            <a:r>
              <a:rPr lang="en-US" sz="1700" b="1" i="1" dirty="0" smtClean="0"/>
              <a:t>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TDA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429" y="1367163"/>
            <a:ext cx="6249877" cy="468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Lightweight fill, Fountain House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2019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51" y="1527191"/>
            <a:ext cx="5421086" cy="406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7563" y="1066252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i="1" dirty="0" smtClean="0"/>
              <a:t>TDA Lightweight fill, Oregon Hill Road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Yuba County road failure repairs with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2019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31" y="1384663"/>
            <a:ext cx="6479178" cy="485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6" y="2185320"/>
            <a:ext cx="8881078" cy="45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6369" y="850158"/>
            <a:ext cx="8779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2007 – Marina </a:t>
            </a:r>
            <a:r>
              <a:rPr lang="en-US" sz="2000" dirty="0" smtClean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Drive, </a:t>
            </a:r>
            <a:r>
              <a:rPr lang="en-US" sz="2000" dirty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Mendocino Co. Landslide Repair</a:t>
            </a:r>
          </a:p>
          <a:p>
            <a:pPr marL="548640" indent="-411480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2008 </a:t>
            </a:r>
            <a:r>
              <a:rPr lang="en-US" sz="2000" dirty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Sonoma Co. Geysers Rd. Landslide Repair  </a:t>
            </a:r>
            <a:r>
              <a:rPr lang="en-US" sz="2000" dirty="0" smtClean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Project</a:t>
            </a:r>
            <a:endParaRPr lang="en-US" sz="2000" dirty="0">
              <a:solidFill>
                <a:srgbClr val="0F466D"/>
              </a:solidFill>
              <a:cs typeface="Arial" pitchFamily="34" charset="0"/>
            </a:endParaRPr>
          </a:p>
          <a:p>
            <a:pPr marL="548640" indent="-411480"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2009 - Sonoma Mtn. Road , Landslide Repair  </a:t>
            </a:r>
            <a:r>
              <a:rPr lang="en-US" sz="2000" dirty="0" smtClean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Project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826577" y="265383"/>
            <a:ext cx="73188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lightweight fill Road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Repair Project</a:t>
            </a:r>
            <a:endParaRPr lang="en-US" sz="3200" dirty="0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 bwMode="auto">
          <a:xfrm>
            <a:off x="8365535" y="6133649"/>
            <a:ext cx="613063" cy="628961"/>
            <a:chOff x="1290" y="2184"/>
            <a:chExt cx="448" cy="459"/>
          </a:xfrm>
        </p:grpSpPr>
        <p:sp>
          <p:nvSpPr>
            <p:cNvPr id="11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Oval 13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69" y="6154550"/>
            <a:ext cx="2098623" cy="481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4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Content Placeholder 3" descr="Marina Dr Const pic 92007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5872" y="754028"/>
            <a:ext cx="7029647" cy="5272235"/>
          </a:xfrm>
          <a:ln w="19050">
            <a:solidFill>
              <a:srgbClr val="0F466D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130136" y="4914900"/>
            <a:ext cx="4707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133,000 Tires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8281" y="169253"/>
            <a:ext cx="5884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Mendocino County, Marina Dr.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0"/>
          <p:cNvGrpSpPr>
            <a:grpSpLocks noChangeAspect="1"/>
          </p:cNvGrpSpPr>
          <p:nvPr/>
        </p:nvGrpSpPr>
        <p:grpSpPr bwMode="auto">
          <a:xfrm>
            <a:off x="7998445" y="5772662"/>
            <a:ext cx="844218" cy="866110"/>
            <a:chOff x="1290" y="2184"/>
            <a:chExt cx="448" cy="459"/>
          </a:xfrm>
        </p:grpSpPr>
        <p:sp>
          <p:nvSpPr>
            <p:cNvPr id="8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9" name="Freeform 12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Oval 13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Oval 14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5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Freeform 16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Freeform 17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3032462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 bwMode="auto">
          <a:xfrm>
            <a:off x="7998445" y="5772662"/>
            <a:ext cx="844218" cy="866110"/>
            <a:chOff x="1290" y="2184"/>
            <a:chExt cx="448" cy="459"/>
          </a:xfrm>
        </p:grpSpPr>
        <p:sp>
          <p:nvSpPr>
            <p:cNvPr id="11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2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Oval 13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Oval 14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Freeform 15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6" name="Freeform 16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7" name="Freeform 17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30953" y="0"/>
            <a:ext cx="77039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Marina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Drive, Mendocino County 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 descr="DSC0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3805" y="989382"/>
            <a:ext cx="6748837" cy="5061628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9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DSC031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829" y="221197"/>
            <a:ext cx="5486400" cy="4114800"/>
          </a:xfrm>
          <a:prstGeom prst="rect">
            <a:avLst/>
          </a:prstGeom>
          <a:noFill/>
          <a:ln w="25400" cmpd="sng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07520" y="566530"/>
            <a:ext cx="3015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Geysers Road, Sonoma County 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105" name="Picture 1" descr="DSC022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4852" y="2561660"/>
            <a:ext cx="4855741" cy="348691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</p:pic>
      <p:grpSp>
        <p:nvGrpSpPr>
          <p:cNvPr id="10" name="Group 10"/>
          <p:cNvGrpSpPr>
            <a:grpSpLocks noChangeAspect="1"/>
          </p:cNvGrpSpPr>
          <p:nvPr/>
        </p:nvGrpSpPr>
        <p:grpSpPr bwMode="auto">
          <a:xfrm>
            <a:off x="7998445" y="5772662"/>
            <a:ext cx="844218" cy="866110"/>
            <a:chOff x="1290" y="2184"/>
            <a:chExt cx="448" cy="459"/>
          </a:xfrm>
        </p:grpSpPr>
        <p:sp>
          <p:nvSpPr>
            <p:cNvPr id="11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2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Oval 13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Oval 14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Freeform 15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6" name="Freeform 16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7" name="Freeform 17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157473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3182"/>
            <a:ext cx="8229600" cy="8382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Sonoma Mtn.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Road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Sonoma County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Content Placeholder 3" descr="Sonoma Mtn Rd 1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990600"/>
            <a:ext cx="5092700" cy="3810000"/>
          </a:xfrm>
          <a:ln w="19050">
            <a:solidFill>
              <a:srgbClr val="002060"/>
            </a:solidFill>
          </a:ln>
        </p:spPr>
      </p:pic>
      <p:pic>
        <p:nvPicPr>
          <p:cNvPr id="14" name="Content Placeholder 6" descr="IMG_251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9743" y="2761259"/>
            <a:ext cx="4650323" cy="3270812"/>
          </a:xfrm>
          <a:prstGeom prst="rect">
            <a:avLst/>
          </a:prstGeom>
          <a:noFill/>
          <a:ln w="19050">
            <a:solidFill>
              <a:srgbClr val="0F466D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362887" y="2761259"/>
            <a:ext cx="343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330,000 TIRES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94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0" y="0"/>
            <a:ext cx="9138890" cy="845478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Sonoma Mtn. Road, Sonoma County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 descr="IMG_307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7150" y="1068243"/>
            <a:ext cx="6587217" cy="4940413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grpSp>
        <p:nvGrpSpPr>
          <p:cNvPr id="6" name="Group 10"/>
          <p:cNvGrpSpPr>
            <a:grpSpLocks noChangeAspect="1"/>
          </p:cNvGrpSpPr>
          <p:nvPr/>
        </p:nvGrpSpPr>
        <p:grpSpPr bwMode="auto">
          <a:xfrm>
            <a:off x="7998445" y="5772662"/>
            <a:ext cx="844218" cy="866110"/>
            <a:chOff x="1290" y="2184"/>
            <a:chExt cx="448" cy="459"/>
          </a:xfrm>
        </p:grpSpPr>
        <p:sp>
          <p:nvSpPr>
            <p:cNvPr id="7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8" name="Freeform 12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9" name="Oval 13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Oval 14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Freeform 15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6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Freeform 17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75129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Beneficial Properties of Tire Derived Aggregate (TDA) in Civil Engineering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Tire Derived Aggregate (TDA) has properties that civil engineers, public works professionals &amp; contractors need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Lightweight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Free Draining/High Permeability</a:t>
            </a:r>
          </a:p>
          <a:p>
            <a:pPr lvl="1"/>
            <a:r>
              <a:rPr lang="en-US" dirty="0" smtClean="0"/>
              <a:t>Low earth pressure</a:t>
            </a:r>
          </a:p>
          <a:p>
            <a:pPr lvl="1"/>
            <a:r>
              <a:rPr lang="en-US" dirty="0" smtClean="0"/>
              <a:t>Good thermal insulation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Durable</a:t>
            </a:r>
          </a:p>
          <a:p>
            <a:pPr lvl="1"/>
            <a:r>
              <a:rPr lang="en-US" dirty="0" smtClean="0"/>
              <a:t>Compressible</a:t>
            </a:r>
          </a:p>
          <a:p>
            <a:pPr lvl="1"/>
            <a:r>
              <a:rPr lang="en-US" dirty="0" smtClean="0"/>
              <a:t>May be cheapest solution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Helps the environment when used in sustainable infrastructure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Conserves natural aggregate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620" y="76200"/>
            <a:ext cx="8819978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Low Impact Design </a:t>
            </a:r>
            <a:br>
              <a:rPr lang="en-US" dirty="0" smtClean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Water Infiltration Galleries </a:t>
            </a:r>
            <a:endParaRPr lang="en-US" dirty="0">
              <a:solidFill>
                <a:srgbClr val="0F46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Butte Regional Transit Operations Center (</a:t>
            </a:r>
            <a:r>
              <a:rPr lang="en-US" dirty="0" err="1" smtClean="0"/>
              <a:t>BRTOC</a:t>
            </a:r>
            <a:r>
              <a:rPr lang="en-US" dirty="0" smtClean="0"/>
              <a:t>), Chico, CA</a:t>
            </a:r>
          </a:p>
          <a:p>
            <a:pPr lvl="1"/>
            <a:r>
              <a:rPr lang="en-US" dirty="0" smtClean="0"/>
              <a:t>Butte County Association of Governments</a:t>
            </a:r>
          </a:p>
          <a:p>
            <a:pPr lvl="1"/>
            <a:r>
              <a:rPr lang="en-US" dirty="0" smtClean="0"/>
              <a:t>Construction Complete in 2016</a:t>
            </a:r>
          </a:p>
          <a:p>
            <a:r>
              <a:rPr lang="en-US" dirty="0" smtClean="0"/>
              <a:t>Transportation Improvements for Redwood Business Park, Ukiah, CA</a:t>
            </a:r>
          </a:p>
          <a:p>
            <a:pPr lvl="1"/>
            <a:r>
              <a:rPr lang="en-US" dirty="0" smtClean="0"/>
              <a:t>City of Ukiah</a:t>
            </a:r>
          </a:p>
          <a:p>
            <a:pPr lvl="1"/>
            <a:r>
              <a:rPr lang="en-US" dirty="0" smtClean="0"/>
              <a:t>Construction completed 2018</a:t>
            </a:r>
            <a:endParaRPr lang="en-US" dirty="0"/>
          </a:p>
        </p:txBody>
      </p:sp>
      <p:grpSp>
        <p:nvGrpSpPr>
          <p:cNvPr id="4" name="Group 10"/>
          <p:cNvGrpSpPr>
            <a:grpSpLocks noChangeAspect="1"/>
          </p:cNvGrpSpPr>
          <p:nvPr/>
        </p:nvGrpSpPr>
        <p:grpSpPr bwMode="auto">
          <a:xfrm>
            <a:off x="8365535" y="6133649"/>
            <a:ext cx="613063" cy="628961"/>
            <a:chOff x="1290" y="2184"/>
            <a:chExt cx="448" cy="459"/>
          </a:xfrm>
        </p:grpSpPr>
        <p:sp>
          <p:nvSpPr>
            <p:cNvPr id="5" name="Rectangle 11"/>
            <p:cNvSpPr>
              <a:spLocks noChangeAspect="1" noChangeArrowheads="1"/>
            </p:cNvSpPr>
            <p:nvPr/>
          </p:nvSpPr>
          <p:spPr bwMode="ltGray">
            <a:xfrm>
              <a:off x="1313" y="2184"/>
              <a:ext cx="406" cy="4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6" name="Freeform 5"/>
            <p:cNvSpPr>
              <a:spLocks noChangeAspect="1"/>
            </p:cNvSpPr>
            <p:nvPr/>
          </p:nvSpPr>
          <p:spPr bwMode="ltGray">
            <a:xfrm>
              <a:off x="1328" y="2198"/>
              <a:ext cx="378" cy="430"/>
            </a:xfrm>
            <a:custGeom>
              <a:avLst/>
              <a:gdLst>
                <a:gd name="T0" fmla="*/ 378 w 378"/>
                <a:gd name="T1" fmla="*/ 430 h 430"/>
                <a:gd name="T2" fmla="*/ 378 w 378"/>
                <a:gd name="T3" fmla="*/ 0 h 430"/>
                <a:gd name="T4" fmla="*/ 0 w 378"/>
                <a:gd name="T5" fmla="*/ 0 h 430"/>
                <a:gd name="T6" fmla="*/ 0 w 378"/>
                <a:gd name="T7" fmla="*/ 430 h 430"/>
                <a:gd name="T8" fmla="*/ 378 w 378"/>
                <a:gd name="T9" fmla="*/ 430 h 430"/>
                <a:gd name="T10" fmla="*/ 378 w 378"/>
                <a:gd name="T11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8" h="430">
                  <a:moveTo>
                    <a:pt x="378" y="430"/>
                  </a:moveTo>
                  <a:lnTo>
                    <a:pt x="378" y="0"/>
                  </a:lnTo>
                  <a:lnTo>
                    <a:pt x="0" y="0"/>
                  </a:lnTo>
                  <a:lnTo>
                    <a:pt x="0" y="430"/>
                  </a:lnTo>
                  <a:lnTo>
                    <a:pt x="378" y="430"/>
                  </a:lnTo>
                  <a:lnTo>
                    <a:pt x="378" y="430"/>
                  </a:lnTo>
                  <a:close/>
                </a:path>
              </a:pathLst>
            </a:custGeom>
            <a:solidFill>
              <a:srgbClr val="006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7" name="Oval 6"/>
            <p:cNvSpPr>
              <a:spLocks noChangeAspect="1" noChangeArrowheads="1"/>
            </p:cNvSpPr>
            <p:nvPr/>
          </p:nvSpPr>
          <p:spPr bwMode="ltGray">
            <a:xfrm>
              <a:off x="1290" y="2276"/>
              <a:ext cx="448" cy="26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8" name="Oval 7"/>
            <p:cNvSpPr>
              <a:spLocks noChangeAspect="1" noChangeArrowheads="1"/>
            </p:cNvSpPr>
            <p:nvPr/>
          </p:nvSpPr>
          <p:spPr bwMode="ltGray">
            <a:xfrm>
              <a:off x="1302" y="2290"/>
              <a:ext cx="424" cy="242"/>
            </a:xfrm>
            <a:prstGeom prst="ellipse">
              <a:avLst/>
            </a:pr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ltGray">
            <a:xfrm>
              <a:off x="1333" y="2339"/>
              <a:ext cx="114" cy="137"/>
            </a:xfrm>
            <a:custGeom>
              <a:avLst/>
              <a:gdLst>
                <a:gd name="T0" fmla="*/ 102 w 111"/>
                <a:gd name="T1" fmla="*/ 27 h 134"/>
                <a:gd name="T2" fmla="*/ 110 w 111"/>
                <a:gd name="T3" fmla="*/ 51 h 134"/>
                <a:gd name="T4" fmla="*/ 76 w 111"/>
                <a:gd name="T5" fmla="*/ 51 h 134"/>
                <a:gd name="T6" fmla="*/ 63 w 111"/>
                <a:gd name="T7" fmla="*/ 33 h 134"/>
                <a:gd name="T8" fmla="*/ 47 w 111"/>
                <a:gd name="T9" fmla="*/ 36 h 134"/>
                <a:gd name="T10" fmla="*/ 40 w 111"/>
                <a:gd name="T11" fmla="*/ 79 h 134"/>
                <a:gd name="T12" fmla="*/ 53 w 111"/>
                <a:gd name="T13" fmla="*/ 104 h 134"/>
                <a:gd name="T14" fmla="*/ 75 w 111"/>
                <a:gd name="T15" fmla="*/ 95 h 134"/>
                <a:gd name="T16" fmla="*/ 76 w 111"/>
                <a:gd name="T17" fmla="*/ 87 h 134"/>
                <a:gd name="T18" fmla="*/ 58 w 111"/>
                <a:gd name="T19" fmla="*/ 87 h 134"/>
                <a:gd name="T20" fmla="*/ 58 w 111"/>
                <a:gd name="T21" fmla="*/ 63 h 134"/>
                <a:gd name="T22" fmla="*/ 110 w 111"/>
                <a:gd name="T23" fmla="*/ 63 h 134"/>
                <a:gd name="T24" fmla="*/ 110 w 111"/>
                <a:gd name="T25" fmla="*/ 130 h 134"/>
                <a:gd name="T26" fmla="*/ 94 w 111"/>
                <a:gd name="T27" fmla="*/ 130 h 134"/>
                <a:gd name="T28" fmla="*/ 88 w 111"/>
                <a:gd name="T29" fmla="*/ 117 h 134"/>
                <a:gd name="T30" fmla="*/ 35 w 111"/>
                <a:gd name="T31" fmla="*/ 128 h 134"/>
                <a:gd name="T32" fmla="*/ 1 w 111"/>
                <a:gd name="T33" fmla="*/ 74 h 134"/>
                <a:gd name="T34" fmla="*/ 24 w 111"/>
                <a:gd name="T35" fmla="*/ 16 h 134"/>
                <a:gd name="T36" fmla="*/ 102 w 111"/>
                <a:gd name="T37" fmla="*/ 2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34">
                  <a:moveTo>
                    <a:pt x="102" y="27"/>
                  </a:moveTo>
                  <a:cubicBezTo>
                    <a:pt x="107" y="33"/>
                    <a:pt x="111" y="42"/>
                    <a:pt x="110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5" y="44"/>
                    <a:pt x="71" y="36"/>
                    <a:pt x="63" y="33"/>
                  </a:cubicBezTo>
                  <a:cubicBezTo>
                    <a:pt x="58" y="31"/>
                    <a:pt x="52" y="33"/>
                    <a:pt x="47" y="36"/>
                  </a:cubicBezTo>
                  <a:cubicBezTo>
                    <a:pt x="37" y="47"/>
                    <a:pt x="39" y="64"/>
                    <a:pt x="40" y="79"/>
                  </a:cubicBezTo>
                  <a:cubicBezTo>
                    <a:pt x="40" y="89"/>
                    <a:pt x="44" y="99"/>
                    <a:pt x="53" y="104"/>
                  </a:cubicBezTo>
                  <a:cubicBezTo>
                    <a:pt x="62" y="106"/>
                    <a:pt x="71" y="103"/>
                    <a:pt x="75" y="95"/>
                  </a:cubicBezTo>
                  <a:cubicBezTo>
                    <a:pt x="75" y="93"/>
                    <a:pt x="77" y="90"/>
                    <a:pt x="76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110" y="63"/>
                    <a:pt x="110" y="63"/>
                    <a:pt x="110" y="63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94" y="130"/>
                    <a:pt x="94" y="130"/>
                    <a:pt x="94" y="130"/>
                  </a:cubicBezTo>
                  <a:cubicBezTo>
                    <a:pt x="91" y="126"/>
                    <a:pt x="91" y="121"/>
                    <a:pt x="88" y="117"/>
                  </a:cubicBezTo>
                  <a:cubicBezTo>
                    <a:pt x="75" y="131"/>
                    <a:pt x="53" y="134"/>
                    <a:pt x="35" y="128"/>
                  </a:cubicBezTo>
                  <a:cubicBezTo>
                    <a:pt x="12" y="121"/>
                    <a:pt x="2" y="96"/>
                    <a:pt x="1" y="74"/>
                  </a:cubicBezTo>
                  <a:cubicBezTo>
                    <a:pt x="0" y="51"/>
                    <a:pt x="6" y="31"/>
                    <a:pt x="24" y="16"/>
                  </a:cubicBezTo>
                  <a:cubicBezTo>
                    <a:pt x="47" y="0"/>
                    <a:pt x="84" y="4"/>
                    <a:pt x="10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Freeform 9"/>
            <p:cNvSpPr>
              <a:spLocks noChangeAspect="1"/>
            </p:cNvSpPr>
            <p:nvPr/>
          </p:nvSpPr>
          <p:spPr bwMode="ltGray">
            <a:xfrm>
              <a:off x="1586" y="2347"/>
              <a:ext cx="115" cy="125"/>
            </a:xfrm>
            <a:custGeom>
              <a:avLst/>
              <a:gdLst>
                <a:gd name="T0" fmla="*/ 47 w 112"/>
                <a:gd name="T1" fmla="*/ 1 h 122"/>
                <a:gd name="T2" fmla="*/ 97 w 112"/>
                <a:gd name="T3" fmla="*/ 23 h 122"/>
                <a:gd name="T4" fmla="*/ 97 w 112"/>
                <a:gd name="T5" fmla="*/ 100 h 122"/>
                <a:gd name="T6" fmla="*/ 42 w 112"/>
                <a:gd name="T7" fmla="*/ 121 h 122"/>
                <a:gd name="T8" fmla="*/ 1 w 112"/>
                <a:gd name="T9" fmla="*/ 122 h 122"/>
                <a:gd name="T10" fmla="*/ 1 w 112"/>
                <a:gd name="T11" fmla="*/ 1 h 122"/>
                <a:gd name="T12" fmla="*/ 47 w 112"/>
                <a:gd name="T13" fmla="*/ 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22">
                  <a:moveTo>
                    <a:pt x="47" y="1"/>
                  </a:moveTo>
                  <a:cubicBezTo>
                    <a:pt x="67" y="1"/>
                    <a:pt x="86" y="4"/>
                    <a:pt x="97" y="23"/>
                  </a:cubicBezTo>
                  <a:cubicBezTo>
                    <a:pt x="112" y="45"/>
                    <a:pt x="111" y="79"/>
                    <a:pt x="97" y="100"/>
                  </a:cubicBezTo>
                  <a:cubicBezTo>
                    <a:pt x="83" y="119"/>
                    <a:pt x="63" y="121"/>
                    <a:pt x="42" y="121"/>
                  </a:cubicBezTo>
                  <a:cubicBezTo>
                    <a:pt x="32" y="122"/>
                    <a:pt x="0" y="122"/>
                    <a:pt x="1" y="12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5" y="1"/>
                    <a:pt x="31" y="0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Freeform 10"/>
            <p:cNvSpPr>
              <a:spLocks noChangeAspect="1"/>
            </p:cNvSpPr>
            <p:nvPr/>
          </p:nvSpPr>
          <p:spPr bwMode="ltGray">
            <a:xfrm>
              <a:off x="1463" y="2348"/>
              <a:ext cx="105" cy="124"/>
            </a:xfrm>
            <a:custGeom>
              <a:avLst/>
              <a:gdLst>
                <a:gd name="T0" fmla="*/ 37 w 105"/>
                <a:gd name="T1" fmla="*/ 45 h 124"/>
                <a:gd name="T2" fmla="*/ 68 w 105"/>
                <a:gd name="T3" fmla="*/ 45 h 124"/>
                <a:gd name="T4" fmla="*/ 68 w 105"/>
                <a:gd name="T5" fmla="*/ 0 h 124"/>
                <a:gd name="T6" fmla="*/ 105 w 105"/>
                <a:gd name="T7" fmla="*/ 0 h 124"/>
                <a:gd name="T8" fmla="*/ 105 w 105"/>
                <a:gd name="T9" fmla="*/ 124 h 124"/>
                <a:gd name="T10" fmla="*/ 68 w 105"/>
                <a:gd name="T11" fmla="*/ 124 h 124"/>
                <a:gd name="T12" fmla="*/ 68 w 105"/>
                <a:gd name="T13" fmla="*/ 75 h 124"/>
                <a:gd name="T14" fmla="*/ 37 w 105"/>
                <a:gd name="T15" fmla="*/ 75 h 124"/>
                <a:gd name="T16" fmla="*/ 37 w 105"/>
                <a:gd name="T17" fmla="*/ 124 h 124"/>
                <a:gd name="T18" fmla="*/ 0 w 105"/>
                <a:gd name="T19" fmla="*/ 124 h 124"/>
                <a:gd name="T20" fmla="*/ 0 w 105"/>
                <a:gd name="T21" fmla="*/ 0 h 124"/>
                <a:gd name="T22" fmla="*/ 37 w 105"/>
                <a:gd name="T23" fmla="*/ 0 h 124"/>
                <a:gd name="T24" fmla="*/ 37 w 105"/>
                <a:gd name="T25" fmla="*/ 45 h 124"/>
                <a:gd name="T26" fmla="*/ 37 w 105"/>
                <a:gd name="T27" fmla="*/ 4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5" h="124">
                  <a:moveTo>
                    <a:pt x="37" y="45"/>
                  </a:moveTo>
                  <a:lnTo>
                    <a:pt x="68" y="45"/>
                  </a:lnTo>
                  <a:lnTo>
                    <a:pt x="68" y="0"/>
                  </a:lnTo>
                  <a:lnTo>
                    <a:pt x="105" y="0"/>
                  </a:lnTo>
                  <a:lnTo>
                    <a:pt x="105" y="124"/>
                  </a:lnTo>
                  <a:lnTo>
                    <a:pt x="68" y="124"/>
                  </a:lnTo>
                  <a:lnTo>
                    <a:pt x="68" y="75"/>
                  </a:lnTo>
                  <a:lnTo>
                    <a:pt x="37" y="75"/>
                  </a:lnTo>
                  <a:lnTo>
                    <a:pt x="37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45"/>
                  </a:lnTo>
                  <a:lnTo>
                    <a:pt x="37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 bwMode="ltGray">
            <a:xfrm>
              <a:off x="1625" y="2373"/>
              <a:ext cx="33" cy="72"/>
            </a:xfrm>
            <a:custGeom>
              <a:avLst/>
              <a:gdLst>
                <a:gd name="T0" fmla="*/ 22 w 32"/>
                <a:gd name="T1" fmla="*/ 9 h 71"/>
                <a:gd name="T2" fmla="*/ 32 w 32"/>
                <a:gd name="T3" fmla="*/ 40 h 71"/>
                <a:gd name="T4" fmla="*/ 23 w 32"/>
                <a:gd name="T5" fmla="*/ 64 h 71"/>
                <a:gd name="T6" fmla="*/ 0 w 32"/>
                <a:gd name="T7" fmla="*/ 70 h 71"/>
                <a:gd name="T8" fmla="*/ 0 w 32"/>
                <a:gd name="T9" fmla="*/ 2 h 71"/>
                <a:gd name="T10" fmla="*/ 22 w 32"/>
                <a:gd name="T1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71">
                  <a:moveTo>
                    <a:pt x="22" y="9"/>
                  </a:moveTo>
                  <a:cubicBezTo>
                    <a:pt x="30" y="17"/>
                    <a:pt x="32" y="28"/>
                    <a:pt x="32" y="40"/>
                  </a:cubicBezTo>
                  <a:cubicBezTo>
                    <a:pt x="31" y="49"/>
                    <a:pt x="28" y="56"/>
                    <a:pt x="23" y="64"/>
                  </a:cubicBezTo>
                  <a:cubicBezTo>
                    <a:pt x="17" y="69"/>
                    <a:pt x="9" y="71"/>
                    <a:pt x="0" y="7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9" y="0"/>
                    <a:pt x="16" y="4"/>
                    <a:pt x="22" y="9"/>
                  </a:cubicBez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4492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BRTOC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Site Plan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106689"/>
            <a:ext cx="6053295" cy="50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3352800" y="1943100"/>
            <a:ext cx="2331720" cy="76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684520" y="1950720"/>
            <a:ext cx="0" cy="6248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323330" y="2804160"/>
            <a:ext cx="0" cy="929640"/>
          </a:xfrm>
          <a:prstGeom prst="line">
            <a:avLst/>
          </a:prstGeom>
          <a:ln w="666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14013" y="6029960"/>
            <a:ext cx="3662888" cy="0"/>
          </a:xfrm>
          <a:prstGeom prst="line">
            <a:avLst/>
          </a:prstGeom>
          <a:ln w="666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67840" y="3041650"/>
            <a:ext cx="0" cy="2740660"/>
          </a:xfrm>
          <a:prstGeom prst="line">
            <a:avLst/>
          </a:prstGeom>
          <a:ln w="920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20850" y="2622550"/>
            <a:ext cx="46990" cy="419100"/>
          </a:xfrm>
          <a:prstGeom prst="line">
            <a:avLst/>
          </a:prstGeom>
          <a:ln w="920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606550" y="1739900"/>
            <a:ext cx="114300" cy="882650"/>
          </a:xfrm>
          <a:prstGeom prst="line">
            <a:avLst/>
          </a:prstGeom>
          <a:ln w="666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606550" y="1593850"/>
            <a:ext cx="0" cy="146050"/>
          </a:xfrm>
          <a:prstGeom prst="line">
            <a:avLst/>
          </a:prstGeom>
          <a:ln w="666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10077446">
            <a:off x="1762722" y="5561446"/>
            <a:ext cx="502583" cy="468056"/>
          </a:xfrm>
          <a:prstGeom prst="arc">
            <a:avLst>
              <a:gd name="adj1" fmla="val 16904865"/>
              <a:gd name="adj2" fmla="val 1403372"/>
            </a:avLst>
          </a:prstGeom>
          <a:ln w="793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062220" y="2956560"/>
            <a:ext cx="0" cy="11963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57851" y="3427730"/>
            <a:ext cx="0" cy="68707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837430" y="2070259"/>
            <a:ext cx="0" cy="94297"/>
          </a:xfrm>
          <a:prstGeom prst="line">
            <a:avLst/>
          </a:prstGeom>
          <a:ln w="889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047934" y="2070258"/>
            <a:ext cx="0" cy="94297"/>
          </a:xfrm>
          <a:prstGeom prst="line">
            <a:avLst/>
          </a:prstGeom>
          <a:ln w="1174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82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Bio-retention Swale and TDA Infiltration </a:t>
            </a:r>
            <a:r>
              <a:rPr lang="en-US" dirty="0"/>
              <a:t>G</a:t>
            </a:r>
            <a:r>
              <a:rPr lang="en-US" dirty="0" smtClean="0"/>
              <a:t>allery Typical 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9" y="1418065"/>
            <a:ext cx="8388335" cy="415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4025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09" y="0"/>
            <a:ext cx="78867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BRTOC</a:t>
            </a:r>
            <a:r>
              <a:rPr lang="en-US" b="1" dirty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Construction Photos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72" y="2521247"/>
            <a:ext cx="2577329" cy="34397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2" r="6896"/>
          <a:stretch/>
        </p:blipFill>
        <p:spPr>
          <a:xfrm>
            <a:off x="3376549" y="1004305"/>
            <a:ext cx="3770515" cy="413489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3" y="1009687"/>
            <a:ext cx="3500680" cy="262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3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BRTOC</a:t>
            </a:r>
            <a:r>
              <a:rPr lang="en-US" dirty="0">
                <a:solidFill>
                  <a:srgbClr val="0F46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Construction Photos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88" y="2087373"/>
            <a:ext cx="4351338" cy="326350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8718" y="2086737"/>
            <a:ext cx="4346257" cy="325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441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City of Ukiah Redwood Business Park</a:t>
            </a:r>
            <a:br>
              <a:rPr lang="en-US" dirty="0" smtClean="0"/>
            </a:br>
            <a:r>
              <a:rPr lang="en-US" dirty="0" smtClean="0"/>
              <a:t>Road Reconstruction and TDA Infiltration galleries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4249"/>
            <a:ext cx="8229600" cy="395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98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TDA</a:t>
            </a:r>
            <a:r>
              <a:rPr lang="en-US" dirty="0" smtClean="0"/>
              <a:t> Infiltration gallery cross section 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524" y="1600200"/>
            <a:ext cx="7216951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09060" y="4584646"/>
            <a:ext cx="990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/>
              <a:t>BIORETENTION</a:t>
            </a:r>
            <a:r>
              <a:rPr lang="en-US" sz="1000" dirty="0" smtClean="0"/>
              <a:t> </a:t>
            </a:r>
            <a:r>
              <a:rPr lang="en-US" sz="1000" dirty="0" err="1" smtClean="0"/>
              <a:t>TDA</a:t>
            </a:r>
            <a:r>
              <a:rPr lang="en-US" sz="1000" dirty="0" smtClean="0"/>
              <a:t> AREA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178066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Typical Infiltration Gallery (Pre-Construction)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600200"/>
            <a:ext cx="5965862" cy="4474396"/>
          </a:xfrm>
        </p:spPr>
      </p:pic>
      <p:sp>
        <p:nvSpPr>
          <p:cNvPr id="7" name="Freeform 6"/>
          <p:cNvSpPr/>
          <p:nvPr/>
        </p:nvSpPr>
        <p:spPr>
          <a:xfrm>
            <a:off x="3952068" y="3936569"/>
            <a:ext cx="689674" cy="209228"/>
          </a:xfrm>
          <a:custGeom>
            <a:avLst/>
            <a:gdLst>
              <a:gd name="connsiteX0" fmla="*/ 247973 w 689674"/>
              <a:gd name="connsiteY0" fmla="*/ 7750 h 193729"/>
              <a:gd name="connsiteX1" fmla="*/ 689674 w 689674"/>
              <a:gd name="connsiteY1" fmla="*/ 0 h 193729"/>
              <a:gd name="connsiteX2" fmla="*/ 573437 w 689674"/>
              <a:gd name="connsiteY2" fmla="*/ 185980 h 193729"/>
              <a:gd name="connsiteX3" fmla="*/ 0 w 689674"/>
              <a:gd name="connsiteY3" fmla="*/ 193729 h 193729"/>
              <a:gd name="connsiteX4" fmla="*/ 247973 w 689674"/>
              <a:gd name="connsiteY4" fmla="*/ 7750 h 19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674" h="193729">
                <a:moveTo>
                  <a:pt x="247973" y="7750"/>
                </a:moveTo>
                <a:lnTo>
                  <a:pt x="689674" y="0"/>
                </a:lnTo>
                <a:lnTo>
                  <a:pt x="573437" y="185980"/>
                </a:lnTo>
                <a:lnTo>
                  <a:pt x="0" y="193729"/>
                </a:lnTo>
                <a:lnTo>
                  <a:pt x="247973" y="77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4215539" y="3425125"/>
            <a:ext cx="1611824" cy="705173"/>
          </a:xfrm>
          <a:custGeom>
            <a:avLst/>
            <a:gdLst>
              <a:gd name="connsiteX0" fmla="*/ 309966 w 1611824"/>
              <a:gd name="connsiteY0" fmla="*/ 705173 h 705173"/>
              <a:gd name="connsiteX1" fmla="*/ 1456841 w 1611824"/>
              <a:gd name="connsiteY1" fmla="*/ 697424 h 705173"/>
              <a:gd name="connsiteX2" fmla="*/ 1611824 w 1611824"/>
              <a:gd name="connsiteY2" fmla="*/ 46495 h 705173"/>
              <a:gd name="connsiteX3" fmla="*/ 681925 w 1611824"/>
              <a:gd name="connsiteY3" fmla="*/ 0 h 705173"/>
              <a:gd name="connsiteX4" fmla="*/ 0 w 1611824"/>
              <a:gd name="connsiteY4" fmla="*/ 526943 h 705173"/>
              <a:gd name="connsiteX5" fmla="*/ 418454 w 1611824"/>
              <a:gd name="connsiteY5" fmla="*/ 519194 h 705173"/>
              <a:gd name="connsiteX6" fmla="*/ 309966 w 1611824"/>
              <a:gd name="connsiteY6" fmla="*/ 705173 h 70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1824" h="705173">
                <a:moveTo>
                  <a:pt x="309966" y="705173"/>
                </a:moveTo>
                <a:lnTo>
                  <a:pt x="1456841" y="697424"/>
                </a:lnTo>
                <a:lnTo>
                  <a:pt x="1611824" y="46495"/>
                </a:lnTo>
                <a:lnTo>
                  <a:pt x="681925" y="0"/>
                </a:lnTo>
                <a:lnTo>
                  <a:pt x="0" y="526943"/>
                </a:lnTo>
                <a:lnTo>
                  <a:pt x="418454" y="519194"/>
                </a:lnTo>
                <a:lnTo>
                  <a:pt x="309966" y="705173"/>
                </a:lnTo>
                <a:close/>
              </a:path>
            </a:pathLst>
          </a:custGeom>
          <a:pattFill prst="smCheck">
            <a:fgClr>
              <a:schemeClr val="accent3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556502" y="3556861"/>
            <a:ext cx="457200" cy="364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4587498" y="3556861"/>
            <a:ext cx="976394" cy="480447"/>
          </a:xfrm>
          <a:custGeom>
            <a:avLst/>
            <a:gdLst>
              <a:gd name="connsiteX0" fmla="*/ 0 w 976394"/>
              <a:gd name="connsiteY0" fmla="*/ 480447 h 480447"/>
              <a:gd name="connsiteX1" fmla="*/ 697424 w 976394"/>
              <a:gd name="connsiteY1" fmla="*/ 472698 h 480447"/>
              <a:gd name="connsiteX2" fmla="*/ 976394 w 976394"/>
              <a:gd name="connsiteY2" fmla="*/ 0 h 4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6394" h="480447">
                <a:moveTo>
                  <a:pt x="0" y="480447"/>
                </a:moveTo>
                <a:lnTo>
                  <a:pt x="697424" y="472698"/>
                </a:lnTo>
                <a:lnTo>
                  <a:pt x="97639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Callout 2 (No Border) 11"/>
          <p:cNvSpPr/>
          <p:nvPr/>
        </p:nvSpPr>
        <p:spPr>
          <a:xfrm>
            <a:off x="4785102" y="4679197"/>
            <a:ext cx="1278610" cy="29446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11185"/>
              <a:gd name="adj6" fmla="val -41212"/>
            </a:avLst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Catch Basin</a:t>
            </a:r>
            <a:endParaRPr lang="en-US" dirty="0"/>
          </a:p>
        </p:txBody>
      </p:sp>
      <p:sp>
        <p:nvSpPr>
          <p:cNvPr id="15" name="Line Callout 2 (No Border) 14"/>
          <p:cNvSpPr/>
          <p:nvPr/>
        </p:nvSpPr>
        <p:spPr>
          <a:xfrm>
            <a:off x="6160577" y="4160463"/>
            <a:ext cx="1359976" cy="582018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4923"/>
              <a:gd name="adj6" fmla="val -69132"/>
            </a:avLst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Bioretention</a:t>
            </a:r>
            <a:r>
              <a:rPr lang="en-US" dirty="0" smtClean="0"/>
              <a:t> </a:t>
            </a:r>
            <a:r>
              <a:rPr lang="en-US" dirty="0" err="1" smtClean="0"/>
              <a:t>TDA</a:t>
            </a:r>
            <a:r>
              <a:rPr lang="en-US" dirty="0" smtClean="0"/>
              <a:t> Area</a:t>
            </a:r>
            <a:endParaRPr lang="en-US" dirty="0"/>
          </a:p>
        </p:txBody>
      </p:sp>
      <p:sp>
        <p:nvSpPr>
          <p:cNvPr id="18" name="Line Callout 2 (No Border) 17"/>
          <p:cNvSpPr/>
          <p:nvPr/>
        </p:nvSpPr>
        <p:spPr>
          <a:xfrm>
            <a:off x="6241943" y="3689888"/>
            <a:ext cx="1060647" cy="29446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816"/>
              <a:gd name="adj6" fmla="val -69141"/>
            </a:avLst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Perf Pipe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982705" y="3478266"/>
            <a:ext cx="123986" cy="9686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507217" y="3478266"/>
            <a:ext cx="123986" cy="9686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Callout 2 (No Border) 20"/>
          <p:cNvSpPr/>
          <p:nvPr/>
        </p:nvSpPr>
        <p:spPr>
          <a:xfrm>
            <a:off x="6063712" y="2733098"/>
            <a:ext cx="1026763" cy="294467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1974"/>
              <a:gd name="adj6" fmla="val -47536"/>
            </a:avLst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Cleanout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02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Typical </a:t>
            </a:r>
            <a:r>
              <a:rPr lang="en-US" dirty="0"/>
              <a:t>Infiltration </a:t>
            </a:r>
            <a:r>
              <a:rPr lang="en-US" dirty="0" smtClean="0"/>
              <a:t>Gallery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5" y="1752599"/>
            <a:ext cx="2470149" cy="32935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159" y="1536698"/>
            <a:ext cx="2794000" cy="372533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654" y="1281285"/>
            <a:ext cx="3207079" cy="4276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9104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096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Typical </a:t>
            </a:r>
            <a:r>
              <a:rPr lang="en-US" dirty="0"/>
              <a:t>Infiltration </a:t>
            </a:r>
            <a:r>
              <a:rPr lang="en-US" dirty="0" smtClean="0"/>
              <a:t>Gallery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4" y="2040467"/>
            <a:ext cx="2686753" cy="2015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234" y="1570565"/>
            <a:ext cx="2736849" cy="3649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067" y="1411814"/>
            <a:ext cx="2974975" cy="39666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3" y="785282"/>
            <a:ext cx="3914774" cy="52196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2829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1186" y="1218441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endParaRPr lang="en-US" sz="1300" dirty="0" smtClean="0"/>
          </a:p>
          <a:p>
            <a:pPr marL="0" indent="0" algn="ctr">
              <a:buNone/>
            </a:pPr>
            <a:r>
              <a:rPr lang="en-US" sz="1900" b="1" i="1" dirty="0" smtClean="0"/>
              <a:t>Ortega Ridge Road Repair</a:t>
            </a:r>
          </a:p>
          <a:p>
            <a:pPr marL="0" indent="0" algn="ctr">
              <a:buNone/>
            </a:pPr>
            <a:r>
              <a:rPr lang="en-US" sz="1700" b="1" i="1" dirty="0" smtClean="0"/>
              <a:t>Mechanically Stabilized Tire Derived Aggregate (MSTDA)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Repair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5" y="2316591"/>
            <a:ext cx="7929796" cy="317922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9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04813" y="1771649"/>
            <a:ext cx="7772400" cy="20859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TDA Grant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Eligible Projects/Categories</a:t>
            </a:r>
          </a:p>
          <a:p>
            <a:pPr lvl="1"/>
            <a:r>
              <a:rPr lang="en-US" dirty="0"/>
              <a:t>Lightweight </a:t>
            </a:r>
            <a:r>
              <a:rPr lang="en-US" dirty="0" smtClean="0"/>
              <a:t>fill </a:t>
            </a:r>
            <a:r>
              <a:rPr lang="en-US" sz="1600" dirty="0" smtClean="0"/>
              <a:t>(</a:t>
            </a:r>
            <a:r>
              <a:rPr lang="en-US" sz="1600" dirty="0"/>
              <a:t>s</a:t>
            </a:r>
            <a:r>
              <a:rPr lang="en-US" sz="1600" dirty="0" smtClean="0"/>
              <a:t>lope stabilization, embankment fill, road repair walls …)</a:t>
            </a:r>
            <a:endParaRPr lang="en-US" sz="1600" dirty="0"/>
          </a:p>
          <a:p>
            <a:pPr lvl="1"/>
            <a:r>
              <a:rPr lang="en-US" dirty="0" smtClean="0"/>
              <a:t>Vibration mitigation </a:t>
            </a:r>
            <a:r>
              <a:rPr lang="en-US" sz="1600" dirty="0" smtClean="0"/>
              <a:t>(under light rail lines)</a:t>
            </a:r>
          </a:p>
          <a:p>
            <a:pPr lvl="1"/>
            <a:r>
              <a:rPr lang="en-US" dirty="0" smtClean="0"/>
              <a:t>Low impact development (LID) / Storm water management</a:t>
            </a:r>
          </a:p>
          <a:p>
            <a:pPr lvl="1"/>
            <a:r>
              <a:rPr lang="en-US" dirty="0" smtClean="0"/>
              <a:t>Aggregate replacement projects in landfills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TDA Grant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8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Requirements</a:t>
            </a:r>
          </a:p>
          <a:p>
            <a:pPr lvl="1"/>
            <a:r>
              <a:rPr lang="en-US" dirty="0"/>
              <a:t>100% CA-generated waste tires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Minimum 500 tons of TDA </a:t>
            </a:r>
            <a:r>
              <a:rPr lang="en-US" dirty="0" smtClean="0">
                <a:solidFill>
                  <a:srgbClr val="FF0000"/>
                </a:solidFill>
              </a:rPr>
              <a:t>material (200 tons for </a:t>
            </a:r>
            <a:r>
              <a:rPr lang="en-US" dirty="0" smtClean="0">
                <a:solidFill>
                  <a:srgbClr val="FF0000"/>
                </a:solidFill>
              </a:rPr>
              <a:t>LID projects)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Plans </a:t>
            </a:r>
            <a:r>
              <a:rPr lang="en-US" dirty="0"/>
              <a:t>and specifications are subject to review by </a:t>
            </a:r>
            <a:r>
              <a:rPr lang="en-US" dirty="0" smtClean="0"/>
              <a:t>CalRecycle </a:t>
            </a:r>
            <a:r>
              <a:rPr lang="en-US" dirty="0"/>
              <a:t>engineering </a:t>
            </a:r>
            <a:r>
              <a:rPr lang="en-US" dirty="0" smtClean="0"/>
              <a:t>staff and contractor</a:t>
            </a:r>
            <a:endParaRPr lang="en-US" dirty="0"/>
          </a:p>
          <a:p>
            <a:pPr lvl="1"/>
            <a:r>
              <a:rPr lang="en-US" dirty="0"/>
              <a:t>Technical assistance/training will be provided by CalRecycle contractors and/or </a:t>
            </a:r>
            <a:r>
              <a:rPr lang="en-US" dirty="0" smtClean="0"/>
              <a:t>staff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TDA Grant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844422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Grant Amount:  $350,000 Maximum </a:t>
            </a:r>
            <a:endParaRPr lang="en-US" dirty="0" smtClean="0"/>
          </a:p>
          <a:p>
            <a:r>
              <a:rPr lang="en-US" dirty="0"/>
              <a:t>Eligible Reimbursement </a:t>
            </a:r>
            <a:r>
              <a:rPr lang="en-US" dirty="0" smtClean="0"/>
              <a:t>Costs,</a:t>
            </a:r>
            <a:endParaRPr lang="en-US" dirty="0"/>
          </a:p>
          <a:p>
            <a:pPr lvl="1"/>
            <a:r>
              <a:rPr lang="en-US" dirty="0"/>
              <a:t>TDA material</a:t>
            </a:r>
          </a:p>
          <a:p>
            <a:pPr lvl="1"/>
            <a:r>
              <a:rPr lang="en-US" dirty="0"/>
              <a:t>Transportation</a:t>
            </a:r>
          </a:p>
          <a:p>
            <a:pPr lvl="1"/>
            <a:r>
              <a:rPr lang="en-US" dirty="0" smtClean="0"/>
              <a:t>Installation </a:t>
            </a:r>
            <a:endParaRPr lang="en-US" dirty="0"/>
          </a:p>
          <a:p>
            <a:pPr lvl="1"/>
            <a:r>
              <a:rPr lang="en-US" dirty="0" smtClean="0"/>
              <a:t>Geotextile materials related to TDA</a:t>
            </a:r>
            <a:endParaRPr lang="en-US" dirty="0"/>
          </a:p>
          <a:p>
            <a:pPr lvl="1"/>
            <a:r>
              <a:rPr lang="en-US" dirty="0"/>
              <a:t>Engineering/Design </a:t>
            </a:r>
            <a:r>
              <a:rPr lang="en-US" dirty="0" smtClean="0"/>
              <a:t>Work (</a:t>
            </a:r>
            <a:r>
              <a:rPr lang="en-US" sz="1400" dirty="0" smtClean="0"/>
              <a:t>additional 13% - 50%, depending on project 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TDA Grant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69782" y="913064"/>
            <a:ext cx="8229600" cy="5162421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dirty="0"/>
              <a:t>to apply? 	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TDA Grant </a:t>
            </a:r>
            <a:r>
              <a:rPr lang="en-US" dirty="0"/>
              <a:t>Webpage</a:t>
            </a:r>
            <a:r>
              <a:rPr lang="en-US" dirty="0" smtClean="0"/>
              <a:t>:  </a:t>
            </a:r>
            <a:r>
              <a:rPr lang="en-US" sz="1200" i="1" dirty="0" smtClean="0"/>
              <a:t>Schedule likely to be changed slightly due to pandemic</a:t>
            </a:r>
            <a:endParaRPr lang="en-US" sz="1200" i="1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B050"/>
                </a:solidFill>
              </a:rPr>
              <a:t>www.calrecycle.ca.gov/Tires/Grants/TDA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1800" dirty="0" smtClean="0"/>
              <a:t>TDA Grant contact, Loreto Tamondong</a:t>
            </a:r>
            <a:endParaRPr lang="en-US" sz="1800" dirty="0"/>
          </a:p>
          <a:p>
            <a:pPr marL="0" indent="0" algn="ctr">
              <a:buNone/>
            </a:pPr>
            <a:r>
              <a:rPr lang="en-US" sz="1800" dirty="0" smtClean="0"/>
              <a:t>(916</a:t>
            </a:r>
            <a:r>
              <a:rPr lang="en-US" sz="1800" dirty="0"/>
              <a:t>) 341-6464, </a:t>
            </a:r>
            <a:r>
              <a:rPr lang="en-US" sz="1800" dirty="0" smtClean="0"/>
              <a:t>or e-mail</a:t>
            </a:r>
            <a:r>
              <a:rPr lang="en-US" sz="1800" dirty="0"/>
              <a:t>: </a:t>
            </a:r>
            <a:r>
              <a:rPr lang="en-US" sz="1800" dirty="0" smtClean="0"/>
              <a:t>	Loreto.Tamondong@CalRecycle.ca.gov</a:t>
            </a:r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TDA Grant Program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60848" y="2464370"/>
            <a:ext cx="58969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November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2020 and January 2021: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Applications due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December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2020 and March 2021: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Conduct application evaluation/review process and determine funding for eligible applicants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February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2021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and April 2021: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Grant approval 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March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2021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and May 2021: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Grant Agreements distributed and executed 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April 1, 2023: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Grant term ends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4319" y="2510928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		</a:t>
            </a:r>
            <a:r>
              <a:rPr lang="en-US" sz="9600" dirty="0" smtClean="0"/>
              <a:t>?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23346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857957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endParaRPr lang="en-US" sz="1300" dirty="0" smtClean="0"/>
          </a:p>
          <a:p>
            <a:pPr marL="0" indent="0" algn="ctr">
              <a:buNone/>
            </a:pPr>
            <a:r>
              <a:rPr lang="en-US" sz="1700" b="1" i="1" dirty="0" smtClean="0"/>
              <a:t>Mechanically Stabilized Tire Derived Aggregate (MSTDA)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/>
              <a:t>Ortega Ridge Road Repair</a:t>
            </a:r>
            <a:br>
              <a:rPr lang="en-US" sz="1600" i="1" dirty="0"/>
            </a:b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39" y="2218595"/>
            <a:ext cx="4583723" cy="343779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380" y="2215663"/>
            <a:ext cx="2580543" cy="344072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11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36338" y="744314"/>
            <a:ext cx="8807662" cy="921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endParaRPr lang="en-US" sz="1300" dirty="0" smtClean="0"/>
          </a:p>
          <a:p>
            <a:pPr marL="0" indent="0" algn="ctr">
              <a:buNone/>
            </a:pPr>
            <a:r>
              <a:rPr lang="en-US" sz="1700" b="1" i="1" dirty="0" smtClean="0"/>
              <a:t>Mechanically Stabilized Tire Derived Aggregate (MSTDA)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/>
              <a:t>Ortega Ridge Road Repair</a:t>
            </a:r>
            <a:br>
              <a:rPr lang="en-US" sz="1600" i="1" dirty="0"/>
            </a:b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" y="2140319"/>
            <a:ext cx="4457700" cy="33432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48" y="2131527"/>
            <a:ext cx="4484077" cy="336305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19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2394" y="646940"/>
            <a:ext cx="8807662" cy="944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1775" indent="-2317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33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3366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itchFamily="34" charset="0"/>
              <a:buNone/>
            </a:pPr>
            <a:endParaRPr lang="en-US" sz="1300" dirty="0" smtClean="0"/>
          </a:p>
          <a:p>
            <a:pPr marL="0" indent="0" algn="ctr">
              <a:buNone/>
            </a:pPr>
            <a:r>
              <a:rPr lang="en-US" sz="1700" b="1" i="1" dirty="0" smtClean="0"/>
              <a:t>Mechanically Stabilized Tire Derived Aggregate (MSTDA)</a:t>
            </a:r>
            <a:endParaRPr lang="en-US" sz="1700" b="1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315" y="86691"/>
            <a:ext cx="8155010" cy="113174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TDA Grantee Road Repair Project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i="1" dirty="0"/>
              <a:t>Ortega Ridge Road Repair</a:t>
            </a:r>
            <a:br>
              <a:rPr lang="en-US" sz="1600" i="1" dirty="0"/>
            </a:b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55" y="1327637"/>
            <a:ext cx="6242539" cy="468190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40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5097</TotalTime>
  <Words>1188</Words>
  <Application>Microsoft Office PowerPoint</Application>
  <PresentationFormat>On-screen Show (4:3)</PresentationFormat>
  <Paragraphs>200</Paragraphs>
  <Slides>65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Wingdings</vt:lpstr>
      <vt:lpstr>Office Theme</vt:lpstr>
      <vt:lpstr>Road Repair and Civil Engineering using  TDA and the CalRecycle Grant program</vt:lpstr>
      <vt:lpstr>Todays Presentation</vt:lpstr>
      <vt:lpstr>CalRecycle’ s Objective is to promote the use of TDA in Civil Engineering Applications</vt:lpstr>
      <vt:lpstr>Uses for Tire Derived Aggregate</vt:lpstr>
      <vt:lpstr>Beneficial Properties of Tire Derived Aggregate (TDA) in Civil Engineering Applications</vt:lpstr>
      <vt:lpstr>TDA Road Repair Projects</vt:lpstr>
      <vt:lpstr>TDA Grantee Road Repair Project Ortega Ridge Road Repair </vt:lpstr>
      <vt:lpstr>TDA Grantee Road Repair Project Ortega Ridge Road Repair </vt:lpstr>
      <vt:lpstr>TDA Grantee Road Repair Project Ortega Ridge Road Repair 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Failure Repairs</vt:lpstr>
      <vt:lpstr>TDA Grantee Road Repair Project Tuolumne County Road Repairs</vt:lpstr>
      <vt:lpstr>TDA Grantee Road Repair Project Yuba County road failure repairs with TDA</vt:lpstr>
      <vt:lpstr>TDA Grantee Road Repair Project Yuba County road failure repairs with TDA, Moran road</vt:lpstr>
      <vt:lpstr>TDA Grantee Road Repair Project Yuba County road failure repairs with TDA</vt:lpstr>
      <vt:lpstr>TDA Grantee Road Repair Project Yuba County road failure repairs with TDA</vt:lpstr>
      <vt:lpstr>TDA Grantee Road Repair Project Yuba County road failure repairs with TDA</vt:lpstr>
      <vt:lpstr>TDA Grantee Road Repair Project Yuba County road failure repairs with TDA</vt:lpstr>
      <vt:lpstr>TDA Grantee Road Repair Project Yuba County road failure repairs with TDA</vt:lpstr>
      <vt:lpstr>TDA Grantee Road Repair Project Yuba County road failure repairs with TDA</vt:lpstr>
      <vt:lpstr>TDA Grantee Road Repair Project Yuba County road failure repairs with TDA</vt:lpstr>
      <vt:lpstr>TDA Grantee Road Repair Project Yuba County road failure repairs with TDA 2019</vt:lpstr>
      <vt:lpstr>TDA Grantee Road Repair Project Yuba County road failure repairs with TDA 2019</vt:lpstr>
      <vt:lpstr>PowerPoint Presentation</vt:lpstr>
      <vt:lpstr>PowerPoint Presentation</vt:lpstr>
      <vt:lpstr>PowerPoint Presentation</vt:lpstr>
      <vt:lpstr>PowerPoint Presentation</vt:lpstr>
      <vt:lpstr>Sonoma Mtn. Road, Sonoma County</vt:lpstr>
      <vt:lpstr>  Sonoma Mtn. Road, Sonoma County</vt:lpstr>
      <vt:lpstr>TDA Low Impact Design  Storm Water Infiltration Galleries </vt:lpstr>
      <vt:lpstr>BRTOC Project Site Plan</vt:lpstr>
      <vt:lpstr>Bio-retention Swale and TDA Infiltration Gallery Typical Section</vt:lpstr>
      <vt:lpstr>BRTOC Construction Photos</vt:lpstr>
      <vt:lpstr>BRTOC Construction Photos</vt:lpstr>
      <vt:lpstr>City of Ukiah Redwood Business Park Road Reconstruction and TDA Infiltration galleries</vt:lpstr>
      <vt:lpstr>TDA Infiltration gallery cross section view</vt:lpstr>
      <vt:lpstr>Typical Infiltration Gallery (Pre-Construction)</vt:lpstr>
      <vt:lpstr>Typical Infiltration Gallery</vt:lpstr>
      <vt:lpstr>Typical Infiltration Gallery</vt:lpstr>
      <vt:lpstr>TDA Grant Program</vt:lpstr>
      <vt:lpstr>TDA Grant Program</vt:lpstr>
      <vt:lpstr>TDA Grant Program</vt:lpstr>
      <vt:lpstr>TDA Grant Program</vt:lpstr>
      <vt:lpstr>TDA Grant Program</vt:lpstr>
      <vt:lpstr>    ?</vt:lpstr>
    </vt:vector>
  </TitlesOfParts>
  <Company>GHD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ENGINEERING APPLICATIONS UTILIZING  TIRE DERIVED AGGREGATE (TDA)</dc:title>
  <dc:creator>Renee Remillard</dc:creator>
  <cp:lastModifiedBy>Joaquin Wright</cp:lastModifiedBy>
  <cp:revision>199</cp:revision>
  <cp:lastPrinted>2014-10-20T22:05:42Z</cp:lastPrinted>
  <dcterms:created xsi:type="dcterms:W3CDTF">2013-01-03T22:48:47Z</dcterms:created>
  <dcterms:modified xsi:type="dcterms:W3CDTF">2020-10-08T18:37:57Z</dcterms:modified>
</cp:coreProperties>
</file>