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sldIdLst>
    <p:sldId id="256" r:id="rId2"/>
    <p:sldId id="257" r:id="rId3"/>
    <p:sldId id="258" r:id="rId4"/>
    <p:sldId id="259" r:id="rId5"/>
    <p:sldId id="260" r:id="rId6"/>
    <p:sldId id="262" r:id="rId7"/>
    <p:sldId id="277" r:id="rId8"/>
    <p:sldId id="263" r:id="rId9"/>
    <p:sldId id="278" r:id="rId10"/>
    <p:sldId id="279" r:id="rId11"/>
    <p:sldId id="280" r:id="rId12"/>
    <p:sldId id="281" r:id="rId13"/>
    <p:sldId id="282" r:id="rId14"/>
    <p:sldId id="266" r:id="rId15"/>
    <p:sldId id="267" r:id="rId16"/>
    <p:sldId id="283" r:id="rId17"/>
    <p:sldId id="284" r:id="rId18"/>
    <p:sldId id="285" r:id="rId19"/>
    <p:sldId id="269" r:id="rId20"/>
    <p:sldId id="270" r:id="rId21"/>
    <p:sldId id="287" r:id="rId22"/>
    <p:sldId id="272" r:id="rId23"/>
    <p:sldId id="27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88831" autoAdjust="0"/>
  </p:normalViewPr>
  <p:slideViewPr>
    <p:cSldViewPr>
      <p:cViewPr varScale="1">
        <p:scale>
          <a:sx n="89" d="100"/>
          <a:sy n="89" d="100"/>
        </p:scale>
        <p:origin x="1771"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FB7F98-4D0E-43E0-AE22-71279726BBF1}" type="datetimeFigureOut">
              <a:rPr lang="en-US" smtClean="0"/>
              <a:pPr/>
              <a:t>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F84275-D213-4A8C-B251-B8101B982D64}" type="slidenum">
              <a:rPr lang="en-US" smtClean="0"/>
              <a:pPr/>
              <a:t>‹#›</a:t>
            </a:fld>
            <a:endParaRPr lang="en-US"/>
          </a:p>
        </p:txBody>
      </p:sp>
    </p:spTree>
    <p:extLst>
      <p:ext uri="{BB962C8B-B14F-4D97-AF65-F5344CB8AC3E}">
        <p14:creationId xmlns:p14="http://schemas.microsoft.com/office/powerpoint/2010/main" val="4085805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your own theme and layout (View-slide</a:t>
            </a:r>
            <a:r>
              <a:rPr lang="en-US" baseline="0" dirty="0" smtClean="0"/>
              <a:t> master or similar)</a:t>
            </a:r>
            <a:r>
              <a:rPr lang="en-US" dirty="0" smtClean="0"/>
              <a:t>.  Add photos,</a:t>
            </a:r>
            <a:r>
              <a:rPr lang="en-US" baseline="0" dirty="0" smtClean="0"/>
              <a:t> logos and graphics.  Throughout this template file, text in italics should be replaced with more specific titles.</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pPr/>
              <a:t>1</a:t>
            </a:fld>
            <a:endParaRPr lang="en-US"/>
          </a:p>
        </p:txBody>
      </p:sp>
    </p:spTree>
    <p:extLst>
      <p:ext uri="{BB962C8B-B14F-4D97-AF65-F5344CB8AC3E}">
        <p14:creationId xmlns:p14="http://schemas.microsoft.com/office/powerpoint/2010/main" val="102917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photos, logos, </a:t>
            </a:r>
            <a:r>
              <a:rPr lang="en-US" baseline="0" dirty="0" err="1" smtClean="0"/>
              <a:t>etc</a:t>
            </a:r>
            <a:r>
              <a:rPr lang="en-US" baseline="0" dirty="0" smtClean="0"/>
              <a:t> and describe each meeting</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pPr/>
              <a:t>17</a:t>
            </a:fld>
            <a:endParaRPr lang="en-US"/>
          </a:p>
        </p:txBody>
      </p:sp>
    </p:spTree>
    <p:extLst>
      <p:ext uri="{BB962C8B-B14F-4D97-AF65-F5344CB8AC3E}">
        <p14:creationId xmlns:p14="http://schemas.microsoft.com/office/powerpoint/2010/main" val="2860664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photos, logos, </a:t>
            </a:r>
            <a:r>
              <a:rPr lang="en-US" baseline="0" dirty="0" err="1" smtClean="0"/>
              <a:t>etc</a:t>
            </a:r>
            <a:r>
              <a:rPr lang="en-US" baseline="0" dirty="0" smtClean="0"/>
              <a:t> and describe each meeting</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pPr/>
              <a:t>18</a:t>
            </a:fld>
            <a:endParaRPr lang="en-US"/>
          </a:p>
        </p:txBody>
      </p:sp>
    </p:spTree>
    <p:extLst>
      <p:ext uri="{BB962C8B-B14F-4D97-AF65-F5344CB8AC3E}">
        <p14:creationId xmlns:p14="http://schemas.microsoft.com/office/powerpoint/2010/main" val="383372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slides as necessary</a:t>
            </a:r>
            <a:r>
              <a:rPr lang="en-US" baseline="0" dirty="0" smtClean="0"/>
              <a:t> to highlight results</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pPr/>
              <a:t>19</a:t>
            </a:fld>
            <a:endParaRPr lang="en-US"/>
          </a:p>
        </p:txBody>
      </p:sp>
    </p:spTree>
    <p:extLst>
      <p:ext uri="{BB962C8B-B14F-4D97-AF65-F5344CB8AC3E}">
        <p14:creationId xmlns:p14="http://schemas.microsoft.com/office/powerpoint/2010/main" val="179265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 slide for each activity or</a:t>
            </a:r>
            <a:r>
              <a:rPr lang="en-US" baseline="0" dirty="0" smtClean="0"/>
              <a:t> conference </a:t>
            </a:r>
            <a:r>
              <a:rPr lang="en-US" dirty="0" smtClean="0"/>
              <a:t>attended. Other</a:t>
            </a:r>
            <a:r>
              <a:rPr lang="en-US" baseline="0" dirty="0" smtClean="0"/>
              <a:t> activities besides WSCL may be presented as well.</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pPr/>
              <a:t>20</a:t>
            </a:fld>
            <a:endParaRPr lang="en-US"/>
          </a:p>
        </p:txBody>
      </p:sp>
    </p:spTree>
    <p:extLst>
      <p:ext uri="{BB962C8B-B14F-4D97-AF65-F5344CB8AC3E}">
        <p14:creationId xmlns:p14="http://schemas.microsoft.com/office/powerpoint/2010/main" val="2865292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as many slides as necessary to adequately describe each</a:t>
            </a:r>
            <a:r>
              <a:rPr lang="en-US" baseline="0" dirty="0" smtClean="0"/>
              <a:t> special project</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pPr/>
              <a:t>21</a:t>
            </a:fld>
            <a:endParaRPr lang="en-US"/>
          </a:p>
        </p:txBody>
      </p:sp>
    </p:spTree>
    <p:extLst>
      <p:ext uri="{BB962C8B-B14F-4D97-AF65-F5344CB8AC3E}">
        <p14:creationId xmlns:p14="http://schemas.microsoft.com/office/powerpoint/2010/main" val="256722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as many slides as necessary to adequately describe each</a:t>
            </a:r>
            <a:r>
              <a:rPr lang="en-US" baseline="0" dirty="0" smtClean="0"/>
              <a:t> special project</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pPr/>
              <a:t>22</a:t>
            </a:fld>
            <a:endParaRPr lang="en-US"/>
          </a:p>
        </p:txBody>
      </p:sp>
    </p:spTree>
    <p:extLst>
      <p:ext uri="{BB962C8B-B14F-4D97-AF65-F5344CB8AC3E}">
        <p14:creationId xmlns:p14="http://schemas.microsoft.com/office/powerpoint/2010/main" val="424223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would prefer that you limit to 60 slides or less, but if you have more that’s ok.  When actually presenting to other groups, reorder the slides (instead of deleting, move extras to the end so you have them if questions come up) to only present a reasonable amount in the time you are given.</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pPr/>
              <a:t>23</a:t>
            </a:fld>
            <a:endParaRPr lang="en-US"/>
          </a:p>
        </p:txBody>
      </p:sp>
    </p:spTree>
    <p:extLst>
      <p:ext uri="{BB962C8B-B14F-4D97-AF65-F5344CB8AC3E}">
        <p14:creationId xmlns:p14="http://schemas.microsoft.com/office/powerpoint/2010/main" val="3743877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pPr/>
              <a:t>2</a:t>
            </a:fld>
            <a:endParaRPr lang="en-US"/>
          </a:p>
        </p:txBody>
      </p:sp>
    </p:spTree>
    <p:extLst>
      <p:ext uri="{BB962C8B-B14F-4D97-AF65-F5344CB8AC3E}">
        <p14:creationId xmlns:p14="http://schemas.microsoft.com/office/powerpoint/2010/main" val="4135260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Photos!</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pPr/>
              <a:t>3</a:t>
            </a:fld>
            <a:endParaRPr lang="en-US"/>
          </a:p>
        </p:txBody>
      </p:sp>
    </p:spTree>
    <p:extLst>
      <p:ext uri="{BB962C8B-B14F-4D97-AF65-F5344CB8AC3E}">
        <p14:creationId xmlns:p14="http://schemas.microsoft.com/office/powerpoint/2010/main" val="833244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Photos!</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pPr/>
              <a:t>4</a:t>
            </a:fld>
            <a:endParaRPr lang="en-US"/>
          </a:p>
        </p:txBody>
      </p:sp>
    </p:spTree>
    <p:extLst>
      <p:ext uri="{BB962C8B-B14F-4D97-AF65-F5344CB8AC3E}">
        <p14:creationId xmlns:p14="http://schemas.microsoft.com/office/powerpoint/2010/main" val="2924479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a:t>
            </a:r>
            <a:r>
              <a:rPr lang="en-US" baseline="0" dirty="0" smtClean="0"/>
              <a:t> goals are suggested, add more if you wish</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pPr/>
              <a:t>6</a:t>
            </a:fld>
            <a:endParaRPr lang="en-US"/>
          </a:p>
        </p:txBody>
      </p:sp>
    </p:spTree>
    <p:extLst>
      <p:ext uri="{BB962C8B-B14F-4D97-AF65-F5344CB8AC3E}">
        <p14:creationId xmlns:p14="http://schemas.microsoft.com/office/powerpoint/2010/main" val="26496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a:t>
            </a:r>
            <a:r>
              <a:rPr lang="en-US" baseline="0" dirty="0" smtClean="0"/>
              <a:t> goals are suggested, add more if you wish</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pPr/>
              <a:t>7</a:t>
            </a:fld>
            <a:endParaRPr lang="en-US"/>
          </a:p>
        </p:txBody>
      </p:sp>
    </p:spTree>
    <p:extLst>
      <p:ext uri="{BB962C8B-B14F-4D97-AF65-F5344CB8AC3E}">
        <p14:creationId xmlns:p14="http://schemas.microsoft.com/office/powerpoint/2010/main" val="2931552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Fill in numbers (from Statistical</a:t>
            </a:r>
            <a:r>
              <a:rPr lang="en-US" baseline="0" dirty="0" smtClean="0"/>
              <a:t> Data tab in excel sheet) </a:t>
            </a:r>
            <a:r>
              <a:rPr lang="en-US" dirty="0" smtClean="0"/>
              <a:t>where words are underlined.</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pPr/>
              <a:t>14</a:t>
            </a:fld>
            <a:endParaRPr lang="en-US"/>
          </a:p>
        </p:txBody>
      </p:sp>
    </p:spTree>
    <p:extLst>
      <p:ext uri="{BB962C8B-B14F-4D97-AF65-F5344CB8AC3E}">
        <p14:creationId xmlns:p14="http://schemas.microsoft.com/office/powerpoint/2010/main" val="733892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Fill in numbers (from Statistical Data tab in excel sheet) where words are underlined.</a:t>
            </a:r>
          </a:p>
          <a:p>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pPr/>
              <a:t>15</a:t>
            </a:fld>
            <a:endParaRPr lang="en-US"/>
          </a:p>
        </p:txBody>
      </p:sp>
    </p:spTree>
    <p:extLst>
      <p:ext uri="{BB962C8B-B14F-4D97-AF65-F5344CB8AC3E}">
        <p14:creationId xmlns:p14="http://schemas.microsoft.com/office/powerpoint/2010/main" val="2579715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photos, logos, </a:t>
            </a:r>
            <a:r>
              <a:rPr lang="en-US" baseline="0" dirty="0" err="1" smtClean="0"/>
              <a:t>etc</a:t>
            </a:r>
            <a:r>
              <a:rPr lang="en-US" baseline="0" dirty="0" smtClean="0"/>
              <a:t> and describe each meeting</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pPr/>
              <a:t>16</a:t>
            </a:fld>
            <a:endParaRPr lang="en-US"/>
          </a:p>
        </p:txBody>
      </p:sp>
    </p:spTree>
    <p:extLst>
      <p:ext uri="{BB962C8B-B14F-4D97-AF65-F5344CB8AC3E}">
        <p14:creationId xmlns:p14="http://schemas.microsoft.com/office/powerpoint/2010/main" val="2526838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D7CDD7-822E-4FA1-B9E6-A9947F7B01F1}" type="datetimeFigureOut">
              <a:rPr lang="en-US" smtClean="0"/>
              <a:pPr/>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A4B6B-0627-4696-AC76-FC96BF27512A}" type="slidenum">
              <a:rPr lang="en-US" smtClean="0"/>
              <a:pPr/>
              <a:t>‹#›</a:t>
            </a:fld>
            <a:endParaRPr lang="en-US"/>
          </a:p>
        </p:txBody>
      </p:sp>
    </p:spTree>
    <p:extLst>
      <p:ext uri="{BB962C8B-B14F-4D97-AF65-F5344CB8AC3E}">
        <p14:creationId xmlns:p14="http://schemas.microsoft.com/office/powerpoint/2010/main" val="2872387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D7CDD7-822E-4FA1-B9E6-A9947F7B01F1}" type="datetimeFigureOut">
              <a:rPr lang="en-US" smtClean="0"/>
              <a:pPr/>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A4B6B-0627-4696-AC76-FC96BF27512A}" type="slidenum">
              <a:rPr lang="en-US" smtClean="0"/>
              <a:pPr/>
              <a:t>‹#›</a:t>
            </a:fld>
            <a:endParaRPr lang="en-US"/>
          </a:p>
        </p:txBody>
      </p:sp>
    </p:spTree>
    <p:extLst>
      <p:ext uri="{BB962C8B-B14F-4D97-AF65-F5344CB8AC3E}">
        <p14:creationId xmlns:p14="http://schemas.microsoft.com/office/powerpoint/2010/main" val="1018907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D7CDD7-822E-4FA1-B9E6-A9947F7B01F1}" type="datetimeFigureOut">
              <a:rPr lang="en-US" smtClean="0"/>
              <a:pPr/>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A4B6B-0627-4696-AC76-FC96BF27512A}" type="slidenum">
              <a:rPr lang="en-US" smtClean="0"/>
              <a:pPr/>
              <a:t>‹#›</a:t>
            </a:fld>
            <a:endParaRPr lang="en-US"/>
          </a:p>
        </p:txBody>
      </p:sp>
    </p:spTree>
    <p:extLst>
      <p:ext uri="{BB962C8B-B14F-4D97-AF65-F5344CB8AC3E}">
        <p14:creationId xmlns:p14="http://schemas.microsoft.com/office/powerpoint/2010/main" val="1197189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D7CDD7-822E-4FA1-B9E6-A9947F7B01F1}" type="datetimeFigureOut">
              <a:rPr lang="en-US" smtClean="0"/>
              <a:pPr/>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A4B6B-0627-4696-AC76-FC96BF27512A}" type="slidenum">
              <a:rPr lang="en-US" smtClean="0"/>
              <a:pPr/>
              <a:t>‹#›</a:t>
            </a:fld>
            <a:endParaRPr lang="en-US"/>
          </a:p>
        </p:txBody>
      </p:sp>
    </p:spTree>
    <p:extLst>
      <p:ext uri="{BB962C8B-B14F-4D97-AF65-F5344CB8AC3E}">
        <p14:creationId xmlns:p14="http://schemas.microsoft.com/office/powerpoint/2010/main" val="2683480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D7CDD7-822E-4FA1-B9E6-A9947F7B01F1}" type="datetimeFigureOut">
              <a:rPr lang="en-US" smtClean="0"/>
              <a:pPr/>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A4B6B-0627-4696-AC76-FC96BF27512A}" type="slidenum">
              <a:rPr lang="en-US" smtClean="0"/>
              <a:pPr/>
              <a:t>‹#›</a:t>
            </a:fld>
            <a:endParaRPr lang="en-US"/>
          </a:p>
        </p:txBody>
      </p:sp>
    </p:spTree>
    <p:extLst>
      <p:ext uri="{BB962C8B-B14F-4D97-AF65-F5344CB8AC3E}">
        <p14:creationId xmlns:p14="http://schemas.microsoft.com/office/powerpoint/2010/main" val="279596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D7CDD7-822E-4FA1-B9E6-A9947F7B01F1}" type="datetimeFigureOut">
              <a:rPr lang="en-US" smtClean="0"/>
              <a:pPr/>
              <a:t>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A4B6B-0627-4696-AC76-FC96BF27512A}" type="slidenum">
              <a:rPr lang="en-US" smtClean="0"/>
              <a:pPr/>
              <a:t>‹#›</a:t>
            </a:fld>
            <a:endParaRPr lang="en-US"/>
          </a:p>
        </p:txBody>
      </p:sp>
    </p:spTree>
    <p:extLst>
      <p:ext uri="{BB962C8B-B14F-4D97-AF65-F5344CB8AC3E}">
        <p14:creationId xmlns:p14="http://schemas.microsoft.com/office/powerpoint/2010/main" val="1672601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D7CDD7-822E-4FA1-B9E6-A9947F7B01F1}" type="datetimeFigureOut">
              <a:rPr lang="en-US" smtClean="0"/>
              <a:pPr/>
              <a:t>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AA4B6B-0627-4696-AC76-FC96BF27512A}" type="slidenum">
              <a:rPr lang="en-US" smtClean="0"/>
              <a:pPr/>
              <a:t>‹#›</a:t>
            </a:fld>
            <a:endParaRPr lang="en-US"/>
          </a:p>
        </p:txBody>
      </p:sp>
    </p:spTree>
    <p:extLst>
      <p:ext uri="{BB962C8B-B14F-4D97-AF65-F5344CB8AC3E}">
        <p14:creationId xmlns:p14="http://schemas.microsoft.com/office/powerpoint/2010/main" val="399641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D7CDD7-822E-4FA1-B9E6-A9947F7B01F1}" type="datetimeFigureOut">
              <a:rPr lang="en-US" smtClean="0"/>
              <a:pPr/>
              <a:t>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AA4B6B-0627-4696-AC76-FC96BF27512A}" type="slidenum">
              <a:rPr lang="en-US" smtClean="0"/>
              <a:pPr/>
              <a:t>‹#›</a:t>
            </a:fld>
            <a:endParaRPr lang="en-US"/>
          </a:p>
        </p:txBody>
      </p:sp>
    </p:spTree>
    <p:extLst>
      <p:ext uri="{BB962C8B-B14F-4D97-AF65-F5344CB8AC3E}">
        <p14:creationId xmlns:p14="http://schemas.microsoft.com/office/powerpoint/2010/main" val="259538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D7CDD7-822E-4FA1-B9E6-A9947F7B01F1}" type="datetimeFigureOut">
              <a:rPr lang="en-US" smtClean="0"/>
              <a:pPr/>
              <a:t>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AA4B6B-0627-4696-AC76-FC96BF27512A}" type="slidenum">
              <a:rPr lang="en-US" smtClean="0"/>
              <a:pPr/>
              <a:t>‹#›</a:t>
            </a:fld>
            <a:endParaRPr lang="en-US"/>
          </a:p>
        </p:txBody>
      </p:sp>
    </p:spTree>
    <p:extLst>
      <p:ext uri="{BB962C8B-B14F-4D97-AF65-F5344CB8AC3E}">
        <p14:creationId xmlns:p14="http://schemas.microsoft.com/office/powerpoint/2010/main" val="645941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D7CDD7-822E-4FA1-B9E6-A9947F7B01F1}" type="datetimeFigureOut">
              <a:rPr lang="en-US" smtClean="0"/>
              <a:pPr/>
              <a:t>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A4B6B-0627-4696-AC76-FC96BF27512A}" type="slidenum">
              <a:rPr lang="en-US" smtClean="0"/>
              <a:pPr/>
              <a:t>‹#›</a:t>
            </a:fld>
            <a:endParaRPr lang="en-US"/>
          </a:p>
        </p:txBody>
      </p:sp>
    </p:spTree>
    <p:extLst>
      <p:ext uri="{BB962C8B-B14F-4D97-AF65-F5344CB8AC3E}">
        <p14:creationId xmlns:p14="http://schemas.microsoft.com/office/powerpoint/2010/main" val="3787540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D7CDD7-822E-4FA1-B9E6-A9947F7B01F1}" type="datetimeFigureOut">
              <a:rPr lang="en-US" smtClean="0"/>
              <a:pPr/>
              <a:t>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A4B6B-0627-4696-AC76-FC96BF27512A}" type="slidenum">
              <a:rPr lang="en-US" smtClean="0"/>
              <a:pPr/>
              <a:t>‹#›</a:t>
            </a:fld>
            <a:endParaRPr lang="en-US"/>
          </a:p>
        </p:txBody>
      </p:sp>
    </p:spTree>
    <p:extLst>
      <p:ext uri="{BB962C8B-B14F-4D97-AF65-F5344CB8AC3E}">
        <p14:creationId xmlns:p14="http://schemas.microsoft.com/office/powerpoint/2010/main" val="4050423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D7CDD7-822E-4FA1-B9E6-A9947F7B01F1}" type="datetimeFigureOut">
              <a:rPr lang="en-US" smtClean="0"/>
              <a:pPr/>
              <a:t>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AA4B6B-0627-4696-AC76-FC96BF27512A}" type="slidenum">
              <a:rPr lang="en-US" smtClean="0"/>
              <a:pPr/>
              <a:t>‹#›</a:t>
            </a:fld>
            <a:endParaRPr lang="en-US"/>
          </a:p>
        </p:txBody>
      </p:sp>
    </p:spTree>
    <p:extLst>
      <p:ext uri="{BB962C8B-B14F-4D97-AF65-F5344CB8AC3E}">
        <p14:creationId xmlns:p14="http://schemas.microsoft.com/office/powerpoint/2010/main" val="15734325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i="1" dirty="0" smtClean="0"/>
              <a:t>Florida International University</a:t>
            </a:r>
            <a:endParaRPr lang="en-US" i="1" dirty="0"/>
          </a:p>
        </p:txBody>
      </p:sp>
      <p:sp>
        <p:nvSpPr>
          <p:cNvPr id="3" name="Subtitle 2"/>
          <p:cNvSpPr>
            <a:spLocks noGrp="1"/>
          </p:cNvSpPr>
          <p:nvPr>
            <p:ph type="subTitle" idx="1"/>
          </p:nvPr>
        </p:nvSpPr>
        <p:spPr>
          <a:xfrm>
            <a:off x="1371600" y="3886200"/>
            <a:ext cx="6400800" cy="1143000"/>
          </a:xfrm>
        </p:spPr>
        <p:txBody>
          <a:bodyPr/>
          <a:lstStyle/>
          <a:p>
            <a:r>
              <a:rPr lang="en-US" dirty="0" smtClean="0"/>
              <a:t>American Society of Civil Engineers Student Chapter</a:t>
            </a:r>
            <a:endParaRPr lang="en-US" dirty="0"/>
          </a:p>
        </p:txBody>
      </p:sp>
    </p:spTree>
    <p:extLst>
      <p:ext uri="{BB962C8B-B14F-4D97-AF65-F5344CB8AC3E}">
        <p14:creationId xmlns:p14="http://schemas.microsoft.com/office/powerpoint/2010/main" val="1599530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Goal 3. Improve professional involvement with FIU ASCE members. </a:t>
            </a:r>
          </a:p>
        </p:txBody>
      </p:sp>
      <p:graphicFrame>
        <p:nvGraphicFramePr>
          <p:cNvPr id="7" name="Table 6"/>
          <p:cNvGraphicFramePr>
            <a:graphicFrameLocks noGrp="1"/>
          </p:cNvGraphicFramePr>
          <p:nvPr>
            <p:extLst>
              <p:ext uri="{D42A27DB-BD31-4B8C-83A1-F6EECF244321}">
                <p14:modId xmlns:p14="http://schemas.microsoft.com/office/powerpoint/2010/main" val="3863231362"/>
              </p:ext>
            </p:extLst>
          </p:nvPr>
        </p:nvGraphicFramePr>
        <p:xfrm>
          <a:off x="457200" y="1798320"/>
          <a:ext cx="8305800" cy="4648200"/>
        </p:xfrm>
        <a:graphic>
          <a:graphicData uri="http://schemas.openxmlformats.org/drawingml/2006/table">
            <a:tbl>
              <a:tblPr>
                <a:tableStyleId>{5940675A-B579-460E-94D1-54222C63F5DA}</a:tableStyleId>
              </a:tblPr>
              <a:tblGrid>
                <a:gridCol w="1295400"/>
                <a:gridCol w="7010400"/>
              </a:tblGrid>
              <a:tr h="990600">
                <a:tc>
                  <a:txBody>
                    <a:bodyPr/>
                    <a:lstStyle/>
                    <a:p>
                      <a:pPr algn="l" fontAlgn="ctr"/>
                      <a:r>
                        <a:rPr lang="en-US" sz="1800" b="1" u="none" strike="noStrike" dirty="0" smtClean="0">
                          <a:effectLst/>
                        </a:rPr>
                        <a:t>Action plan</a:t>
                      </a:r>
                    </a:p>
                  </a:txBody>
                  <a:tcPr marL="5649" marR="5649" marT="5649" marB="0">
                    <a:lnR w="12700" cap="flat" cmpd="sng" algn="ctr">
                      <a:solidFill>
                        <a:schemeClr val="tx1"/>
                      </a:solidFill>
                      <a:prstDash val="solid"/>
                      <a:round/>
                      <a:headEnd type="none" w="med" len="med"/>
                      <a:tailEnd type="none" w="med" len="med"/>
                    </a:lnR>
                  </a:tcPr>
                </a:tc>
                <a:tc>
                  <a:txBody>
                    <a:bodyPr/>
                    <a:lstStyle/>
                    <a:p>
                      <a:pPr algn="l" fontAlgn="ctr"/>
                      <a:r>
                        <a:rPr lang="en-US" sz="1600" b="0" i="0" u="none" strike="noStrike" dirty="0" smtClean="0">
                          <a:solidFill>
                            <a:srgbClr val="000000"/>
                          </a:solidFill>
                          <a:effectLst/>
                          <a:latin typeface="+mj-lt"/>
                        </a:rPr>
                        <a:t>The chapter will work to improve professional involvement with FIU ASCE members. This can be achieved through Career Fairs and professional presentations from individual firms. </a:t>
                      </a:r>
                    </a:p>
                  </a:txBody>
                  <a:tcPr marR="9525" marT="91440" marB="0">
                    <a:lnL w="12700" cap="flat" cmpd="sng" algn="ctr">
                      <a:solidFill>
                        <a:schemeClr val="tx1"/>
                      </a:solidFill>
                      <a:prstDash val="solid"/>
                      <a:round/>
                      <a:headEnd type="none" w="med" len="med"/>
                      <a:tailEnd type="none" w="med" len="med"/>
                    </a:lnL>
                  </a:tcPr>
                </a:tc>
              </a:tr>
              <a:tr h="1397000">
                <a:tc>
                  <a:txBody>
                    <a:bodyPr/>
                    <a:lstStyle/>
                    <a:p>
                      <a:pPr algn="l" fontAlgn="ctr"/>
                      <a:r>
                        <a:rPr lang="en-US" sz="1800" b="1" u="none" strike="noStrike" dirty="0" smtClean="0">
                          <a:effectLst/>
                        </a:rPr>
                        <a:t>Assessment</a:t>
                      </a:r>
                    </a:p>
                  </a:txBody>
                  <a:tcPr marL="5649" marR="5649" marT="5649" marB="0">
                    <a:lnR w="12700" cap="flat" cmpd="sng" algn="ctr">
                      <a:solidFill>
                        <a:schemeClr val="tx1"/>
                      </a:solidFill>
                      <a:prstDash val="solid"/>
                      <a:round/>
                      <a:headEnd type="none" w="med" len="med"/>
                      <a:tailEnd type="none" w="med" len="med"/>
                    </a:lnR>
                  </a:tcPr>
                </a:tc>
                <a:tc>
                  <a:txBody>
                    <a:bodyPr/>
                    <a:lstStyle/>
                    <a:p>
                      <a:pPr algn="l" fontAlgn="ctr"/>
                      <a:r>
                        <a:rPr lang="en-US" sz="1600" b="0" i="0" u="none" strike="noStrike" dirty="0" smtClean="0">
                          <a:solidFill>
                            <a:srgbClr val="000000"/>
                          </a:solidFill>
                          <a:effectLst/>
                          <a:latin typeface="+mj-lt"/>
                        </a:rPr>
                        <a:t>The chapter hosted an initiation ceremony for new and returning members, where hard-hats were given to members to encourage fieldtrips and civil engineering involvement outside of class. Part of the Miami Dade Branch and Faculty attended this event. The Career Fair is being planned to invite about 10 companies who are searching for students or recent graduates.</a:t>
                      </a:r>
                      <a:r>
                        <a:rPr lang="en-US" sz="1600" b="0" i="0" u="none" strike="noStrike" baseline="0" dirty="0" smtClean="0">
                          <a:solidFill>
                            <a:srgbClr val="000000"/>
                          </a:solidFill>
                          <a:effectLst/>
                          <a:latin typeface="+mj-lt"/>
                        </a:rPr>
                        <a:t> The involvement of the professional branch was accomplished by hosting the FIU ASCE Career Fair during the Fall Semester of 2014. This was an opportunity to improve the participation of the members and the student chapter with professional firms. </a:t>
                      </a:r>
                    </a:p>
                    <a:p>
                      <a:pPr algn="l" fontAlgn="ctr"/>
                      <a:endParaRPr lang="en-US" sz="1600" b="0" i="0" u="none" strike="noStrike" dirty="0" smtClean="0">
                        <a:solidFill>
                          <a:srgbClr val="000000"/>
                        </a:solidFill>
                        <a:effectLst/>
                        <a:latin typeface="+mj-lt"/>
                      </a:endParaRPr>
                    </a:p>
                  </a:txBody>
                  <a:tcPr marR="5649" marT="91440" marB="0">
                    <a:lnL w="12700" cap="flat" cmpd="sng" algn="ctr">
                      <a:solidFill>
                        <a:schemeClr val="tx1"/>
                      </a:solidFill>
                      <a:prstDash val="solid"/>
                      <a:round/>
                      <a:headEnd type="none" w="med" len="med"/>
                      <a:tailEnd type="none" w="med" len="med"/>
                    </a:lnL>
                  </a:tcPr>
                </a:tc>
              </a:tr>
              <a:tr h="1371600">
                <a:tc>
                  <a:txBody>
                    <a:bodyPr/>
                    <a:lstStyle/>
                    <a:p>
                      <a:pPr algn="l" fontAlgn="ctr"/>
                      <a:r>
                        <a:rPr lang="en-US" sz="1800" b="1" u="none" strike="noStrike" dirty="0" smtClean="0">
                          <a:effectLst/>
                        </a:rPr>
                        <a:t>Follow-up plan for the future</a:t>
                      </a:r>
                    </a:p>
                  </a:txBody>
                  <a:tcPr marL="5649" marR="5649" marT="5649" marB="0">
                    <a:lnR w="12700" cap="flat" cmpd="sng" algn="ctr">
                      <a:solidFill>
                        <a:schemeClr val="tx1"/>
                      </a:solidFill>
                      <a:prstDash val="solid"/>
                      <a:round/>
                      <a:headEnd type="none" w="med" len="med"/>
                      <a:tailEnd type="none" w="med" len="med"/>
                    </a:lnR>
                  </a:tcPr>
                </a:tc>
                <a:tc>
                  <a:txBody>
                    <a:bodyPr/>
                    <a:lstStyle/>
                    <a:p>
                      <a:pPr algn="l" fontAlgn="ctr"/>
                      <a:r>
                        <a:rPr lang="en-US" sz="1600" b="0" i="0" u="none" strike="noStrike" dirty="0" smtClean="0">
                          <a:solidFill>
                            <a:srgbClr val="000000"/>
                          </a:solidFill>
                          <a:effectLst/>
                          <a:latin typeface="+mj-lt"/>
                        </a:rPr>
                        <a:t>Professional activities are very motivational for all students and ASCE members, thus the Career Fair and professional presentations gather a large number of members together. This is a great tactic to maintain a united and motivated organization for the following years.</a:t>
                      </a:r>
                      <a:endParaRPr lang="en-US" sz="1600" b="0" i="0" u="none" strike="noStrike" dirty="0">
                        <a:solidFill>
                          <a:srgbClr val="000000"/>
                        </a:solidFill>
                        <a:effectLst/>
                        <a:latin typeface="+mj-lt"/>
                      </a:endParaRPr>
                    </a:p>
                  </a:txBody>
                  <a:tcPr marR="5649" marT="91440" marB="0">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980497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Goal 4. Increase </a:t>
            </a:r>
            <a:r>
              <a:rPr lang="en-US" i="1" dirty="0" smtClean="0"/>
              <a:t>in </a:t>
            </a:r>
            <a:r>
              <a:rPr lang="en-US" i="1" dirty="0"/>
              <a:t>the ASCE Southeast Student Conference. </a:t>
            </a:r>
          </a:p>
        </p:txBody>
      </p:sp>
      <p:graphicFrame>
        <p:nvGraphicFramePr>
          <p:cNvPr id="7" name="Table 6"/>
          <p:cNvGraphicFramePr>
            <a:graphicFrameLocks noGrp="1"/>
          </p:cNvGraphicFramePr>
          <p:nvPr>
            <p:extLst>
              <p:ext uri="{D42A27DB-BD31-4B8C-83A1-F6EECF244321}">
                <p14:modId xmlns:p14="http://schemas.microsoft.com/office/powerpoint/2010/main" val="1416042354"/>
              </p:ext>
            </p:extLst>
          </p:nvPr>
        </p:nvGraphicFramePr>
        <p:xfrm>
          <a:off x="457200" y="1798320"/>
          <a:ext cx="8305800" cy="4404360"/>
        </p:xfrm>
        <a:graphic>
          <a:graphicData uri="http://schemas.openxmlformats.org/drawingml/2006/table">
            <a:tbl>
              <a:tblPr>
                <a:tableStyleId>{5940675A-B579-460E-94D1-54222C63F5DA}</a:tableStyleId>
              </a:tblPr>
              <a:tblGrid>
                <a:gridCol w="1295400"/>
                <a:gridCol w="7010400"/>
              </a:tblGrid>
              <a:tr h="990600">
                <a:tc>
                  <a:txBody>
                    <a:bodyPr/>
                    <a:lstStyle/>
                    <a:p>
                      <a:pPr algn="l" fontAlgn="ctr"/>
                      <a:r>
                        <a:rPr lang="en-US" sz="1800" b="1" u="none" strike="noStrike" dirty="0" smtClean="0">
                          <a:effectLst/>
                        </a:rPr>
                        <a:t>Action plan</a:t>
                      </a:r>
                    </a:p>
                  </a:txBody>
                  <a:tcPr marL="5649" marR="5649" marT="5649" marB="0">
                    <a:lnR w="12700" cap="flat" cmpd="sng" algn="ctr">
                      <a:solidFill>
                        <a:schemeClr val="tx1"/>
                      </a:solidFill>
                      <a:prstDash val="solid"/>
                      <a:round/>
                      <a:headEnd type="none" w="med" len="med"/>
                      <a:tailEnd type="none" w="med" len="med"/>
                    </a:lnR>
                  </a:tcPr>
                </a:tc>
                <a:tc>
                  <a:txBody>
                    <a:bodyPr/>
                    <a:lstStyle/>
                    <a:p>
                      <a:pPr algn="l" fontAlgn="ctr"/>
                      <a:r>
                        <a:rPr lang="en-US" sz="1600" b="0" i="0" u="none" strike="noStrike" dirty="0" smtClean="0">
                          <a:solidFill>
                            <a:srgbClr val="000000"/>
                          </a:solidFill>
                          <a:effectLst/>
                          <a:latin typeface="+mj-lt"/>
                        </a:rPr>
                        <a:t>The chapter will have conference meetings starting in the fall semester to introduce members to conference and make them excited.</a:t>
                      </a:r>
                    </a:p>
                  </a:txBody>
                  <a:tcPr marR="9525" marT="91440" marB="0">
                    <a:lnL w="12700" cap="flat" cmpd="sng" algn="ctr">
                      <a:solidFill>
                        <a:schemeClr val="tx1"/>
                      </a:solidFill>
                      <a:prstDash val="solid"/>
                      <a:round/>
                      <a:headEnd type="none" w="med" len="med"/>
                      <a:tailEnd type="none" w="med" len="med"/>
                    </a:lnL>
                  </a:tcPr>
                </a:tc>
              </a:tr>
              <a:tr h="1397000">
                <a:tc>
                  <a:txBody>
                    <a:bodyPr/>
                    <a:lstStyle/>
                    <a:p>
                      <a:pPr algn="l" fontAlgn="ctr"/>
                      <a:r>
                        <a:rPr lang="en-US" sz="1800" b="1" u="none" strike="noStrike" dirty="0" smtClean="0">
                          <a:effectLst/>
                        </a:rPr>
                        <a:t>Assessment</a:t>
                      </a:r>
                    </a:p>
                  </a:txBody>
                  <a:tcPr marL="5649" marR="5649" marT="5649" marB="0">
                    <a:lnR w="12700" cap="flat" cmpd="sng" algn="ctr">
                      <a:solidFill>
                        <a:schemeClr val="tx1"/>
                      </a:solidFill>
                      <a:prstDash val="solid"/>
                      <a:round/>
                      <a:headEnd type="none" w="med" len="med"/>
                      <a:tailEnd type="none" w="med" len="med"/>
                    </a:lnR>
                  </a:tcPr>
                </a:tc>
                <a:tc>
                  <a:txBody>
                    <a:bodyPr/>
                    <a:lstStyle/>
                    <a:p>
                      <a:pPr algn="l" fontAlgn="ctr"/>
                      <a:r>
                        <a:rPr lang="en-US" sz="1600" b="0" i="0" u="none" strike="noStrike" dirty="0" smtClean="0">
                          <a:solidFill>
                            <a:srgbClr val="000000"/>
                          </a:solidFill>
                          <a:effectLst/>
                          <a:latin typeface="+mj-lt"/>
                        </a:rPr>
                        <a:t>The Steel Bridge and Concrete Canoe teams began working by early October and teams for small competitions were finalized by December. As of January, FIU ASCE has +10 members registered for the upcoming conference, the ASCE </a:t>
                      </a:r>
                      <a:r>
                        <a:rPr lang="en-US" sz="1600" b="0" i="0" u="none" strike="noStrike" dirty="0" err="1" smtClean="0">
                          <a:solidFill>
                            <a:srgbClr val="000000"/>
                          </a:solidFill>
                          <a:effectLst/>
                          <a:latin typeface="+mj-lt"/>
                        </a:rPr>
                        <a:t>SESC</a:t>
                      </a:r>
                      <a:r>
                        <a:rPr lang="en-US" sz="1600" b="0" i="0" u="none" strike="noStrike" dirty="0" smtClean="0">
                          <a:solidFill>
                            <a:srgbClr val="000000"/>
                          </a:solidFill>
                          <a:effectLst/>
                          <a:latin typeface="+mj-lt"/>
                        </a:rPr>
                        <a:t> 2015. We expect that about 30 members will be registered by February. The teams for the small competitions have been finalized and much progress is being done. Teams are meeting weekly to have their best results for the conference. </a:t>
                      </a:r>
                    </a:p>
                    <a:p>
                      <a:pPr algn="l" fontAlgn="ctr"/>
                      <a:endParaRPr lang="en-US" sz="1600" b="0" i="0" u="none" strike="noStrike" dirty="0" smtClean="0">
                        <a:solidFill>
                          <a:srgbClr val="000000"/>
                        </a:solidFill>
                        <a:effectLst/>
                        <a:latin typeface="+mj-lt"/>
                      </a:endParaRPr>
                    </a:p>
                    <a:p>
                      <a:pPr algn="l" fontAlgn="ctr"/>
                      <a:endParaRPr lang="en-US" sz="1600" b="0" i="0" u="none" strike="noStrike" dirty="0" smtClean="0">
                        <a:solidFill>
                          <a:srgbClr val="000000"/>
                        </a:solidFill>
                        <a:effectLst/>
                        <a:latin typeface="+mj-lt"/>
                      </a:endParaRPr>
                    </a:p>
                  </a:txBody>
                  <a:tcPr marR="5649" marT="91440" marB="0">
                    <a:lnL w="12700" cap="flat" cmpd="sng" algn="ctr">
                      <a:solidFill>
                        <a:schemeClr val="tx1"/>
                      </a:solidFill>
                      <a:prstDash val="solid"/>
                      <a:round/>
                      <a:headEnd type="none" w="med" len="med"/>
                      <a:tailEnd type="none" w="med" len="med"/>
                    </a:lnL>
                  </a:tcPr>
                </a:tc>
              </a:tr>
              <a:tr h="1371600">
                <a:tc>
                  <a:txBody>
                    <a:bodyPr/>
                    <a:lstStyle/>
                    <a:p>
                      <a:pPr algn="l" fontAlgn="ctr"/>
                      <a:r>
                        <a:rPr lang="en-US" sz="1800" b="1" u="none" strike="noStrike" dirty="0" smtClean="0">
                          <a:effectLst/>
                        </a:rPr>
                        <a:t>Follow-up plan for the future</a:t>
                      </a:r>
                    </a:p>
                  </a:txBody>
                  <a:tcPr marL="5649" marR="5649" marT="5649" marB="0">
                    <a:lnR w="12700" cap="flat" cmpd="sng" algn="ctr">
                      <a:solidFill>
                        <a:schemeClr val="tx1"/>
                      </a:solidFill>
                      <a:prstDash val="solid"/>
                      <a:round/>
                      <a:headEnd type="none" w="med" len="med"/>
                      <a:tailEnd type="none" w="med" len="med"/>
                    </a:lnR>
                  </a:tcPr>
                </a:tc>
                <a:tc>
                  <a:txBody>
                    <a:bodyPr/>
                    <a:lstStyle/>
                    <a:p>
                      <a:pPr algn="l" fontAlgn="ctr"/>
                      <a:r>
                        <a:rPr lang="en-US" sz="1600" b="0" i="0" u="none" strike="noStrike" dirty="0" smtClean="0">
                          <a:solidFill>
                            <a:srgbClr val="000000"/>
                          </a:solidFill>
                          <a:effectLst/>
                          <a:latin typeface="+mj-lt"/>
                        </a:rPr>
                        <a:t>It is important to approach faculty members for guidance in the Steel Bridge and Concrete Canoe competitions. This should be done as early as possible. </a:t>
                      </a:r>
                      <a:endParaRPr lang="en-US" sz="1600" b="0" i="0" u="none" strike="noStrike" dirty="0">
                        <a:solidFill>
                          <a:srgbClr val="000000"/>
                        </a:solidFill>
                        <a:effectLst/>
                        <a:latin typeface="+mj-lt"/>
                      </a:endParaRPr>
                    </a:p>
                  </a:txBody>
                  <a:tcPr marR="5649" marT="91440" marB="0">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709225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Goal 5. Meet the sponsorship </a:t>
            </a:r>
            <a:r>
              <a:rPr lang="en-US" i="1" dirty="0" smtClean="0"/>
              <a:t>goals for </a:t>
            </a:r>
            <a:r>
              <a:rPr lang="en-US" i="1" dirty="0"/>
              <a:t>preparing the </a:t>
            </a:r>
            <a:r>
              <a:rPr lang="en-US" i="1" dirty="0" smtClean="0"/>
              <a:t>ASCE Conference </a:t>
            </a:r>
            <a:r>
              <a:rPr lang="en-US" i="1" dirty="0"/>
              <a:t>2015. </a:t>
            </a:r>
          </a:p>
        </p:txBody>
      </p:sp>
      <p:graphicFrame>
        <p:nvGraphicFramePr>
          <p:cNvPr id="7" name="Table 6"/>
          <p:cNvGraphicFramePr>
            <a:graphicFrameLocks noGrp="1"/>
          </p:cNvGraphicFramePr>
          <p:nvPr>
            <p:extLst>
              <p:ext uri="{D42A27DB-BD31-4B8C-83A1-F6EECF244321}">
                <p14:modId xmlns:p14="http://schemas.microsoft.com/office/powerpoint/2010/main" val="1009354761"/>
              </p:ext>
            </p:extLst>
          </p:nvPr>
        </p:nvGraphicFramePr>
        <p:xfrm>
          <a:off x="457200" y="1798320"/>
          <a:ext cx="8305800" cy="3916680"/>
        </p:xfrm>
        <a:graphic>
          <a:graphicData uri="http://schemas.openxmlformats.org/drawingml/2006/table">
            <a:tbl>
              <a:tblPr>
                <a:tableStyleId>{5940675A-B579-460E-94D1-54222C63F5DA}</a:tableStyleId>
              </a:tblPr>
              <a:tblGrid>
                <a:gridCol w="1295400"/>
                <a:gridCol w="7010400"/>
              </a:tblGrid>
              <a:tr h="990600">
                <a:tc>
                  <a:txBody>
                    <a:bodyPr/>
                    <a:lstStyle/>
                    <a:p>
                      <a:pPr algn="l" fontAlgn="ctr"/>
                      <a:r>
                        <a:rPr lang="en-US" sz="1800" b="1" u="none" strike="noStrike" dirty="0" smtClean="0">
                          <a:effectLst/>
                        </a:rPr>
                        <a:t>Action plan</a:t>
                      </a:r>
                    </a:p>
                  </a:txBody>
                  <a:tcPr marL="5649" marR="5649" marT="5649" marB="0">
                    <a:lnR w="12700" cap="flat" cmpd="sng" algn="ctr">
                      <a:solidFill>
                        <a:schemeClr val="tx1"/>
                      </a:solidFill>
                      <a:prstDash val="solid"/>
                      <a:round/>
                      <a:headEnd type="none" w="med" len="med"/>
                      <a:tailEnd type="none" w="med" len="med"/>
                    </a:lnR>
                  </a:tcPr>
                </a:tc>
                <a:tc>
                  <a:txBody>
                    <a:bodyPr/>
                    <a:lstStyle/>
                    <a:p>
                      <a:pPr algn="l" fontAlgn="ctr"/>
                      <a:r>
                        <a:rPr lang="en-US" sz="1600" b="0" i="0" u="none" strike="noStrike" dirty="0" smtClean="0">
                          <a:solidFill>
                            <a:srgbClr val="000000"/>
                          </a:solidFill>
                          <a:effectLst/>
                          <a:latin typeface="+mj-lt"/>
                        </a:rPr>
                        <a:t>ASCE Southeast Student Conference will be hosted in Tennessee on 2015. The FIU chapter will need sponsorships to allow students to attend this conference and participate fully. </a:t>
                      </a:r>
                    </a:p>
                  </a:txBody>
                  <a:tcPr marR="9525" marT="91440" marB="0">
                    <a:lnL w="12700" cap="flat" cmpd="sng" algn="ctr">
                      <a:solidFill>
                        <a:schemeClr val="tx1"/>
                      </a:solidFill>
                      <a:prstDash val="solid"/>
                      <a:round/>
                      <a:headEnd type="none" w="med" len="med"/>
                      <a:tailEnd type="none" w="med" len="med"/>
                    </a:lnL>
                  </a:tcPr>
                </a:tc>
              </a:tr>
              <a:tr h="1397000">
                <a:tc>
                  <a:txBody>
                    <a:bodyPr/>
                    <a:lstStyle/>
                    <a:p>
                      <a:pPr algn="l" fontAlgn="ctr"/>
                      <a:r>
                        <a:rPr lang="en-US" sz="1800" b="1" u="none" strike="noStrike" dirty="0" smtClean="0">
                          <a:effectLst/>
                        </a:rPr>
                        <a:t>Assessment</a:t>
                      </a:r>
                    </a:p>
                  </a:txBody>
                  <a:tcPr marL="5649" marR="5649" marT="5649" marB="0">
                    <a:lnR w="12700" cap="flat" cmpd="sng" algn="ctr">
                      <a:solidFill>
                        <a:schemeClr val="tx1"/>
                      </a:solidFill>
                      <a:prstDash val="solid"/>
                      <a:round/>
                      <a:headEnd type="none" w="med" len="med"/>
                      <a:tailEnd type="none" w="med" len="med"/>
                    </a:lnR>
                  </a:tcPr>
                </a:tc>
                <a:tc>
                  <a:txBody>
                    <a:bodyPr/>
                    <a:lstStyle/>
                    <a:p>
                      <a:pPr algn="l" fontAlgn="ctr"/>
                      <a:r>
                        <a:rPr lang="en-US" sz="1600" b="0" i="0" u="none" strike="noStrike" dirty="0" smtClean="0">
                          <a:solidFill>
                            <a:srgbClr val="000000"/>
                          </a:solidFill>
                          <a:effectLst/>
                          <a:latin typeface="+mj-lt"/>
                        </a:rPr>
                        <a:t>The goal of the chapter is raising +$7000 to prepare the teams for the ASCE </a:t>
                      </a:r>
                      <a:r>
                        <a:rPr lang="en-US" sz="1600" b="0" i="0" u="none" strike="noStrike" dirty="0" err="1" smtClean="0">
                          <a:solidFill>
                            <a:srgbClr val="000000"/>
                          </a:solidFill>
                          <a:effectLst/>
                          <a:latin typeface="+mj-lt"/>
                        </a:rPr>
                        <a:t>SESC</a:t>
                      </a:r>
                      <a:r>
                        <a:rPr lang="en-US" sz="1600" b="0" i="0" u="none" strike="noStrike" dirty="0" smtClean="0">
                          <a:solidFill>
                            <a:srgbClr val="000000"/>
                          </a:solidFill>
                          <a:effectLst/>
                          <a:latin typeface="+mj-lt"/>
                        </a:rPr>
                        <a:t> 2015. The chapter will be in charge of approaching companies for sponsorship. "To date, the sponsorship committee has received or is expecting a total of $2,500 in sponsorship. The committee will continue to find sponsors in order to increase the quality of the conference. "</a:t>
                      </a:r>
                    </a:p>
                    <a:p>
                      <a:pPr algn="l" fontAlgn="ctr"/>
                      <a:endParaRPr lang="en-US" sz="1600" b="0" i="0" u="none" strike="noStrike" dirty="0" smtClean="0">
                        <a:solidFill>
                          <a:srgbClr val="000000"/>
                        </a:solidFill>
                        <a:effectLst/>
                        <a:latin typeface="+mj-lt"/>
                      </a:endParaRPr>
                    </a:p>
                  </a:txBody>
                  <a:tcPr marR="5649" marT="91440" marB="0">
                    <a:lnL w="12700" cap="flat" cmpd="sng" algn="ctr">
                      <a:solidFill>
                        <a:schemeClr val="tx1"/>
                      </a:solidFill>
                      <a:prstDash val="solid"/>
                      <a:round/>
                      <a:headEnd type="none" w="med" len="med"/>
                      <a:tailEnd type="none" w="med" len="med"/>
                    </a:lnL>
                  </a:tcPr>
                </a:tc>
              </a:tr>
              <a:tr h="1371600">
                <a:tc>
                  <a:txBody>
                    <a:bodyPr/>
                    <a:lstStyle/>
                    <a:p>
                      <a:pPr algn="l" fontAlgn="ctr"/>
                      <a:r>
                        <a:rPr lang="en-US" sz="1800" b="1" u="none" strike="noStrike" dirty="0" smtClean="0">
                          <a:effectLst/>
                        </a:rPr>
                        <a:t>Follow-up plan for the future</a:t>
                      </a:r>
                    </a:p>
                  </a:txBody>
                  <a:tcPr marL="5649" marR="5649" marT="5649" marB="0">
                    <a:lnR w="12700" cap="flat" cmpd="sng" algn="ctr">
                      <a:solidFill>
                        <a:schemeClr val="tx1"/>
                      </a:solidFill>
                      <a:prstDash val="solid"/>
                      <a:round/>
                      <a:headEnd type="none" w="med" len="med"/>
                      <a:tailEnd type="none" w="med" len="med"/>
                    </a:lnR>
                  </a:tcPr>
                </a:tc>
                <a:tc>
                  <a:txBody>
                    <a:bodyPr/>
                    <a:lstStyle/>
                    <a:p>
                      <a:pPr algn="l" fontAlgn="ctr"/>
                      <a:r>
                        <a:rPr lang="en-US" sz="1600" b="0" i="0" u="none" strike="noStrike" dirty="0" smtClean="0">
                          <a:solidFill>
                            <a:srgbClr val="000000"/>
                          </a:solidFill>
                          <a:effectLst/>
                          <a:latin typeface="+mj-lt"/>
                        </a:rPr>
                        <a:t>Once conference is over, the e-board will continue to use the techniques learned here in order to secure sponsorship for the chapter in the future.</a:t>
                      </a:r>
                      <a:endParaRPr lang="en-US" sz="1600" b="0" i="0" u="none" strike="noStrike" dirty="0">
                        <a:solidFill>
                          <a:srgbClr val="000000"/>
                        </a:solidFill>
                        <a:effectLst/>
                        <a:latin typeface="+mj-lt"/>
                      </a:endParaRPr>
                    </a:p>
                  </a:txBody>
                  <a:tcPr marR="5649" marT="91440" marB="0">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604464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Goal 6. Increase the organization’s involvement in the main </a:t>
            </a:r>
            <a:r>
              <a:rPr lang="en-US" i="1" dirty="0" smtClean="0"/>
              <a:t>campus</a:t>
            </a:r>
            <a:endParaRPr lang="en-US" i="1" dirty="0"/>
          </a:p>
        </p:txBody>
      </p:sp>
      <p:graphicFrame>
        <p:nvGraphicFramePr>
          <p:cNvPr id="7" name="Table 6"/>
          <p:cNvGraphicFramePr>
            <a:graphicFrameLocks noGrp="1"/>
          </p:cNvGraphicFramePr>
          <p:nvPr>
            <p:extLst>
              <p:ext uri="{D42A27DB-BD31-4B8C-83A1-F6EECF244321}">
                <p14:modId xmlns:p14="http://schemas.microsoft.com/office/powerpoint/2010/main" val="966233253"/>
              </p:ext>
            </p:extLst>
          </p:nvPr>
        </p:nvGraphicFramePr>
        <p:xfrm>
          <a:off x="457200" y="1798320"/>
          <a:ext cx="8305800" cy="4099560"/>
        </p:xfrm>
        <a:graphic>
          <a:graphicData uri="http://schemas.openxmlformats.org/drawingml/2006/table">
            <a:tbl>
              <a:tblPr>
                <a:tableStyleId>{5940675A-B579-460E-94D1-54222C63F5DA}</a:tableStyleId>
              </a:tblPr>
              <a:tblGrid>
                <a:gridCol w="1295400"/>
                <a:gridCol w="7010400"/>
              </a:tblGrid>
              <a:tr h="1173480">
                <a:tc>
                  <a:txBody>
                    <a:bodyPr/>
                    <a:lstStyle/>
                    <a:p>
                      <a:pPr algn="l" fontAlgn="ctr"/>
                      <a:r>
                        <a:rPr lang="en-US" sz="1800" b="1" u="none" strike="noStrike" dirty="0" smtClean="0">
                          <a:effectLst/>
                        </a:rPr>
                        <a:t>Action plan</a:t>
                      </a:r>
                    </a:p>
                  </a:txBody>
                  <a:tcPr marL="5649" marR="5649" marT="5649" marB="0">
                    <a:lnR w="12700" cap="flat" cmpd="sng" algn="ctr">
                      <a:solidFill>
                        <a:schemeClr val="tx1"/>
                      </a:solidFill>
                      <a:prstDash val="solid"/>
                      <a:round/>
                      <a:headEnd type="none" w="med" len="med"/>
                      <a:tailEnd type="none" w="med" len="med"/>
                    </a:lnR>
                  </a:tcPr>
                </a:tc>
                <a:tc>
                  <a:txBody>
                    <a:bodyPr/>
                    <a:lstStyle/>
                    <a:p>
                      <a:pPr algn="l" fontAlgn="ctr"/>
                      <a:r>
                        <a:rPr lang="en-US" sz="1600" b="0" i="0" u="none" strike="noStrike" dirty="0" smtClean="0">
                          <a:solidFill>
                            <a:srgbClr val="000000"/>
                          </a:solidFill>
                          <a:effectLst/>
                          <a:latin typeface="+mj-lt"/>
                        </a:rPr>
                        <a:t>Since the engineering building is not located within the FIU main campus, it is hard to maintain close ties with </a:t>
                      </a:r>
                      <a:r>
                        <a:rPr lang="en-US" sz="1600" b="0" i="0" u="none" strike="noStrike" dirty="0" err="1" smtClean="0">
                          <a:solidFill>
                            <a:srgbClr val="000000"/>
                          </a:solidFill>
                          <a:effectLst/>
                          <a:latin typeface="+mj-lt"/>
                        </a:rPr>
                        <a:t>therest</a:t>
                      </a:r>
                      <a:r>
                        <a:rPr lang="en-US" sz="1600" b="0" i="0" u="none" strike="noStrike" dirty="0" smtClean="0">
                          <a:solidFill>
                            <a:srgbClr val="000000"/>
                          </a:solidFill>
                          <a:effectLst/>
                          <a:latin typeface="+mj-lt"/>
                        </a:rPr>
                        <a:t> of the FIU community. For that reason, FIU ASCE will participate in events in the main campus as often </a:t>
                      </a:r>
                      <a:r>
                        <a:rPr lang="en-US" sz="1600" b="0" i="0" u="none" strike="noStrike" dirty="0" err="1" smtClean="0">
                          <a:solidFill>
                            <a:srgbClr val="000000"/>
                          </a:solidFill>
                          <a:effectLst/>
                          <a:latin typeface="+mj-lt"/>
                        </a:rPr>
                        <a:t>aspossible</a:t>
                      </a:r>
                      <a:r>
                        <a:rPr lang="en-US" sz="1600" b="0" i="0" u="none" strike="noStrike" dirty="0" smtClean="0">
                          <a:solidFill>
                            <a:srgbClr val="000000"/>
                          </a:solidFill>
                          <a:effectLst/>
                          <a:latin typeface="+mj-lt"/>
                        </a:rPr>
                        <a:t> and will participate in the Council for Student Organization’s point system.</a:t>
                      </a:r>
                    </a:p>
                  </a:txBody>
                  <a:tcPr marR="9525" marT="91440" marB="0">
                    <a:lnL w="12700" cap="flat" cmpd="sng" algn="ctr">
                      <a:solidFill>
                        <a:schemeClr val="tx1"/>
                      </a:solidFill>
                      <a:prstDash val="solid"/>
                      <a:round/>
                      <a:headEnd type="none" w="med" len="med"/>
                      <a:tailEnd type="none" w="med" len="med"/>
                    </a:lnL>
                  </a:tcPr>
                </a:tc>
              </a:tr>
              <a:tr h="1397000">
                <a:tc>
                  <a:txBody>
                    <a:bodyPr/>
                    <a:lstStyle/>
                    <a:p>
                      <a:pPr algn="l" fontAlgn="ctr"/>
                      <a:r>
                        <a:rPr lang="en-US" sz="1800" b="1" u="none" strike="noStrike" dirty="0" smtClean="0">
                          <a:effectLst/>
                        </a:rPr>
                        <a:t>Assessment</a:t>
                      </a:r>
                    </a:p>
                  </a:txBody>
                  <a:tcPr marL="5649" marR="5649" marT="5649" marB="0">
                    <a:lnR w="12700" cap="flat" cmpd="sng" algn="ctr">
                      <a:solidFill>
                        <a:schemeClr val="tx1"/>
                      </a:solidFill>
                      <a:prstDash val="solid"/>
                      <a:round/>
                      <a:headEnd type="none" w="med" len="med"/>
                      <a:tailEnd type="none" w="med" len="med"/>
                    </a:lnR>
                  </a:tcPr>
                </a:tc>
                <a:tc>
                  <a:txBody>
                    <a:bodyPr/>
                    <a:lstStyle/>
                    <a:p>
                      <a:pPr algn="l" fontAlgn="ctr"/>
                      <a:r>
                        <a:rPr lang="en-US" sz="1600" b="0" i="0" u="none" strike="noStrike" dirty="0" smtClean="0">
                          <a:solidFill>
                            <a:srgbClr val="000000"/>
                          </a:solidFill>
                          <a:effectLst/>
                          <a:latin typeface="+mj-lt"/>
                        </a:rPr>
                        <a:t>FIU ASCE participated in many events at </a:t>
                      </a:r>
                      <a:r>
                        <a:rPr lang="en-US" sz="1600" b="0" i="0" u="none" strike="noStrike" dirty="0" err="1" smtClean="0">
                          <a:solidFill>
                            <a:srgbClr val="000000"/>
                          </a:solidFill>
                          <a:effectLst/>
                          <a:latin typeface="+mj-lt"/>
                        </a:rPr>
                        <a:t>FIU’s</a:t>
                      </a:r>
                      <a:r>
                        <a:rPr lang="en-US" sz="1600" b="0" i="0" u="none" strike="noStrike" dirty="0" smtClean="0">
                          <a:solidFill>
                            <a:srgbClr val="000000"/>
                          </a:solidFill>
                          <a:effectLst/>
                          <a:latin typeface="+mj-lt"/>
                        </a:rPr>
                        <a:t> main campus, including attending football games, attending professional presentations, participating in club fairs, and volunteering during Homecoming Week. Due to the chapter’s classification as “overly active”, FIU ASCE reached the status of “Gold Organization” within the Council of Student Organizations.</a:t>
                      </a:r>
                    </a:p>
                    <a:p>
                      <a:pPr algn="l" fontAlgn="ctr"/>
                      <a:endParaRPr lang="en-US" sz="1600" b="0" i="0" u="none" strike="noStrike" dirty="0" smtClean="0">
                        <a:solidFill>
                          <a:srgbClr val="000000"/>
                        </a:solidFill>
                        <a:effectLst/>
                        <a:latin typeface="+mj-lt"/>
                      </a:endParaRPr>
                    </a:p>
                  </a:txBody>
                  <a:tcPr marR="5649" marT="91440" marB="0">
                    <a:lnL w="12700" cap="flat" cmpd="sng" algn="ctr">
                      <a:solidFill>
                        <a:schemeClr val="tx1"/>
                      </a:solidFill>
                      <a:prstDash val="solid"/>
                      <a:round/>
                      <a:headEnd type="none" w="med" len="med"/>
                      <a:tailEnd type="none" w="med" len="med"/>
                    </a:lnL>
                  </a:tcPr>
                </a:tc>
              </a:tr>
              <a:tr h="1371600">
                <a:tc>
                  <a:txBody>
                    <a:bodyPr/>
                    <a:lstStyle/>
                    <a:p>
                      <a:pPr algn="l" fontAlgn="ctr"/>
                      <a:r>
                        <a:rPr lang="en-US" sz="1800" b="1" u="none" strike="noStrike" dirty="0" smtClean="0">
                          <a:effectLst/>
                        </a:rPr>
                        <a:t>Follow-up plan for the future</a:t>
                      </a:r>
                    </a:p>
                  </a:txBody>
                  <a:tcPr marL="5649" marR="5649" marT="5649" marB="0">
                    <a:lnR w="12700" cap="flat" cmpd="sng" algn="ctr">
                      <a:solidFill>
                        <a:schemeClr val="tx1"/>
                      </a:solidFill>
                      <a:prstDash val="solid"/>
                      <a:round/>
                      <a:headEnd type="none" w="med" len="med"/>
                      <a:tailEnd type="none" w="med" len="med"/>
                    </a:lnR>
                  </a:tcPr>
                </a:tc>
                <a:tc>
                  <a:txBody>
                    <a:bodyPr/>
                    <a:lstStyle/>
                    <a:p>
                      <a:pPr algn="l" fontAlgn="ctr"/>
                      <a:r>
                        <a:rPr lang="en-US" sz="1600" b="0" i="0" u="none" strike="noStrike" dirty="0" smtClean="0">
                          <a:solidFill>
                            <a:srgbClr val="000000"/>
                          </a:solidFill>
                          <a:effectLst/>
                          <a:latin typeface="+mj-lt"/>
                        </a:rPr>
                        <a:t>Now that FIU ASCE is a “Gold Organization”, it will be easier for the upcoming </a:t>
                      </a:r>
                      <a:r>
                        <a:rPr lang="en-US" sz="1600" b="0" i="0" u="none" strike="noStrike" dirty="0" err="1" smtClean="0">
                          <a:solidFill>
                            <a:srgbClr val="000000"/>
                          </a:solidFill>
                          <a:effectLst/>
                          <a:latin typeface="+mj-lt"/>
                        </a:rPr>
                        <a:t>eboard</a:t>
                      </a:r>
                      <a:r>
                        <a:rPr lang="en-US" sz="1600" b="0" i="0" u="none" strike="noStrike" dirty="0" smtClean="0">
                          <a:solidFill>
                            <a:srgbClr val="000000"/>
                          </a:solidFill>
                          <a:effectLst/>
                          <a:latin typeface="+mj-lt"/>
                        </a:rPr>
                        <a:t> to obtain funding from the university. This status should be kept by the upcoming e-board and so it is important to maintain an active presence in the main campus.</a:t>
                      </a:r>
                      <a:endParaRPr lang="en-US" sz="1600" b="0" i="0" u="none" strike="noStrike" dirty="0">
                        <a:solidFill>
                          <a:srgbClr val="000000"/>
                        </a:solidFill>
                        <a:effectLst/>
                        <a:latin typeface="+mj-lt"/>
                      </a:endParaRPr>
                    </a:p>
                  </a:txBody>
                  <a:tcPr marR="5649" marT="91440" marB="0">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766263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 Statistics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114 members</a:t>
            </a:r>
          </a:p>
          <a:p>
            <a:r>
              <a:rPr lang="en-US" dirty="0" smtClean="0"/>
              <a:t>114 ASCE National Society-level members</a:t>
            </a:r>
          </a:p>
          <a:p>
            <a:r>
              <a:rPr lang="en-US" dirty="0" smtClean="0"/>
              <a:t>100% of members are Society-level members (Society-level/total members)</a:t>
            </a:r>
          </a:p>
          <a:p>
            <a:r>
              <a:rPr lang="en-US" dirty="0" smtClean="0"/>
              <a:t>103 members with Junior and Senior status </a:t>
            </a:r>
          </a:p>
          <a:p>
            <a:r>
              <a:rPr lang="en-US" dirty="0" smtClean="0"/>
              <a:t>250 Juniors and Seniors eligible to join ASCE (CE declared majors)</a:t>
            </a:r>
          </a:p>
          <a:p>
            <a:r>
              <a:rPr lang="en-US" dirty="0" smtClean="0"/>
              <a:t>42% of eligible Juniors and Seniors that are members (</a:t>
            </a:r>
            <a:r>
              <a:rPr lang="en-US" dirty="0" err="1" smtClean="0"/>
              <a:t>Jr&amp;Sr</a:t>
            </a:r>
            <a:r>
              <a:rPr lang="en-US" dirty="0" smtClean="0"/>
              <a:t> members / </a:t>
            </a:r>
            <a:r>
              <a:rPr lang="en-US" dirty="0" err="1" smtClean="0"/>
              <a:t>Jr&amp;Sr</a:t>
            </a:r>
            <a:r>
              <a:rPr lang="en-US" dirty="0" smtClean="0"/>
              <a:t> eligible)</a:t>
            </a:r>
          </a:p>
          <a:p>
            <a:endParaRPr lang="en-US" dirty="0" smtClean="0"/>
          </a:p>
        </p:txBody>
      </p:sp>
    </p:spTree>
    <p:extLst>
      <p:ext uri="{BB962C8B-B14F-4D97-AF65-F5344CB8AC3E}">
        <p14:creationId xmlns:p14="http://schemas.microsoft.com/office/powerpoint/2010/main" val="3786946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Statistics</a:t>
            </a:r>
            <a:endParaRPr lang="en-US" dirty="0"/>
          </a:p>
        </p:txBody>
      </p:sp>
      <p:sp>
        <p:nvSpPr>
          <p:cNvPr id="3" name="Content Placeholder 2"/>
          <p:cNvSpPr>
            <a:spLocks noGrp="1"/>
          </p:cNvSpPr>
          <p:nvPr>
            <p:ph idx="1"/>
          </p:nvPr>
        </p:nvSpPr>
        <p:spPr/>
        <p:txBody>
          <a:bodyPr/>
          <a:lstStyle/>
          <a:p>
            <a:r>
              <a:rPr lang="en-US" dirty="0" smtClean="0"/>
              <a:t>3 professional meetings with an invited speaker</a:t>
            </a:r>
          </a:p>
          <a:p>
            <a:r>
              <a:rPr lang="en-US" dirty="0" smtClean="0"/>
              <a:t>7 student talks and papers</a:t>
            </a:r>
          </a:p>
          <a:p>
            <a:r>
              <a:rPr lang="en-US" dirty="0" smtClean="0"/>
              <a:t>2 professional licensure and ethics topics presented</a:t>
            </a:r>
          </a:p>
          <a:p>
            <a:r>
              <a:rPr lang="en-US" dirty="0" smtClean="0"/>
              <a:t>1 field trips</a:t>
            </a:r>
          </a:p>
          <a:p>
            <a:r>
              <a:rPr lang="en-US" dirty="0" smtClean="0"/>
              <a:t>5 social functions</a:t>
            </a:r>
            <a:endParaRPr lang="en-US" dirty="0"/>
          </a:p>
        </p:txBody>
      </p:sp>
    </p:spTree>
    <p:extLst>
      <p:ext uri="{BB962C8B-B14F-4D97-AF65-F5344CB8AC3E}">
        <p14:creationId xmlns:p14="http://schemas.microsoft.com/office/powerpoint/2010/main" val="2982014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Initiation Ceremony</a:t>
            </a:r>
            <a:endParaRPr lang="en-US" i="1"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4444" b="41436"/>
          <a:stretch/>
        </p:blipFill>
        <p:spPr>
          <a:xfrm>
            <a:off x="641898" y="1417638"/>
            <a:ext cx="7860203" cy="2011362"/>
          </a:xfrm>
          <a:prstGeom prst="rect">
            <a:avLst/>
          </a:prstGeom>
          <a:ln>
            <a:solidFill>
              <a:schemeClr val="tx1"/>
            </a:solidFill>
          </a:ln>
        </p:spPr>
      </p:pic>
      <p:sp>
        <p:nvSpPr>
          <p:cNvPr id="6" name="Content Placeholder 2"/>
          <p:cNvSpPr>
            <a:spLocks noGrp="1"/>
          </p:cNvSpPr>
          <p:nvPr>
            <p:ph idx="1"/>
          </p:nvPr>
        </p:nvSpPr>
        <p:spPr>
          <a:xfrm>
            <a:off x="457200" y="3429000"/>
            <a:ext cx="8229600" cy="3124200"/>
          </a:xfrm>
        </p:spPr>
        <p:txBody>
          <a:bodyPr>
            <a:noAutofit/>
          </a:bodyPr>
          <a:lstStyle/>
          <a:p>
            <a:pPr marL="0" indent="0" algn="just">
              <a:lnSpc>
                <a:spcPct val="150000"/>
              </a:lnSpc>
              <a:buNone/>
            </a:pPr>
            <a:r>
              <a:rPr lang="en-US" sz="1800" dirty="0" smtClean="0"/>
              <a:t>In September, ASCE-FIU had its Initiation </a:t>
            </a:r>
            <a:r>
              <a:rPr lang="en-US" sz="1800" dirty="0"/>
              <a:t>Ceremony with more than 40 chapter members attending. In this ceremony, Mr. Barton </a:t>
            </a:r>
            <a:r>
              <a:rPr lang="en-US" sz="1800" dirty="0" err="1"/>
              <a:t>Fye</a:t>
            </a:r>
            <a:r>
              <a:rPr lang="en-US" sz="1800" dirty="0"/>
              <a:t>, the ASCE Miami-Dade Branch President officially installed the new E-board. In </a:t>
            </a:r>
            <a:r>
              <a:rPr lang="en-US" sz="1800" dirty="0" smtClean="0"/>
              <a:t>addition, chapter hosted two other speakers, Ms</a:t>
            </a:r>
            <a:r>
              <a:rPr lang="en-US" sz="1800" dirty="0"/>
              <a:t>. Maria </a:t>
            </a:r>
            <a:r>
              <a:rPr lang="en-US" sz="1800" dirty="0" err="1" smtClean="0"/>
              <a:t>Porrata</a:t>
            </a:r>
            <a:r>
              <a:rPr lang="en-US" sz="1800" dirty="0" smtClean="0"/>
              <a:t> (branch director) </a:t>
            </a:r>
            <a:r>
              <a:rPr lang="en-US" sz="1800" dirty="0"/>
              <a:t>and Mr. </a:t>
            </a:r>
            <a:r>
              <a:rPr lang="en-US" sz="1800" dirty="0" err="1"/>
              <a:t>Josenrique</a:t>
            </a:r>
            <a:r>
              <a:rPr lang="en-US" sz="1800" dirty="0"/>
              <a:t> </a:t>
            </a:r>
            <a:r>
              <a:rPr lang="en-US" sz="1800" dirty="0" err="1" smtClean="0"/>
              <a:t>Cueto</a:t>
            </a:r>
            <a:r>
              <a:rPr lang="en-US" sz="1800" dirty="0" smtClean="0"/>
              <a:t> (branch president-elect) at its initiation ceremony. This meeting was a good opportunity for students to know new FIU chapter board and Miami-Dade branch board officers. They also obtained information about chapter activities and received hard hats. </a:t>
            </a:r>
          </a:p>
        </p:txBody>
      </p:sp>
    </p:spTree>
    <p:extLst>
      <p:ext uri="{BB962C8B-B14F-4D97-AF65-F5344CB8AC3E}">
        <p14:creationId xmlns:p14="http://schemas.microsoft.com/office/powerpoint/2010/main" val="3718184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Career Fair</a:t>
            </a:r>
            <a:endParaRPr lang="en-US" i="1" dirty="0"/>
          </a:p>
        </p:txBody>
      </p:sp>
      <p:sp>
        <p:nvSpPr>
          <p:cNvPr id="6" name="Content Placeholder 2"/>
          <p:cNvSpPr>
            <a:spLocks noGrp="1"/>
          </p:cNvSpPr>
          <p:nvPr>
            <p:ph idx="1"/>
          </p:nvPr>
        </p:nvSpPr>
        <p:spPr>
          <a:xfrm>
            <a:off x="457200" y="3276600"/>
            <a:ext cx="8229600" cy="3352800"/>
          </a:xfrm>
        </p:spPr>
        <p:txBody>
          <a:bodyPr>
            <a:noAutofit/>
          </a:bodyPr>
          <a:lstStyle/>
          <a:p>
            <a:pPr marL="0" indent="0" algn="just">
              <a:lnSpc>
                <a:spcPct val="150000"/>
              </a:lnSpc>
              <a:buNone/>
            </a:pPr>
            <a:r>
              <a:rPr lang="en-US" sz="1800" dirty="0" smtClean="0"/>
              <a:t>ASCE FIU Career Fair was a </a:t>
            </a:r>
            <a:r>
              <a:rPr lang="en-US" sz="1800" dirty="0"/>
              <a:t>great opportunity for FIU students (especially Civil </a:t>
            </a:r>
            <a:r>
              <a:rPr lang="en-US" sz="1800" dirty="0" smtClean="0"/>
              <a:t>Engineering) </a:t>
            </a:r>
            <a:r>
              <a:rPr lang="en-US" sz="1800" dirty="0"/>
              <a:t>to expose themselves to a set of high ranked companies in South Florida, such as MWH Global, Tetra Tech, </a:t>
            </a:r>
            <a:r>
              <a:rPr lang="en-US" sz="1800" dirty="0" err="1"/>
              <a:t>Kimley</a:t>
            </a:r>
            <a:r>
              <a:rPr lang="en-US" sz="1800" dirty="0"/>
              <a:t>-Horn, BCC Engineering, 300 Engineering, Miller Legg and Target Engineering Group. More than 100 FIU students used this opportunity to get in touch with real-world job opportunities and submitted their resumes to the companies. 2014 </a:t>
            </a:r>
            <a:r>
              <a:rPr lang="en-US" sz="1800" dirty="0" smtClean="0"/>
              <a:t>Career </a:t>
            </a:r>
            <a:r>
              <a:rPr lang="en-US" sz="1800" dirty="0"/>
              <a:t>Fair was </a:t>
            </a:r>
            <a:r>
              <a:rPr lang="en-US" sz="1800" dirty="0" smtClean="0"/>
              <a:t>the </a:t>
            </a:r>
            <a:r>
              <a:rPr lang="en-US" sz="1800" dirty="0"/>
              <a:t>best of its kind within the recent years in terms of number of the companies, number of attending students, size and location of the venue, and quality of the service offered to attending companies. </a:t>
            </a:r>
            <a:endParaRPr lang="en-US" sz="1800" dirty="0" smtClean="0"/>
          </a:p>
        </p:txBody>
      </p:sp>
      <p:sp>
        <p:nvSpPr>
          <p:cNvPr id="8" name="Rectangle 7"/>
          <p:cNvSpPr/>
          <p:nvPr/>
        </p:nvSpPr>
        <p:spPr>
          <a:xfrm>
            <a:off x="1600200" y="1372870"/>
            <a:ext cx="5943600" cy="4112260"/>
          </a:xfrm>
          <a:prstGeom prst="rect">
            <a:avLst/>
          </a:prstGeom>
        </p:spPr>
      </p:sp>
      <p:grpSp>
        <p:nvGrpSpPr>
          <p:cNvPr id="4" name="Group 3"/>
          <p:cNvGrpSpPr/>
          <p:nvPr/>
        </p:nvGrpSpPr>
        <p:grpSpPr>
          <a:xfrm>
            <a:off x="588326" y="1202353"/>
            <a:ext cx="7967349" cy="2011680"/>
            <a:chOff x="551041" y="1202353"/>
            <a:chExt cx="7967349" cy="2011680"/>
          </a:xfrm>
        </p:grpSpPr>
        <p:pic>
          <p:nvPicPr>
            <p:cNvPr id="9" name="Picture 8"/>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51041" y="1202353"/>
              <a:ext cx="2682240" cy="2011680"/>
            </a:xfrm>
            <a:prstGeom prst="rect">
              <a:avLst/>
            </a:prstGeom>
            <a:ln w="12700">
              <a:solidFill>
                <a:schemeClr val="tx1"/>
              </a:solidFill>
            </a:ln>
            <a:extLst>
              <a:ext uri="{53640926-AAD7-44D8-BBD7-CCE9431645EC}">
                <a14:shadowObscured xmlns:a14="http://schemas.microsoft.com/office/drawing/2010/main"/>
              </a:ext>
            </a:ex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9664" b="8102"/>
            <a:stretch/>
          </p:blipFill>
          <p:spPr>
            <a:xfrm>
              <a:off x="3228934" y="1202353"/>
              <a:ext cx="2600365" cy="2011680"/>
            </a:xfrm>
            <a:prstGeom prst="rect">
              <a:avLst/>
            </a:prstGeom>
            <a:ln w="12700">
              <a:solidFill>
                <a:schemeClr val="tx1"/>
              </a:solidFill>
            </a:ln>
          </p:spPr>
        </p:pic>
        <p:pic>
          <p:nvPicPr>
            <p:cNvPr id="12" name="Picture 11"/>
            <p:cNvPicPr preferRelativeResize="0">
              <a:picLocks/>
            </p:cNvPicPr>
            <p:nvPr/>
          </p:nvPicPr>
          <p:blipFill rotWithShape="1">
            <a:blip r:embed="rId5" cstate="print">
              <a:extLst>
                <a:ext uri="{28A0092B-C50C-407E-A947-70E740481C1C}">
                  <a14:useLocalDpi xmlns:a14="http://schemas.microsoft.com/office/drawing/2010/main" val="0"/>
                </a:ext>
              </a:extLst>
            </a:blip>
            <a:srcRect l="9513" b="3114"/>
            <a:stretch/>
          </p:blipFill>
          <p:spPr>
            <a:xfrm>
              <a:off x="5829299" y="1202353"/>
              <a:ext cx="2689091" cy="2011680"/>
            </a:xfrm>
            <a:prstGeom prst="rect">
              <a:avLst/>
            </a:prstGeom>
            <a:ln w="12700">
              <a:solidFill>
                <a:schemeClr val="tx1"/>
              </a:solidFill>
            </a:ln>
          </p:spPr>
        </p:pic>
      </p:grpSp>
    </p:spTree>
    <p:extLst>
      <p:ext uri="{BB962C8B-B14F-4D97-AF65-F5344CB8AC3E}">
        <p14:creationId xmlns:p14="http://schemas.microsoft.com/office/powerpoint/2010/main" val="3593716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Homecoming Tailgate</a:t>
            </a:r>
            <a:endParaRPr lang="en-US" i="1" dirty="0"/>
          </a:p>
        </p:txBody>
      </p:sp>
      <p:sp>
        <p:nvSpPr>
          <p:cNvPr id="6" name="Content Placeholder 2"/>
          <p:cNvSpPr>
            <a:spLocks noGrp="1"/>
          </p:cNvSpPr>
          <p:nvPr>
            <p:ph idx="1"/>
          </p:nvPr>
        </p:nvSpPr>
        <p:spPr>
          <a:xfrm>
            <a:off x="457200" y="4267200"/>
            <a:ext cx="8229600" cy="2209800"/>
          </a:xfrm>
        </p:spPr>
        <p:txBody>
          <a:bodyPr>
            <a:noAutofit/>
          </a:bodyPr>
          <a:lstStyle/>
          <a:p>
            <a:pPr marL="0" indent="0" algn="just">
              <a:lnSpc>
                <a:spcPct val="150000"/>
              </a:lnSpc>
              <a:buNone/>
            </a:pPr>
            <a:r>
              <a:rPr lang="en-US" sz="1800" dirty="0"/>
              <a:t>In FIU Homecoming week, ASCE chapter participated in homecoming tailgate party along with other organizations and students. </a:t>
            </a:r>
            <a:r>
              <a:rPr lang="en-US" sz="1800" dirty="0" smtClean="0"/>
              <a:t>More than 20 ASCE FIU members and hundreds of other students attended this event. </a:t>
            </a:r>
          </a:p>
        </p:txBody>
      </p:sp>
      <p:pic>
        <p:nvPicPr>
          <p:cNvPr id="7" name="Picture 6"/>
          <p:cNvPicPr/>
          <p:nvPr/>
        </p:nvPicPr>
        <p:blipFill rotWithShape="1">
          <a:blip r:embed="rId3" cstate="print">
            <a:extLst>
              <a:ext uri="{28A0092B-C50C-407E-A947-70E740481C1C}">
                <a14:useLocalDpi xmlns:a14="http://schemas.microsoft.com/office/drawing/2010/main" val="0"/>
              </a:ext>
            </a:extLst>
          </a:blip>
          <a:srcRect t="22938" b="15661"/>
          <a:stretch/>
        </p:blipFill>
        <p:spPr bwMode="auto">
          <a:xfrm>
            <a:off x="1676400" y="1295400"/>
            <a:ext cx="6123081" cy="2819400"/>
          </a:xfrm>
          <a:prstGeom prst="rect">
            <a:avLst/>
          </a:prstGeom>
          <a:ln w="1270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19714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Conference</a:t>
            </a:r>
            <a:endParaRPr lang="en-US" dirty="0"/>
          </a:p>
        </p:txBody>
      </p:sp>
      <p:sp>
        <p:nvSpPr>
          <p:cNvPr id="3" name="Content Placeholder 2"/>
          <p:cNvSpPr>
            <a:spLocks noGrp="1"/>
          </p:cNvSpPr>
          <p:nvPr>
            <p:ph idx="1"/>
          </p:nvPr>
        </p:nvSpPr>
        <p:spPr>
          <a:xfrm>
            <a:off x="228600" y="4648200"/>
            <a:ext cx="8763000" cy="1905000"/>
          </a:xfrm>
        </p:spPr>
        <p:txBody>
          <a:bodyPr>
            <a:normAutofit/>
          </a:bodyPr>
          <a:lstStyle/>
          <a:p>
            <a:pPr marL="0" indent="0">
              <a:buNone/>
            </a:pPr>
            <a:r>
              <a:rPr lang="en-US" sz="2600" i="1" dirty="0"/>
              <a:t>Name of Conference: ASCE Southeast Student Conference 2014</a:t>
            </a:r>
          </a:p>
          <a:p>
            <a:pPr marL="0" indent="0">
              <a:buNone/>
            </a:pPr>
            <a:r>
              <a:rPr lang="en-US" sz="2600" i="1" dirty="0"/>
              <a:t>Location: University of South Florida, Tampa, Florida</a:t>
            </a:r>
          </a:p>
          <a:p>
            <a:pPr marL="0" indent="0">
              <a:buNone/>
            </a:pPr>
            <a:r>
              <a:rPr lang="en-US" sz="2600" i="1" dirty="0"/>
              <a:t>Dates: March 28-29, 2014</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0000" r="6666" b="8889"/>
          <a:stretch/>
        </p:blipFill>
        <p:spPr>
          <a:xfrm>
            <a:off x="1638300" y="1219200"/>
            <a:ext cx="5867400" cy="3352800"/>
          </a:xfrm>
          <a:prstGeom prst="rect">
            <a:avLst/>
          </a:prstGeom>
          <a:ln>
            <a:solidFill>
              <a:schemeClr val="tx1"/>
            </a:solidFill>
          </a:ln>
        </p:spPr>
      </p:pic>
    </p:spTree>
    <p:extLst>
      <p:ext uri="{BB962C8B-B14F-4D97-AF65-F5344CB8AC3E}">
        <p14:creationId xmlns:p14="http://schemas.microsoft.com/office/powerpoint/2010/main" val="2492902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924026272"/>
              </p:ext>
            </p:extLst>
          </p:nvPr>
        </p:nvGraphicFramePr>
        <p:xfrm>
          <a:off x="599870" y="1905000"/>
          <a:ext cx="8077202" cy="2209800"/>
        </p:xfrm>
        <a:graphic>
          <a:graphicData uri="http://schemas.openxmlformats.org/drawingml/2006/table">
            <a:tbl>
              <a:tblPr firstRow="1" firstCol="1" bandRow="1">
                <a:tableStyleId>{5940675A-B579-460E-94D1-54222C63F5DA}</a:tableStyleId>
              </a:tblPr>
              <a:tblGrid>
                <a:gridCol w="3667330"/>
                <a:gridCol w="4409872"/>
              </a:tblGrid>
              <a:tr h="763571">
                <a:tc>
                  <a:txBody>
                    <a:bodyPr/>
                    <a:lstStyle/>
                    <a:p>
                      <a:pPr marL="0" marR="0">
                        <a:spcBef>
                          <a:spcPts val="600"/>
                        </a:spcBef>
                        <a:spcAft>
                          <a:spcPts val="0"/>
                        </a:spcAft>
                        <a:tabLst>
                          <a:tab pos="2952750" algn="l"/>
                        </a:tabLst>
                      </a:pPr>
                      <a:r>
                        <a:rPr lang="en-US" sz="1500" dirty="0">
                          <a:effectLst/>
                        </a:rPr>
                        <a:t>ASCE Student Organization Mailing Address:</a:t>
                      </a:r>
                      <a:endParaRPr lang="en-US" sz="15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600"/>
                        </a:spcBef>
                        <a:spcAft>
                          <a:spcPts val="0"/>
                        </a:spcAft>
                        <a:tabLst>
                          <a:tab pos="2952750" algn="l"/>
                        </a:tabLst>
                      </a:pPr>
                      <a:r>
                        <a:rPr lang="en-US" sz="1500">
                          <a:effectLst/>
                        </a:rPr>
                        <a:t>10555 West Flagler St. Room #3790 Miami, FL. 33174</a:t>
                      </a:r>
                      <a:endParaRPr lang="en-US" sz="1500">
                        <a:effectLst/>
                        <a:latin typeface="Times New Roman" panose="02020603050405020304" pitchFamily="18" charset="0"/>
                        <a:ea typeface="Times New Roman" panose="02020603050405020304" pitchFamily="18" charset="0"/>
                      </a:endParaRPr>
                    </a:p>
                  </a:txBody>
                  <a:tcPr marL="68580" marR="68580" marT="0" marB="0" anchor="ctr"/>
                </a:tc>
              </a:tr>
              <a:tr h="763571">
                <a:tc>
                  <a:txBody>
                    <a:bodyPr/>
                    <a:lstStyle/>
                    <a:p>
                      <a:pPr marL="0" marR="0">
                        <a:spcBef>
                          <a:spcPts val="600"/>
                        </a:spcBef>
                        <a:spcAft>
                          <a:spcPts val="0"/>
                        </a:spcAft>
                      </a:pPr>
                      <a:r>
                        <a:rPr lang="en-US" sz="1500" dirty="0">
                          <a:effectLst/>
                        </a:rPr>
                        <a:t>ASCE Student Organization E-mail Address:</a:t>
                      </a:r>
                      <a:endParaRPr lang="en-US" sz="15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600"/>
                        </a:spcBef>
                        <a:spcAft>
                          <a:spcPts val="0"/>
                        </a:spcAft>
                      </a:pPr>
                      <a:r>
                        <a:rPr lang="en-US" sz="1500" u="none" dirty="0">
                          <a:effectLst/>
                        </a:rPr>
                        <a:t>asce@fiu.edu</a:t>
                      </a:r>
                      <a:endParaRPr lang="en-US" sz="1500" u="none" dirty="0">
                        <a:effectLst/>
                        <a:latin typeface="Times New Roman" panose="02020603050405020304" pitchFamily="18" charset="0"/>
                        <a:ea typeface="Times New Roman" panose="02020603050405020304" pitchFamily="18" charset="0"/>
                      </a:endParaRPr>
                    </a:p>
                  </a:txBody>
                  <a:tcPr marL="68580" marR="68580" marT="0" marB="0" anchor="ctr"/>
                </a:tc>
              </a:tr>
              <a:tr h="682658">
                <a:tc>
                  <a:txBody>
                    <a:bodyPr/>
                    <a:lstStyle/>
                    <a:p>
                      <a:pPr marL="0" marR="0">
                        <a:spcBef>
                          <a:spcPts val="600"/>
                        </a:spcBef>
                        <a:spcAft>
                          <a:spcPts val="0"/>
                        </a:spcAft>
                        <a:tabLst>
                          <a:tab pos="3200400" algn="l"/>
                          <a:tab pos="3657600" algn="l"/>
                        </a:tabLst>
                      </a:pPr>
                      <a:r>
                        <a:rPr lang="en-US" sz="1500" dirty="0">
                          <a:effectLst/>
                        </a:rPr>
                        <a:t>ASCE Student Organization web site:</a:t>
                      </a:r>
                      <a:endParaRPr lang="en-US" sz="15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600"/>
                        </a:spcBef>
                        <a:spcAft>
                          <a:spcPts val="0"/>
                        </a:spcAft>
                        <a:tabLst>
                          <a:tab pos="3200400" algn="l"/>
                          <a:tab pos="3657600" algn="l"/>
                        </a:tabLst>
                      </a:pPr>
                      <a:r>
                        <a:rPr lang="en-US" sz="1500" dirty="0">
                          <a:effectLst/>
                        </a:rPr>
                        <a:t>http://asce.fiu.edu</a:t>
                      </a:r>
                      <a:endParaRPr lang="en-US" sz="1500"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653407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Development</a:t>
            </a:r>
            <a:endParaRPr lang="en-US" dirty="0"/>
          </a:p>
        </p:txBody>
      </p:sp>
      <p:sp>
        <p:nvSpPr>
          <p:cNvPr id="3" name="Content Placeholder 2"/>
          <p:cNvSpPr>
            <a:spLocks noGrp="1"/>
          </p:cNvSpPr>
          <p:nvPr>
            <p:ph idx="1"/>
          </p:nvPr>
        </p:nvSpPr>
        <p:spPr/>
        <p:txBody>
          <a:bodyPr/>
          <a:lstStyle/>
          <a:p>
            <a:r>
              <a:rPr lang="en-US" dirty="0" smtClean="0"/>
              <a:t>Workshop for Student Chapter Leaders (WSCL)</a:t>
            </a:r>
          </a:p>
          <a:p>
            <a:pPr lvl="1"/>
            <a:r>
              <a:rPr lang="en-US" i="1" dirty="0" smtClean="0"/>
              <a:t>Hyatt Regency, Miami, FL</a:t>
            </a:r>
          </a:p>
          <a:p>
            <a:pPr lvl="1"/>
            <a:r>
              <a:rPr lang="en-US" i="1" dirty="0" smtClean="0"/>
              <a:t>January 10, 2015</a:t>
            </a:r>
          </a:p>
          <a:p>
            <a:pPr lvl="1"/>
            <a:r>
              <a:rPr lang="en-US" i="1" dirty="0" smtClean="0"/>
              <a:t>Number of students and advisors that attended: 1</a:t>
            </a:r>
            <a:endParaRPr lang="en-US" i="1" dirty="0"/>
          </a:p>
        </p:txBody>
      </p:sp>
    </p:spTree>
    <p:extLst>
      <p:ext uri="{BB962C8B-B14F-4D97-AF65-F5344CB8AC3E}">
        <p14:creationId xmlns:p14="http://schemas.microsoft.com/office/powerpoint/2010/main" val="61060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i="1" dirty="0" smtClean="0"/>
              <a:t>Special Project: Presentation in the SECME Bridge Seminar 2014, FIU</a:t>
            </a:r>
            <a:endParaRPr lang="en-US" i="1" dirty="0"/>
          </a:p>
        </p:txBody>
      </p:sp>
      <p:sp>
        <p:nvSpPr>
          <p:cNvPr id="3" name="Content Placeholder 2"/>
          <p:cNvSpPr>
            <a:spLocks noGrp="1"/>
          </p:cNvSpPr>
          <p:nvPr>
            <p:ph idx="1"/>
          </p:nvPr>
        </p:nvSpPr>
        <p:spPr>
          <a:xfrm>
            <a:off x="457200" y="1295400"/>
            <a:ext cx="8229600" cy="4525963"/>
          </a:xfrm>
        </p:spPr>
        <p:txBody>
          <a:bodyPr>
            <a:noAutofit/>
          </a:bodyPr>
          <a:lstStyle/>
          <a:p>
            <a:r>
              <a:rPr lang="en-US" sz="1800" i="1" dirty="0" smtClean="0"/>
              <a:t>Participation</a:t>
            </a:r>
          </a:p>
          <a:p>
            <a:pPr lvl="1"/>
            <a:r>
              <a:rPr lang="en-US" sz="1600" i="1" dirty="0" smtClean="0"/>
              <a:t>Number of students and percent of total membership that worked on the project: 12</a:t>
            </a:r>
          </a:p>
          <a:p>
            <a:pPr lvl="1"/>
            <a:r>
              <a:rPr lang="en-US" sz="1600" i="1" dirty="0" smtClean="0"/>
              <a:t>Number of faculty and practitioners: 1</a:t>
            </a:r>
          </a:p>
          <a:p>
            <a:pPr lvl="1"/>
            <a:r>
              <a:rPr lang="en-US" sz="1600" i="1" dirty="0" smtClean="0"/>
              <a:t>Total person-hours spent on the project: 20</a:t>
            </a:r>
          </a:p>
          <a:p>
            <a:r>
              <a:rPr lang="en-US" sz="1800" i="1" dirty="0" smtClean="0"/>
              <a:t>Description</a:t>
            </a:r>
          </a:p>
          <a:p>
            <a:pPr lvl="1"/>
            <a:r>
              <a:rPr lang="en-US" sz="1600" i="1" dirty="0" smtClean="0"/>
              <a:t>To awaken the interest of young students in civil engineering, and present to them the benefits of becoming involved in an associations of their concentration. </a:t>
            </a:r>
          </a:p>
          <a:p>
            <a:pPr lvl="1"/>
            <a:r>
              <a:rPr lang="en-US" sz="1600" i="1" dirty="0" smtClean="0"/>
              <a:t>These young students are working on their team-work skills, while creating one design to defend itself in competition. ASCE seeks the same goals – to compromise with multiple on one winning design. </a:t>
            </a:r>
          </a:p>
          <a:p>
            <a:pPr lvl="1"/>
            <a:endParaRPr lang="en-US" sz="1600" i="1" dirty="0" smtClean="0"/>
          </a:p>
        </p:txBody>
      </p:sp>
      <p:grpSp>
        <p:nvGrpSpPr>
          <p:cNvPr id="4" name="Group 3"/>
          <p:cNvGrpSpPr/>
          <p:nvPr/>
        </p:nvGrpSpPr>
        <p:grpSpPr>
          <a:xfrm>
            <a:off x="762000" y="4343400"/>
            <a:ext cx="7527629" cy="2098619"/>
            <a:chOff x="858361" y="3517479"/>
            <a:chExt cx="7527629" cy="2098619"/>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9118" y="3517479"/>
              <a:ext cx="1706659" cy="2098619"/>
            </a:xfrm>
            <a:prstGeom prst="rect">
              <a:avLst/>
            </a:prstGeom>
            <a:ln>
              <a:solidFill>
                <a:schemeClr val="tx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2023" y="3517479"/>
              <a:ext cx="3002997" cy="2098619"/>
            </a:xfrm>
            <a:prstGeom prst="rect">
              <a:avLst/>
            </a:prstGeom>
            <a:ln>
              <a:solidFill>
                <a:schemeClr val="tx1"/>
              </a:solid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8361" y="3517479"/>
              <a:ext cx="1603662" cy="2098619"/>
            </a:xfrm>
            <a:prstGeom prst="rect">
              <a:avLst/>
            </a:prstGeom>
            <a:ln>
              <a:solidFill>
                <a:schemeClr val="tx1"/>
              </a:solidFill>
            </a:ln>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99875" y="3517479"/>
              <a:ext cx="1186115" cy="2098619"/>
            </a:xfrm>
            <a:prstGeom prst="rect">
              <a:avLst/>
            </a:prstGeom>
            <a:ln>
              <a:solidFill>
                <a:schemeClr val="tx1"/>
              </a:solidFill>
            </a:ln>
          </p:spPr>
        </p:pic>
      </p:grpSp>
    </p:spTree>
    <p:extLst>
      <p:ext uri="{BB962C8B-B14F-4D97-AF65-F5344CB8AC3E}">
        <p14:creationId xmlns:p14="http://schemas.microsoft.com/office/powerpoint/2010/main" val="2066953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2209800"/>
          </a:xfrm>
        </p:spPr>
        <p:txBody>
          <a:bodyPr>
            <a:noAutofit/>
          </a:bodyPr>
          <a:lstStyle/>
          <a:p>
            <a:r>
              <a:rPr lang="en-US" sz="2400" i="1" dirty="0"/>
              <a:t>Engineering</a:t>
            </a:r>
            <a:r>
              <a:rPr lang="en-US" sz="2400" i="1" dirty="0">
                <a:solidFill>
                  <a:srgbClr val="FF0000"/>
                </a:solidFill>
              </a:rPr>
              <a:t> </a:t>
            </a:r>
            <a:r>
              <a:rPr lang="en-US" sz="2400" i="1" dirty="0"/>
              <a:t>component </a:t>
            </a:r>
          </a:p>
          <a:p>
            <a:pPr lvl="1"/>
            <a:r>
              <a:rPr lang="en-US" sz="2000" i="1" dirty="0" smtClean="0"/>
              <a:t>We gathered as teams, discussed the presented problem and tackled it step by step. When a plan was made, ASCE members helped these young students create a winning design for their balsa bridge, which was later taken to competitions.</a:t>
            </a:r>
          </a:p>
          <a:p>
            <a:r>
              <a:rPr lang="en-US" sz="2400" i="1" dirty="0"/>
              <a:t>Project impact</a:t>
            </a:r>
          </a:p>
          <a:p>
            <a:pPr lvl="1"/>
            <a:r>
              <a:rPr lang="en-US" sz="2000" i="1" dirty="0" smtClean="0"/>
              <a:t>As young students are very impressionable, most were highly motivated when passionate engineering students shared conversations over mathematics and design. This competition is for most of them the first time they will create their own design, and possibly win a first place prize for it. These experiences are never forgotten, and these prices are the foundation of knowledge, confident engineers.</a:t>
            </a:r>
          </a:p>
        </p:txBody>
      </p:sp>
      <p:sp>
        <p:nvSpPr>
          <p:cNvPr id="6" name="Title 1"/>
          <p:cNvSpPr>
            <a:spLocks noGrp="1"/>
          </p:cNvSpPr>
          <p:nvPr>
            <p:ph type="title"/>
          </p:nvPr>
        </p:nvSpPr>
        <p:spPr>
          <a:xfrm>
            <a:off x="457200" y="274638"/>
            <a:ext cx="8229600" cy="1143000"/>
          </a:xfrm>
        </p:spPr>
        <p:txBody>
          <a:bodyPr>
            <a:normAutofit fontScale="90000"/>
          </a:bodyPr>
          <a:lstStyle/>
          <a:p>
            <a:r>
              <a:rPr lang="en-US" i="1" dirty="0" smtClean="0"/>
              <a:t>Special Project: Presentation in the SECME Bridge Seminar 2014, FIU</a:t>
            </a:r>
            <a:endParaRPr lang="en-US" i="1" dirty="0"/>
          </a:p>
        </p:txBody>
      </p:sp>
    </p:spTree>
    <p:extLst>
      <p:ext uri="{BB962C8B-B14F-4D97-AF65-F5344CB8AC3E}">
        <p14:creationId xmlns:p14="http://schemas.microsoft.com/office/powerpoint/2010/main" val="3073034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Questions</a:t>
            </a:r>
            <a:endParaRPr lang="en-US" dirty="0"/>
          </a:p>
        </p:txBody>
      </p:sp>
      <p:sp>
        <p:nvSpPr>
          <p:cNvPr id="3" name="Content Placeholder 2"/>
          <p:cNvSpPr>
            <a:spLocks noGrp="1"/>
          </p:cNvSpPr>
          <p:nvPr>
            <p:ph idx="1"/>
          </p:nvPr>
        </p:nvSpPr>
        <p:spPr/>
        <p:txBody>
          <a:bodyPr>
            <a:normAutofit lnSpcReduction="10000"/>
          </a:bodyPr>
          <a:lstStyle/>
          <a:p>
            <a:r>
              <a:rPr lang="en-US" i="1" dirty="0" smtClean="0"/>
              <a:t>What </a:t>
            </a:r>
            <a:r>
              <a:rPr lang="en-US" i="1" smtClean="0"/>
              <a:t>were the </a:t>
            </a:r>
            <a:r>
              <a:rPr lang="en-US" i="1" dirty="0" smtClean="0"/>
              <a:t>most significant events of </a:t>
            </a:r>
            <a:r>
              <a:rPr lang="en-US" i="1" smtClean="0"/>
              <a:t>the year?</a:t>
            </a:r>
            <a:endParaRPr lang="en-US" i="1" dirty="0" smtClean="0"/>
          </a:p>
          <a:p>
            <a:r>
              <a:rPr lang="en-US" i="1" dirty="0" smtClean="0"/>
              <a:t>What were the most significant challenges?</a:t>
            </a:r>
          </a:p>
          <a:p>
            <a:r>
              <a:rPr lang="en-US" i="1" dirty="0" smtClean="0"/>
              <a:t>Offer to answer any questions</a:t>
            </a:r>
          </a:p>
          <a:p>
            <a:pPr lvl="1"/>
            <a:r>
              <a:rPr lang="en-US" i="1" dirty="0" smtClean="0"/>
              <a:t>It is suggested that you present this slideshow </a:t>
            </a:r>
          </a:p>
          <a:p>
            <a:pPr lvl="2"/>
            <a:r>
              <a:rPr lang="en-US" i="1" dirty="0" smtClean="0"/>
              <a:t>To a student chapter meeting, particularly at the beginning of each year</a:t>
            </a:r>
          </a:p>
          <a:p>
            <a:pPr lvl="2"/>
            <a:r>
              <a:rPr lang="en-US" i="1" dirty="0" smtClean="0"/>
              <a:t>To your local ASCE Section or Branch officers, and/or one of their regular meetings</a:t>
            </a:r>
          </a:p>
          <a:p>
            <a:pPr lvl="2"/>
            <a:r>
              <a:rPr lang="en-US" i="1" dirty="0" smtClean="0"/>
              <a:t>Other audiences as appropriate</a:t>
            </a:r>
          </a:p>
        </p:txBody>
      </p:sp>
    </p:spTree>
    <p:extLst>
      <p:ext uri="{BB962C8B-B14F-4D97-AF65-F5344CB8AC3E}">
        <p14:creationId xmlns:p14="http://schemas.microsoft.com/office/powerpoint/2010/main" val="4034289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Officers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800251871"/>
              </p:ext>
            </p:extLst>
          </p:nvPr>
        </p:nvGraphicFramePr>
        <p:xfrm>
          <a:off x="457200" y="1417638"/>
          <a:ext cx="8229600" cy="4706964"/>
        </p:xfrm>
        <a:graphic>
          <a:graphicData uri="http://schemas.openxmlformats.org/drawingml/2006/table">
            <a:tbl>
              <a:tblPr firstRow="1" firstCol="1" bandRow="1">
                <a:tableStyleId>{2D5ABB26-0587-4C30-8999-92F81FD0307C}</a:tableStyleId>
              </a:tblPr>
              <a:tblGrid>
                <a:gridCol w="1657773"/>
                <a:gridCol w="1664358"/>
                <a:gridCol w="1662712"/>
                <a:gridCol w="1664358"/>
                <a:gridCol w="1580399"/>
              </a:tblGrid>
              <a:tr h="1401762">
                <a:tc>
                  <a:txBody>
                    <a:bodyPr/>
                    <a:lstStyle/>
                    <a:p>
                      <a:pPr marL="0" marR="0" algn="ctr">
                        <a:lnSpc>
                          <a:spcPct val="115000"/>
                        </a:lnSpc>
                        <a:spcBef>
                          <a:spcPts val="0"/>
                        </a:spcBef>
                        <a:spcAft>
                          <a:spcPts val="0"/>
                        </a:spcAft>
                      </a:pPr>
                      <a:endPar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4135" marR="64135" marT="27305" marB="0" anchor="ctr"/>
                </a:tc>
                <a:tc>
                  <a:txBody>
                    <a:bodyPr/>
                    <a:lstStyle/>
                    <a:p>
                      <a:pPr marL="0" marR="0" algn="ctr">
                        <a:lnSpc>
                          <a:spcPct val="115000"/>
                        </a:lnSpc>
                        <a:spcBef>
                          <a:spcPts val="0"/>
                        </a:spcBef>
                        <a:spcAft>
                          <a:spcPts val="0"/>
                        </a:spcAft>
                      </a:pPr>
                      <a:endPar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4135" marR="64135" marT="27305" marB="0" anchor="ctr"/>
                </a:tc>
                <a:tc>
                  <a:txBody>
                    <a:bodyPr/>
                    <a:lstStyle/>
                    <a:p>
                      <a:pPr marL="0" marR="0" algn="ctr">
                        <a:lnSpc>
                          <a:spcPct val="115000"/>
                        </a:lnSpc>
                        <a:spcBef>
                          <a:spcPts val="0"/>
                        </a:spcBef>
                        <a:spcAft>
                          <a:spcPts val="0"/>
                        </a:spcAft>
                      </a:pPr>
                      <a:endPar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4135" marR="64135" marT="27305" marB="0" anchor="ctr"/>
                </a:tc>
                <a:tc>
                  <a:txBody>
                    <a:bodyPr/>
                    <a:lstStyle/>
                    <a:p>
                      <a:pPr marL="0" marR="0" algn="ctr">
                        <a:lnSpc>
                          <a:spcPct val="115000"/>
                        </a:lnSpc>
                        <a:spcBef>
                          <a:spcPts val="0"/>
                        </a:spcBef>
                        <a:spcAft>
                          <a:spcPts val="0"/>
                        </a:spcAft>
                      </a:pPr>
                      <a:endPar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4135" marR="64135" marT="27305" marB="0" anchor="ctr"/>
                </a:tc>
                <a:tc>
                  <a:txBody>
                    <a:bodyPr/>
                    <a:lstStyle/>
                    <a:p>
                      <a:pPr marL="0" marR="0" algn="ctr">
                        <a:lnSpc>
                          <a:spcPct val="115000"/>
                        </a:lnSpc>
                        <a:spcBef>
                          <a:spcPts val="0"/>
                        </a:spcBef>
                        <a:spcAft>
                          <a:spcPts val="0"/>
                        </a:spcAft>
                      </a:pPr>
                      <a:endPar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4135" marR="64135" marT="27305" marB="0" anchor="ctr"/>
                </a:tc>
              </a:tr>
              <a:tr h="685800">
                <a:tc>
                  <a:txBody>
                    <a:bodyPr/>
                    <a:lstStyle/>
                    <a:p>
                      <a:pPr marL="0" marR="0" algn="ctr">
                        <a:lnSpc>
                          <a:spcPct val="115000"/>
                        </a:lnSpc>
                        <a:spcBef>
                          <a:spcPts val="0"/>
                        </a:spcBef>
                        <a:spcAft>
                          <a:spcPts val="0"/>
                        </a:spcAft>
                      </a:pPr>
                      <a:r>
                        <a:rPr lang="en-US" sz="1600" b="1" dirty="0">
                          <a:effectLst/>
                        </a:rPr>
                        <a:t>President</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4135" marR="64135" marT="27305" marB="0"/>
                </a:tc>
                <a:tc>
                  <a:txBody>
                    <a:bodyPr/>
                    <a:lstStyle/>
                    <a:p>
                      <a:pPr marL="0" marR="0" algn="ctr">
                        <a:lnSpc>
                          <a:spcPct val="115000"/>
                        </a:lnSpc>
                        <a:spcBef>
                          <a:spcPts val="0"/>
                        </a:spcBef>
                        <a:spcAft>
                          <a:spcPts val="0"/>
                        </a:spcAft>
                      </a:pPr>
                      <a:r>
                        <a:rPr lang="en-US" sz="1600" b="1" dirty="0">
                          <a:effectLst/>
                        </a:rPr>
                        <a:t>VP of Professional Affairs</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4135" marR="64135" marT="27305" marB="0"/>
                </a:tc>
                <a:tc>
                  <a:txBody>
                    <a:bodyPr/>
                    <a:lstStyle/>
                    <a:p>
                      <a:pPr marL="0" marR="0" algn="ctr">
                        <a:lnSpc>
                          <a:spcPct val="115000"/>
                        </a:lnSpc>
                        <a:spcBef>
                          <a:spcPts val="0"/>
                        </a:spcBef>
                        <a:spcAft>
                          <a:spcPts val="0"/>
                        </a:spcAft>
                      </a:pPr>
                      <a:r>
                        <a:rPr lang="en-US" sz="1600" b="1" dirty="0">
                          <a:effectLst/>
                        </a:rPr>
                        <a:t>VP of Student Affairs</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4135" marR="64135" marT="27305" marB="0"/>
                </a:tc>
                <a:tc>
                  <a:txBody>
                    <a:bodyPr/>
                    <a:lstStyle/>
                    <a:p>
                      <a:pPr marL="0" marR="0" algn="ctr">
                        <a:lnSpc>
                          <a:spcPct val="115000"/>
                        </a:lnSpc>
                        <a:spcBef>
                          <a:spcPts val="0"/>
                        </a:spcBef>
                        <a:spcAft>
                          <a:spcPts val="0"/>
                        </a:spcAft>
                      </a:pPr>
                      <a:r>
                        <a:rPr lang="en-US" sz="1600" b="1" dirty="0">
                          <a:effectLst/>
                        </a:rPr>
                        <a:t>Secretary</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4135" marR="64135" marT="27305" marB="0"/>
                </a:tc>
                <a:tc>
                  <a:txBody>
                    <a:bodyPr/>
                    <a:lstStyle/>
                    <a:p>
                      <a:pPr marL="0" marR="0" algn="ctr">
                        <a:lnSpc>
                          <a:spcPct val="115000"/>
                        </a:lnSpc>
                        <a:spcBef>
                          <a:spcPts val="0"/>
                        </a:spcBef>
                        <a:spcAft>
                          <a:spcPts val="0"/>
                        </a:spcAft>
                      </a:pPr>
                      <a:r>
                        <a:rPr lang="en-US" sz="1600" b="1" dirty="0">
                          <a:effectLst/>
                        </a:rPr>
                        <a:t>Treasurer</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4135" marR="64135" marT="27305" marB="0"/>
                </a:tc>
              </a:tr>
              <a:tr h="762000">
                <a:tc>
                  <a:txBody>
                    <a:bodyPr/>
                    <a:lstStyle/>
                    <a:p>
                      <a:pPr marL="0" marR="0" algn="ctr">
                        <a:lnSpc>
                          <a:spcPct val="115000"/>
                        </a:lnSpc>
                        <a:spcBef>
                          <a:spcPts val="0"/>
                        </a:spcBef>
                        <a:spcAft>
                          <a:spcPts val="0"/>
                        </a:spcAft>
                      </a:pPr>
                      <a:r>
                        <a:rPr lang="en-US" sz="1300" dirty="0">
                          <a:effectLst/>
                        </a:rPr>
                        <a:t>Camila Perez</a:t>
                      </a:r>
                      <a:endParaRPr lang="en-US" sz="1300" dirty="0">
                        <a:effectLst/>
                        <a:latin typeface="Calibri" panose="020F0502020204030204" pitchFamily="34" charset="0"/>
                        <a:ea typeface="Calibri" panose="020F0502020204030204" pitchFamily="34" charset="0"/>
                        <a:cs typeface="Arial" panose="020B0604020202020204" pitchFamily="34" charset="0"/>
                      </a:endParaRPr>
                    </a:p>
                  </a:txBody>
                  <a:tcPr marL="64135" marR="64135" marT="27305" marB="0" anchor="ctr"/>
                </a:tc>
                <a:tc>
                  <a:txBody>
                    <a:bodyPr/>
                    <a:lstStyle/>
                    <a:p>
                      <a:pPr marL="0" marR="0" algn="ctr">
                        <a:lnSpc>
                          <a:spcPct val="115000"/>
                        </a:lnSpc>
                        <a:spcBef>
                          <a:spcPts val="0"/>
                        </a:spcBef>
                        <a:spcAft>
                          <a:spcPts val="0"/>
                        </a:spcAft>
                      </a:pPr>
                      <a:r>
                        <a:rPr lang="en-US" sz="1300">
                          <a:effectLst/>
                        </a:rPr>
                        <a:t>Rolando Alvarez</a:t>
                      </a:r>
                      <a:endParaRPr lang="en-US" sz="1300">
                        <a:effectLst/>
                        <a:latin typeface="Calibri" panose="020F0502020204030204" pitchFamily="34" charset="0"/>
                        <a:ea typeface="Calibri" panose="020F0502020204030204" pitchFamily="34" charset="0"/>
                        <a:cs typeface="Arial" panose="020B0604020202020204" pitchFamily="34" charset="0"/>
                      </a:endParaRPr>
                    </a:p>
                  </a:txBody>
                  <a:tcPr marL="64135" marR="64135" marT="27305" marB="0" anchor="ctr"/>
                </a:tc>
                <a:tc>
                  <a:txBody>
                    <a:bodyPr/>
                    <a:lstStyle/>
                    <a:p>
                      <a:pPr marL="0" marR="0" algn="ctr">
                        <a:lnSpc>
                          <a:spcPct val="115000"/>
                        </a:lnSpc>
                        <a:spcBef>
                          <a:spcPts val="0"/>
                        </a:spcBef>
                        <a:spcAft>
                          <a:spcPts val="0"/>
                        </a:spcAft>
                      </a:pPr>
                      <a:r>
                        <a:rPr lang="en-US" sz="1300" dirty="0">
                          <a:effectLst/>
                        </a:rPr>
                        <a:t>Ana </a:t>
                      </a:r>
                      <a:r>
                        <a:rPr lang="en-US" sz="1300" dirty="0" err="1">
                          <a:effectLst/>
                        </a:rPr>
                        <a:t>Holmann</a:t>
                      </a:r>
                      <a:endParaRPr lang="en-US" sz="1300" dirty="0">
                        <a:effectLst/>
                        <a:latin typeface="Calibri" panose="020F0502020204030204" pitchFamily="34" charset="0"/>
                        <a:ea typeface="Calibri" panose="020F0502020204030204" pitchFamily="34" charset="0"/>
                        <a:cs typeface="Arial" panose="020B0604020202020204" pitchFamily="34" charset="0"/>
                      </a:endParaRPr>
                    </a:p>
                  </a:txBody>
                  <a:tcPr marL="64135" marR="64135" marT="27305" marB="0" anchor="ctr"/>
                </a:tc>
                <a:tc>
                  <a:txBody>
                    <a:bodyPr/>
                    <a:lstStyle/>
                    <a:p>
                      <a:pPr marL="0" marR="0" algn="ctr">
                        <a:lnSpc>
                          <a:spcPct val="115000"/>
                        </a:lnSpc>
                        <a:spcBef>
                          <a:spcPts val="0"/>
                        </a:spcBef>
                        <a:spcAft>
                          <a:spcPts val="0"/>
                        </a:spcAft>
                      </a:pPr>
                      <a:r>
                        <a:rPr lang="en-US" sz="1300">
                          <a:effectLst/>
                        </a:rPr>
                        <a:t>Reza Sheykhi</a:t>
                      </a:r>
                      <a:endParaRPr lang="en-US" sz="1300">
                        <a:effectLst/>
                        <a:latin typeface="Calibri" panose="020F0502020204030204" pitchFamily="34" charset="0"/>
                        <a:ea typeface="Calibri" panose="020F0502020204030204" pitchFamily="34" charset="0"/>
                        <a:cs typeface="Arial" panose="020B0604020202020204" pitchFamily="34" charset="0"/>
                      </a:endParaRPr>
                    </a:p>
                  </a:txBody>
                  <a:tcPr marL="64135" marR="64135" marT="27305" marB="0" anchor="ctr"/>
                </a:tc>
                <a:tc>
                  <a:txBody>
                    <a:bodyPr/>
                    <a:lstStyle/>
                    <a:p>
                      <a:pPr marL="0" marR="0" algn="ctr">
                        <a:lnSpc>
                          <a:spcPct val="115000"/>
                        </a:lnSpc>
                        <a:spcBef>
                          <a:spcPts val="0"/>
                        </a:spcBef>
                        <a:spcAft>
                          <a:spcPts val="0"/>
                        </a:spcAft>
                      </a:pPr>
                      <a:r>
                        <a:rPr lang="en-US" sz="1300" dirty="0">
                          <a:effectLst/>
                        </a:rPr>
                        <a:t>Edna </a:t>
                      </a:r>
                      <a:r>
                        <a:rPr lang="en-US" sz="1300" dirty="0" err="1">
                          <a:effectLst/>
                        </a:rPr>
                        <a:t>Pertuz</a:t>
                      </a:r>
                      <a:endParaRPr lang="en-US" sz="1300" dirty="0">
                        <a:effectLst/>
                        <a:latin typeface="Calibri" panose="020F0502020204030204" pitchFamily="34" charset="0"/>
                        <a:ea typeface="Calibri" panose="020F0502020204030204" pitchFamily="34" charset="0"/>
                        <a:cs typeface="Arial" panose="020B0604020202020204" pitchFamily="34" charset="0"/>
                      </a:endParaRPr>
                    </a:p>
                  </a:txBody>
                  <a:tcPr marL="64135" marR="64135" marT="27305" marB="0" anchor="ctr"/>
                </a:tc>
              </a:tr>
              <a:tr h="972046">
                <a:tc>
                  <a:txBody>
                    <a:bodyPr/>
                    <a:lstStyle/>
                    <a:p>
                      <a:pPr marL="0" marR="0" algn="ctr">
                        <a:lnSpc>
                          <a:spcPct val="115000"/>
                        </a:lnSpc>
                        <a:spcBef>
                          <a:spcPts val="0"/>
                        </a:spcBef>
                        <a:spcAft>
                          <a:spcPts val="0"/>
                        </a:spcAft>
                      </a:pPr>
                      <a:r>
                        <a:rPr lang="en-US" sz="1300" dirty="0">
                          <a:effectLst/>
                        </a:rPr>
                        <a:t>cpere112</a:t>
                      </a:r>
                    </a:p>
                    <a:p>
                      <a:pPr marL="0" marR="0" algn="ctr">
                        <a:lnSpc>
                          <a:spcPct val="115000"/>
                        </a:lnSpc>
                        <a:spcBef>
                          <a:spcPts val="0"/>
                        </a:spcBef>
                        <a:spcAft>
                          <a:spcPts val="0"/>
                        </a:spcAft>
                        <a:tabLst/>
                      </a:pPr>
                      <a:r>
                        <a:rPr lang="en-US" sz="1300" dirty="0">
                          <a:effectLst/>
                        </a:rPr>
                        <a:t>@fiu.edu</a:t>
                      </a:r>
                      <a:endParaRPr lang="en-US" sz="1300" dirty="0">
                        <a:effectLst/>
                        <a:latin typeface="Calibri" panose="020F0502020204030204" pitchFamily="34" charset="0"/>
                        <a:ea typeface="Calibri" panose="020F0502020204030204" pitchFamily="34" charset="0"/>
                        <a:cs typeface="Arial" panose="020B0604020202020204" pitchFamily="34" charset="0"/>
                      </a:endParaRPr>
                    </a:p>
                  </a:txBody>
                  <a:tcPr marL="64135" marR="64135" marT="27305" marB="0" anchor="ctr"/>
                </a:tc>
                <a:tc>
                  <a:txBody>
                    <a:bodyPr/>
                    <a:lstStyle/>
                    <a:p>
                      <a:pPr marL="0" marR="0" algn="ctr">
                        <a:lnSpc>
                          <a:spcPct val="115000"/>
                        </a:lnSpc>
                        <a:spcBef>
                          <a:spcPts val="0"/>
                        </a:spcBef>
                        <a:spcAft>
                          <a:spcPts val="0"/>
                        </a:spcAft>
                      </a:pPr>
                      <a:r>
                        <a:rPr lang="en-US" sz="1300" dirty="0">
                          <a:effectLst/>
                        </a:rPr>
                        <a:t>ralva026</a:t>
                      </a:r>
                    </a:p>
                    <a:p>
                      <a:pPr marL="0" marR="0" algn="ctr">
                        <a:lnSpc>
                          <a:spcPct val="115000"/>
                        </a:lnSpc>
                        <a:spcBef>
                          <a:spcPts val="0"/>
                        </a:spcBef>
                        <a:spcAft>
                          <a:spcPts val="0"/>
                        </a:spcAft>
                      </a:pPr>
                      <a:r>
                        <a:rPr lang="en-US" sz="1300" dirty="0">
                          <a:effectLst/>
                        </a:rPr>
                        <a:t>@fiu.edu</a:t>
                      </a:r>
                      <a:endParaRPr lang="en-US" sz="1300" dirty="0">
                        <a:effectLst/>
                        <a:latin typeface="Calibri" panose="020F0502020204030204" pitchFamily="34" charset="0"/>
                        <a:ea typeface="Calibri" panose="020F0502020204030204" pitchFamily="34" charset="0"/>
                        <a:cs typeface="Arial" panose="020B0604020202020204" pitchFamily="34" charset="0"/>
                      </a:endParaRPr>
                    </a:p>
                  </a:txBody>
                  <a:tcPr marL="64135" marR="64135" marT="27305" marB="0" anchor="ctr"/>
                </a:tc>
                <a:tc>
                  <a:txBody>
                    <a:bodyPr/>
                    <a:lstStyle/>
                    <a:p>
                      <a:pPr marL="0" marR="0" algn="ctr">
                        <a:lnSpc>
                          <a:spcPct val="115000"/>
                        </a:lnSpc>
                        <a:spcBef>
                          <a:spcPts val="0"/>
                        </a:spcBef>
                        <a:spcAft>
                          <a:spcPts val="0"/>
                        </a:spcAft>
                      </a:pPr>
                      <a:r>
                        <a:rPr lang="en-US" sz="1300" dirty="0" err="1">
                          <a:effectLst/>
                        </a:rPr>
                        <a:t>anakholmann</a:t>
                      </a:r>
                      <a:endParaRPr lang="en-US" sz="1300" dirty="0">
                        <a:effectLst/>
                      </a:endParaRPr>
                    </a:p>
                    <a:p>
                      <a:pPr marL="0" marR="0" algn="ctr">
                        <a:lnSpc>
                          <a:spcPct val="115000"/>
                        </a:lnSpc>
                        <a:spcBef>
                          <a:spcPts val="0"/>
                        </a:spcBef>
                        <a:spcAft>
                          <a:spcPts val="0"/>
                        </a:spcAft>
                      </a:pPr>
                      <a:r>
                        <a:rPr lang="en-US" sz="1300" dirty="0">
                          <a:effectLst/>
                        </a:rPr>
                        <a:t>@hotmail.com</a:t>
                      </a:r>
                      <a:endParaRPr lang="en-US" sz="1300" dirty="0">
                        <a:effectLst/>
                        <a:latin typeface="Calibri" panose="020F0502020204030204" pitchFamily="34" charset="0"/>
                        <a:ea typeface="Calibri" panose="020F0502020204030204" pitchFamily="34" charset="0"/>
                        <a:cs typeface="Arial" panose="020B0604020202020204" pitchFamily="34" charset="0"/>
                      </a:endParaRPr>
                    </a:p>
                  </a:txBody>
                  <a:tcPr marL="64135" marR="64135" marT="27305" marB="0" anchor="ctr"/>
                </a:tc>
                <a:tc>
                  <a:txBody>
                    <a:bodyPr/>
                    <a:lstStyle/>
                    <a:p>
                      <a:pPr marL="0" marR="0" algn="ctr">
                        <a:lnSpc>
                          <a:spcPct val="115000"/>
                        </a:lnSpc>
                        <a:spcBef>
                          <a:spcPts val="0"/>
                        </a:spcBef>
                        <a:spcAft>
                          <a:spcPts val="0"/>
                        </a:spcAft>
                      </a:pPr>
                      <a:r>
                        <a:rPr lang="en-US" sz="1300">
                          <a:effectLst/>
                        </a:rPr>
                        <a:t>rsheykhi</a:t>
                      </a:r>
                    </a:p>
                    <a:p>
                      <a:pPr marL="0" marR="0" algn="ctr">
                        <a:lnSpc>
                          <a:spcPct val="115000"/>
                        </a:lnSpc>
                        <a:spcBef>
                          <a:spcPts val="0"/>
                        </a:spcBef>
                        <a:spcAft>
                          <a:spcPts val="0"/>
                        </a:spcAft>
                      </a:pPr>
                      <a:r>
                        <a:rPr lang="en-US" sz="1300">
                          <a:effectLst/>
                        </a:rPr>
                        <a:t>@fiu.com</a:t>
                      </a:r>
                      <a:endParaRPr lang="en-US" sz="1300">
                        <a:effectLst/>
                        <a:latin typeface="Calibri" panose="020F0502020204030204" pitchFamily="34" charset="0"/>
                        <a:ea typeface="Calibri" panose="020F0502020204030204" pitchFamily="34" charset="0"/>
                        <a:cs typeface="Arial" panose="020B0604020202020204" pitchFamily="34" charset="0"/>
                      </a:endParaRPr>
                    </a:p>
                  </a:txBody>
                  <a:tcPr marL="64135" marR="64135" marT="27305" marB="0" anchor="ctr"/>
                </a:tc>
                <a:tc>
                  <a:txBody>
                    <a:bodyPr/>
                    <a:lstStyle/>
                    <a:p>
                      <a:pPr marL="0" marR="0" algn="ctr">
                        <a:lnSpc>
                          <a:spcPct val="115000"/>
                        </a:lnSpc>
                        <a:spcBef>
                          <a:spcPts val="0"/>
                        </a:spcBef>
                        <a:spcAft>
                          <a:spcPts val="0"/>
                        </a:spcAft>
                      </a:pPr>
                      <a:r>
                        <a:rPr lang="en-US" sz="1300" dirty="0">
                          <a:effectLst/>
                        </a:rPr>
                        <a:t>epert002</a:t>
                      </a:r>
                    </a:p>
                    <a:p>
                      <a:pPr marL="0" marR="0" algn="ctr">
                        <a:lnSpc>
                          <a:spcPct val="115000"/>
                        </a:lnSpc>
                        <a:spcBef>
                          <a:spcPts val="0"/>
                        </a:spcBef>
                        <a:spcAft>
                          <a:spcPts val="0"/>
                        </a:spcAft>
                      </a:pPr>
                      <a:r>
                        <a:rPr lang="en-US" sz="1300" dirty="0">
                          <a:effectLst/>
                        </a:rPr>
                        <a:t>@fiu.edu</a:t>
                      </a:r>
                      <a:endParaRPr lang="en-US" sz="1300" dirty="0">
                        <a:effectLst/>
                        <a:latin typeface="Calibri" panose="020F0502020204030204" pitchFamily="34" charset="0"/>
                        <a:ea typeface="Calibri" panose="020F0502020204030204" pitchFamily="34" charset="0"/>
                        <a:cs typeface="Arial" panose="020B0604020202020204" pitchFamily="34" charset="0"/>
                      </a:endParaRPr>
                    </a:p>
                  </a:txBody>
                  <a:tcPr marL="64135" marR="64135" marT="27305" marB="0" anchor="ctr"/>
                </a:tc>
              </a:tr>
              <a:tr h="885356">
                <a:tc>
                  <a:txBody>
                    <a:bodyPr/>
                    <a:lstStyle/>
                    <a:p>
                      <a:pPr marL="0" marR="0" algn="ctr">
                        <a:lnSpc>
                          <a:spcPct val="115000"/>
                        </a:lnSpc>
                        <a:spcBef>
                          <a:spcPts val="0"/>
                        </a:spcBef>
                        <a:spcAft>
                          <a:spcPts val="0"/>
                        </a:spcAft>
                      </a:pPr>
                      <a:r>
                        <a:rPr lang="en-US" sz="1300">
                          <a:effectLst/>
                        </a:rPr>
                        <a:t>786-247-9503</a:t>
                      </a:r>
                      <a:endParaRPr lang="en-US" sz="1300">
                        <a:effectLst/>
                        <a:latin typeface="Calibri" panose="020F0502020204030204" pitchFamily="34" charset="0"/>
                        <a:ea typeface="Calibri" panose="020F0502020204030204" pitchFamily="34" charset="0"/>
                        <a:cs typeface="Arial" panose="020B0604020202020204" pitchFamily="34" charset="0"/>
                      </a:endParaRPr>
                    </a:p>
                  </a:txBody>
                  <a:tcPr marL="64135" marR="64135" marT="27305" marB="0" anchor="ctr"/>
                </a:tc>
                <a:tc>
                  <a:txBody>
                    <a:bodyPr/>
                    <a:lstStyle/>
                    <a:p>
                      <a:pPr marL="0" marR="0" algn="ctr">
                        <a:lnSpc>
                          <a:spcPct val="115000"/>
                        </a:lnSpc>
                        <a:spcBef>
                          <a:spcPts val="0"/>
                        </a:spcBef>
                        <a:spcAft>
                          <a:spcPts val="0"/>
                        </a:spcAft>
                      </a:pPr>
                      <a:r>
                        <a:rPr lang="en-US" sz="1300">
                          <a:effectLst/>
                        </a:rPr>
                        <a:t>786-499-9339</a:t>
                      </a:r>
                      <a:endParaRPr lang="en-US" sz="1300">
                        <a:effectLst/>
                        <a:latin typeface="Calibri" panose="020F0502020204030204" pitchFamily="34" charset="0"/>
                        <a:ea typeface="Calibri" panose="020F0502020204030204" pitchFamily="34" charset="0"/>
                        <a:cs typeface="Arial" panose="020B0604020202020204" pitchFamily="34" charset="0"/>
                      </a:endParaRPr>
                    </a:p>
                  </a:txBody>
                  <a:tcPr marL="64135" marR="64135" marT="27305" marB="0" anchor="ctr"/>
                </a:tc>
                <a:tc>
                  <a:txBody>
                    <a:bodyPr/>
                    <a:lstStyle/>
                    <a:p>
                      <a:pPr marL="0" marR="0" algn="ctr">
                        <a:lnSpc>
                          <a:spcPct val="115000"/>
                        </a:lnSpc>
                        <a:spcBef>
                          <a:spcPts val="0"/>
                        </a:spcBef>
                        <a:spcAft>
                          <a:spcPts val="0"/>
                        </a:spcAft>
                      </a:pPr>
                      <a:r>
                        <a:rPr lang="en-US" sz="1300">
                          <a:effectLst/>
                        </a:rPr>
                        <a:t>786-863-2464</a:t>
                      </a:r>
                      <a:endParaRPr lang="en-US" sz="1300">
                        <a:effectLst/>
                        <a:latin typeface="Calibri" panose="020F0502020204030204" pitchFamily="34" charset="0"/>
                        <a:ea typeface="Calibri" panose="020F0502020204030204" pitchFamily="34" charset="0"/>
                        <a:cs typeface="Arial" panose="020B0604020202020204" pitchFamily="34" charset="0"/>
                      </a:endParaRPr>
                    </a:p>
                  </a:txBody>
                  <a:tcPr marL="64135" marR="64135" marT="27305" marB="0" anchor="ctr"/>
                </a:tc>
                <a:tc>
                  <a:txBody>
                    <a:bodyPr/>
                    <a:lstStyle/>
                    <a:p>
                      <a:pPr marL="0" marR="0" algn="ctr">
                        <a:lnSpc>
                          <a:spcPct val="115000"/>
                        </a:lnSpc>
                        <a:spcBef>
                          <a:spcPts val="0"/>
                        </a:spcBef>
                        <a:spcAft>
                          <a:spcPts val="0"/>
                        </a:spcAft>
                      </a:pPr>
                      <a:r>
                        <a:rPr lang="en-US" sz="1300" dirty="0">
                          <a:effectLst/>
                        </a:rPr>
                        <a:t>786-505-0020</a:t>
                      </a:r>
                      <a:endParaRPr lang="en-US" sz="1300" dirty="0">
                        <a:effectLst/>
                        <a:latin typeface="Calibri" panose="020F0502020204030204" pitchFamily="34" charset="0"/>
                        <a:ea typeface="Calibri" panose="020F0502020204030204" pitchFamily="34" charset="0"/>
                        <a:cs typeface="Arial" panose="020B0604020202020204" pitchFamily="34" charset="0"/>
                      </a:endParaRPr>
                    </a:p>
                  </a:txBody>
                  <a:tcPr marL="64135" marR="64135" marT="27305" marB="0" anchor="ctr"/>
                </a:tc>
                <a:tc>
                  <a:txBody>
                    <a:bodyPr/>
                    <a:lstStyle/>
                    <a:p>
                      <a:pPr marL="0" marR="0" algn="ctr">
                        <a:lnSpc>
                          <a:spcPct val="115000"/>
                        </a:lnSpc>
                        <a:spcBef>
                          <a:spcPts val="0"/>
                        </a:spcBef>
                        <a:spcAft>
                          <a:spcPts val="0"/>
                        </a:spcAft>
                      </a:pPr>
                      <a:r>
                        <a:rPr lang="en-US" sz="1300" dirty="0">
                          <a:effectLst/>
                        </a:rPr>
                        <a:t>786-287-0497</a:t>
                      </a:r>
                      <a:endParaRPr lang="en-US" sz="1300" dirty="0">
                        <a:effectLst/>
                        <a:latin typeface="Calibri" panose="020F0502020204030204" pitchFamily="34" charset="0"/>
                        <a:ea typeface="Calibri" panose="020F0502020204030204" pitchFamily="34" charset="0"/>
                        <a:cs typeface="Arial" panose="020B0604020202020204" pitchFamily="34" charset="0"/>
                      </a:endParaRPr>
                    </a:p>
                  </a:txBody>
                  <a:tcPr marL="64135" marR="64135" marT="27305" marB="0" anchor="ctr"/>
                </a:tc>
              </a:tr>
            </a:tbl>
          </a:graphicData>
        </a:graphic>
      </p:graphicFrame>
      <p:pic>
        <p:nvPicPr>
          <p:cNvPr id="205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36057" t="4501" r="8769" b="24030"/>
          <a:stretch>
            <a:fillRect/>
          </a:stretch>
        </p:blipFill>
        <p:spPr bwMode="auto">
          <a:xfrm>
            <a:off x="844686" y="1417638"/>
            <a:ext cx="914400" cy="13335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7"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l="17848" r="9502"/>
          <a:stretch>
            <a:fillRect/>
          </a:stretch>
        </p:blipFill>
        <p:spPr bwMode="auto">
          <a:xfrm>
            <a:off x="2534056" y="1409529"/>
            <a:ext cx="914400" cy="13239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6"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l="-2" r="30836"/>
          <a:stretch>
            <a:fillRect/>
          </a:stretch>
        </p:blipFill>
        <p:spPr bwMode="auto">
          <a:xfrm>
            <a:off x="4158575" y="1422400"/>
            <a:ext cx="914400" cy="13239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5"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l="3668" r="14832"/>
          <a:stretch>
            <a:fillRect/>
          </a:stretch>
        </p:blipFill>
        <p:spPr bwMode="auto">
          <a:xfrm>
            <a:off x="5867400" y="1412774"/>
            <a:ext cx="914400" cy="13239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4"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l="13187" r="17410"/>
          <a:stretch>
            <a:fillRect/>
          </a:stretch>
        </p:blipFill>
        <p:spPr bwMode="auto">
          <a:xfrm>
            <a:off x="7456251" y="1409530"/>
            <a:ext cx="914400" cy="13239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831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Advisors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42867962"/>
              </p:ext>
            </p:extLst>
          </p:nvPr>
        </p:nvGraphicFramePr>
        <p:xfrm>
          <a:off x="457200" y="1905000"/>
          <a:ext cx="8229600" cy="4212774"/>
        </p:xfrm>
        <a:graphic>
          <a:graphicData uri="http://schemas.openxmlformats.org/drawingml/2006/table">
            <a:tbl>
              <a:tblPr firstRow="1" firstCol="1" bandRow="1">
                <a:tableStyleId>{5940675A-B579-460E-94D1-54222C63F5DA}</a:tableStyleId>
              </a:tblPr>
              <a:tblGrid>
                <a:gridCol w="4114800"/>
                <a:gridCol w="4114800"/>
              </a:tblGrid>
              <a:tr h="468086">
                <a:tc>
                  <a:txBody>
                    <a:bodyPr/>
                    <a:lstStyle/>
                    <a:p>
                      <a:pPr marL="0" marR="0" algn="just">
                        <a:spcBef>
                          <a:spcPts val="600"/>
                        </a:spcBef>
                        <a:spcAft>
                          <a:spcPts val="0"/>
                        </a:spcAft>
                      </a:pPr>
                      <a:r>
                        <a:rPr lang="en-US" sz="1500" dirty="0">
                          <a:effectLst/>
                          <a:latin typeface="+mj-lt"/>
                        </a:rPr>
                        <a:t>Faculty Advisor Name: </a:t>
                      </a:r>
                      <a:endParaRPr lang="en-US" sz="1500" dirty="0">
                        <a:effectLst/>
                        <a:latin typeface="+mj-lt"/>
                        <a:ea typeface="Times New Roman" panose="02020603050405020304" pitchFamily="18" charset="0"/>
                      </a:endParaRPr>
                    </a:p>
                  </a:txBody>
                  <a:tcPr marL="68580" marR="68580" marT="0" marB="0" anchor="ctr"/>
                </a:tc>
                <a:tc>
                  <a:txBody>
                    <a:bodyPr/>
                    <a:lstStyle/>
                    <a:p>
                      <a:pPr marL="0" marR="0" algn="just">
                        <a:spcBef>
                          <a:spcPts val="600"/>
                        </a:spcBef>
                        <a:spcAft>
                          <a:spcPts val="0"/>
                        </a:spcAft>
                      </a:pPr>
                      <a:r>
                        <a:rPr lang="en-US" sz="1500">
                          <a:effectLst/>
                          <a:latin typeface="+mj-lt"/>
                        </a:rPr>
                        <a:t>Hesham Ali</a:t>
                      </a:r>
                      <a:endParaRPr lang="en-US" sz="1500">
                        <a:effectLst/>
                        <a:latin typeface="+mj-lt"/>
                        <a:ea typeface="Times New Roman" panose="02020603050405020304" pitchFamily="18" charset="0"/>
                      </a:endParaRPr>
                    </a:p>
                  </a:txBody>
                  <a:tcPr marL="68580" marR="68580" marT="0" marB="0" anchor="ctr"/>
                </a:tc>
              </a:tr>
              <a:tr h="468086">
                <a:tc>
                  <a:txBody>
                    <a:bodyPr/>
                    <a:lstStyle/>
                    <a:p>
                      <a:pPr marL="0" marR="0" algn="just">
                        <a:spcBef>
                          <a:spcPts val="600"/>
                        </a:spcBef>
                        <a:spcAft>
                          <a:spcPts val="0"/>
                        </a:spcAft>
                      </a:pPr>
                      <a:r>
                        <a:rPr lang="en-US" sz="1500" dirty="0">
                          <a:effectLst/>
                          <a:latin typeface="+mj-lt"/>
                        </a:rPr>
                        <a:t>Faculty Advisor ASCE Member Number:  </a:t>
                      </a:r>
                      <a:endParaRPr lang="en-US" sz="1500" dirty="0">
                        <a:effectLst/>
                        <a:latin typeface="+mj-lt"/>
                        <a:ea typeface="Times New Roman" panose="02020603050405020304" pitchFamily="18" charset="0"/>
                      </a:endParaRPr>
                    </a:p>
                  </a:txBody>
                  <a:tcPr marL="68580" marR="68580" marT="0" marB="0" anchor="ctr"/>
                </a:tc>
                <a:tc>
                  <a:txBody>
                    <a:bodyPr/>
                    <a:lstStyle/>
                    <a:p>
                      <a:pPr marL="0" marR="0" algn="just">
                        <a:spcBef>
                          <a:spcPts val="600"/>
                        </a:spcBef>
                        <a:spcAft>
                          <a:spcPts val="0"/>
                        </a:spcAft>
                      </a:pPr>
                      <a:r>
                        <a:rPr lang="en-US" sz="1500">
                          <a:effectLst/>
                          <a:latin typeface="+mj-lt"/>
                        </a:rPr>
                        <a:t>292297</a:t>
                      </a:r>
                      <a:endParaRPr lang="en-US" sz="1500">
                        <a:effectLst/>
                        <a:latin typeface="+mj-lt"/>
                        <a:ea typeface="Times New Roman" panose="02020603050405020304" pitchFamily="18" charset="0"/>
                      </a:endParaRPr>
                    </a:p>
                  </a:txBody>
                  <a:tcPr marL="68580" marR="68580" marT="0" marB="0" anchor="ctr"/>
                </a:tc>
              </a:tr>
              <a:tr h="468086">
                <a:tc>
                  <a:txBody>
                    <a:bodyPr/>
                    <a:lstStyle/>
                    <a:p>
                      <a:pPr marL="0" marR="0" algn="just">
                        <a:spcBef>
                          <a:spcPts val="600"/>
                        </a:spcBef>
                        <a:spcAft>
                          <a:spcPts val="0"/>
                        </a:spcAft>
                      </a:pPr>
                      <a:r>
                        <a:rPr lang="en-US" sz="1500" dirty="0">
                          <a:effectLst/>
                          <a:latin typeface="+mj-lt"/>
                        </a:rPr>
                        <a:t>Faculty Advisor E-mail Address:  </a:t>
                      </a:r>
                      <a:endParaRPr lang="en-US" sz="1500" dirty="0">
                        <a:effectLst/>
                        <a:latin typeface="+mj-lt"/>
                        <a:ea typeface="Times New Roman" panose="02020603050405020304" pitchFamily="18" charset="0"/>
                      </a:endParaRPr>
                    </a:p>
                  </a:txBody>
                  <a:tcPr marL="68580" marR="68580" marT="0" marB="0" anchor="ctr"/>
                </a:tc>
                <a:tc>
                  <a:txBody>
                    <a:bodyPr/>
                    <a:lstStyle/>
                    <a:p>
                      <a:pPr marL="0" marR="0" algn="just">
                        <a:spcBef>
                          <a:spcPts val="600"/>
                        </a:spcBef>
                        <a:spcAft>
                          <a:spcPts val="0"/>
                        </a:spcAft>
                      </a:pPr>
                      <a:r>
                        <a:rPr lang="en-US" sz="1500" u="none" dirty="0">
                          <a:effectLst/>
                          <a:latin typeface="+mj-lt"/>
                        </a:rPr>
                        <a:t>heaali@fiu.edu</a:t>
                      </a:r>
                      <a:endParaRPr lang="en-US" sz="1500" u="none" dirty="0">
                        <a:effectLst/>
                        <a:latin typeface="+mj-lt"/>
                        <a:ea typeface="Times New Roman" panose="02020603050405020304" pitchFamily="18" charset="0"/>
                      </a:endParaRPr>
                    </a:p>
                  </a:txBody>
                  <a:tcPr marL="68580" marR="68580" marT="0" marB="0" anchor="ctr"/>
                </a:tc>
              </a:tr>
              <a:tr h="468086">
                <a:tc>
                  <a:txBody>
                    <a:bodyPr/>
                    <a:lstStyle/>
                    <a:p>
                      <a:pPr marL="0" marR="0">
                        <a:spcBef>
                          <a:spcPts val="600"/>
                        </a:spcBef>
                        <a:spcAft>
                          <a:spcPts val="0"/>
                        </a:spcAft>
                        <a:tabLst>
                          <a:tab pos="2446020" algn="l"/>
                          <a:tab pos="3657600" algn="l"/>
                        </a:tabLst>
                      </a:pPr>
                      <a:r>
                        <a:rPr lang="en-US" sz="1500" dirty="0">
                          <a:effectLst/>
                          <a:latin typeface="+mj-lt"/>
                        </a:rPr>
                        <a:t>Faculty Advisor Phone Number:	</a:t>
                      </a:r>
                      <a:endParaRPr lang="en-US" sz="1500" dirty="0">
                        <a:effectLst/>
                        <a:latin typeface="+mj-lt"/>
                        <a:ea typeface="Times New Roman" panose="02020603050405020304" pitchFamily="18" charset="0"/>
                      </a:endParaRPr>
                    </a:p>
                  </a:txBody>
                  <a:tcPr marL="68580" marR="68580" marT="0" marB="0" anchor="ctr"/>
                </a:tc>
                <a:tc>
                  <a:txBody>
                    <a:bodyPr/>
                    <a:lstStyle/>
                    <a:p>
                      <a:pPr marL="0" marR="0" algn="just">
                        <a:spcBef>
                          <a:spcPts val="600"/>
                        </a:spcBef>
                        <a:spcAft>
                          <a:spcPts val="0"/>
                        </a:spcAft>
                        <a:tabLst>
                          <a:tab pos="3657600" algn="l"/>
                        </a:tabLst>
                      </a:pPr>
                      <a:r>
                        <a:rPr lang="en-US" sz="1500" dirty="0">
                          <a:effectLst/>
                          <a:latin typeface="+mj-lt"/>
                        </a:rPr>
                        <a:t>954-224-8660</a:t>
                      </a:r>
                      <a:endParaRPr lang="en-US" sz="1500" dirty="0">
                        <a:effectLst/>
                        <a:latin typeface="+mj-lt"/>
                        <a:ea typeface="Times New Roman" panose="02020603050405020304" pitchFamily="18" charset="0"/>
                      </a:endParaRPr>
                    </a:p>
                  </a:txBody>
                  <a:tcPr marL="68580" marR="68580" marT="0" marB="0" anchor="ctr"/>
                </a:tc>
              </a:tr>
              <a:tr h="468086">
                <a:tc>
                  <a:txBody>
                    <a:bodyPr/>
                    <a:lstStyle/>
                    <a:p>
                      <a:pPr marL="0" marR="0" algn="just">
                        <a:spcBef>
                          <a:spcPts val="600"/>
                        </a:spcBef>
                        <a:spcAft>
                          <a:spcPts val="0"/>
                        </a:spcAft>
                        <a:tabLst>
                          <a:tab pos="3657600" algn="l"/>
                        </a:tabLst>
                      </a:pPr>
                      <a:r>
                        <a:rPr lang="en-US" sz="1500" dirty="0">
                          <a:effectLst/>
                          <a:latin typeface="+mj-lt"/>
                        </a:rPr>
                        <a:t>Faculty Advisor Fax Number:  </a:t>
                      </a:r>
                      <a:endParaRPr lang="en-US" sz="1500" dirty="0">
                        <a:effectLst/>
                        <a:latin typeface="+mj-lt"/>
                        <a:ea typeface="Times New Roman" panose="02020603050405020304" pitchFamily="18" charset="0"/>
                      </a:endParaRPr>
                    </a:p>
                  </a:txBody>
                  <a:tcPr marL="68580" marR="68580" marT="0" marB="0" anchor="ctr"/>
                </a:tc>
                <a:tc>
                  <a:txBody>
                    <a:bodyPr/>
                    <a:lstStyle/>
                    <a:p>
                      <a:pPr marL="0" marR="0" algn="just">
                        <a:spcBef>
                          <a:spcPts val="600"/>
                        </a:spcBef>
                        <a:spcAft>
                          <a:spcPts val="0"/>
                        </a:spcAft>
                        <a:tabLst>
                          <a:tab pos="3657600" algn="l"/>
                        </a:tabLst>
                      </a:pPr>
                      <a:r>
                        <a:rPr lang="en-US" sz="1500" dirty="0">
                          <a:effectLst/>
                          <a:latin typeface="+mj-lt"/>
                        </a:rPr>
                        <a:t>305-348-2802</a:t>
                      </a:r>
                      <a:endParaRPr lang="en-US" sz="1500" dirty="0">
                        <a:effectLst/>
                        <a:latin typeface="+mj-lt"/>
                        <a:ea typeface="Times New Roman" panose="02020603050405020304" pitchFamily="18" charset="0"/>
                      </a:endParaRPr>
                    </a:p>
                  </a:txBody>
                  <a:tcPr marL="68580" marR="68580" marT="0" marB="0" anchor="ctr"/>
                </a:tc>
              </a:tr>
              <a:tr h="468086">
                <a:tc>
                  <a:txBody>
                    <a:bodyPr/>
                    <a:lstStyle/>
                    <a:p>
                      <a:pPr marL="0" marR="0" algn="just">
                        <a:spcBef>
                          <a:spcPts val="600"/>
                        </a:spcBef>
                        <a:spcAft>
                          <a:spcPts val="0"/>
                        </a:spcAft>
                      </a:pPr>
                      <a:r>
                        <a:rPr lang="en-US" sz="1500" dirty="0">
                          <a:effectLst/>
                          <a:latin typeface="+mj-lt"/>
                        </a:rPr>
                        <a:t>Practitioner </a:t>
                      </a:r>
                      <a:r>
                        <a:rPr lang="en-US" sz="1500" dirty="0" smtClean="0">
                          <a:effectLst/>
                          <a:latin typeface="+mj-lt"/>
                        </a:rPr>
                        <a:t>Advisor </a:t>
                      </a:r>
                      <a:r>
                        <a:rPr lang="en-US" sz="1500" dirty="0">
                          <a:effectLst/>
                          <a:latin typeface="+mj-lt"/>
                        </a:rPr>
                        <a:t>Name: </a:t>
                      </a:r>
                      <a:endParaRPr lang="en-US" sz="1500" dirty="0">
                        <a:effectLst/>
                        <a:latin typeface="+mj-lt"/>
                        <a:ea typeface="Times New Roman" panose="02020603050405020304" pitchFamily="18" charset="0"/>
                      </a:endParaRPr>
                    </a:p>
                  </a:txBody>
                  <a:tcPr marL="68580" marR="68580" marT="0" marB="0" anchor="ctr"/>
                </a:tc>
                <a:tc>
                  <a:txBody>
                    <a:bodyPr/>
                    <a:lstStyle/>
                    <a:p>
                      <a:pPr marL="0" marR="0" algn="just">
                        <a:spcBef>
                          <a:spcPts val="600"/>
                        </a:spcBef>
                        <a:spcAft>
                          <a:spcPts val="0"/>
                        </a:spcAft>
                      </a:pPr>
                      <a:r>
                        <a:rPr lang="en-US" sz="1500" dirty="0">
                          <a:effectLst/>
                          <a:latin typeface="+mj-lt"/>
                        </a:rPr>
                        <a:t>Daniel Suarez</a:t>
                      </a:r>
                      <a:endParaRPr lang="en-US" sz="1500" dirty="0">
                        <a:effectLst/>
                        <a:latin typeface="+mj-lt"/>
                        <a:ea typeface="Times New Roman" panose="02020603050405020304" pitchFamily="18" charset="0"/>
                      </a:endParaRPr>
                    </a:p>
                  </a:txBody>
                  <a:tcPr marL="68580" marR="68580" marT="0" marB="0" anchor="ctr"/>
                </a:tc>
              </a:tr>
              <a:tr h="468086">
                <a:tc>
                  <a:txBody>
                    <a:bodyPr/>
                    <a:lstStyle/>
                    <a:p>
                      <a:pPr marL="0" marR="0" algn="just">
                        <a:spcBef>
                          <a:spcPts val="600"/>
                        </a:spcBef>
                        <a:spcAft>
                          <a:spcPts val="0"/>
                        </a:spcAft>
                      </a:pPr>
                      <a:r>
                        <a:rPr lang="en-US" sz="1500" dirty="0">
                          <a:effectLst/>
                          <a:latin typeface="+mj-lt"/>
                        </a:rPr>
                        <a:t>Practitioner </a:t>
                      </a:r>
                      <a:r>
                        <a:rPr lang="en-US" sz="1500" dirty="0" smtClean="0">
                          <a:effectLst/>
                          <a:latin typeface="+mj-lt"/>
                        </a:rPr>
                        <a:t>Advisor </a:t>
                      </a:r>
                      <a:r>
                        <a:rPr lang="en-US" sz="1500" dirty="0">
                          <a:effectLst/>
                          <a:latin typeface="+mj-lt"/>
                        </a:rPr>
                        <a:t>ASCE Member Number:  </a:t>
                      </a:r>
                      <a:endParaRPr lang="en-US" sz="1500" dirty="0">
                        <a:effectLst/>
                        <a:latin typeface="+mj-lt"/>
                        <a:ea typeface="Times New Roman" panose="02020603050405020304" pitchFamily="18" charset="0"/>
                      </a:endParaRPr>
                    </a:p>
                  </a:txBody>
                  <a:tcPr marL="68580" marR="68580" marT="0" marB="0" anchor="ctr"/>
                </a:tc>
                <a:tc>
                  <a:txBody>
                    <a:bodyPr/>
                    <a:lstStyle/>
                    <a:p>
                      <a:pPr marL="0" marR="0" algn="just">
                        <a:spcBef>
                          <a:spcPts val="600"/>
                        </a:spcBef>
                        <a:spcAft>
                          <a:spcPts val="0"/>
                        </a:spcAft>
                      </a:pPr>
                      <a:r>
                        <a:rPr lang="en-US" sz="1500" dirty="0">
                          <a:effectLst/>
                          <a:latin typeface="+mj-lt"/>
                        </a:rPr>
                        <a:t>9669613</a:t>
                      </a:r>
                      <a:endParaRPr lang="en-US" sz="1500" dirty="0">
                        <a:effectLst/>
                        <a:latin typeface="+mj-lt"/>
                        <a:ea typeface="Times New Roman" panose="02020603050405020304" pitchFamily="18" charset="0"/>
                      </a:endParaRPr>
                    </a:p>
                  </a:txBody>
                  <a:tcPr marL="68580" marR="68580" marT="0" marB="0" anchor="ctr"/>
                </a:tc>
              </a:tr>
              <a:tr h="468086">
                <a:tc>
                  <a:txBody>
                    <a:bodyPr/>
                    <a:lstStyle/>
                    <a:p>
                      <a:pPr marL="0" marR="0" algn="just">
                        <a:spcBef>
                          <a:spcPts val="600"/>
                        </a:spcBef>
                        <a:spcAft>
                          <a:spcPts val="0"/>
                        </a:spcAft>
                      </a:pPr>
                      <a:r>
                        <a:rPr lang="en-US" sz="1500" dirty="0" smtClean="0">
                          <a:effectLst/>
                          <a:latin typeface="+mj-lt"/>
                        </a:rPr>
                        <a:t>Practitioner Advisor </a:t>
                      </a:r>
                      <a:r>
                        <a:rPr lang="en-US" sz="1500" dirty="0">
                          <a:effectLst/>
                          <a:latin typeface="+mj-lt"/>
                        </a:rPr>
                        <a:t>E-mail Address:  </a:t>
                      </a:r>
                      <a:endParaRPr lang="en-US" sz="1500" dirty="0">
                        <a:effectLst/>
                        <a:latin typeface="+mj-lt"/>
                        <a:ea typeface="Times New Roman" panose="02020603050405020304" pitchFamily="18" charset="0"/>
                      </a:endParaRPr>
                    </a:p>
                  </a:txBody>
                  <a:tcPr marL="68580" marR="68580" marT="0" marB="0" anchor="ctr"/>
                </a:tc>
                <a:tc>
                  <a:txBody>
                    <a:bodyPr/>
                    <a:lstStyle/>
                    <a:p>
                      <a:pPr marL="0" marR="0" algn="just">
                        <a:spcBef>
                          <a:spcPts val="600"/>
                        </a:spcBef>
                        <a:spcAft>
                          <a:spcPts val="0"/>
                        </a:spcAft>
                      </a:pPr>
                      <a:r>
                        <a:rPr lang="en-US" sz="1500" dirty="0" smtClean="0">
                          <a:effectLst/>
                          <a:latin typeface="+mj-lt"/>
                          <a:ea typeface="Times New Roman" panose="02020603050405020304" pitchFamily="18" charset="0"/>
                        </a:rPr>
                        <a:t>daniel.suarez@kimley-horn.com </a:t>
                      </a:r>
                      <a:endParaRPr lang="en-US" sz="1500" dirty="0">
                        <a:effectLst/>
                        <a:latin typeface="+mj-lt"/>
                        <a:ea typeface="Times New Roman" panose="02020603050405020304" pitchFamily="18" charset="0"/>
                      </a:endParaRPr>
                    </a:p>
                  </a:txBody>
                  <a:tcPr marL="68580" marR="68580" marT="0" marB="0" anchor="ctr"/>
                </a:tc>
              </a:tr>
              <a:tr h="468086">
                <a:tc>
                  <a:txBody>
                    <a:bodyPr/>
                    <a:lstStyle/>
                    <a:p>
                      <a:pPr marL="0" marR="0">
                        <a:spcBef>
                          <a:spcPts val="600"/>
                        </a:spcBef>
                        <a:spcAft>
                          <a:spcPts val="0"/>
                        </a:spcAft>
                        <a:tabLst>
                          <a:tab pos="2446020" algn="l"/>
                          <a:tab pos="3657600" algn="l"/>
                        </a:tabLst>
                      </a:pPr>
                      <a:r>
                        <a:rPr lang="en-US" sz="1500" dirty="0" smtClean="0">
                          <a:effectLst/>
                          <a:latin typeface="+mj-lt"/>
                        </a:rPr>
                        <a:t>Practitioner Advisor </a:t>
                      </a:r>
                      <a:r>
                        <a:rPr lang="en-US" sz="1500" dirty="0">
                          <a:effectLst/>
                          <a:latin typeface="+mj-lt"/>
                        </a:rPr>
                        <a:t>Phone Number:	</a:t>
                      </a:r>
                      <a:endParaRPr lang="en-US" sz="1500" dirty="0">
                        <a:effectLst/>
                        <a:latin typeface="+mj-lt"/>
                        <a:ea typeface="Times New Roman" panose="02020603050405020304" pitchFamily="18" charset="0"/>
                      </a:endParaRPr>
                    </a:p>
                  </a:txBody>
                  <a:tcPr marL="68580" marR="68580" marT="0" marB="0" anchor="ctr"/>
                </a:tc>
                <a:tc>
                  <a:txBody>
                    <a:bodyPr/>
                    <a:lstStyle/>
                    <a:p>
                      <a:pPr marL="0" marR="0" algn="just">
                        <a:spcBef>
                          <a:spcPts val="600"/>
                        </a:spcBef>
                        <a:spcAft>
                          <a:spcPts val="0"/>
                        </a:spcAft>
                      </a:pPr>
                      <a:r>
                        <a:rPr lang="en-US" sz="1500" dirty="0" smtClean="0">
                          <a:effectLst/>
                          <a:latin typeface="+mj-lt"/>
                          <a:ea typeface="Times New Roman" panose="02020603050405020304" pitchFamily="18" charset="0"/>
                        </a:rPr>
                        <a:t>305-535-7730</a:t>
                      </a:r>
                      <a:endParaRPr lang="en-US" sz="1500" dirty="0">
                        <a:effectLst/>
                        <a:latin typeface="+mj-lt"/>
                        <a:ea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361337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Summary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65165049"/>
              </p:ext>
            </p:extLst>
          </p:nvPr>
        </p:nvGraphicFramePr>
        <p:xfrm>
          <a:off x="457200" y="1905000"/>
          <a:ext cx="8229600" cy="2808516"/>
        </p:xfrm>
        <a:graphic>
          <a:graphicData uri="http://schemas.openxmlformats.org/drawingml/2006/table">
            <a:tbl>
              <a:tblPr firstRow="1" firstCol="1" bandRow="1">
                <a:tableStyleId>{5940675A-B579-460E-94D1-54222C63F5DA}</a:tableStyleId>
              </a:tblPr>
              <a:tblGrid>
                <a:gridCol w="4114800"/>
                <a:gridCol w="4114800"/>
              </a:tblGrid>
              <a:tr h="468086">
                <a:tc>
                  <a:txBody>
                    <a:bodyPr/>
                    <a:lstStyle/>
                    <a:p>
                      <a:pPr marL="0" marR="0" algn="just">
                        <a:spcBef>
                          <a:spcPts val="600"/>
                        </a:spcBef>
                        <a:spcAft>
                          <a:spcPts val="0"/>
                        </a:spcAft>
                      </a:pPr>
                      <a:r>
                        <a:rPr lang="en-US" sz="1500" dirty="0" smtClean="0">
                          <a:effectLst/>
                          <a:latin typeface="+mj-lt"/>
                        </a:rPr>
                        <a:t>Dues ($/year, semester)</a:t>
                      </a:r>
                    </a:p>
                  </a:txBody>
                  <a:tcPr marL="68580" marR="68580" marT="0" marB="0" anchor="ctr"/>
                </a:tc>
                <a:tc>
                  <a:txBody>
                    <a:bodyPr/>
                    <a:lstStyle/>
                    <a:p>
                      <a:pPr marL="0" marR="0" algn="just">
                        <a:spcBef>
                          <a:spcPts val="600"/>
                        </a:spcBef>
                        <a:spcAft>
                          <a:spcPts val="0"/>
                        </a:spcAft>
                      </a:pPr>
                      <a:r>
                        <a:rPr lang="en-US" sz="1500" dirty="0" smtClean="0">
                          <a:effectLst/>
                          <a:latin typeface="+mj-lt"/>
                          <a:ea typeface="Times New Roman" panose="02020603050405020304" pitchFamily="18" charset="0"/>
                        </a:rPr>
                        <a:t>$10 one time</a:t>
                      </a:r>
                      <a:endParaRPr lang="en-US" sz="1500" dirty="0">
                        <a:effectLst/>
                        <a:latin typeface="+mj-lt"/>
                        <a:ea typeface="Times New Roman" panose="02020603050405020304" pitchFamily="18" charset="0"/>
                      </a:endParaRPr>
                    </a:p>
                  </a:txBody>
                  <a:tcPr marL="68580" marR="68580" marT="0" marB="0" anchor="ctr"/>
                </a:tc>
              </a:tr>
              <a:tr h="468086">
                <a:tc>
                  <a:txBody>
                    <a:bodyPr/>
                    <a:lstStyle/>
                    <a:p>
                      <a:pPr marL="0" marR="0" algn="just">
                        <a:spcBef>
                          <a:spcPts val="600"/>
                        </a:spcBef>
                        <a:spcAft>
                          <a:spcPts val="0"/>
                        </a:spcAft>
                      </a:pPr>
                      <a:r>
                        <a:rPr lang="en-US" sz="1500" dirty="0" smtClean="0">
                          <a:effectLst/>
                          <a:latin typeface="+mj-lt"/>
                        </a:rPr>
                        <a:t>Total income</a:t>
                      </a:r>
                    </a:p>
                  </a:txBody>
                  <a:tcPr marL="68580" marR="68580" marT="0" marB="0" anchor="ctr"/>
                </a:tc>
                <a:tc>
                  <a:txBody>
                    <a:bodyPr/>
                    <a:lstStyle/>
                    <a:p>
                      <a:pPr marL="0" marR="0" algn="just">
                        <a:spcBef>
                          <a:spcPts val="600"/>
                        </a:spcBef>
                        <a:spcAft>
                          <a:spcPts val="0"/>
                        </a:spcAft>
                      </a:pPr>
                      <a:r>
                        <a:rPr lang="en-US" sz="1500" dirty="0" smtClean="0">
                          <a:effectLst/>
                          <a:latin typeface="+mj-lt"/>
                          <a:ea typeface="Times New Roman" panose="02020603050405020304" pitchFamily="18" charset="0"/>
                        </a:rPr>
                        <a:t> $7,405.00 </a:t>
                      </a:r>
                    </a:p>
                  </a:txBody>
                  <a:tcPr marL="68580" marR="68580" marT="0" marB="0" anchor="ctr"/>
                </a:tc>
              </a:tr>
              <a:tr h="468086">
                <a:tc>
                  <a:txBody>
                    <a:bodyPr/>
                    <a:lstStyle/>
                    <a:p>
                      <a:pPr marL="0" marR="0" algn="just">
                        <a:spcBef>
                          <a:spcPts val="600"/>
                        </a:spcBef>
                        <a:spcAft>
                          <a:spcPts val="0"/>
                        </a:spcAft>
                      </a:pPr>
                      <a:r>
                        <a:rPr lang="en-US" sz="1500" kern="1200" dirty="0" smtClean="0">
                          <a:solidFill>
                            <a:schemeClr val="tx1"/>
                          </a:solidFill>
                          <a:effectLst/>
                          <a:latin typeface="+mn-lt"/>
                          <a:ea typeface="+mn-ea"/>
                          <a:cs typeface="+mn-cs"/>
                        </a:rPr>
                        <a:t>Total expenditures</a:t>
                      </a:r>
                    </a:p>
                  </a:txBody>
                  <a:tcPr marL="68580" marR="68580" marT="0" marB="0" anchor="ctr"/>
                </a:tc>
                <a:tc>
                  <a:txBody>
                    <a:bodyPr/>
                    <a:lstStyle/>
                    <a:p>
                      <a:pPr marL="0" marR="0" algn="just">
                        <a:spcBef>
                          <a:spcPts val="600"/>
                        </a:spcBef>
                        <a:spcAft>
                          <a:spcPts val="0"/>
                        </a:spcAft>
                      </a:pPr>
                      <a:r>
                        <a:rPr lang="en-US" sz="1500" dirty="0" smtClean="0">
                          <a:effectLst/>
                          <a:latin typeface="+mj-lt"/>
                          <a:ea typeface="Times New Roman" panose="02020603050405020304" pitchFamily="18" charset="0"/>
                        </a:rPr>
                        <a:t> $5,807.20 </a:t>
                      </a:r>
                    </a:p>
                  </a:txBody>
                  <a:tcPr marL="68580" marR="68580" marT="0" marB="0" anchor="ctr"/>
                </a:tc>
              </a:tr>
              <a:tr h="468086">
                <a:tc>
                  <a:txBody>
                    <a:bodyPr/>
                    <a:lstStyle/>
                    <a:p>
                      <a:pPr marL="0" marR="0" algn="just">
                        <a:spcBef>
                          <a:spcPts val="600"/>
                        </a:spcBef>
                        <a:spcAft>
                          <a:spcPts val="0"/>
                        </a:spcAft>
                      </a:pPr>
                      <a:r>
                        <a:rPr lang="en-US" sz="1500" kern="1200" dirty="0" smtClean="0">
                          <a:solidFill>
                            <a:schemeClr val="tx1"/>
                          </a:solidFill>
                          <a:effectLst/>
                          <a:latin typeface="+mn-lt"/>
                          <a:ea typeface="+mn-ea"/>
                          <a:cs typeface="+mn-cs"/>
                        </a:rPr>
                        <a:t>Cash balance</a:t>
                      </a:r>
                    </a:p>
                  </a:txBody>
                  <a:tcPr marL="68580" marR="68580" marT="0" marB="0" anchor="ctr"/>
                </a:tc>
                <a:tc>
                  <a:txBody>
                    <a:bodyPr/>
                    <a:lstStyle/>
                    <a:p>
                      <a:pPr marL="0" marR="0" algn="just">
                        <a:spcBef>
                          <a:spcPts val="600"/>
                        </a:spcBef>
                        <a:spcAft>
                          <a:spcPts val="0"/>
                        </a:spcAft>
                      </a:pPr>
                      <a:r>
                        <a:rPr lang="en-US" sz="1500" u="none" dirty="0" smtClean="0">
                          <a:effectLst/>
                          <a:latin typeface="+mj-lt"/>
                          <a:ea typeface="Times New Roman" panose="02020603050405020304" pitchFamily="18" charset="0"/>
                        </a:rPr>
                        <a:t> $1,597.80 	</a:t>
                      </a:r>
                    </a:p>
                  </a:txBody>
                  <a:tcPr marL="68580" marR="68580" marT="0" marB="0" anchor="ctr"/>
                </a:tc>
              </a:tr>
              <a:tr h="468086">
                <a:tc>
                  <a:txBody>
                    <a:bodyPr/>
                    <a:lstStyle/>
                    <a:p>
                      <a:pPr marL="0" marR="0" algn="just">
                        <a:spcBef>
                          <a:spcPts val="600"/>
                        </a:spcBef>
                        <a:spcAft>
                          <a:spcPts val="0"/>
                        </a:spcAft>
                      </a:pPr>
                      <a:endParaRPr lang="en-US" sz="1500" kern="1200" dirty="0" smtClean="0">
                        <a:solidFill>
                          <a:schemeClr val="tx1"/>
                        </a:solidFill>
                        <a:effectLst/>
                        <a:latin typeface="+mn-lt"/>
                        <a:ea typeface="+mn-ea"/>
                        <a:cs typeface="+mn-cs"/>
                      </a:endParaRPr>
                    </a:p>
                  </a:txBody>
                  <a:tcPr marL="68580" marR="68580" marT="0" marB="0" anchor="ctr"/>
                </a:tc>
                <a:tc>
                  <a:txBody>
                    <a:bodyPr/>
                    <a:lstStyle/>
                    <a:p>
                      <a:pPr marL="0" marR="0" algn="just">
                        <a:spcBef>
                          <a:spcPts val="600"/>
                        </a:spcBef>
                        <a:spcAft>
                          <a:spcPts val="0"/>
                        </a:spcAft>
                        <a:tabLst>
                          <a:tab pos="3657600" algn="l"/>
                        </a:tabLst>
                      </a:pPr>
                      <a:endParaRPr lang="en-US" sz="1500" dirty="0">
                        <a:effectLst/>
                        <a:latin typeface="+mj-lt"/>
                        <a:ea typeface="Times New Roman" panose="02020603050405020304" pitchFamily="18" charset="0"/>
                      </a:endParaRPr>
                    </a:p>
                  </a:txBody>
                  <a:tcPr marL="68580" marR="68580" marT="0" marB="0" anchor="ctr"/>
                </a:tc>
              </a:tr>
              <a:tr h="468086">
                <a:tc>
                  <a:txBody>
                    <a:bodyPr/>
                    <a:lstStyle/>
                    <a:p>
                      <a:pPr marL="0" marR="0" algn="just">
                        <a:spcBef>
                          <a:spcPts val="600"/>
                        </a:spcBef>
                        <a:spcAft>
                          <a:spcPts val="0"/>
                        </a:spcAft>
                      </a:pPr>
                      <a:endParaRPr lang="en-US" sz="1500" kern="1200" dirty="0" smtClean="0">
                        <a:solidFill>
                          <a:schemeClr val="tx1"/>
                        </a:solidFill>
                        <a:effectLst/>
                        <a:latin typeface="+mn-lt"/>
                        <a:ea typeface="+mn-ea"/>
                        <a:cs typeface="+mn-cs"/>
                      </a:endParaRPr>
                    </a:p>
                  </a:txBody>
                  <a:tcPr marL="68580" marR="68580" marT="0" marB="0" anchor="ctr"/>
                </a:tc>
                <a:tc>
                  <a:txBody>
                    <a:bodyPr/>
                    <a:lstStyle/>
                    <a:p>
                      <a:pPr marL="0" marR="0" algn="just">
                        <a:spcBef>
                          <a:spcPts val="600"/>
                        </a:spcBef>
                        <a:spcAft>
                          <a:spcPts val="0"/>
                        </a:spcAft>
                        <a:tabLst>
                          <a:tab pos="3657600" algn="l"/>
                        </a:tabLst>
                      </a:pPr>
                      <a:endParaRPr lang="en-US" sz="1500" dirty="0">
                        <a:effectLst/>
                        <a:latin typeface="+mj-lt"/>
                        <a:ea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07237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and Objectives</a:t>
            </a:r>
            <a:endParaRPr lang="en-US" dirty="0"/>
          </a:p>
        </p:txBody>
      </p:sp>
      <p:sp>
        <p:nvSpPr>
          <p:cNvPr id="3" name="Content Placeholder 2"/>
          <p:cNvSpPr>
            <a:spLocks noGrp="1"/>
          </p:cNvSpPr>
          <p:nvPr>
            <p:ph idx="1"/>
          </p:nvPr>
        </p:nvSpPr>
        <p:spPr>
          <a:xfrm>
            <a:off x="457200" y="1417638"/>
            <a:ext cx="8229600" cy="5059362"/>
          </a:xfrm>
        </p:spPr>
        <p:txBody>
          <a:bodyPr>
            <a:noAutofit/>
          </a:bodyPr>
          <a:lstStyle/>
          <a:p>
            <a:pPr marL="0" indent="0">
              <a:buNone/>
            </a:pPr>
            <a:r>
              <a:rPr lang="en-US" b="1" i="1" dirty="0" smtClean="0"/>
              <a:t>Summary statement</a:t>
            </a:r>
          </a:p>
          <a:p>
            <a:pPr marL="0" indent="0" algn="just">
              <a:lnSpc>
                <a:spcPct val="170000"/>
              </a:lnSpc>
              <a:buNone/>
            </a:pPr>
            <a:r>
              <a:rPr lang="en-US" sz="1300" dirty="0" smtClean="0"/>
              <a:t>It </a:t>
            </a:r>
            <a:r>
              <a:rPr lang="en-US" sz="1300" dirty="0"/>
              <a:t>is FIU </a:t>
            </a:r>
            <a:r>
              <a:rPr lang="en-US" sz="1300" dirty="0" err="1"/>
              <a:t>ASCE’s</a:t>
            </a:r>
            <a:r>
              <a:rPr lang="en-US" sz="1300" dirty="0"/>
              <a:t> mission to encourage all civil engineering students at the university to become more involved within the university and the community. In order to help students become more involved, FIU ASCE will work hard to increase active membership in ASCE at FIU (Goal #1). This will be accomplished by improving the chapter’s communication system by maintaining an up-to-date website and making use of social media (Goal #2).</a:t>
            </a:r>
          </a:p>
          <a:p>
            <a:pPr marL="0" indent="0" algn="just">
              <a:lnSpc>
                <a:spcPct val="170000"/>
              </a:lnSpc>
              <a:buNone/>
            </a:pPr>
            <a:r>
              <a:rPr lang="en-US" sz="1300" dirty="0"/>
              <a:t>Through this website and social media, the e-board will be able to notify students about events, scholarships, internships, and jobs with ease. Moreover, the chapter will work to improve professional involvement with FIU ASCE members (Goal #3).</a:t>
            </a:r>
          </a:p>
          <a:p>
            <a:pPr marL="0" indent="0" algn="just">
              <a:lnSpc>
                <a:spcPct val="170000"/>
              </a:lnSpc>
              <a:buNone/>
            </a:pPr>
            <a:r>
              <a:rPr lang="en-US" sz="1300" dirty="0"/>
              <a:t>Every year FIU ASCE participates in the ASCE South East Conference. FIU ASCE will strive to increase participation in the conference (Goal #4) with hopes of creating a culture of capable engineers willing to put their ideas on the line by competing against other universities. Sponsorship is a big obstacle that we will face when preparing to participate in the conference and so the chapter will work hard to meet the financial obligations (Goal #5). In order to make the conference a big success, FIU ASCE will need the help of many FIU faculty and staff and so it is important that the chapter maintains a strong presence within the FIU community (Goal #6).</a:t>
            </a:r>
          </a:p>
          <a:p>
            <a:pPr marL="0" indent="0">
              <a:buNone/>
            </a:pPr>
            <a:endParaRPr lang="en-US" i="1" dirty="0" smtClean="0"/>
          </a:p>
        </p:txBody>
      </p:sp>
    </p:spTree>
    <p:extLst>
      <p:ext uri="{BB962C8B-B14F-4D97-AF65-F5344CB8AC3E}">
        <p14:creationId xmlns:p14="http://schemas.microsoft.com/office/powerpoint/2010/main" val="4220423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and Objectives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388881956"/>
              </p:ext>
            </p:extLst>
          </p:nvPr>
        </p:nvGraphicFramePr>
        <p:xfrm>
          <a:off x="457200" y="1570038"/>
          <a:ext cx="8305800" cy="4525962"/>
        </p:xfrm>
        <a:graphic>
          <a:graphicData uri="http://schemas.openxmlformats.org/drawingml/2006/table">
            <a:tbl>
              <a:tblPr>
                <a:tableStyleId>{5940675A-B579-460E-94D1-54222C63F5DA}</a:tableStyleId>
              </a:tblPr>
              <a:tblGrid>
                <a:gridCol w="914400"/>
                <a:gridCol w="7391400"/>
              </a:tblGrid>
              <a:tr h="754327">
                <a:tc>
                  <a:txBody>
                    <a:bodyPr/>
                    <a:lstStyle/>
                    <a:p>
                      <a:pPr algn="ctr" fontAlgn="ctr"/>
                      <a:r>
                        <a:rPr lang="en-US" sz="1800" b="1" u="none" strike="noStrike" dirty="0" smtClean="0">
                          <a:effectLst/>
                        </a:rPr>
                        <a:t>Goal 1</a:t>
                      </a:r>
                      <a:endParaRPr lang="en-US" sz="1800" b="1" i="0" u="none" strike="noStrike" dirty="0">
                        <a:solidFill>
                          <a:srgbClr val="000000"/>
                        </a:solidFill>
                        <a:effectLst/>
                        <a:latin typeface="Arial" panose="020B0604020202020204" pitchFamily="34" charset="0"/>
                      </a:endParaRPr>
                    </a:p>
                  </a:txBody>
                  <a:tcPr marL="5649" marR="5649" marT="5649" marB="0" anchor="ctr">
                    <a:lnR w="12700" cap="flat" cmpd="sng" algn="ctr">
                      <a:solidFill>
                        <a:schemeClr val="bg1"/>
                      </a:solidFill>
                      <a:prstDash val="solid"/>
                      <a:round/>
                      <a:headEnd type="none" w="med" len="med"/>
                      <a:tailEnd type="none" w="med" len="med"/>
                    </a:lnR>
                  </a:tcPr>
                </a:tc>
                <a:tc>
                  <a:txBody>
                    <a:bodyPr/>
                    <a:lstStyle/>
                    <a:p>
                      <a:pPr algn="l" fontAlgn="ctr"/>
                      <a:r>
                        <a:rPr lang="en-US" sz="1800" u="none" strike="noStrike" dirty="0" smtClean="0">
                          <a:effectLst/>
                        </a:rPr>
                        <a:t>Increase </a:t>
                      </a:r>
                      <a:r>
                        <a:rPr lang="en-US" sz="1800" u="none" strike="noStrike" dirty="0">
                          <a:effectLst/>
                        </a:rPr>
                        <a:t>membership in the chapter by 25 percent. </a:t>
                      </a:r>
                      <a:endParaRPr lang="en-US" sz="1800" b="0" i="0" u="none" strike="noStrike" dirty="0">
                        <a:solidFill>
                          <a:srgbClr val="000000"/>
                        </a:solidFill>
                        <a:effectLst/>
                        <a:latin typeface="Arial" panose="020B0604020202020204" pitchFamily="34" charset="0"/>
                      </a:endParaRPr>
                    </a:p>
                  </a:txBody>
                  <a:tcPr marL="5649" marR="5649" marT="5649" marB="0" anchor="ctr">
                    <a:lnL w="12700" cap="flat" cmpd="sng" algn="ctr">
                      <a:solidFill>
                        <a:schemeClr val="bg1"/>
                      </a:solidFill>
                      <a:prstDash val="solid"/>
                      <a:round/>
                      <a:headEnd type="none" w="med" len="med"/>
                      <a:tailEnd type="none" w="med" len="med"/>
                    </a:lnL>
                  </a:tcPr>
                </a:tc>
              </a:tr>
              <a:tr h="754327">
                <a:tc>
                  <a:txBody>
                    <a:bodyPr/>
                    <a:lstStyle/>
                    <a:p>
                      <a:pPr algn="ctr" fontAlgn="ctr"/>
                      <a:r>
                        <a:rPr lang="en-US" sz="1800" b="1" u="none" strike="noStrike" dirty="0" smtClean="0">
                          <a:effectLst/>
                        </a:rPr>
                        <a:t>Goal 2</a:t>
                      </a:r>
                      <a:endParaRPr lang="en-US" sz="1800" b="1" i="0" u="none" strike="noStrike" dirty="0">
                        <a:solidFill>
                          <a:srgbClr val="000000"/>
                        </a:solidFill>
                        <a:effectLst/>
                        <a:latin typeface="Arial" panose="020B0604020202020204" pitchFamily="34" charset="0"/>
                      </a:endParaRPr>
                    </a:p>
                  </a:txBody>
                  <a:tcPr marL="5649" marR="5649" marT="5649" marB="0" anchor="ctr">
                    <a:lnR w="12700" cap="flat" cmpd="sng" algn="ctr">
                      <a:solidFill>
                        <a:schemeClr val="bg1"/>
                      </a:solidFill>
                      <a:prstDash val="solid"/>
                      <a:round/>
                      <a:headEnd type="none" w="med" len="med"/>
                      <a:tailEnd type="none" w="med" len="med"/>
                    </a:lnR>
                  </a:tcPr>
                </a:tc>
                <a:tc>
                  <a:txBody>
                    <a:bodyPr/>
                    <a:lstStyle/>
                    <a:p>
                      <a:pPr algn="l" fontAlgn="ctr"/>
                      <a:r>
                        <a:rPr lang="en-US" sz="1800" u="none" strike="noStrike" dirty="0" smtClean="0">
                          <a:effectLst/>
                        </a:rPr>
                        <a:t>Increase </a:t>
                      </a:r>
                      <a:r>
                        <a:rPr lang="en-US" sz="1800" u="none" strike="noStrike" dirty="0">
                          <a:effectLst/>
                        </a:rPr>
                        <a:t>FIU </a:t>
                      </a:r>
                      <a:r>
                        <a:rPr lang="en-US" sz="1800" u="none" strike="noStrike" dirty="0" err="1">
                          <a:effectLst/>
                        </a:rPr>
                        <a:t>ASCE’s</a:t>
                      </a:r>
                      <a:r>
                        <a:rPr lang="en-US" sz="1800" u="none" strike="noStrike" dirty="0">
                          <a:effectLst/>
                        </a:rPr>
                        <a:t> online presence. </a:t>
                      </a:r>
                      <a:endParaRPr lang="en-US" sz="1800" b="0" i="0" u="none" strike="noStrike" dirty="0">
                        <a:solidFill>
                          <a:srgbClr val="000000"/>
                        </a:solidFill>
                        <a:effectLst/>
                        <a:latin typeface="Arial" panose="020B0604020202020204" pitchFamily="34" charset="0"/>
                      </a:endParaRPr>
                    </a:p>
                  </a:txBody>
                  <a:tcPr marL="5649" marR="5649" marT="5649" marB="0" anchor="ctr">
                    <a:lnL w="12700" cap="flat" cmpd="sng" algn="ctr">
                      <a:solidFill>
                        <a:schemeClr val="bg1"/>
                      </a:solidFill>
                      <a:prstDash val="solid"/>
                      <a:round/>
                      <a:headEnd type="none" w="med" len="med"/>
                      <a:tailEnd type="none" w="med" len="med"/>
                    </a:lnL>
                  </a:tcPr>
                </a:tc>
              </a:tr>
              <a:tr h="754327">
                <a:tc>
                  <a:txBody>
                    <a:bodyPr/>
                    <a:lstStyle/>
                    <a:p>
                      <a:pPr algn="ctr" fontAlgn="ctr"/>
                      <a:r>
                        <a:rPr lang="en-US" sz="1800" b="1" u="none" strike="noStrike" dirty="0" smtClean="0">
                          <a:effectLst/>
                        </a:rPr>
                        <a:t>Goal 3</a:t>
                      </a:r>
                      <a:endParaRPr lang="en-US" sz="1800" b="1" i="0" u="none" strike="noStrike" dirty="0">
                        <a:solidFill>
                          <a:srgbClr val="000000"/>
                        </a:solidFill>
                        <a:effectLst/>
                        <a:latin typeface="Arial" panose="020B0604020202020204" pitchFamily="34" charset="0"/>
                      </a:endParaRPr>
                    </a:p>
                  </a:txBody>
                  <a:tcPr marL="5649" marR="5649" marT="5649" marB="0" anchor="ctr">
                    <a:lnR w="12700" cap="flat" cmpd="sng" algn="ctr">
                      <a:solidFill>
                        <a:schemeClr val="bg1"/>
                      </a:solidFill>
                      <a:prstDash val="solid"/>
                      <a:round/>
                      <a:headEnd type="none" w="med" len="med"/>
                      <a:tailEnd type="none" w="med" len="med"/>
                    </a:lnR>
                  </a:tcPr>
                </a:tc>
                <a:tc>
                  <a:txBody>
                    <a:bodyPr/>
                    <a:lstStyle/>
                    <a:p>
                      <a:pPr algn="l" fontAlgn="ctr"/>
                      <a:r>
                        <a:rPr lang="en-US" sz="1800" u="none" strike="noStrike" dirty="0" smtClean="0">
                          <a:effectLst/>
                        </a:rPr>
                        <a:t>Improve </a:t>
                      </a:r>
                      <a:r>
                        <a:rPr lang="en-US" sz="1800" u="none" strike="noStrike" dirty="0">
                          <a:effectLst/>
                        </a:rPr>
                        <a:t>professional involvement with FIU ASCE members. </a:t>
                      </a:r>
                      <a:endParaRPr lang="en-US" sz="1800" b="0" i="0" u="none" strike="noStrike" dirty="0">
                        <a:solidFill>
                          <a:srgbClr val="000000"/>
                        </a:solidFill>
                        <a:effectLst/>
                        <a:latin typeface="Arial" panose="020B0604020202020204" pitchFamily="34" charset="0"/>
                      </a:endParaRPr>
                    </a:p>
                  </a:txBody>
                  <a:tcPr marL="5649" marR="5649" marT="5649" marB="0" anchor="ctr">
                    <a:lnL w="12700" cap="flat" cmpd="sng" algn="ctr">
                      <a:solidFill>
                        <a:schemeClr val="bg1"/>
                      </a:solidFill>
                      <a:prstDash val="solid"/>
                      <a:round/>
                      <a:headEnd type="none" w="med" len="med"/>
                      <a:tailEnd type="none" w="med" len="med"/>
                    </a:lnL>
                  </a:tcPr>
                </a:tc>
              </a:tr>
              <a:tr h="754327">
                <a:tc>
                  <a:txBody>
                    <a:bodyPr/>
                    <a:lstStyle/>
                    <a:p>
                      <a:pPr algn="ctr" fontAlgn="ctr"/>
                      <a:r>
                        <a:rPr lang="en-US" sz="1800" b="1" u="none" strike="noStrike" dirty="0" smtClean="0">
                          <a:effectLst/>
                        </a:rPr>
                        <a:t>Goal 4</a:t>
                      </a:r>
                      <a:endParaRPr lang="en-US" sz="1800" b="1" i="0" u="none" strike="noStrike" dirty="0">
                        <a:solidFill>
                          <a:srgbClr val="000000"/>
                        </a:solidFill>
                        <a:effectLst/>
                        <a:latin typeface="Arial" panose="020B0604020202020204" pitchFamily="34" charset="0"/>
                      </a:endParaRPr>
                    </a:p>
                  </a:txBody>
                  <a:tcPr marL="5649" marR="5649" marT="5649" marB="0" anchor="ctr">
                    <a:lnR w="12700" cap="flat" cmpd="sng" algn="ctr">
                      <a:solidFill>
                        <a:schemeClr val="bg1"/>
                      </a:solidFill>
                      <a:prstDash val="solid"/>
                      <a:round/>
                      <a:headEnd type="none" w="med" len="med"/>
                      <a:tailEnd type="none" w="med" len="med"/>
                    </a:lnR>
                  </a:tcPr>
                </a:tc>
                <a:tc>
                  <a:txBody>
                    <a:bodyPr/>
                    <a:lstStyle/>
                    <a:p>
                      <a:pPr algn="l" fontAlgn="ctr"/>
                      <a:r>
                        <a:rPr lang="en-US" sz="1800" u="none" strike="noStrike" dirty="0" smtClean="0">
                          <a:effectLst/>
                        </a:rPr>
                        <a:t>Increase </a:t>
                      </a:r>
                      <a:r>
                        <a:rPr lang="en-US" sz="1800" u="none" strike="noStrike" dirty="0">
                          <a:effectLst/>
                        </a:rPr>
                        <a:t>participation and number of registered members in the ASCE Southeast Student Conference. </a:t>
                      </a:r>
                      <a:endParaRPr lang="en-US" sz="1800" b="0" i="0" u="none" strike="noStrike" dirty="0">
                        <a:solidFill>
                          <a:srgbClr val="000000"/>
                        </a:solidFill>
                        <a:effectLst/>
                        <a:latin typeface="Arial" panose="020B0604020202020204" pitchFamily="34" charset="0"/>
                      </a:endParaRPr>
                    </a:p>
                  </a:txBody>
                  <a:tcPr marL="5649" marR="5649" marT="5649" marB="0" anchor="ctr">
                    <a:lnL w="12700" cap="flat" cmpd="sng" algn="ctr">
                      <a:solidFill>
                        <a:schemeClr val="bg1"/>
                      </a:solidFill>
                      <a:prstDash val="solid"/>
                      <a:round/>
                      <a:headEnd type="none" w="med" len="med"/>
                      <a:tailEnd type="none" w="med" len="med"/>
                    </a:lnL>
                  </a:tcPr>
                </a:tc>
              </a:tr>
              <a:tr h="754327">
                <a:tc>
                  <a:txBody>
                    <a:bodyPr/>
                    <a:lstStyle/>
                    <a:p>
                      <a:pPr algn="ctr" fontAlgn="ctr"/>
                      <a:r>
                        <a:rPr lang="en-US" sz="1800" b="1" u="none" strike="noStrike" dirty="0" smtClean="0">
                          <a:effectLst/>
                        </a:rPr>
                        <a:t>Goal 5</a:t>
                      </a:r>
                      <a:endParaRPr lang="en-US" sz="1800" b="1" i="0" u="none" strike="noStrike" dirty="0">
                        <a:solidFill>
                          <a:srgbClr val="000000"/>
                        </a:solidFill>
                        <a:effectLst/>
                        <a:latin typeface="Arial" panose="020B0604020202020204" pitchFamily="34" charset="0"/>
                      </a:endParaRPr>
                    </a:p>
                  </a:txBody>
                  <a:tcPr marL="5649" marR="5649" marT="5649" marB="0" anchor="ctr">
                    <a:lnR w="12700" cap="flat" cmpd="sng" algn="ctr">
                      <a:solidFill>
                        <a:schemeClr val="bg1"/>
                      </a:solidFill>
                      <a:prstDash val="solid"/>
                      <a:round/>
                      <a:headEnd type="none" w="med" len="med"/>
                      <a:tailEnd type="none" w="med" len="med"/>
                    </a:lnR>
                  </a:tcPr>
                </a:tc>
                <a:tc>
                  <a:txBody>
                    <a:bodyPr/>
                    <a:lstStyle/>
                    <a:p>
                      <a:pPr algn="l" fontAlgn="ctr"/>
                      <a:r>
                        <a:rPr lang="en-US" sz="1800" u="none" strike="noStrike" dirty="0" smtClean="0">
                          <a:effectLst/>
                        </a:rPr>
                        <a:t>Meet </a:t>
                      </a:r>
                      <a:r>
                        <a:rPr lang="en-US" sz="1800" u="none" strike="noStrike" dirty="0">
                          <a:effectLst/>
                        </a:rPr>
                        <a:t>the sponsorship goal set for preparing the ASCE Southeast Student Conference 2015. </a:t>
                      </a:r>
                      <a:endParaRPr lang="en-US" sz="1800" b="0" i="0" u="none" strike="noStrike" dirty="0">
                        <a:solidFill>
                          <a:srgbClr val="000000"/>
                        </a:solidFill>
                        <a:effectLst/>
                        <a:latin typeface="Arial" panose="020B0604020202020204" pitchFamily="34" charset="0"/>
                      </a:endParaRPr>
                    </a:p>
                  </a:txBody>
                  <a:tcPr marL="5649" marR="5649" marT="5649" marB="0" anchor="ctr">
                    <a:lnL w="12700" cap="flat" cmpd="sng" algn="ctr">
                      <a:solidFill>
                        <a:schemeClr val="bg1"/>
                      </a:solidFill>
                      <a:prstDash val="solid"/>
                      <a:round/>
                      <a:headEnd type="none" w="med" len="med"/>
                      <a:tailEnd type="none" w="med" len="med"/>
                    </a:lnL>
                  </a:tcPr>
                </a:tc>
              </a:tr>
              <a:tr h="754327">
                <a:tc>
                  <a:txBody>
                    <a:bodyPr/>
                    <a:lstStyle/>
                    <a:p>
                      <a:pPr algn="ctr" fontAlgn="ctr"/>
                      <a:r>
                        <a:rPr lang="en-US" sz="1800" b="1" u="none" strike="noStrike" dirty="0" smtClean="0">
                          <a:effectLst/>
                        </a:rPr>
                        <a:t>Goal 6</a:t>
                      </a:r>
                      <a:endParaRPr lang="en-US" sz="1800" b="1" i="0" u="none" strike="noStrike" dirty="0">
                        <a:solidFill>
                          <a:srgbClr val="000000"/>
                        </a:solidFill>
                        <a:effectLst/>
                        <a:latin typeface="Arial" panose="020B0604020202020204" pitchFamily="34" charset="0"/>
                      </a:endParaRPr>
                    </a:p>
                  </a:txBody>
                  <a:tcPr marL="5649" marR="5649" marT="5649" marB="0" anchor="ctr">
                    <a:lnR w="12700" cap="flat" cmpd="sng" algn="ctr">
                      <a:solidFill>
                        <a:schemeClr val="bg1"/>
                      </a:solidFill>
                      <a:prstDash val="solid"/>
                      <a:round/>
                      <a:headEnd type="none" w="med" len="med"/>
                      <a:tailEnd type="none" w="med" len="med"/>
                    </a:lnR>
                  </a:tcPr>
                </a:tc>
                <a:tc>
                  <a:txBody>
                    <a:bodyPr/>
                    <a:lstStyle/>
                    <a:p>
                      <a:pPr algn="l" fontAlgn="ctr"/>
                      <a:r>
                        <a:rPr lang="en-US" sz="1800" u="none" strike="noStrike" dirty="0" smtClean="0">
                          <a:effectLst/>
                        </a:rPr>
                        <a:t>Increase </a:t>
                      </a:r>
                      <a:r>
                        <a:rPr lang="en-US" sz="1800" u="none" strike="noStrike" dirty="0">
                          <a:effectLst/>
                        </a:rPr>
                        <a:t>the organization’s involvement in the main campus.</a:t>
                      </a:r>
                      <a:endParaRPr lang="en-US" sz="1800" b="0" i="0" u="none" strike="noStrike" dirty="0">
                        <a:solidFill>
                          <a:srgbClr val="000000"/>
                        </a:solidFill>
                        <a:effectLst/>
                        <a:latin typeface="Arial" panose="020B0604020202020204" pitchFamily="34" charset="0"/>
                      </a:endParaRPr>
                    </a:p>
                  </a:txBody>
                  <a:tcPr marL="5649" marR="5649" marT="5649" marB="0" anchor="ctr">
                    <a:lnL w="12700" cap="flat" cmpd="sng" algn="ctr">
                      <a:solidFill>
                        <a:schemeClr val="bg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050506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Goal 1. Increase </a:t>
            </a:r>
            <a:r>
              <a:rPr lang="en-US" i="1" dirty="0"/>
              <a:t>membership in the chapter by 25 percent. </a:t>
            </a:r>
          </a:p>
        </p:txBody>
      </p:sp>
      <p:graphicFrame>
        <p:nvGraphicFramePr>
          <p:cNvPr id="7" name="Table 6"/>
          <p:cNvGraphicFramePr>
            <a:graphicFrameLocks noGrp="1"/>
          </p:cNvGraphicFramePr>
          <p:nvPr>
            <p:extLst>
              <p:ext uri="{D42A27DB-BD31-4B8C-83A1-F6EECF244321}">
                <p14:modId xmlns:p14="http://schemas.microsoft.com/office/powerpoint/2010/main" val="942770877"/>
              </p:ext>
            </p:extLst>
          </p:nvPr>
        </p:nvGraphicFramePr>
        <p:xfrm>
          <a:off x="457200" y="1798320"/>
          <a:ext cx="8305800" cy="4648200"/>
        </p:xfrm>
        <a:graphic>
          <a:graphicData uri="http://schemas.openxmlformats.org/drawingml/2006/table">
            <a:tbl>
              <a:tblPr>
                <a:tableStyleId>{5940675A-B579-460E-94D1-54222C63F5DA}</a:tableStyleId>
              </a:tblPr>
              <a:tblGrid>
                <a:gridCol w="1295400"/>
                <a:gridCol w="7010400"/>
              </a:tblGrid>
              <a:tr h="990600">
                <a:tc>
                  <a:txBody>
                    <a:bodyPr/>
                    <a:lstStyle/>
                    <a:p>
                      <a:pPr algn="l" fontAlgn="ctr"/>
                      <a:r>
                        <a:rPr lang="en-US" sz="1800" b="1" u="none" strike="noStrike" dirty="0" smtClean="0">
                          <a:effectLst/>
                        </a:rPr>
                        <a:t>Action plan</a:t>
                      </a:r>
                    </a:p>
                  </a:txBody>
                  <a:tcPr marL="5649" marR="5649" marT="5649" marB="0">
                    <a:lnR w="12700" cap="flat" cmpd="sng" algn="ctr">
                      <a:solidFill>
                        <a:schemeClr val="tx1"/>
                      </a:solidFill>
                      <a:prstDash val="solid"/>
                      <a:round/>
                      <a:headEnd type="none" w="med" len="med"/>
                      <a:tailEnd type="none" w="med" len="med"/>
                    </a:lnR>
                  </a:tcPr>
                </a:tc>
                <a:tc>
                  <a:txBody>
                    <a:bodyPr/>
                    <a:lstStyle/>
                    <a:p>
                      <a:pPr algn="l" fontAlgn="ctr"/>
                      <a:r>
                        <a:rPr lang="en-US" sz="1600" b="0" i="0" u="none" strike="noStrike" dirty="0">
                          <a:solidFill>
                            <a:srgbClr val="000000"/>
                          </a:solidFill>
                          <a:effectLst/>
                          <a:latin typeface="+mj-lt"/>
                        </a:rPr>
                        <a:t>Visit entry level civil engineering courses to inform students about the benefits that come from joining ASCE. Set up display tables at the EC on the first week of each semester.</a:t>
                      </a:r>
                    </a:p>
                  </a:txBody>
                  <a:tcPr marR="9525" marT="91440" marB="0">
                    <a:lnL w="12700" cap="flat" cmpd="sng" algn="ctr">
                      <a:solidFill>
                        <a:schemeClr val="tx1"/>
                      </a:solidFill>
                      <a:prstDash val="solid"/>
                      <a:round/>
                      <a:headEnd type="none" w="med" len="med"/>
                      <a:tailEnd type="none" w="med" len="med"/>
                    </a:lnL>
                  </a:tcPr>
                </a:tc>
              </a:tr>
              <a:tr h="1397000">
                <a:tc>
                  <a:txBody>
                    <a:bodyPr/>
                    <a:lstStyle/>
                    <a:p>
                      <a:pPr algn="l" fontAlgn="ctr"/>
                      <a:r>
                        <a:rPr lang="en-US" sz="1800" b="1" u="none" strike="noStrike" dirty="0" smtClean="0">
                          <a:effectLst/>
                        </a:rPr>
                        <a:t>Assessment</a:t>
                      </a:r>
                    </a:p>
                  </a:txBody>
                  <a:tcPr marL="5649" marR="5649" marT="5649" marB="0">
                    <a:lnR w="12700" cap="flat" cmpd="sng" algn="ctr">
                      <a:solidFill>
                        <a:schemeClr val="tx1"/>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mj-lt"/>
                        </a:rPr>
                        <a:t>Through the use of the updated FIU ASCE website, students were able to sign up as members and pay the new membership fee. Through the use of Facebook, members were able to stay updated on the upcoming and latest events. The website, asce.fiu.edu, was officially improved in August. A webmaster was appointed in order to keep the site </a:t>
                      </a:r>
                      <a:r>
                        <a:rPr lang="en-US" sz="1600" b="0" i="0" u="none" strike="noStrike" dirty="0" err="1" smtClean="0">
                          <a:solidFill>
                            <a:srgbClr val="000000"/>
                          </a:solidFill>
                          <a:effectLst/>
                          <a:latin typeface="+mj-lt"/>
                        </a:rPr>
                        <a:t>upto</a:t>
                      </a:r>
                      <a:r>
                        <a:rPr lang="en-US" sz="1600" b="0" i="0" u="none" strike="noStrike" dirty="0" smtClean="0">
                          <a:solidFill>
                            <a:srgbClr val="000000"/>
                          </a:solidFill>
                          <a:effectLst/>
                          <a:latin typeface="+mj-lt"/>
                        </a:rPr>
                        <a:t> date. There was a marked increase in attendance on events that were also advertised through Facebook. The use of a payment system in the website for Conference fees helped the members pay on time. </a:t>
                      </a:r>
                    </a:p>
                    <a:p>
                      <a:pPr marL="0" marR="0" indent="0" algn="l" defTabSz="914400" rtl="0" eaLnBrk="1" fontAlgn="ctr" latinLnBrk="0" hangingPunct="1">
                        <a:lnSpc>
                          <a:spcPct val="100000"/>
                        </a:lnSpc>
                        <a:spcBef>
                          <a:spcPts val="0"/>
                        </a:spcBef>
                        <a:spcAft>
                          <a:spcPts val="0"/>
                        </a:spcAft>
                        <a:buClrTx/>
                        <a:buSzTx/>
                        <a:buFontTx/>
                        <a:buNone/>
                        <a:tabLst/>
                        <a:defRPr/>
                      </a:pPr>
                      <a:endParaRPr lang="en-US" sz="1600" b="0" i="0" u="none" strike="noStrike" dirty="0" smtClean="0">
                        <a:solidFill>
                          <a:srgbClr val="000000"/>
                        </a:solidFill>
                        <a:effectLst/>
                        <a:latin typeface="+mj-lt"/>
                      </a:endParaRPr>
                    </a:p>
                  </a:txBody>
                  <a:tcPr marR="5649" marT="91440" marB="0">
                    <a:lnL w="12700" cap="flat" cmpd="sng" algn="ctr">
                      <a:solidFill>
                        <a:schemeClr val="tx1"/>
                      </a:solidFill>
                      <a:prstDash val="solid"/>
                      <a:round/>
                      <a:headEnd type="none" w="med" len="med"/>
                      <a:tailEnd type="none" w="med" len="med"/>
                    </a:lnL>
                  </a:tcPr>
                </a:tc>
              </a:tr>
              <a:tr h="1371600">
                <a:tc>
                  <a:txBody>
                    <a:bodyPr/>
                    <a:lstStyle/>
                    <a:p>
                      <a:pPr algn="l" fontAlgn="ctr"/>
                      <a:r>
                        <a:rPr lang="en-US" sz="1800" b="1" u="none" strike="noStrike" dirty="0" smtClean="0">
                          <a:effectLst/>
                        </a:rPr>
                        <a:t>Follow-up plan for the future</a:t>
                      </a:r>
                    </a:p>
                  </a:txBody>
                  <a:tcPr marL="5649" marR="5649" marT="5649" marB="0">
                    <a:lnR w="12700" cap="flat" cmpd="sng" algn="ctr">
                      <a:solidFill>
                        <a:schemeClr val="tx1"/>
                      </a:solidFill>
                      <a:prstDash val="solid"/>
                      <a:round/>
                      <a:headEnd type="none" w="med" len="med"/>
                      <a:tailEnd type="none" w="med" len="med"/>
                    </a:lnR>
                  </a:tcPr>
                </a:tc>
                <a:tc>
                  <a:txBody>
                    <a:bodyPr/>
                    <a:lstStyle/>
                    <a:p>
                      <a:pPr algn="l" fontAlgn="ctr"/>
                      <a:r>
                        <a:rPr lang="en-US" sz="1600" b="0" i="0" u="none" strike="noStrike" dirty="0" smtClean="0">
                          <a:solidFill>
                            <a:srgbClr val="000000"/>
                          </a:solidFill>
                          <a:effectLst/>
                          <a:latin typeface="+mj-lt"/>
                        </a:rPr>
                        <a:t>The chapter should continue following this action plan in order to increase membership even more. However, attention should be paid to making members more active in the organization since many of the new recruits are not very active.</a:t>
                      </a:r>
                      <a:endParaRPr lang="en-US" sz="1600" b="0" i="0" u="none" strike="noStrike" dirty="0">
                        <a:solidFill>
                          <a:srgbClr val="000000"/>
                        </a:solidFill>
                        <a:effectLst/>
                        <a:latin typeface="+mj-lt"/>
                      </a:endParaRPr>
                    </a:p>
                  </a:txBody>
                  <a:tcPr marR="5649" marT="91440" marB="0">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722587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Goal 2. Increase FIU </a:t>
            </a:r>
            <a:r>
              <a:rPr lang="en-US" i="1" dirty="0" err="1"/>
              <a:t>ASCE’s</a:t>
            </a:r>
            <a:r>
              <a:rPr lang="en-US" i="1" dirty="0"/>
              <a:t> online presence. </a:t>
            </a:r>
          </a:p>
        </p:txBody>
      </p:sp>
      <p:graphicFrame>
        <p:nvGraphicFramePr>
          <p:cNvPr id="7" name="Table 6"/>
          <p:cNvGraphicFramePr>
            <a:graphicFrameLocks noGrp="1"/>
          </p:cNvGraphicFramePr>
          <p:nvPr>
            <p:extLst>
              <p:ext uri="{D42A27DB-BD31-4B8C-83A1-F6EECF244321}">
                <p14:modId xmlns:p14="http://schemas.microsoft.com/office/powerpoint/2010/main" val="1450737183"/>
              </p:ext>
            </p:extLst>
          </p:nvPr>
        </p:nvGraphicFramePr>
        <p:xfrm>
          <a:off x="457200" y="1798320"/>
          <a:ext cx="8305800" cy="4648200"/>
        </p:xfrm>
        <a:graphic>
          <a:graphicData uri="http://schemas.openxmlformats.org/drawingml/2006/table">
            <a:tbl>
              <a:tblPr>
                <a:tableStyleId>{5940675A-B579-460E-94D1-54222C63F5DA}</a:tableStyleId>
              </a:tblPr>
              <a:tblGrid>
                <a:gridCol w="1295400"/>
                <a:gridCol w="7010400"/>
              </a:tblGrid>
              <a:tr h="990600">
                <a:tc>
                  <a:txBody>
                    <a:bodyPr/>
                    <a:lstStyle/>
                    <a:p>
                      <a:pPr algn="l" fontAlgn="ctr"/>
                      <a:r>
                        <a:rPr lang="en-US" sz="1800" b="1" u="none" strike="noStrike" dirty="0" smtClean="0">
                          <a:effectLst/>
                        </a:rPr>
                        <a:t>Action plan</a:t>
                      </a:r>
                    </a:p>
                  </a:txBody>
                  <a:tcPr marL="5649" marR="5649" marT="5649" marB="0">
                    <a:lnR w="12700" cap="flat" cmpd="sng" algn="ctr">
                      <a:solidFill>
                        <a:schemeClr val="tx1"/>
                      </a:solidFill>
                      <a:prstDash val="solid"/>
                      <a:round/>
                      <a:headEnd type="none" w="med" len="med"/>
                      <a:tailEnd type="none" w="med" len="med"/>
                    </a:lnR>
                  </a:tcPr>
                </a:tc>
                <a:tc>
                  <a:txBody>
                    <a:bodyPr/>
                    <a:lstStyle/>
                    <a:p>
                      <a:pPr algn="l" fontAlgn="ctr"/>
                      <a:r>
                        <a:rPr lang="en-US" sz="1600" b="0" i="0" u="none" strike="noStrike" dirty="0" smtClean="0">
                          <a:solidFill>
                            <a:srgbClr val="000000"/>
                          </a:solidFill>
                          <a:effectLst/>
                          <a:latin typeface="+mj-lt"/>
                        </a:rPr>
                        <a:t>The new e-board will improve the chapter’s website and will regularly update it to ensure that information is readily available to members. The e-board will also make use of social media, such as Facebook. </a:t>
                      </a:r>
                      <a:endParaRPr lang="en-US" sz="1600" b="0" i="0" u="none" strike="noStrike" dirty="0">
                        <a:solidFill>
                          <a:srgbClr val="000000"/>
                        </a:solidFill>
                        <a:effectLst/>
                        <a:latin typeface="+mj-lt"/>
                      </a:endParaRPr>
                    </a:p>
                  </a:txBody>
                  <a:tcPr marR="9525" marT="91440" marB="0">
                    <a:lnL w="12700" cap="flat" cmpd="sng" algn="ctr">
                      <a:solidFill>
                        <a:schemeClr val="tx1"/>
                      </a:solidFill>
                      <a:prstDash val="solid"/>
                      <a:round/>
                      <a:headEnd type="none" w="med" len="med"/>
                      <a:tailEnd type="none" w="med" len="med"/>
                    </a:lnL>
                  </a:tcPr>
                </a:tc>
              </a:tr>
              <a:tr h="1397000">
                <a:tc>
                  <a:txBody>
                    <a:bodyPr/>
                    <a:lstStyle/>
                    <a:p>
                      <a:pPr algn="l" fontAlgn="ctr"/>
                      <a:r>
                        <a:rPr lang="en-US" sz="1800" b="1" u="none" strike="noStrike" dirty="0" smtClean="0">
                          <a:effectLst/>
                        </a:rPr>
                        <a:t>Assessment</a:t>
                      </a:r>
                    </a:p>
                  </a:txBody>
                  <a:tcPr marL="5649" marR="5649" marT="5649" marB="0">
                    <a:lnR w="12700" cap="flat" cmpd="sng" algn="ctr">
                      <a:solidFill>
                        <a:schemeClr val="tx1"/>
                      </a:solidFill>
                      <a:prstDash val="solid"/>
                      <a:round/>
                      <a:headEnd type="none" w="med" len="med"/>
                      <a:tailEnd type="none" w="med" len="med"/>
                    </a:lnR>
                  </a:tcPr>
                </a:tc>
                <a:tc>
                  <a:txBody>
                    <a:bodyPr/>
                    <a:lstStyle/>
                    <a:p>
                      <a:pPr algn="l" fontAlgn="ctr"/>
                      <a:r>
                        <a:rPr lang="en-US" sz="1600" b="0" i="0" u="none" strike="noStrike" dirty="0" smtClean="0">
                          <a:solidFill>
                            <a:srgbClr val="000000"/>
                          </a:solidFill>
                          <a:effectLst/>
                          <a:latin typeface="+mj-lt"/>
                        </a:rPr>
                        <a:t>During the Summer and Fall semesters, ASCE is expecting 25 new members. This is being done through visiting courses such as Statics and Computer Tools, and more introductory courses. The goal was accomplished and surpassed all expectations. Due to the recruiting reports, an outstanding 45 new members were recruited in the summer and fall semesters in 2014. This was achieved due to visiting Mechanics of Materials, Dynamics, and Computer Tools for CE class. Although tabling is a great way of increasing the organization’s visibility on campus, it is not nearly as effective as visiting classes. </a:t>
                      </a:r>
                    </a:p>
                    <a:p>
                      <a:pPr algn="l" fontAlgn="ctr"/>
                      <a:endParaRPr lang="en-US" sz="1600" b="0" i="0" u="none" strike="noStrike" dirty="0">
                        <a:solidFill>
                          <a:srgbClr val="000000"/>
                        </a:solidFill>
                        <a:effectLst/>
                        <a:latin typeface="+mj-lt"/>
                      </a:endParaRPr>
                    </a:p>
                  </a:txBody>
                  <a:tcPr marR="5649" marT="91440" marB="0">
                    <a:lnL w="12700" cap="flat" cmpd="sng" algn="ctr">
                      <a:solidFill>
                        <a:schemeClr val="tx1"/>
                      </a:solidFill>
                      <a:prstDash val="solid"/>
                      <a:round/>
                      <a:headEnd type="none" w="med" len="med"/>
                      <a:tailEnd type="none" w="med" len="med"/>
                    </a:lnL>
                  </a:tcPr>
                </a:tc>
              </a:tr>
              <a:tr h="1371600">
                <a:tc>
                  <a:txBody>
                    <a:bodyPr/>
                    <a:lstStyle/>
                    <a:p>
                      <a:pPr algn="l" fontAlgn="ctr"/>
                      <a:r>
                        <a:rPr lang="en-US" sz="1800" b="1" u="none" strike="noStrike" dirty="0" smtClean="0">
                          <a:effectLst/>
                        </a:rPr>
                        <a:t>Follow-up plan for the future</a:t>
                      </a:r>
                    </a:p>
                  </a:txBody>
                  <a:tcPr marL="5649" marR="5649" marT="5649" marB="0">
                    <a:lnR w="12700" cap="flat" cmpd="sng" algn="ctr">
                      <a:solidFill>
                        <a:schemeClr val="tx1"/>
                      </a:solidFill>
                      <a:prstDash val="solid"/>
                      <a:round/>
                      <a:headEnd type="none" w="med" len="med"/>
                      <a:tailEnd type="none" w="med" len="med"/>
                    </a:lnR>
                  </a:tcPr>
                </a:tc>
                <a:tc>
                  <a:txBody>
                    <a:bodyPr/>
                    <a:lstStyle/>
                    <a:p>
                      <a:pPr algn="l" fontAlgn="ctr"/>
                      <a:r>
                        <a:rPr lang="en-US" sz="1600" b="0" i="0" u="none" strike="noStrike" dirty="0" smtClean="0">
                          <a:solidFill>
                            <a:srgbClr val="000000"/>
                          </a:solidFill>
                          <a:effectLst/>
                          <a:latin typeface="+mj-lt"/>
                        </a:rPr>
                        <a:t>In order to increase traffic on the chapter website, new internship/job/scholarship announcements should lead members to the website for details rather than containing all of the information within the email. This tactic forced members to visit our site and see what we have to offer. Many members became regular visitors on our site after this change was implemented.</a:t>
                      </a:r>
                      <a:endParaRPr lang="en-US" sz="1600" b="0" i="0" u="none" strike="noStrike" dirty="0">
                        <a:solidFill>
                          <a:srgbClr val="000000"/>
                        </a:solidFill>
                        <a:effectLst/>
                        <a:latin typeface="+mj-lt"/>
                      </a:endParaRPr>
                    </a:p>
                  </a:txBody>
                  <a:tcPr marR="5649" marT="91440" marB="0">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8126125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1715</TotalTime>
  <Words>2545</Words>
  <Application>Microsoft Office PowerPoint</Application>
  <PresentationFormat>On-screen Show (4:3)</PresentationFormat>
  <Paragraphs>203</Paragraphs>
  <Slides>23</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Office Theme</vt:lpstr>
      <vt:lpstr>Florida International University</vt:lpstr>
      <vt:lpstr>Contact Information</vt:lpstr>
      <vt:lpstr>Student Officers</vt:lpstr>
      <vt:lpstr>Advisors</vt:lpstr>
      <vt:lpstr>Financial Summary</vt:lpstr>
      <vt:lpstr>Goals and Objectives</vt:lpstr>
      <vt:lpstr>Goals and Objectives</vt:lpstr>
      <vt:lpstr>Goal 1. Increase membership in the chapter by 25 percent. </vt:lpstr>
      <vt:lpstr>Goal 2. Increase FIU ASCE’s online presence. </vt:lpstr>
      <vt:lpstr>Goal 3. Improve professional involvement with FIU ASCE members. </vt:lpstr>
      <vt:lpstr>Goal 4. Increase in the ASCE Southeast Student Conference. </vt:lpstr>
      <vt:lpstr>Goal 5. Meet the sponsorship goals for preparing the ASCE Conference 2015. </vt:lpstr>
      <vt:lpstr>Goal 6. Increase the organization’s involvement in the main campus</vt:lpstr>
      <vt:lpstr>Membership Statistics</vt:lpstr>
      <vt:lpstr>Meeting Statistics</vt:lpstr>
      <vt:lpstr>Initiation Ceremony</vt:lpstr>
      <vt:lpstr>Career Fair</vt:lpstr>
      <vt:lpstr>Homecoming Tailgate</vt:lpstr>
      <vt:lpstr>Student Conference</vt:lpstr>
      <vt:lpstr>Leadership Development</vt:lpstr>
      <vt:lpstr>Special Project: Presentation in the SECME Bridge Seminar 2014, FIU</vt:lpstr>
      <vt:lpstr>Special Project: Presentation in the SECME Bridge Seminar 2014, FIU</vt:lpstr>
      <vt:lpstr>Summary and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dc:creator>
  <cp:lastModifiedBy>Camila Perez</cp:lastModifiedBy>
  <cp:revision>54</cp:revision>
  <dcterms:created xsi:type="dcterms:W3CDTF">2013-08-09T15:30:51Z</dcterms:created>
  <dcterms:modified xsi:type="dcterms:W3CDTF">2015-02-02T01:19:57Z</dcterms:modified>
</cp:coreProperties>
</file>