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2" r:id="rId2"/>
    <p:sldMasterId id="2147483744" r:id="rId3"/>
    <p:sldMasterId id="2147483756" r:id="rId4"/>
    <p:sldMasterId id="2147483772" r:id="rId5"/>
  </p:sldMasterIdLst>
  <p:notesMasterIdLst>
    <p:notesMasterId r:id="rId49"/>
  </p:notesMasterIdLst>
  <p:sldIdLst>
    <p:sldId id="256" r:id="rId6"/>
    <p:sldId id="257" r:id="rId7"/>
    <p:sldId id="258" r:id="rId8"/>
    <p:sldId id="281" r:id="rId9"/>
    <p:sldId id="259" r:id="rId10"/>
    <p:sldId id="260" r:id="rId11"/>
    <p:sldId id="262" r:id="rId12"/>
    <p:sldId id="263" r:id="rId13"/>
    <p:sldId id="275" r:id="rId14"/>
    <p:sldId id="276" r:id="rId15"/>
    <p:sldId id="305" r:id="rId16"/>
    <p:sldId id="306" r:id="rId17"/>
    <p:sldId id="266" r:id="rId18"/>
    <p:sldId id="267" r:id="rId19"/>
    <p:sldId id="287" r:id="rId20"/>
    <p:sldId id="291" r:id="rId21"/>
    <p:sldId id="300" r:id="rId22"/>
    <p:sldId id="288" r:id="rId23"/>
    <p:sldId id="296" r:id="rId24"/>
    <p:sldId id="268" r:id="rId25"/>
    <p:sldId id="285" r:id="rId26"/>
    <p:sldId id="292" r:id="rId27"/>
    <p:sldId id="293" r:id="rId28"/>
    <p:sldId id="269" r:id="rId29"/>
    <p:sldId id="302" r:id="rId30"/>
    <p:sldId id="279" r:id="rId31"/>
    <p:sldId id="277" r:id="rId32"/>
    <p:sldId id="303" r:id="rId33"/>
    <p:sldId id="278" r:id="rId34"/>
    <p:sldId id="304" r:id="rId35"/>
    <p:sldId id="270" r:id="rId36"/>
    <p:sldId id="297" r:id="rId37"/>
    <p:sldId id="273" r:id="rId38"/>
    <p:sldId id="282" r:id="rId39"/>
    <p:sldId id="290" r:id="rId40"/>
    <p:sldId id="301" r:id="rId41"/>
    <p:sldId id="298" r:id="rId42"/>
    <p:sldId id="294" r:id="rId43"/>
    <p:sldId id="295" r:id="rId44"/>
    <p:sldId id="299" r:id="rId45"/>
    <p:sldId id="307" r:id="rId46"/>
    <p:sldId id="308" r:id="rId47"/>
    <p:sldId id="309"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75304"/>
    <a:srgbClr val="0962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7" autoAdjust="0"/>
    <p:restoredTop sz="88704" autoAdjust="0"/>
  </p:normalViewPr>
  <p:slideViewPr>
    <p:cSldViewPr>
      <p:cViewPr varScale="1">
        <p:scale>
          <a:sx n="69" d="100"/>
          <a:sy n="69" d="100"/>
        </p:scale>
        <p:origin x="72" y="264"/>
      </p:cViewPr>
      <p:guideLst>
        <p:guide orient="horz" pos="2160"/>
        <p:guide pos="2880"/>
      </p:guideLst>
    </p:cSldViewPr>
  </p:slideViewPr>
  <p:outlineViewPr>
    <p:cViewPr>
      <p:scale>
        <a:sx n="33" d="100"/>
        <a:sy n="33" d="100"/>
      </p:scale>
      <p:origin x="0" y="1007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EFB7F98-4D0E-43E0-AE22-71279726BBF1}" type="datetimeFigureOut">
              <a:rPr lang="en-US" smtClean="0"/>
              <a:t>2/1/2015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F84275-D213-4A8C-B251-B8101B982D64}" type="slidenum">
              <a:rPr lang="en-US" smtClean="0"/>
              <a:t>‹#›</a:t>
            </a:fld>
            <a:endParaRPr lang="en-US"/>
          </a:p>
        </p:txBody>
      </p:sp>
    </p:spTree>
    <p:extLst>
      <p:ext uri="{BB962C8B-B14F-4D97-AF65-F5344CB8AC3E}">
        <p14:creationId xmlns:p14="http://schemas.microsoft.com/office/powerpoint/2010/main" val="40858054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your own theme and layout (View-slide</a:t>
            </a:r>
            <a:r>
              <a:rPr lang="en-US" baseline="0" dirty="0" smtClean="0"/>
              <a:t> master or similar)</a:t>
            </a:r>
            <a:r>
              <a:rPr lang="en-US" dirty="0" smtClean="0"/>
              <a:t>.  Add photos,</a:t>
            </a:r>
            <a:r>
              <a:rPr lang="en-US" baseline="0" dirty="0" smtClean="0"/>
              <a:t> logos and graphics.  Throughout this template file, text in italics should be replaced with more specific titles.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a:t>
            </a:fld>
            <a:endParaRPr lang="en-US"/>
          </a:p>
        </p:txBody>
      </p:sp>
    </p:spTree>
    <p:extLst>
      <p:ext uri="{BB962C8B-B14F-4D97-AF65-F5344CB8AC3E}">
        <p14:creationId xmlns:p14="http://schemas.microsoft.com/office/powerpoint/2010/main" val="102917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photos, logos, </a:t>
            </a:r>
            <a:r>
              <a:rPr lang="en-US" baseline="0" dirty="0" err="1" smtClean="0"/>
              <a:t>etc</a:t>
            </a:r>
            <a:r>
              <a:rPr lang="en-US" baseline="0" dirty="0" smtClean="0"/>
              <a:t> and describe each meeting</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16</a:t>
            </a:fld>
            <a:endParaRPr lang="en-US"/>
          </a:p>
        </p:txBody>
      </p:sp>
    </p:spTree>
    <p:extLst>
      <p:ext uri="{BB962C8B-B14F-4D97-AF65-F5344CB8AC3E}">
        <p14:creationId xmlns:p14="http://schemas.microsoft.com/office/powerpoint/2010/main" val="511040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photos, logos, </a:t>
            </a:r>
            <a:r>
              <a:rPr lang="en-US" baseline="0" dirty="0" err="1" smtClean="0"/>
              <a:t>etc</a:t>
            </a:r>
            <a:r>
              <a:rPr lang="en-US" baseline="0" dirty="0" smtClean="0"/>
              <a:t> and describe each meeting</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17</a:t>
            </a:fld>
            <a:endParaRPr lang="en-US"/>
          </a:p>
        </p:txBody>
      </p:sp>
    </p:spTree>
    <p:extLst>
      <p:ext uri="{BB962C8B-B14F-4D97-AF65-F5344CB8AC3E}">
        <p14:creationId xmlns:p14="http://schemas.microsoft.com/office/powerpoint/2010/main" val="5110402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photos, logos, </a:t>
            </a:r>
            <a:r>
              <a:rPr lang="en-US" baseline="0" dirty="0" err="1" smtClean="0"/>
              <a:t>etc</a:t>
            </a:r>
            <a:r>
              <a:rPr lang="en-US" baseline="0" dirty="0" smtClean="0"/>
              <a:t> and describe each meeting</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18</a:t>
            </a:fld>
            <a:endParaRPr lang="en-US"/>
          </a:p>
        </p:txBody>
      </p:sp>
    </p:spTree>
    <p:extLst>
      <p:ext uri="{BB962C8B-B14F-4D97-AF65-F5344CB8AC3E}">
        <p14:creationId xmlns:p14="http://schemas.microsoft.com/office/powerpoint/2010/main" val="511040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photos, logos, </a:t>
            </a:r>
            <a:r>
              <a:rPr lang="en-US" baseline="0" dirty="0" err="1" smtClean="0"/>
              <a:t>etc</a:t>
            </a:r>
            <a:r>
              <a:rPr lang="en-US" baseline="0" dirty="0" smtClean="0"/>
              <a:t> and describe each meeting</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19</a:t>
            </a:fld>
            <a:endParaRPr lang="en-US"/>
          </a:p>
        </p:txBody>
      </p:sp>
    </p:spTree>
    <p:extLst>
      <p:ext uri="{BB962C8B-B14F-4D97-AF65-F5344CB8AC3E}">
        <p14:creationId xmlns:p14="http://schemas.microsoft.com/office/powerpoint/2010/main" val="511040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photos, logos, </a:t>
            </a:r>
            <a:r>
              <a:rPr lang="en-US" baseline="0" dirty="0" err="1" smtClean="0"/>
              <a:t>etc</a:t>
            </a:r>
            <a:r>
              <a:rPr lang="en-US" baseline="0" dirty="0" smtClean="0"/>
              <a:t> and describe each meeting</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20</a:t>
            </a:fld>
            <a:endParaRPr lang="en-US"/>
          </a:p>
        </p:txBody>
      </p:sp>
    </p:spTree>
    <p:extLst>
      <p:ext uri="{BB962C8B-B14F-4D97-AF65-F5344CB8AC3E}">
        <p14:creationId xmlns:p14="http://schemas.microsoft.com/office/powerpoint/2010/main" val="511040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photos, logos, </a:t>
            </a:r>
            <a:r>
              <a:rPr lang="en-US" baseline="0" dirty="0" err="1" smtClean="0"/>
              <a:t>etc</a:t>
            </a:r>
            <a:r>
              <a:rPr lang="en-US" baseline="0" dirty="0" smtClean="0"/>
              <a:t> and describe each meeting</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21</a:t>
            </a:fld>
            <a:endParaRPr lang="en-US"/>
          </a:p>
        </p:txBody>
      </p:sp>
    </p:spTree>
    <p:extLst>
      <p:ext uri="{BB962C8B-B14F-4D97-AF65-F5344CB8AC3E}">
        <p14:creationId xmlns:p14="http://schemas.microsoft.com/office/powerpoint/2010/main" val="5110402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photos, logos, </a:t>
            </a:r>
            <a:r>
              <a:rPr lang="en-US" baseline="0" dirty="0" err="1" smtClean="0"/>
              <a:t>etc</a:t>
            </a:r>
            <a:r>
              <a:rPr lang="en-US" baseline="0" dirty="0" smtClean="0"/>
              <a:t> and describe each meeting</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22</a:t>
            </a:fld>
            <a:endParaRPr lang="en-US"/>
          </a:p>
        </p:txBody>
      </p:sp>
    </p:spTree>
    <p:extLst>
      <p:ext uri="{BB962C8B-B14F-4D97-AF65-F5344CB8AC3E}">
        <p14:creationId xmlns:p14="http://schemas.microsoft.com/office/powerpoint/2010/main" val="5110402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photos, logos, </a:t>
            </a:r>
            <a:r>
              <a:rPr lang="en-US" baseline="0" dirty="0" err="1" smtClean="0"/>
              <a:t>etc</a:t>
            </a:r>
            <a:r>
              <a:rPr lang="en-US" baseline="0" dirty="0" smtClean="0"/>
              <a:t> and describe each meeting</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23</a:t>
            </a:fld>
            <a:endParaRPr lang="en-US"/>
          </a:p>
        </p:txBody>
      </p:sp>
    </p:spTree>
    <p:extLst>
      <p:ext uri="{BB962C8B-B14F-4D97-AF65-F5344CB8AC3E}">
        <p14:creationId xmlns:p14="http://schemas.microsoft.com/office/powerpoint/2010/main" val="511040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slides as necessary</a:t>
            </a:r>
            <a:r>
              <a:rPr lang="en-US" baseline="0" dirty="0" smtClean="0"/>
              <a:t> to highlight results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24</a:t>
            </a:fld>
            <a:endParaRPr lang="en-US"/>
          </a:p>
        </p:txBody>
      </p:sp>
    </p:spTree>
    <p:extLst>
      <p:ext uri="{BB962C8B-B14F-4D97-AF65-F5344CB8AC3E}">
        <p14:creationId xmlns:p14="http://schemas.microsoft.com/office/powerpoint/2010/main" val="179265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 slide for each activity or</a:t>
            </a:r>
            <a:r>
              <a:rPr lang="en-US" baseline="0" dirty="0" smtClean="0"/>
              <a:t> conference </a:t>
            </a:r>
            <a:r>
              <a:rPr lang="en-US" dirty="0" smtClean="0"/>
              <a:t>attended. Other</a:t>
            </a:r>
            <a:r>
              <a:rPr lang="en-US" baseline="0" dirty="0" smtClean="0"/>
              <a:t> activities besides WSCL may be presented as well.</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31</a:t>
            </a:fld>
            <a:endParaRPr lang="en-US"/>
          </a:p>
        </p:txBody>
      </p:sp>
    </p:spTree>
    <p:extLst>
      <p:ext uri="{BB962C8B-B14F-4D97-AF65-F5344CB8AC3E}">
        <p14:creationId xmlns:p14="http://schemas.microsoft.com/office/powerpoint/2010/main" val="286529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2</a:t>
            </a:fld>
            <a:endParaRPr lang="en-US"/>
          </a:p>
        </p:txBody>
      </p:sp>
    </p:spTree>
    <p:extLst>
      <p:ext uri="{BB962C8B-B14F-4D97-AF65-F5344CB8AC3E}">
        <p14:creationId xmlns:p14="http://schemas.microsoft.com/office/powerpoint/2010/main" val="4135260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a slide for each activity or</a:t>
            </a:r>
            <a:r>
              <a:rPr lang="en-US" baseline="0" dirty="0" smtClean="0"/>
              <a:t> conference </a:t>
            </a:r>
            <a:r>
              <a:rPr lang="en-US" dirty="0" smtClean="0"/>
              <a:t>attended. Other</a:t>
            </a:r>
            <a:r>
              <a:rPr lang="en-US" baseline="0" dirty="0" smtClean="0"/>
              <a:t> activities besides WSCL may be presented as well.</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32</a:t>
            </a:fld>
            <a:endParaRPr lang="en-US"/>
          </a:p>
        </p:txBody>
      </p:sp>
    </p:spTree>
    <p:extLst>
      <p:ext uri="{BB962C8B-B14F-4D97-AF65-F5344CB8AC3E}">
        <p14:creationId xmlns:p14="http://schemas.microsoft.com/office/powerpoint/2010/main" val="28652926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slide</a:t>
            </a:r>
            <a:r>
              <a:rPr lang="en-US" baseline="0" dirty="0" smtClean="0"/>
              <a:t> is just a description of acceptable special projects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33</a:t>
            </a:fld>
            <a:endParaRPr lang="en-US"/>
          </a:p>
        </p:txBody>
      </p:sp>
    </p:spTree>
    <p:extLst>
      <p:ext uri="{BB962C8B-B14F-4D97-AF65-F5344CB8AC3E}">
        <p14:creationId xmlns:p14="http://schemas.microsoft.com/office/powerpoint/2010/main" val="34056035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as many slides as necessary to adequately describe each</a:t>
            </a:r>
            <a:r>
              <a:rPr lang="en-US" baseline="0" dirty="0" smtClean="0"/>
              <a:t> special project</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34</a:t>
            </a:fld>
            <a:endParaRPr lang="en-US"/>
          </a:p>
        </p:txBody>
      </p:sp>
    </p:spTree>
    <p:extLst>
      <p:ext uri="{BB962C8B-B14F-4D97-AF65-F5344CB8AC3E}">
        <p14:creationId xmlns:p14="http://schemas.microsoft.com/office/powerpoint/2010/main" val="4242235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as many slides as necessary to adequately describe each</a:t>
            </a:r>
            <a:r>
              <a:rPr lang="en-US" baseline="0" dirty="0" smtClean="0"/>
              <a:t> special project</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35</a:t>
            </a:fld>
            <a:endParaRPr lang="en-US"/>
          </a:p>
        </p:txBody>
      </p:sp>
    </p:spTree>
    <p:extLst>
      <p:ext uri="{BB962C8B-B14F-4D97-AF65-F5344CB8AC3E}">
        <p14:creationId xmlns:p14="http://schemas.microsoft.com/office/powerpoint/2010/main" val="424223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as many slides as necessary to adequately describe each</a:t>
            </a:r>
            <a:r>
              <a:rPr lang="en-US" baseline="0" dirty="0" smtClean="0"/>
              <a:t> special project</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36</a:t>
            </a:fld>
            <a:endParaRPr lang="en-US"/>
          </a:p>
        </p:txBody>
      </p:sp>
    </p:spTree>
    <p:extLst>
      <p:ext uri="{BB962C8B-B14F-4D97-AF65-F5344CB8AC3E}">
        <p14:creationId xmlns:p14="http://schemas.microsoft.com/office/powerpoint/2010/main" val="424223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as many slides as necessary to adequately describe each</a:t>
            </a:r>
            <a:r>
              <a:rPr lang="en-US" baseline="0" dirty="0" smtClean="0"/>
              <a:t> special project</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37</a:t>
            </a:fld>
            <a:endParaRPr lang="en-US"/>
          </a:p>
        </p:txBody>
      </p:sp>
    </p:spTree>
    <p:extLst>
      <p:ext uri="{BB962C8B-B14F-4D97-AF65-F5344CB8AC3E}">
        <p14:creationId xmlns:p14="http://schemas.microsoft.com/office/powerpoint/2010/main" val="424223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as many slides as necessary to adequately describe each</a:t>
            </a:r>
            <a:r>
              <a:rPr lang="en-US" baseline="0" dirty="0" smtClean="0"/>
              <a:t> special project</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38</a:t>
            </a:fld>
            <a:endParaRPr lang="en-US"/>
          </a:p>
        </p:txBody>
      </p:sp>
    </p:spTree>
    <p:extLst>
      <p:ext uri="{BB962C8B-B14F-4D97-AF65-F5344CB8AC3E}">
        <p14:creationId xmlns:p14="http://schemas.microsoft.com/office/powerpoint/2010/main" val="424223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as many slides as necessary to adequately describe each</a:t>
            </a:r>
            <a:r>
              <a:rPr lang="en-US" baseline="0" dirty="0" smtClean="0"/>
              <a:t> special project</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39</a:t>
            </a:fld>
            <a:endParaRPr lang="en-US"/>
          </a:p>
        </p:txBody>
      </p:sp>
    </p:spTree>
    <p:extLst>
      <p:ext uri="{BB962C8B-B14F-4D97-AF65-F5344CB8AC3E}">
        <p14:creationId xmlns:p14="http://schemas.microsoft.com/office/powerpoint/2010/main" val="4242235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as many slides as necessary to adequately describe each</a:t>
            </a:r>
            <a:r>
              <a:rPr lang="en-US" baseline="0" dirty="0" smtClean="0"/>
              <a:t> special project</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40</a:t>
            </a:fld>
            <a:endParaRPr lang="en-US"/>
          </a:p>
        </p:txBody>
      </p:sp>
    </p:spTree>
    <p:extLst>
      <p:ext uri="{BB962C8B-B14F-4D97-AF65-F5344CB8AC3E}">
        <p14:creationId xmlns:p14="http://schemas.microsoft.com/office/powerpoint/2010/main" val="4242235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prefer that you limit to 60 slides or less, but if you have more that’s ok.  When actually presenting to other groups, reorder the slides (instead of deleting, move extras to the end so you have them if questions come up) to only present a reasonable amount in the time you are given.</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41</a:t>
            </a:fld>
            <a:endParaRPr lang="en-US"/>
          </a:p>
        </p:txBody>
      </p:sp>
    </p:spTree>
    <p:extLst>
      <p:ext uri="{BB962C8B-B14F-4D97-AF65-F5344CB8AC3E}">
        <p14:creationId xmlns:p14="http://schemas.microsoft.com/office/powerpoint/2010/main" val="37438772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3</a:t>
            </a:fld>
            <a:endParaRPr lang="en-US"/>
          </a:p>
        </p:txBody>
      </p:sp>
    </p:spTree>
    <p:extLst>
      <p:ext uri="{BB962C8B-B14F-4D97-AF65-F5344CB8AC3E}">
        <p14:creationId xmlns:p14="http://schemas.microsoft.com/office/powerpoint/2010/main" val="833244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would prefer that you limit to 60 slides or less, but if you have more that’s ok.  When actually presenting to other groups, reorder the slides (instead of deleting, move extras to the end so you have them if questions come up) to only present a reasonable amount in the time you are given.</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42</a:t>
            </a:fld>
            <a:endParaRPr lang="en-US"/>
          </a:p>
        </p:txBody>
      </p:sp>
    </p:spTree>
    <p:extLst>
      <p:ext uri="{BB962C8B-B14F-4D97-AF65-F5344CB8AC3E}">
        <p14:creationId xmlns:p14="http://schemas.microsoft.com/office/powerpoint/2010/main" val="3743877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4</a:t>
            </a:fld>
            <a:endParaRPr lang="en-US"/>
          </a:p>
        </p:txBody>
      </p:sp>
    </p:spTree>
    <p:extLst>
      <p:ext uri="{BB962C8B-B14F-4D97-AF65-F5344CB8AC3E}">
        <p14:creationId xmlns:p14="http://schemas.microsoft.com/office/powerpoint/2010/main" val="833244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5</a:t>
            </a:fld>
            <a:endParaRPr lang="en-US"/>
          </a:p>
        </p:txBody>
      </p:sp>
    </p:spTree>
    <p:extLst>
      <p:ext uri="{BB962C8B-B14F-4D97-AF65-F5344CB8AC3E}">
        <p14:creationId xmlns:p14="http://schemas.microsoft.com/office/powerpoint/2010/main" val="2924479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Three</a:t>
            </a:r>
            <a:r>
              <a:rPr lang="en-US" baseline="0" dirty="0" smtClean="0"/>
              <a:t> goals are suggested, add more if you wish</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7</a:t>
            </a:fld>
            <a:endParaRPr lang="en-US"/>
          </a:p>
        </p:txBody>
      </p:sp>
    </p:spTree>
    <p:extLst>
      <p:ext uri="{BB962C8B-B14F-4D97-AF65-F5344CB8AC3E}">
        <p14:creationId xmlns:p14="http://schemas.microsoft.com/office/powerpoint/2010/main" val="26496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 in numbers (from Statistical</a:t>
            </a:r>
            <a:r>
              <a:rPr lang="en-US" baseline="0" dirty="0" smtClean="0"/>
              <a:t> Data tab in excel sheet) </a:t>
            </a:r>
            <a:r>
              <a:rPr lang="en-US" dirty="0" smtClean="0"/>
              <a:t>where words are underlined.</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13</a:t>
            </a:fld>
            <a:endParaRPr lang="en-US"/>
          </a:p>
        </p:txBody>
      </p:sp>
    </p:spTree>
    <p:extLst>
      <p:ext uri="{BB962C8B-B14F-4D97-AF65-F5344CB8AC3E}">
        <p14:creationId xmlns:p14="http://schemas.microsoft.com/office/powerpoint/2010/main" val="7338929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Fill in numbers (from Statistical Data tab in excel sheet) where words are underlined.</a:t>
            </a:r>
          </a:p>
          <a:p>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14</a:t>
            </a:fld>
            <a:endParaRPr lang="en-US"/>
          </a:p>
        </p:txBody>
      </p:sp>
    </p:spTree>
    <p:extLst>
      <p:ext uri="{BB962C8B-B14F-4D97-AF65-F5344CB8AC3E}">
        <p14:creationId xmlns:p14="http://schemas.microsoft.com/office/powerpoint/2010/main" val="2579715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a:t>
            </a:r>
            <a:r>
              <a:rPr lang="en-US" baseline="0" dirty="0" smtClean="0"/>
              <a:t> photos, logos, </a:t>
            </a:r>
            <a:r>
              <a:rPr lang="en-US" baseline="0" dirty="0" err="1" smtClean="0"/>
              <a:t>etc</a:t>
            </a:r>
            <a:r>
              <a:rPr lang="en-US" baseline="0" dirty="0" smtClean="0"/>
              <a:t> and describe each meeting</a:t>
            </a:r>
            <a:endParaRPr lang="en-US" dirty="0"/>
          </a:p>
        </p:txBody>
      </p:sp>
      <p:sp>
        <p:nvSpPr>
          <p:cNvPr id="4" name="Slide Number Placeholder 3"/>
          <p:cNvSpPr>
            <a:spLocks noGrp="1"/>
          </p:cNvSpPr>
          <p:nvPr>
            <p:ph type="sldNum" sz="quarter" idx="10"/>
          </p:nvPr>
        </p:nvSpPr>
        <p:spPr/>
        <p:txBody>
          <a:bodyPr/>
          <a:lstStyle/>
          <a:p>
            <a:fld id="{61F84275-D213-4A8C-B251-B8101B982D64}" type="slidenum">
              <a:rPr lang="en-US" smtClean="0"/>
              <a:t>15</a:t>
            </a:fld>
            <a:endParaRPr lang="en-US"/>
          </a:p>
        </p:txBody>
      </p:sp>
    </p:spTree>
    <p:extLst>
      <p:ext uri="{BB962C8B-B14F-4D97-AF65-F5344CB8AC3E}">
        <p14:creationId xmlns:p14="http://schemas.microsoft.com/office/powerpoint/2010/main" val="511040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b="1" kern="1200">
              <a:solidFill>
                <a:schemeClr val="lt1"/>
              </a:solidFill>
              <a:latin typeface="+mn-lt"/>
              <a:ea typeface="+mn-ea"/>
              <a:cs typeface="+mn-cs"/>
            </a:endParaRPr>
          </a:p>
        </p:txBody>
      </p:sp>
      <p:sp>
        <p:nvSpPr>
          <p:cNvPr id="9" name="Freeform 8"/>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n-US" b="1"/>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FD7CDD7-822E-4FA1-B9E6-A9947F7B01F1}"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72AA4B6B-0627-4696-AC76-FC96BF27512A}"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FD7CDD7-822E-4FA1-B9E6-A9947F7B01F1}"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A4B6B-0627-4696-AC76-FC96BF27512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D7CDD7-822E-4FA1-B9E6-A9947F7B01F1}"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A4B6B-0627-4696-AC76-FC96BF27512A}"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Tree>
    <p:extLst>
      <p:ext uri="{BB962C8B-B14F-4D97-AF65-F5344CB8AC3E}">
        <p14:creationId xmlns:p14="http://schemas.microsoft.com/office/powerpoint/2010/main" val="31274441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Tree>
    <p:extLst>
      <p:ext uri="{BB962C8B-B14F-4D97-AF65-F5344CB8AC3E}">
        <p14:creationId xmlns:p14="http://schemas.microsoft.com/office/powerpoint/2010/main" val="11465659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Tree>
    <p:extLst>
      <p:ext uri="{BB962C8B-B14F-4D97-AF65-F5344CB8AC3E}">
        <p14:creationId xmlns:p14="http://schemas.microsoft.com/office/powerpoint/2010/main" val="2831337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spTree>
    <p:extLst>
      <p:ext uri="{BB962C8B-B14F-4D97-AF65-F5344CB8AC3E}">
        <p14:creationId xmlns:p14="http://schemas.microsoft.com/office/powerpoint/2010/main" val="20378100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A8FEF3-52C8-E14C-8985-C3751D6A1A60}" type="datetimeFigureOut">
              <a:rPr lang="en-US" smtClean="0"/>
              <a:t>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C4A9E7-4463-EE40-BB48-770BC187F5D2}" type="slidenum">
              <a:rPr lang="en-US" smtClean="0"/>
              <a:t>‹#›</a:t>
            </a:fld>
            <a:endParaRPr lang="en-US"/>
          </a:p>
        </p:txBody>
      </p:sp>
    </p:spTree>
    <p:extLst>
      <p:ext uri="{BB962C8B-B14F-4D97-AF65-F5344CB8AC3E}">
        <p14:creationId xmlns:p14="http://schemas.microsoft.com/office/powerpoint/2010/main" val="11892440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A8FEF3-52C8-E14C-8985-C3751D6A1A60}" type="datetimeFigureOut">
              <a:rPr lang="en-US" smtClean="0"/>
              <a:t>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C4A9E7-4463-EE40-BB48-770BC187F5D2}" type="slidenum">
              <a:rPr lang="en-US" smtClean="0"/>
              <a:t>‹#›</a:t>
            </a:fld>
            <a:endParaRPr lang="en-US"/>
          </a:p>
        </p:txBody>
      </p:sp>
    </p:spTree>
    <p:extLst>
      <p:ext uri="{BB962C8B-B14F-4D97-AF65-F5344CB8AC3E}">
        <p14:creationId xmlns:p14="http://schemas.microsoft.com/office/powerpoint/2010/main" val="40197217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8FEF3-52C8-E14C-8985-C3751D6A1A60}" type="datetimeFigureOut">
              <a:rPr lang="en-US" smtClean="0"/>
              <a:t>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C4A9E7-4463-EE40-BB48-770BC187F5D2}" type="slidenum">
              <a:rPr lang="en-US" smtClean="0"/>
              <a:t>‹#›</a:t>
            </a:fld>
            <a:endParaRPr lang="en-US"/>
          </a:p>
        </p:txBody>
      </p:sp>
    </p:spTree>
    <p:extLst>
      <p:ext uri="{BB962C8B-B14F-4D97-AF65-F5344CB8AC3E}">
        <p14:creationId xmlns:p14="http://schemas.microsoft.com/office/powerpoint/2010/main" val="1129700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spTree>
    <p:extLst>
      <p:ext uri="{BB962C8B-B14F-4D97-AF65-F5344CB8AC3E}">
        <p14:creationId xmlns:p14="http://schemas.microsoft.com/office/powerpoint/2010/main" val="2822909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FD7CDD7-822E-4FA1-B9E6-A9947F7B01F1}"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A4B6B-0627-4696-AC76-FC96BF27512A}"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spTree>
    <p:extLst>
      <p:ext uri="{BB962C8B-B14F-4D97-AF65-F5344CB8AC3E}">
        <p14:creationId xmlns:p14="http://schemas.microsoft.com/office/powerpoint/2010/main" val="25586754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Tree>
    <p:extLst>
      <p:ext uri="{BB962C8B-B14F-4D97-AF65-F5344CB8AC3E}">
        <p14:creationId xmlns:p14="http://schemas.microsoft.com/office/powerpoint/2010/main" val="18444254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Tree>
    <p:extLst>
      <p:ext uri="{BB962C8B-B14F-4D97-AF65-F5344CB8AC3E}">
        <p14:creationId xmlns:p14="http://schemas.microsoft.com/office/powerpoint/2010/main" val="792328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ight Triangle 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817112" y="1730403"/>
            <a:ext cx="5648623"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212277" y="2470925"/>
            <a:ext cx="6511131"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Freeform 7"/>
          <p:cNvSpPr/>
          <p:nvPr/>
        </p:nvSpPr>
        <p:spPr>
          <a:xfrm>
            <a:off x="-2380" y="-925"/>
            <a:ext cx="9146380"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0" y="2647950"/>
            <a:ext cx="3571875"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19399" y="1726737"/>
            <a:ext cx="5650992"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216152" y="2468304"/>
            <a:ext cx="6510528"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E2A8FEF3-52C8-E14C-8985-C3751D6A1A60}" type="datetimeFigureOut">
              <a:rPr lang="en-US" smtClean="0"/>
              <a:t>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A8FEF3-52C8-E14C-8985-C3751D6A1A60}" type="datetimeFigureOut">
              <a:rPr lang="en-US" smtClean="0"/>
              <a:t>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8FEF3-52C8-E14C-8985-C3751D6A1A60}" type="datetimeFigureOut">
              <a:rPr lang="en-US" smtClean="0"/>
              <a:t>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0" y="5545932"/>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lnSpc>
                <a:spcPct val="100000"/>
              </a:lnSpc>
            </a:pPr>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65"/>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7FD7CDD7-822E-4FA1-B9E6-A9947F7B01F1}"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AA4B6B-0627-4696-AC76-FC96BF27512A}"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433389" y="-433387"/>
            <a:ext cx="6858000" cy="7724778"/>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784930" y="1576103"/>
            <a:ext cx="521208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4749552" y="2618912"/>
            <a:ext cx="380777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297954" y="2253385"/>
            <a:ext cx="5794760"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E4C4A9E7-4463-EE40-BB48-770BC187F5D2}" type="slidenum">
              <a:rPr lang="en-US" smtClean="0"/>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028825" y="0"/>
            <a:ext cx="7115175"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Drag picture to placeholder or click icon to add</a:t>
            </a:r>
            <a:endParaRPr lang="en-US" dirty="0"/>
          </a:p>
        </p:txBody>
      </p:sp>
      <p:sp>
        <p:nvSpPr>
          <p:cNvPr id="9" name="Right Triangle 8"/>
          <p:cNvSpPr/>
          <p:nvPr/>
        </p:nvSpPr>
        <p:spPr>
          <a:xfrm>
            <a:off x="0" y="2647950"/>
            <a:ext cx="3571875"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0" y="5048250"/>
            <a:ext cx="3571875"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671197" y="1717501"/>
            <a:ext cx="54864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143479" y="2180529"/>
            <a:ext cx="6096545"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9"/>
            <a:ext cx="60198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 name="Picture 9" descr="paperBackingColor.jpg"/>
          <p:cNvPicPr>
            <a:picLocks noChangeAspect="1"/>
          </p:cNvPicPr>
          <p:nvPr/>
        </p:nvPicPr>
        <p:blipFill>
          <a:blip r:embed="rId2"/>
          <a:srcRect l="469" t="13915"/>
          <a:stretch>
            <a:fillRect/>
          </a:stretch>
        </p:blipFill>
        <p:spPr>
          <a:xfrm>
            <a:off x="1613903" y="699248"/>
            <a:ext cx="5916194" cy="3837694"/>
          </a:xfrm>
          <a:prstGeom prst="rect">
            <a:avLst/>
          </a:prstGeom>
          <a:solidFill>
            <a:srgbClr val="FFFFFF">
              <a:shade val="85000"/>
            </a:srgbClr>
          </a:solidFill>
          <a:ln w="22225" cap="sq">
            <a:solidFill>
              <a:srgbClr val="FDFDFD"/>
            </a:solidFill>
            <a:miter lim="800000"/>
          </a:ln>
          <a:effectLst>
            <a:outerShdw blurRad="57150" dist="37500" dir="7560000" sy="98000" kx="80000" ky="63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pic>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
        <p:nvSpPr>
          <p:cNvPr id="2" name="Title 1"/>
          <p:cNvSpPr>
            <a:spLocks noGrp="1"/>
          </p:cNvSpPr>
          <p:nvPr>
            <p:ph type="ctrTitle"/>
          </p:nvPr>
        </p:nvSpPr>
        <p:spPr>
          <a:xfrm>
            <a:off x="1709569" y="1143000"/>
            <a:ext cx="5724862" cy="1846961"/>
          </a:xfrm>
        </p:spPr>
        <p:txBody>
          <a:bodyPr vert="horz" lIns="91440" tIns="45720" rIns="91440" bIns="45720" rtlCol="0" anchor="b" anchorCtr="0">
            <a:noAutofit/>
          </a:bodyPr>
          <a:lstStyle>
            <a:lvl1pPr algn="ctr" defTabSz="914400" rtl="0" eaLnBrk="1" latinLnBrk="0" hangingPunct="1">
              <a:spcBef>
                <a:spcPct val="0"/>
              </a:spcBef>
              <a:buNone/>
              <a:defRPr sz="6000" kern="1200">
                <a:solidFill>
                  <a:schemeClr val="bg2">
                    <a:lumMod val="75000"/>
                  </a:schemeClr>
                </a:solidFill>
                <a:effectLst>
                  <a:outerShdw blurRad="50800" dist="38100" dir="2700000" algn="tl" rotWithShape="0">
                    <a:prstClr val="black">
                      <a:alpha val="40000"/>
                    </a:prstClr>
                  </a:outerShdw>
                </a:effectLst>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709569" y="2994212"/>
            <a:ext cx="5724862" cy="1007200"/>
          </a:xfrm>
        </p:spPr>
        <p:txBody>
          <a:bodyPr vert="horz" lIns="91440" tIns="45720" rIns="91440" bIns="45720" rtlCol="0">
            <a:normAutofit/>
          </a:bodyPr>
          <a:lstStyle>
            <a:lvl1pPr marL="0" indent="0" algn="ctr" defTabSz="914400" rtl="0" eaLnBrk="1" latinLnBrk="0" hangingPunct="1">
              <a:spcBef>
                <a:spcPts val="0"/>
              </a:spcBef>
              <a:buSzPct val="90000"/>
              <a:buFont typeface="Wingdings" pitchFamily="2" charset="2"/>
              <a:buNone/>
              <a:defRPr sz="2000" kern="1200">
                <a:solidFill>
                  <a:schemeClr val="bg2">
                    <a:lumMod val="75000"/>
                  </a:schemeClr>
                </a:solidFill>
                <a:effectLst>
                  <a:outerShdw blurRad="50800" dist="38100" dir="2700000" algn="tl" rotWithShape="0">
                    <a:prstClr val="black">
                      <a:alpha val="40000"/>
                    </a:prstClr>
                  </a:outerShdw>
                </a:effectLst>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Tree>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pic>
        <p:nvPicPr>
          <p:cNvPr id="12" name="Picture 11" descr="titlePhotoBacking-r.png"/>
          <p:cNvPicPr>
            <a:picLocks noChangeAspect="1"/>
          </p:cNvPicPr>
          <p:nvPr/>
        </p:nvPicPr>
        <p:blipFill>
          <a:blip r:embed="rId2"/>
          <a:srcRect l="17353" t="9412" r="17500" b="32353"/>
          <a:stretch>
            <a:fillRect/>
          </a:stretch>
        </p:blipFill>
        <p:spPr>
          <a:xfrm>
            <a:off x="1586753" y="645459"/>
            <a:ext cx="5957047" cy="3993776"/>
          </a:xfrm>
          <a:prstGeom prst="rect">
            <a:avLst/>
          </a:prstGeom>
        </p:spPr>
      </p:pic>
      <p:sp>
        <p:nvSpPr>
          <p:cNvPr id="4" name="Date Placeholder 3"/>
          <p:cNvSpPr>
            <a:spLocks noGrp="1"/>
          </p:cNvSpPr>
          <p:nvPr>
            <p:ph type="dt" sz="half" idx="10"/>
          </p:nvPr>
        </p:nvSpPr>
        <p:spPr>
          <a:xfrm>
            <a:off x="457200" y="6324600"/>
            <a:ext cx="2133600" cy="273050"/>
          </a:xfrm>
        </p:spPr>
        <p:txBody>
          <a:bodyPr/>
          <a:lstStyle>
            <a:lvl1pPr>
              <a:defRPr sz="1400">
                <a:solidFill>
                  <a:schemeClr val="tx2">
                    <a:lumMod val="75000"/>
                  </a:schemeClr>
                </a:solidFill>
              </a:defRPr>
            </a:lvl1p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a:xfrm>
            <a:off x="3124200" y="6324600"/>
            <a:ext cx="2895600" cy="273050"/>
          </a:xfrm>
        </p:spPr>
        <p:txBody>
          <a:bodyPr/>
          <a:lstStyle>
            <a:lvl1pPr>
              <a:defRPr sz="1400">
                <a:solidFill>
                  <a:schemeClr val="tx2">
                    <a:lumMod val="75000"/>
                  </a:schemeClr>
                </a:solidFill>
              </a:defRPr>
            </a:lvl1pPr>
          </a:lstStyle>
          <a:p>
            <a:endParaRPr lang="en-US"/>
          </a:p>
        </p:txBody>
      </p:sp>
      <p:sp>
        <p:nvSpPr>
          <p:cNvPr id="6" name="Slide Number Placeholder 5"/>
          <p:cNvSpPr>
            <a:spLocks noGrp="1"/>
          </p:cNvSpPr>
          <p:nvPr>
            <p:ph type="sldNum" sz="quarter" idx="12"/>
          </p:nvPr>
        </p:nvSpPr>
        <p:spPr>
          <a:xfrm>
            <a:off x="6553200" y="6324600"/>
            <a:ext cx="2133600" cy="273050"/>
          </a:xfrm>
        </p:spPr>
        <p:txBody>
          <a:bodyPr/>
          <a:lstStyle>
            <a:lvl1pPr>
              <a:defRPr sz="1400">
                <a:solidFill>
                  <a:schemeClr val="tx2">
                    <a:lumMod val="75000"/>
                  </a:schemeClr>
                </a:solidFill>
              </a:defRPr>
            </a:lvl1pPr>
          </a:lstStyle>
          <a:p>
            <a:fld id="{E4C4A9E7-4463-EE40-BB48-770BC187F5D2}" type="slidenum">
              <a:rPr lang="en-US" smtClean="0"/>
              <a:t>‹#›</a:t>
            </a:fld>
            <a:endParaRPr lang="en-US"/>
          </a:p>
        </p:txBody>
      </p:sp>
      <p:sp>
        <p:nvSpPr>
          <p:cNvPr id="2" name="Title 1"/>
          <p:cNvSpPr>
            <a:spLocks noGrp="1"/>
          </p:cNvSpPr>
          <p:nvPr>
            <p:ph type="ctrTitle"/>
          </p:nvPr>
        </p:nvSpPr>
        <p:spPr>
          <a:xfrm>
            <a:off x="524435" y="4953000"/>
            <a:ext cx="8095130" cy="857250"/>
          </a:xfrm>
        </p:spPr>
        <p:txBody>
          <a:bodyPr anchor="b" anchorCtr="0">
            <a:noAutofit/>
          </a:bodyPr>
          <a:lstStyle>
            <a:lvl1pPr>
              <a:defRPr sz="540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524435" y="5791200"/>
            <a:ext cx="8095130" cy="507200"/>
          </a:xfrm>
        </p:spPr>
        <p:txBody>
          <a:bodyPr>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11" name="Picture Placeholder 10"/>
          <p:cNvSpPr>
            <a:spLocks noGrp="1"/>
          </p:cNvSpPr>
          <p:nvPr>
            <p:ph type="pic" sz="quarter" idx="13"/>
          </p:nvPr>
        </p:nvSpPr>
        <p:spPr>
          <a:xfrm>
            <a:off x="1764792" y="804672"/>
            <a:ext cx="5638800" cy="3657600"/>
          </a:xfrm>
        </p:spPr>
        <p:txBody>
          <a:bodyPr/>
          <a:lstStyle>
            <a:lvl1pPr>
              <a:buNone/>
              <a:defRPr>
                <a:solidFill>
                  <a:schemeClr val="bg2"/>
                </a:solidFill>
              </a:defRPr>
            </a:lvl1pPr>
          </a:lstStyle>
          <a:p>
            <a:r>
              <a:rPr lang="en-US" smtClean="0"/>
              <a:t>Drag picture to placeholder or click icon to add</a:t>
            </a:r>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90818" y="2514600"/>
            <a:ext cx="8162365" cy="914400"/>
          </a:xfrm>
        </p:spPr>
        <p:txBody>
          <a:bodyPr anchor="b" anchorCtr="0"/>
          <a:lstStyle>
            <a:lvl1pPr algn="ctr">
              <a:defRPr sz="5400" b="0" cap="none" baseline="0">
                <a:solidFill>
                  <a:schemeClr val="tx2"/>
                </a:solidFill>
                <a:effectLst>
                  <a:outerShdw blurRad="50800" dist="38100" dir="2700000" algn="tl" rotWithShape="0">
                    <a:prstClr val="black">
                      <a:alpha val="40000"/>
                    </a:prstClr>
                  </a:outerShdw>
                </a:effectLst>
              </a:defRPr>
            </a:lvl1pPr>
          </a:lstStyle>
          <a:p>
            <a:r>
              <a:rPr lang="en-US" smtClean="0"/>
              <a:t>Click to edit Master title style</a:t>
            </a:r>
            <a:endParaRPr/>
          </a:p>
        </p:txBody>
      </p:sp>
      <p:sp>
        <p:nvSpPr>
          <p:cNvPr id="3" name="Text Placeholder 2"/>
          <p:cNvSpPr>
            <a:spLocks noGrp="1"/>
          </p:cNvSpPr>
          <p:nvPr>
            <p:ph type="body" idx="1"/>
          </p:nvPr>
        </p:nvSpPr>
        <p:spPr>
          <a:xfrm>
            <a:off x="490818" y="3429000"/>
            <a:ext cx="8162365" cy="701000"/>
          </a:xfrm>
        </p:spPr>
        <p:txBody>
          <a:bodyPr anchor="t" anchorCtr="0">
            <a:normAutofit/>
          </a:bodyPr>
          <a:lstStyle>
            <a:lvl1pPr marL="0" indent="0" algn="ctr">
              <a:spcBef>
                <a:spcPts val="0"/>
              </a:spcBef>
              <a:buNone/>
              <a:defRPr sz="1800">
                <a:solidFill>
                  <a:schemeClr val="tx2"/>
                </a:solidFill>
                <a:effectLst>
                  <a:outerShdw blurRad="50800" dist="38100" dir="2700000" algn="tl" rotWithShape="0">
                    <a:prstClr val="black">
                      <a:alpha val="40000"/>
                    </a:prstClr>
                  </a:outerShdw>
                </a:effectLs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vert="horz" lIns="91440" tIns="45720" rIns="91440" bIns="45720" rtlCol="0" anchor="ctr"/>
          <a:lstStyle>
            <a:lvl1pPr marL="0" algn="l" defTabSz="914400" rtl="0" eaLnBrk="1" latinLnBrk="0" hangingPunct="1">
              <a:defRPr sz="1400" kern="1200">
                <a:solidFill>
                  <a:schemeClr val="tx2">
                    <a:lumMod val="75000"/>
                  </a:schemeClr>
                </a:solidFill>
                <a:latin typeface="+mn-lt"/>
                <a:ea typeface="+mn-ea"/>
                <a:cs typeface="+mn-cs"/>
              </a:defRPr>
            </a:lvl1p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vert="horz" lIns="91440" tIns="45720" rIns="91440" bIns="45720" rtlCol="0" anchor="ctr"/>
          <a:lstStyle>
            <a:lvl1pPr marL="0" algn="ctr" defTabSz="914400" rtl="0" eaLnBrk="1" latinLnBrk="0" hangingPunct="1">
              <a:defRPr sz="1400" kern="1200">
                <a:solidFill>
                  <a:schemeClr val="tx2">
                    <a:lumMod val="75000"/>
                  </a:schemeClr>
                </a:solidFill>
                <a:latin typeface="+mn-lt"/>
                <a:ea typeface="+mn-ea"/>
                <a:cs typeface="+mn-cs"/>
              </a:defRPr>
            </a:lvl1pPr>
          </a:lstStyle>
          <a:p>
            <a:endParaRPr lang="en-US"/>
          </a:p>
        </p:txBody>
      </p:sp>
      <p:sp>
        <p:nvSpPr>
          <p:cNvPr id="6" name="Slide Number Placeholder 5"/>
          <p:cNvSpPr>
            <a:spLocks noGrp="1"/>
          </p:cNvSpPr>
          <p:nvPr>
            <p:ph type="sldNum" sz="quarter" idx="12"/>
          </p:nvPr>
        </p:nvSpPr>
        <p:spPr/>
        <p:txBody>
          <a:bodyPr vert="horz" lIns="91440" tIns="45720" rIns="91440" bIns="45720" rtlCol="0" anchor="ctr"/>
          <a:lstStyle>
            <a:lvl1pPr marL="0" algn="r" defTabSz="914400" rtl="0" eaLnBrk="1" latinLnBrk="0" hangingPunct="1">
              <a:defRPr sz="1400" kern="1200">
                <a:solidFill>
                  <a:schemeClr val="tx2">
                    <a:lumMod val="75000"/>
                  </a:schemeClr>
                </a:solidFill>
                <a:latin typeface="+mn-lt"/>
                <a:ea typeface="+mn-ea"/>
                <a:cs typeface="+mn-cs"/>
              </a:defRPr>
            </a:lvl1pPr>
          </a:lstStyle>
          <a:p>
            <a:fld id="{E4C4A9E7-4463-EE40-BB48-770BC187F5D2}"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23900" y="1598613"/>
            <a:ext cx="3773488"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23900" y="2174875"/>
            <a:ext cx="3773488"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45026" y="1598613"/>
            <a:ext cx="3776472" cy="427877"/>
          </a:xfrm>
        </p:spPr>
        <p:txBody>
          <a:bodyPr anchor="b">
            <a:normAutofit/>
          </a:bodyPr>
          <a:lstStyle>
            <a:lvl1pPr marL="0" indent="0" algn="ctr">
              <a:spcBef>
                <a:spcPts val="0"/>
              </a:spcBef>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3776472" cy="3997325"/>
          </a:xfrm>
        </p:spPr>
        <p:txBody>
          <a:bodyPr/>
          <a:lstStyle>
            <a:lvl1pPr>
              <a:defRPr sz="2400"/>
            </a:lvl1pPr>
            <a:lvl2pPr>
              <a:defRPr sz="2200"/>
            </a:lvl2pPr>
            <a:lvl3pPr>
              <a:defRPr sz="2000"/>
            </a:lvl3pPr>
            <a:lvl4pPr>
              <a:defRPr sz="1800"/>
            </a:lvl4pPr>
            <a:lvl5pPr>
              <a:defRPr sz="1800"/>
            </a:lvl5pPr>
            <a:lvl6pPr>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2A8FEF3-52C8-E14C-8985-C3751D6A1A60}" type="datetimeFigureOut">
              <a:rPr lang="en-US" smtClean="0"/>
              <a:t>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FD7CDD7-822E-4FA1-B9E6-A9947F7B01F1}"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A4B6B-0627-4696-AC76-FC96BF27512A}" type="slidenum">
              <a:rPr lang="en-US" smtClean="0"/>
              <a:t>‹#›</a:t>
            </a:fld>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sp>
        <p:nvSpPr>
          <p:cNvPr id="8" name="Content Placeholder 2"/>
          <p:cNvSpPr>
            <a:spLocks noGrp="1"/>
          </p:cNvSpPr>
          <p:nvPr>
            <p:ph sz="half" idx="13"/>
          </p:nvPr>
        </p:nvSpPr>
        <p:spPr>
          <a:xfrm>
            <a:off x="723900" y="3914170"/>
            <a:ext cx="7707406" cy="2231136"/>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23900" y="1586753"/>
            <a:ext cx="3776472" cy="4583860"/>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sp>
        <p:nvSpPr>
          <p:cNvPr id="8"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2A8FEF3-52C8-E14C-8985-C3751D6A1A60}" type="datetimeFigureOut">
              <a:rPr lang="en-US" smtClean="0"/>
              <a:t>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C4A9E7-4463-EE40-BB48-770BC187F5D2}" type="slidenum">
              <a:rPr lang="en-US" smtClean="0"/>
              <a:t>‹#›</a:t>
            </a:fld>
            <a:endParaRPr lang="en-US"/>
          </a:p>
        </p:txBody>
      </p:sp>
      <p:sp>
        <p:nvSpPr>
          <p:cNvPr id="6" name="Content Placeholder 2"/>
          <p:cNvSpPr>
            <a:spLocks noGrp="1"/>
          </p:cNvSpPr>
          <p:nvPr>
            <p:ph sz="half" idx="1"/>
          </p:nvPr>
        </p:nvSpPr>
        <p:spPr>
          <a:xfrm>
            <a:off x="7239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Content Placeholder 3"/>
          <p:cNvSpPr>
            <a:spLocks noGrp="1"/>
          </p:cNvSpPr>
          <p:nvPr>
            <p:ph sz="half" idx="2"/>
          </p:nvPr>
        </p:nvSpPr>
        <p:spPr>
          <a:xfrm>
            <a:off x="4648200" y="1586753"/>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8" name="Content Placeholder 2"/>
          <p:cNvSpPr>
            <a:spLocks noGrp="1"/>
          </p:cNvSpPr>
          <p:nvPr>
            <p:ph sz="half" idx="13"/>
          </p:nvPr>
        </p:nvSpPr>
        <p:spPr>
          <a:xfrm>
            <a:off x="7239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3"/>
          <p:cNvSpPr>
            <a:spLocks noGrp="1"/>
          </p:cNvSpPr>
          <p:nvPr>
            <p:ph sz="half" idx="14"/>
          </p:nvPr>
        </p:nvSpPr>
        <p:spPr>
          <a:xfrm>
            <a:off x="4648200" y="3913094"/>
            <a:ext cx="3776472" cy="2232212"/>
          </a:xfrm>
        </p:spPr>
        <p:txBody>
          <a:bodyPr>
            <a:normAutofit/>
          </a:bodyPr>
          <a:lstStyle>
            <a:lvl1pPr>
              <a:defRPr sz="2400"/>
            </a:lvl1pPr>
            <a:lvl2pPr>
              <a:defRPr sz="2200"/>
            </a:lvl2pPr>
            <a:lvl3pPr>
              <a:defRPr sz="2000"/>
            </a:lvl3pPr>
            <a:lvl4pPr>
              <a:defRPr sz="1800"/>
            </a:lvl4pPr>
            <a:lvl5pPr>
              <a:defRPr sz="1800"/>
            </a:lvl5pPr>
            <a:lvl6pPr>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2A8FEF3-52C8-E14C-8985-C3751D6A1A60}" type="datetimeFigureOut">
              <a:rPr lang="en-US" smtClean="0"/>
              <a:t>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A8FEF3-52C8-E14C-8985-C3751D6A1A60}" type="datetimeFigureOut">
              <a:rPr lang="en-US" smtClean="0"/>
              <a:t>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10363" y="1143000"/>
            <a:ext cx="3807662" cy="1341344"/>
          </a:xfrm>
        </p:spPr>
        <p:txBody>
          <a:bodyPr anchor="b"/>
          <a:lstStyle>
            <a:lvl1pPr algn="ctr">
              <a:defRPr sz="4400" b="0"/>
            </a:lvl1pPr>
          </a:lstStyle>
          <a:p>
            <a:r>
              <a:rPr lang="en-US" smtClean="0"/>
              <a:t>Click to edit Master title style</a:t>
            </a:r>
            <a:endParaRPr/>
          </a:p>
        </p:txBody>
      </p:sp>
      <p:sp>
        <p:nvSpPr>
          <p:cNvPr id="3" name="Content Placeholder 2"/>
          <p:cNvSpPr>
            <a:spLocks noGrp="1"/>
          </p:cNvSpPr>
          <p:nvPr>
            <p:ph idx="1"/>
          </p:nvPr>
        </p:nvSpPr>
        <p:spPr>
          <a:xfrm>
            <a:off x="4648199" y="605118"/>
            <a:ext cx="3776472" cy="5565495"/>
          </a:xfrm>
        </p:spPr>
        <p:txBody>
          <a:bodyPr>
            <a:normAutofit/>
          </a:bodyPr>
          <a:lstStyle>
            <a:lvl1pPr>
              <a:defRPr sz="2400"/>
            </a:lvl1pPr>
            <a:lvl2pPr>
              <a:defRPr sz="2200"/>
            </a:lvl2pPr>
            <a:lvl3pPr>
              <a:defRPr sz="20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10363" y="2618815"/>
            <a:ext cx="3807662"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pic>
        <p:nvPicPr>
          <p:cNvPr id="10" name="Picture 9" descr="pictureCaptionBacking.png"/>
          <p:cNvPicPr>
            <a:picLocks noChangeAspect="1"/>
          </p:cNvPicPr>
          <p:nvPr/>
        </p:nvPicPr>
        <p:blipFill>
          <a:blip r:embed="rId2"/>
          <a:srcRect l="52272" t="8889" r="5152" b="16566"/>
          <a:stretch>
            <a:fillRect/>
          </a:stretch>
        </p:blipFill>
        <p:spPr>
          <a:xfrm>
            <a:off x="4594412" y="663388"/>
            <a:ext cx="3893127" cy="5112327"/>
          </a:xfrm>
          <a:prstGeom prst="rect">
            <a:avLst/>
          </a:prstGeom>
        </p:spPr>
      </p:pic>
      <p:sp>
        <p:nvSpPr>
          <p:cNvPr id="11" name="Title 1"/>
          <p:cNvSpPr>
            <a:spLocks noGrp="1"/>
          </p:cNvSpPr>
          <p:nvPr>
            <p:ph type="title"/>
          </p:nvPr>
        </p:nvSpPr>
        <p:spPr>
          <a:xfrm>
            <a:off x="725487" y="1143000"/>
            <a:ext cx="3792537" cy="1341344"/>
          </a:xfrm>
        </p:spPr>
        <p:txBody>
          <a:bodyPr anchor="b"/>
          <a:lstStyle>
            <a:lvl1pPr algn="ctr">
              <a:defRPr sz="4400" b="0"/>
            </a:lvl1pPr>
          </a:lstStyle>
          <a:p>
            <a:r>
              <a:rPr lang="en-US" smtClean="0"/>
              <a:t>Click to edit Master title style</a:t>
            </a:r>
            <a:endParaRPr/>
          </a:p>
        </p:txBody>
      </p:sp>
      <p:sp>
        <p:nvSpPr>
          <p:cNvPr id="12" name="Text Placeholder 3"/>
          <p:cNvSpPr>
            <a:spLocks noGrp="1"/>
          </p:cNvSpPr>
          <p:nvPr>
            <p:ph type="body" sz="half" idx="2"/>
          </p:nvPr>
        </p:nvSpPr>
        <p:spPr>
          <a:xfrm>
            <a:off x="725487" y="2618815"/>
            <a:ext cx="3792537" cy="3133164"/>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Picture Placeholder 2"/>
          <p:cNvSpPr>
            <a:spLocks noGrp="1"/>
          </p:cNvSpPr>
          <p:nvPr>
            <p:ph type="pic" idx="1"/>
          </p:nvPr>
        </p:nvSpPr>
        <p:spPr>
          <a:xfrm>
            <a:off x="4829938" y="864971"/>
            <a:ext cx="3422075" cy="470916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25487" y="462896"/>
            <a:ext cx="7718425" cy="828021"/>
          </a:xfrm>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725489" y="1598613"/>
            <a:ext cx="7718424" cy="45720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685801"/>
            <a:ext cx="1066800" cy="54848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25488" y="685757"/>
            <a:ext cx="6437312" cy="548222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sz="1800" kern="1200">
              <a:solidFill>
                <a:schemeClr val="lt1"/>
              </a:solidFill>
              <a:latin typeface="+mn-lt"/>
              <a:ea typeface="+mn-ea"/>
              <a:cs typeface="+mn-cs"/>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Freeform 9"/>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1" name="Freeform 10"/>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12"/>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7FD7CDD7-822E-4FA1-B9E6-A9947F7B01F1}" type="datetimeFigureOut">
              <a:rPr lang="en-US" smtClean="0"/>
              <a:t>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AA4B6B-0627-4696-AC76-FC96BF27512A}" type="slidenum">
              <a:rPr lang="en-US" smtClean="0"/>
              <a:t>‹#›</a:t>
            </a:fld>
            <a:endParaRPr lang="en-US"/>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Rectangle 6"/>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Rectangle 9"/>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Title and Content, Al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8474" y="134471"/>
            <a:ext cx="7556313" cy="995082"/>
          </a:xfrm>
        </p:spPr>
        <p:txBody>
          <a:bodyPr anchor="b" anchorCtr="0"/>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10" name="Text Placeholder 3"/>
          <p:cNvSpPr>
            <a:spLocks noGrp="1"/>
          </p:cNvSpPr>
          <p:nvPr>
            <p:ph type="body" sz="half" idx="2"/>
          </p:nvPr>
        </p:nvSpPr>
        <p:spPr>
          <a:xfrm>
            <a:off x="498518" y="1129553"/>
            <a:ext cx="7558960" cy="774700"/>
          </a:xfrm>
        </p:spPr>
        <p:txBody>
          <a:bodyPr vert="horz" lIns="91440" tIns="45720" rIns="91440" bIns="45720" rtlCol="0" anchor="t" anchorCtr="0">
            <a:noAutofit/>
          </a:bodyPr>
          <a:lstStyle>
            <a:lvl1pPr marL="0" indent="0">
              <a:buNone/>
              <a:defRPr kumimoji="0" sz="2400" b="0" i="0" u="none" strike="noStrike" kern="1200" cap="none" spc="0" normalizeH="0" baseline="0">
                <a:ln>
                  <a:noFill/>
                </a:ln>
                <a:solidFill>
                  <a:schemeClr val="accent3"/>
                </a:solidFill>
                <a:effectLst/>
                <a:uLnTx/>
                <a:uFillTx/>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text styles</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itle Slide with 2 Pictures">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US" smtClean="0"/>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800600" y="6425640"/>
            <a:ext cx="1232647" cy="365125"/>
          </a:xfrm>
        </p:spPr>
        <p:txBody>
          <a:bodyPr/>
          <a:lstStyle>
            <a:lvl1pPr algn="l">
              <a:defRPr/>
            </a:lvl1p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a:xfrm>
            <a:off x="6311153" y="6425640"/>
            <a:ext cx="2617694" cy="365125"/>
          </a:xfrm>
        </p:spPr>
        <p:txBody>
          <a:bodyPr/>
          <a:lstStyle>
            <a:lvl1pPr algn="r">
              <a:defRPr/>
            </a:lvl1pPr>
          </a:lstStyle>
          <a:p>
            <a:endParaRPr lang="en-US"/>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icture Placeholder 12"/>
          <p:cNvSpPr>
            <a:spLocks noGrp="1"/>
          </p:cNvSpPr>
          <p:nvPr>
            <p:ph type="pic" sz="quarter" idx="12"/>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3"/>
          </p:nvPr>
        </p:nvSpPr>
        <p:spPr>
          <a:xfrm>
            <a:off x="6802438" y="2377440"/>
            <a:ext cx="2057400" cy="2039112"/>
          </a:xfrm>
        </p:spPr>
        <p:txBody>
          <a:bodyPr/>
          <a:lstStyle>
            <a:lvl1pPr>
              <a:buNone/>
              <a:defRPr/>
            </a:lvl1pPr>
          </a:lstStyle>
          <a:p>
            <a:r>
              <a:rPr lang="en-US" smtClean="0"/>
              <a:t>Drag picture to placeholder or click icon to add</a:t>
            </a:r>
            <a:endParaRPr/>
          </a:p>
        </p:txBody>
      </p:sp>
      <p:sp>
        <p:nvSpPr>
          <p:cNvPr id="16" name="Text Placeholder 3"/>
          <p:cNvSpPr>
            <a:spLocks noGrp="1"/>
          </p:cNvSpPr>
          <p:nvPr>
            <p:ph type="body" sz="half" idx="2"/>
          </p:nvPr>
        </p:nvSpPr>
        <p:spPr>
          <a:xfrm>
            <a:off x="857250" y="1779494"/>
            <a:ext cx="3086100" cy="2040905"/>
          </a:xfrm>
        </p:spPr>
        <p:txBody>
          <a:bodyPr lIns="45720" tIns="45720" rIns="45720" anchor="t">
            <a:noAutofit/>
          </a:bodyPr>
          <a:lstStyle>
            <a:lvl1pPr marL="0" indent="0" algn="ctr">
              <a:spcBef>
                <a:spcPts val="600"/>
              </a:spcBef>
              <a:buNone/>
              <a:defRPr sz="4600">
                <a:solidFill>
                  <a:schemeClr val="bg1"/>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658907" y="228600"/>
            <a:ext cx="820093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2286000" y="3124200"/>
            <a:ext cx="5638800" cy="1362075"/>
          </a:xfrm>
        </p:spPr>
        <p:txBody>
          <a:bodyPr anchor="b" anchorCtr="0">
            <a:normAutofit/>
          </a:bodyPr>
          <a:lstStyle>
            <a:lvl1pPr algn="l">
              <a:defRPr sz="3200" b="0"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2286000" y="4495800"/>
            <a:ext cx="5638800" cy="1500187"/>
          </a:xfrm>
        </p:spPr>
        <p:txBody>
          <a:bodyPr anchor="t" anchorCtr="0">
            <a:normAutofit/>
          </a:bodyPr>
          <a:lstStyle>
            <a:lvl1pPr marL="0" indent="0">
              <a:spcBef>
                <a:spcPts val="300"/>
              </a:spcBef>
              <a:buNone/>
              <a:defRPr sz="14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658906" y="6248774"/>
            <a:ext cx="1474694" cy="365125"/>
          </a:xfrm>
        </p:spPr>
        <p:txBody>
          <a:bodyPr/>
          <a:lstStyle>
            <a:lvl1pPr algn="l">
              <a:defRPr>
                <a:solidFill>
                  <a:schemeClr val="bg1"/>
                </a:solidFill>
              </a:defRPr>
            </a:lvl1p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a:xfrm>
            <a:off x="2286000" y="6248774"/>
            <a:ext cx="5638800" cy="365125"/>
          </a:xfrm>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a:xfrm>
            <a:off x="8305800" y="6248774"/>
            <a:ext cx="554038" cy="365125"/>
          </a:xfrm>
        </p:spPr>
        <p:txBody>
          <a:bodyPr/>
          <a:lstStyle/>
          <a:p>
            <a:fld id="{E4C4A9E7-4463-EE40-BB48-770BC187F5D2}" type="slidenum">
              <a:rPr lang="en-US" smtClean="0"/>
              <a:t>‹#›</a:t>
            </a:fld>
            <a:endParaRPr lang="en-US"/>
          </a:p>
        </p:txBody>
      </p:sp>
      <p:sp>
        <p:nvSpPr>
          <p:cNvPr id="8" name="TextBox 7"/>
          <p:cNvSpPr txBox="1"/>
          <p:nvPr/>
        </p:nvSpPr>
        <p:spPr>
          <a:xfrm>
            <a:off x="2003612" y="3110754"/>
            <a:ext cx="260909" cy="615553"/>
          </a:xfrm>
          <a:prstGeom prst="rect">
            <a:avLst/>
          </a:prstGeom>
          <a:noFill/>
        </p:spPr>
        <p:txBody>
          <a:bodyPr wrap="square" lIns="0" tIns="0" rIns="0" bIns="0" rtlCol="0">
            <a:spAutoFit/>
          </a:bodyPr>
          <a:lstStyle/>
          <a:p>
            <a:r>
              <a:rPr sz="4000" b="1">
                <a:solidFill>
                  <a:schemeClr val="accent1">
                    <a:lumMod val="60000"/>
                    <a:lumOff val="40000"/>
                  </a:schemeClr>
                </a:solidFill>
              </a:rPr>
              <a:t>+</a:t>
            </a:r>
          </a:p>
        </p:txBody>
      </p:sp>
      <p:sp>
        <p:nvSpPr>
          <p:cNvPr id="9" name="Rectangle 8"/>
          <p:cNvSpPr/>
          <p:nvPr/>
        </p:nvSpPr>
        <p:spPr>
          <a:xfrm>
            <a:off x="285750" y="228600"/>
            <a:ext cx="212725" cy="634523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Rectangle 10"/>
          <p:cNvSpPr/>
          <p:nvPr/>
        </p:nvSpPr>
        <p:spPr>
          <a:xfrm>
            <a:off x="8210550" y="282574"/>
            <a:ext cx="642097"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8068235" y="282574"/>
            <a:ext cx="9144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39987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Rectangle 9"/>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TextBox 11"/>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4" name="Content Placeholder 3"/>
          <p:cNvSpPr>
            <a:spLocks noGrp="1"/>
          </p:cNvSpPr>
          <p:nvPr>
            <p:ph sz="half" idx="2"/>
          </p:nvPr>
        </p:nvSpPr>
        <p:spPr>
          <a:xfrm>
            <a:off x="497541"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6" name="Content Placeholder 5"/>
          <p:cNvSpPr>
            <a:spLocks noGrp="1"/>
          </p:cNvSpPr>
          <p:nvPr>
            <p:ph sz="quarter" idx="4"/>
          </p:nvPr>
        </p:nvSpPr>
        <p:spPr>
          <a:xfrm>
            <a:off x="4399878" y="2447365"/>
            <a:ext cx="36576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2A8FEF3-52C8-E14C-8985-C3751D6A1A60}" type="datetimeFigureOut">
              <a:rPr lang="en-US" smtClean="0"/>
              <a:t>2/1/2015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C4A9E7-4463-EE40-BB48-770BC187F5D2}" type="slidenum">
              <a:rPr lang="en-US" smtClean="0"/>
              <a:t>‹#›</a:t>
            </a:fld>
            <a:endParaRPr lang="en-US"/>
          </a:p>
        </p:txBody>
      </p:sp>
      <p:sp>
        <p:nvSpPr>
          <p:cNvPr id="3" name="Text Placeholder 2"/>
          <p:cNvSpPr>
            <a:spLocks noGrp="1"/>
          </p:cNvSpPr>
          <p:nvPr>
            <p:ph type="body" idx="1"/>
          </p:nvPr>
        </p:nvSpPr>
        <p:spPr>
          <a:xfrm>
            <a:off x="497541" y="2070847"/>
            <a:ext cx="36576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399878" y="2070847"/>
            <a:ext cx="36576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98517" y="1985963"/>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13" name="Content Placeholder 2"/>
          <p:cNvSpPr>
            <a:spLocks noGrp="1"/>
          </p:cNvSpPr>
          <p:nvPr>
            <p:ph sz="half" idx="14"/>
          </p:nvPr>
        </p:nvSpPr>
        <p:spPr>
          <a:xfrm>
            <a:off x="498517" y="4164965"/>
            <a:ext cx="7569157"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Rectangle 13"/>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5" name="Slide Number Placeholder 6"/>
          <p:cNvSpPr>
            <a:spLocks noGrp="1"/>
          </p:cNvSpPr>
          <p:nvPr>
            <p:ph type="sldNum" sz="quarter" idx="12"/>
          </p:nvPr>
        </p:nvSpPr>
        <p:spPr>
          <a:xfrm>
            <a:off x="8305800" y="242234"/>
            <a:ext cx="554038" cy="365125"/>
          </a:xfrm>
        </p:spPr>
        <p:txBody>
          <a:bodyPr/>
          <a:lstStyle/>
          <a:p>
            <a:fld id="{E4C4A9E7-4463-EE40-BB48-770BC187F5D2}"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sp>
        <p:nvSpPr>
          <p:cNvPr id="11" name="Content Placeholder 2"/>
          <p:cNvSpPr>
            <a:spLocks noGrp="1"/>
          </p:cNvSpPr>
          <p:nvPr>
            <p:ph sz="half" idx="15"/>
          </p:nvPr>
        </p:nvSpPr>
        <p:spPr>
          <a:xfrm>
            <a:off x="498518" y="1985963"/>
            <a:ext cx="36576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8" name="Rectangle 7"/>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sp>
        <p:nvSpPr>
          <p:cNvPr id="12" name="Content Placeholder 2"/>
          <p:cNvSpPr>
            <a:spLocks noGrp="1"/>
          </p:cNvSpPr>
          <p:nvPr>
            <p:ph sz="half" idx="17"/>
          </p:nvPr>
        </p:nvSpPr>
        <p:spPr>
          <a:xfrm>
            <a:off x="502920" y="1985963"/>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8"/>
          </p:nvPr>
        </p:nvSpPr>
        <p:spPr>
          <a:xfrm>
            <a:off x="502920" y="4164965"/>
            <a:ext cx="3657413"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
          </p:nvPr>
        </p:nvSpPr>
        <p:spPr>
          <a:xfrm>
            <a:off x="4410075" y="1985963"/>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6" name="Content Placeholder 2"/>
          <p:cNvSpPr>
            <a:spLocks noGrp="1"/>
          </p:cNvSpPr>
          <p:nvPr>
            <p:ph sz="half" idx="16"/>
          </p:nvPr>
        </p:nvSpPr>
        <p:spPr>
          <a:xfrm>
            <a:off x="4410075" y="4169664"/>
            <a:ext cx="3657600" cy="196596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Rectangle 5"/>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TextBox 7"/>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2A8FEF3-52C8-E14C-8985-C3751D6A1A60}" type="datetimeFigureOut">
              <a:rPr lang="en-US" smtClean="0"/>
              <a:t>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7FD7CDD7-822E-4FA1-B9E6-A9947F7B01F1}" type="datetimeFigureOut">
              <a:rPr lang="en-US" smtClean="0"/>
              <a:t>2/1/2015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AA4B6B-0627-4696-AC76-FC96BF27512A}" type="slidenum">
              <a:rPr lang="en-US" smtClean="0"/>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5" name="Rectangle 4"/>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Date Placeholder 1"/>
          <p:cNvSpPr>
            <a:spLocks noGrp="1"/>
          </p:cNvSpPr>
          <p:nvPr>
            <p:ph type="dt" sz="half" idx="10"/>
          </p:nvPr>
        </p:nvSpPr>
        <p:spPr/>
        <p:txBody>
          <a:bodyPr/>
          <a:lstStyle/>
          <a:p>
            <a:fld id="{E2A8FEF3-52C8-E14C-8985-C3751D6A1A60}" type="datetimeFigureOut">
              <a:rPr lang="en-US" smtClean="0"/>
              <a:t>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282575" y="228600"/>
            <a:ext cx="3451225"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5" y="2571750"/>
            <a:ext cx="3255264" cy="1162050"/>
          </a:xfrm>
        </p:spPr>
        <p:txBody>
          <a:bodyPr anchor="b">
            <a:normAutofit/>
          </a:bodyPr>
          <a:lstStyle>
            <a:lvl1pPr algn="l">
              <a:defRPr sz="2600" b="0">
                <a:solidFill>
                  <a:schemeClr val="bg1"/>
                </a:solidFill>
              </a:defRPr>
            </a:lvl1pPr>
          </a:lstStyle>
          <a:p>
            <a:r>
              <a:rPr lang="en-US" smtClean="0"/>
              <a:t>Click to edit Master title style</a:t>
            </a:r>
            <a:endParaRPr dirty="0"/>
          </a:p>
        </p:txBody>
      </p:sp>
      <p:sp>
        <p:nvSpPr>
          <p:cNvPr id="3" name="Content Placeholder 2"/>
          <p:cNvSpPr>
            <a:spLocks noGrp="1"/>
          </p:cNvSpPr>
          <p:nvPr>
            <p:ph idx="1"/>
          </p:nvPr>
        </p:nvSpPr>
        <p:spPr>
          <a:xfrm>
            <a:off x="4168775" y="273050"/>
            <a:ext cx="4597399" cy="5853113"/>
          </a:xfrm>
        </p:spPr>
        <p:txBody>
          <a:bodyPr>
            <a:normAutofit/>
          </a:bodyPr>
          <a:lstStyle>
            <a:lvl1pPr>
              <a:defRPr sz="1800"/>
            </a:lvl1pPr>
            <a:lvl2pPr>
              <a:defRPr sz="18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381093" y="3733800"/>
            <a:ext cx="325526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a:xfrm>
            <a:off x="3859305" y="6423585"/>
            <a:ext cx="3316941" cy="365125"/>
          </a:xfrm>
        </p:spPr>
        <p:txBody>
          <a:bodyPr/>
          <a:lstStyle/>
          <a:p>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169404" y="3124200"/>
            <a:ext cx="3898272"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6" y="228600"/>
            <a:ext cx="3460658" cy="63452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169404" y="3995737"/>
            <a:ext cx="3898272"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sp>
        <p:nvSpPr>
          <p:cNvPr id="10" name="TextBox 9"/>
          <p:cNvSpPr txBox="1"/>
          <p:nvPr/>
        </p:nvSpPr>
        <p:spPr>
          <a:xfrm>
            <a:off x="3990110"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506505" y="4424082"/>
            <a:ext cx="6191157" cy="83371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28600"/>
            <a:ext cx="637838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506505" y="5257799"/>
            <a:ext cx="6191157" cy="885825"/>
          </a:xfrm>
        </p:spPr>
        <p:txBody>
          <a:bodyPr/>
          <a:lstStyle>
            <a:lvl1pPr marL="0" indent="0">
              <a:spcBef>
                <a:spcPts val="3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sp>
        <p:nvSpPr>
          <p:cNvPr id="8" name="Rectangle 7"/>
          <p:cNvSpPr/>
          <p:nvPr/>
        </p:nvSpPr>
        <p:spPr>
          <a:xfrm>
            <a:off x="6802438" y="22860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6802438" y="2377440"/>
            <a:ext cx="20574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TextBox 9"/>
          <p:cNvSpPr txBox="1"/>
          <p:nvPr/>
        </p:nvSpPr>
        <p:spPr>
          <a:xfrm>
            <a:off x="327212" y="4632792"/>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sp>
        <p:nvSpPr>
          <p:cNvPr id="8" name="Rectangle 7"/>
          <p:cNvSpPr/>
          <p:nvPr/>
        </p:nvSpPr>
        <p:spPr>
          <a:xfrm>
            <a:off x="282574" y="228600"/>
            <a:ext cx="6387167"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6181611"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6179566"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5212262" y="6235607"/>
            <a:ext cx="1348398" cy="365125"/>
          </a:xfrm>
        </p:spPr>
        <p:txBody>
          <a:bodyPr/>
          <a:lstStyle>
            <a:lvl1pPr>
              <a:defRPr>
                <a:solidFill>
                  <a:schemeClr val="bg1"/>
                </a:solidFill>
              </a:defRPr>
            </a:lvl1p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a:xfrm>
            <a:off x="381095" y="6235607"/>
            <a:ext cx="46481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6802438" y="237494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6802438" y="4535424"/>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3 Pictures with Caption">
    <p:spTree>
      <p:nvGrpSpPr>
        <p:cNvPr id="1" name=""/>
        <p:cNvGrpSpPr/>
        <p:nvPr/>
      </p:nvGrpSpPr>
      <p:grpSpPr>
        <a:xfrm>
          <a:off x="0" y="0"/>
          <a:ext cx="0" cy="0"/>
          <a:chOff x="0" y="0"/>
          <a:chExt cx="0" cy="0"/>
        </a:xfrm>
      </p:grpSpPr>
      <p:sp>
        <p:nvSpPr>
          <p:cNvPr id="8" name="Rectangle 7"/>
          <p:cNvSpPr/>
          <p:nvPr/>
        </p:nvSpPr>
        <p:spPr>
          <a:xfrm>
            <a:off x="282575" y="228600"/>
            <a:ext cx="4235450" cy="634523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380554" y="2571750"/>
            <a:ext cx="4016633" cy="1162050"/>
          </a:xfrm>
        </p:spPr>
        <p:txBody>
          <a:bodyPr anchor="b">
            <a:normAutofit/>
          </a:bodyPr>
          <a:lstStyle>
            <a:lvl1pPr algn="l">
              <a:defRPr sz="2600" b="0">
                <a:solidFill>
                  <a:schemeClr val="bg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381094" y="3733800"/>
            <a:ext cx="4015304" cy="2392363"/>
          </a:xfrm>
        </p:spPr>
        <p:txBody>
          <a:bodyPr/>
          <a:lstStyle>
            <a:lvl1pPr marL="0" indent="0">
              <a:spcBef>
                <a:spcPts val="60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048000" y="6235607"/>
            <a:ext cx="1348398" cy="365125"/>
          </a:xfrm>
        </p:spPr>
        <p:txBody>
          <a:bodyPr/>
          <a:lstStyle>
            <a:lvl1pPr>
              <a:defRPr>
                <a:solidFill>
                  <a:schemeClr val="bg1"/>
                </a:solidFill>
              </a:defRPr>
            </a:lvl1p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a:xfrm>
            <a:off x="381095" y="6235607"/>
            <a:ext cx="2590705" cy="365125"/>
          </a:xfrm>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sp>
        <p:nvSpPr>
          <p:cNvPr id="9" name="TextBox 8"/>
          <p:cNvSpPr txBox="1"/>
          <p:nvPr/>
        </p:nvSpPr>
        <p:spPr>
          <a:xfrm>
            <a:off x="424891" y="174812"/>
            <a:ext cx="413309" cy="830997"/>
          </a:xfrm>
          <a:prstGeom prst="rect">
            <a:avLst/>
          </a:prstGeom>
          <a:noFill/>
        </p:spPr>
        <p:txBody>
          <a:bodyPr wrap="square" lIns="0" tIns="0" rIns="0" bIns="0" rtlCol="0">
            <a:spAutoFit/>
          </a:bodyPr>
          <a:lstStyle/>
          <a:p>
            <a:r>
              <a:rPr sz="5400" b="1">
                <a:solidFill>
                  <a:schemeClr val="accent1">
                    <a:lumMod val="60000"/>
                    <a:lumOff val="40000"/>
                  </a:schemeClr>
                </a:solidFill>
              </a:rPr>
              <a:t>+</a:t>
            </a:r>
          </a:p>
        </p:txBody>
      </p:sp>
      <p:sp>
        <p:nvSpPr>
          <p:cNvPr id="10" name="Rectangle 9"/>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4388" y="4534726"/>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Picture Placeholder 12"/>
          <p:cNvSpPr>
            <a:spLocks noGrp="1"/>
          </p:cNvSpPr>
          <p:nvPr>
            <p:ph type="pic" sz="quarter" idx="13"/>
          </p:nvPr>
        </p:nvSpPr>
        <p:spPr>
          <a:xfrm>
            <a:off x="4624388" y="228600"/>
            <a:ext cx="2057400" cy="2039112"/>
          </a:xfrm>
        </p:spPr>
        <p:txBody>
          <a:bodyPr/>
          <a:lstStyle>
            <a:lvl1pPr>
              <a:buNone/>
              <a:defRPr/>
            </a:lvl1pPr>
          </a:lstStyle>
          <a:p>
            <a:r>
              <a:rPr lang="en-US" smtClean="0"/>
              <a:t>Drag picture to placeholder or click icon to add</a:t>
            </a:r>
            <a:endParaRPr/>
          </a:p>
        </p:txBody>
      </p:sp>
      <p:sp>
        <p:nvSpPr>
          <p:cNvPr id="13" name="Picture Placeholder 12"/>
          <p:cNvSpPr>
            <a:spLocks noGrp="1"/>
          </p:cNvSpPr>
          <p:nvPr>
            <p:ph type="pic" sz="quarter" idx="14"/>
          </p:nvPr>
        </p:nvSpPr>
        <p:spPr>
          <a:xfrm>
            <a:off x="4624388" y="2381663"/>
            <a:ext cx="2057400" cy="2039112"/>
          </a:xfrm>
        </p:spPr>
        <p:txBody>
          <a:bodyPr/>
          <a:lstStyle>
            <a:lvl1pPr>
              <a:buNone/>
              <a:defRPr/>
            </a:lvl1pPr>
          </a:lstStyle>
          <a:p>
            <a:r>
              <a:rPr lang="en-US" smtClean="0"/>
              <a:t>Drag picture to placeholder or click icon to add</a:t>
            </a:r>
            <a:endParaRPr/>
          </a:p>
        </p:txBody>
      </p:sp>
      <p:sp>
        <p:nvSpPr>
          <p:cNvPr id="14" name="Picture Placeholder 12"/>
          <p:cNvSpPr>
            <a:spLocks noGrp="1"/>
          </p:cNvSpPr>
          <p:nvPr>
            <p:ph type="pic" sz="quarter" idx="15"/>
          </p:nvPr>
        </p:nvSpPr>
        <p:spPr>
          <a:xfrm>
            <a:off x="6803136" y="2381662"/>
            <a:ext cx="2057400" cy="418795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3 Pictures with Caption, Alt.">
    <p:spTree>
      <p:nvGrpSpPr>
        <p:cNvPr id="1" name=""/>
        <p:cNvGrpSpPr/>
        <p:nvPr/>
      </p:nvGrpSpPr>
      <p:grpSpPr>
        <a:xfrm>
          <a:off x="0" y="0"/>
          <a:ext cx="0" cy="0"/>
          <a:chOff x="0" y="0"/>
          <a:chExt cx="0" cy="0"/>
        </a:xfrm>
      </p:grpSpPr>
      <p:sp>
        <p:nvSpPr>
          <p:cNvPr id="11" name="Rectangle 10"/>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title"/>
          </p:nvPr>
        </p:nvSpPr>
        <p:spPr>
          <a:xfrm>
            <a:off x="4953000" y="3124200"/>
            <a:ext cx="3108960" cy="871538"/>
          </a:xfrm>
        </p:spPr>
        <p:txBody>
          <a:bodyPr anchor="b">
            <a:normAutofit/>
          </a:bodyPr>
          <a:lstStyle>
            <a:lvl1pPr algn="l">
              <a:defRPr sz="2600" b="0"/>
            </a:lvl1pPr>
          </a:lstStyle>
          <a:p>
            <a:r>
              <a:rPr lang="en-US" smtClean="0"/>
              <a:t>Click to edit Master title style</a:t>
            </a:r>
            <a:endParaRPr/>
          </a:p>
        </p:txBody>
      </p:sp>
      <p:sp>
        <p:nvSpPr>
          <p:cNvPr id="3" name="Picture Placeholder 2"/>
          <p:cNvSpPr>
            <a:spLocks noGrp="1"/>
          </p:cNvSpPr>
          <p:nvPr>
            <p:ph type="pic" idx="1"/>
          </p:nvPr>
        </p:nvSpPr>
        <p:spPr>
          <a:xfrm>
            <a:off x="277905" y="2365248"/>
            <a:ext cx="42401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
        <p:nvSpPr>
          <p:cNvPr id="4" name="Text Placeholder 3"/>
          <p:cNvSpPr>
            <a:spLocks noGrp="1"/>
          </p:cNvSpPr>
          <p:nvPr>
            <p:ph type="body" sz="half" idx="2"/>
          </p:nvPr>
        </p:nvSpPr>
        <p:spPr>
          <a:xfrm>
            <a:off x="4953000" y="3995737"/>
            <a:ext cx="3108960" cy="2147888"/>
          </a:xfrm>
        </p:spPr>
        <p:txBody>
          <a:bodyPr/>
          <a:lstStyle>
            <a:lvl1pPr marL="0" indent="0">
              <a:spcBef>
                <a:spcPts val="600"/>
              </a:spcBef>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7391399" y="6423585"/>
            <a:ext cx="1537447" cy="365125"/>
          </a:xfrm>
        </p:spPr>
        <p:txBody>
          <a:bodyPr/>
          <a:lstStyle/>
          <a:p>
            <a:fld id="{E2A8FEF3-52C8-E14C-8985-C3751D6A1A60}" type="datetimeFigureOut">
              <a:rPr lang="en-US" smtClean="0"/>
              <a:t>2/1/2015</a:t>
            </a:fld>
            <a:endParaRPr lang="en-US"/>
          </a:p>
        </p:txBody>
      </p:sp>
      <p:sp>
        <p:nvSpPr>
          <p:cNvPr id="6" name="Footer Placeholder 5"/>
          <p:cNvSpPr>
            <a:spLocks noGrp="1"/>
          </p:cNvSpPr>
          <p:nvPr>
            <p:ph type="ftr" sz="quarter" idx="11"/>
          </p:nvPr>
        </p:nvSpPr>
        <p:spPr>
          <a:xfrm>
            <a:off x="4191000" y="6423585"/>
            <a:ext cx="3005138" cy="365125"/>
          </a:xfrm>
        </p:spPr>
        <p:txBody>
          <a:bodyPr/>
          <a:lstStyle/>
          <a:p>
            <a:endParaRPr lang="en-US"/>
          </a:p>
        </p:txBody>
      </p:sp>
      <p:sp>
        <p:nvSpPr>
          <p:cNvPr id="7" name="Slide Number Placeholder 6"/>
          <p:cNvSpPr>
            <a:spLocks noGrp="1"/>
          </p:cNvSpPr>
          <p:nvPr>
            <p:ph type="sldNum" sz="quarter" idx="12"/>
          </p:nvPr>
        </p:nvSpPr>
        <p:spPr/>
        <p:txBody>
          <a:bodyPr/>
          <a:lstStyle/>
          <a:p>
            <a:fld id="{E4C4A9E7-4463-EE40-BB48-770BC187F5D2}" type="slidenum">
              <a:rPr lang="en-US" smtClean="0"/>
              <a:t>‹#›</a:t>
            </a:fld>
            <a:endParaRPr lang="en-US"/>
          </a:p>
        </p:txBody>
      </p:sp>
      <p:sp>
        <p:nvSpPr>
          <p:cNvPr id="10" name="TextBox 9"/>
          <p:cNvSpPr txBox="1"/>
          <p:nvPr/>
        </p:nvSpPr>
        <p:spPr>
          <a:xfrm>
            <a:off x="4750361" y="3370730"/>
            <a:ext cx="220568" cy="369332"/>
          </a:xfrm>
          <a:prstGeom prst="rect">
            <a:avLst/>
          </a:prstGeom>
          <a:noFill/>
        </p:spPr>
        <p:txBody>
          <a:bodyPr wrap="square" lIns="0" tIns="0" rIns="0" bIns="0" rtlCol="0">
            <a:spAutoFit/>
          </a:bodyPr>
          <a:lstStyle/>
          <a:p>
            <a:r>
              <a:rPr sz="2400" b="1" baseline="0">
                <a:solidFill>
                  <a:schemeClr val="accent1">
                    <a:lumMod val="60000"/>
                    <a:lumOff val="40000"/>
                  </a:schemeClr>
                </a:solidFill>
              </a:rPr>
              <a:t>+ </a:t>
            </a:r>
          </a:p>
        </p:txBody>
      </p:sp>
      <p:sp>
        <p:nvSpPr>
          <p:cNvPr id="14" name="Picture Placeholder 12"/>
          <p:cNvSpPr>
            <a:spLocks noGrp="1"/>
          </p:cNvSpPr>
          <p:nvPr>
            <p:ph type="pic" sz="quarter" idx="13"/>
          </p:nvPr>
        </p:nvSpPr>
        <p:spPr>
          <a:xfrm>
            <a:off x="277905" y="228600"/>
            <a:ext cx="2057400" cy="2039112"/>
          </a:xfrm>
        </p:spPr>
        <p:txBody>
          <a:bodyPr/>
          <a:lstStyle>
            <a:lvl1pPr>
              <a:buNone/>
              <a:defRPr/>
            </a:lvl1pPr>
          </a:lstStyle>
          <a:p>
            <a:r>
              <a:rPr lang="en-US" smtClean="0"/>
              <a:t>Drag picture to placeholder or click icon to add</a:t>
            </a:r>
            <a:endParaRPr/>
          </a:p>
        </p:txBody>
      </p:sp>
      <p:sp>
        <p:nvSpPr>
          <p:cNvPr id="15" name="Picture Placeholder 12"/>
          <p:cNvSpPr>
            <a:spLocks noGrp="1"/>
          </p:cNvSpPr>
          <p:nvPr>
            <p:ph type="pic" sz="quarter" idx="14"/>
          </p:nvPr>
        </p:nvSpPr>
        <p:spPr>
          <a:xfrm>
            <a:off x="2460625" y="228600"/>
            <a:ext cx="2057400" cy="2039112"/>
          </a:xfrm>
        </p:spPr>
        <p:txBody>
          <a:bodyPr/>
          <a:lstStyle>
            <a:lvl1pPr>
              <a:buNone/>
              <a:defRPr/>
            </a:lvl1pPr>
          </a:lstStyle>
          <a:p>
            <a:r>
              <a:rPr lang="en-US" smtClean="0"/>
              <a:t>Drag picture to placeholder or click icon to add</a:t>
            </a:r>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7" name="Rectangle 6"/>
          <p:cNvSpPr/>
          <p:nvPr/>
        </p:nvSpPr>
        <p:spPr>
          <a:xfrm>
            <a:off x="8166847" y="282574"/>
            <a:ext cx="6858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TextBox 8"/>
          <p:cNvSpPr txBox="1"/>
          <p:nvPr/>
        </p:nvSpPr>
        <p:spPr>
          <a:xfrm>
            <a:off x="223185" y="228600"/>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Vertical Title and Text">
    <p:spTree>
      <p:nvGrpSpPr>
        <p:cNvPr id="1" name=""/>
        <p:cNvGrpSpPr/>
        <p:nvPr/>
      </p:nvGrpSpPr>
      <p:grpSpPr>
        <a:xfrm>
          <a:off x="0" y="0"/>
          <a:ext cx="0" cy="0"/>
          <a:chOff x="0" y="0"/>
          <a:chExt cx="0" cy="0"/>
        </a:xfrm>
      </p:grpSpPr>
      <p:sp>
        <p:nvSpPr>
          <p:cNvPr id="10" name="Rectangle 9"/>
          <p:cNvSpPr/>
          <p:nvPr/>
        </p:nvSpPr>
        <p:spPr>
          <a:xfrm>
            <a:off x="8166847" y="282573"/>
            <a:ext cx="685800" cy="3022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995772" y="954742"/>
            <a:ext cx="681318" cy="517142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958756"/>
            <a:ext cx="6858000" cy="5184869"/>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2A8FEF3-52C8-E14C-8985-C3751D6A1A60}" type="datetimeFigureOut">
              <a:rPr lang="en-US" smtClean="0"/>
              <a:t>2/1/2015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4A9E7-4463-EE40-BB48-770BC187F5D2}" type="slidenum">
              <a:rPr lang="en-US" smtClean="0"/>
              <a:t>‹#›</a:t>
            </a:fld>
            <a:endParaRPr lang="en-US"/>
          </a:p>
        </p:txBody>
      </p:sp>
      <p:sp>
        <p:nvSpPr>
          <p:cNvPr id="9" name="TextBox 8"/>
          <p:cNvSpPr txBox="1"/>
          <p:nvPr/>
        </p:nvSpPr>
        <p:spPr>
          <a:xfrm rot="16200000">
            <a:off x="8593111" y="561668"/>
            <a:ext cx="260909" cy="553998"/>
          </a:xfrm>
          <a:prstGeom prst="rect">
            <a:avLst/>
          </a:prstGeom>
          <a:noFill/>
        </p:spPr>
        <p:txBody>
          <a:bodyPr wrap="square" lIns="0" tIns="0" rIns="0" bIns="0" rtlCol="0">
            <a:spAutoFit/>
          </a:bodyPr>
          <a:lstStyle/>
          <a:p>
            <a:r>
              <a:rPr sz="3600" b="1">
                <a:solidFill>
                  <a:schemeClr val="accent1">
                    <a:lumMod val="60000"/>
                    <a:lumOff val="40000"/>
                  </a:schemeClr>
                </a:solidFill>
              </a:rPr>
              <a: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6" name="Freeform 5"/>
          <p:cNvSpPr/>
          <p:nvPr/>
        </p:nvSpPr>
        <p:spPr>
          <a:xfrm>
            <a:off x="0"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196" y="5347020"/>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7FD7CDD7-822E-4FA1-B9E6-A9947F7B01F1}" type="datetimeFigureOut">
              <a:rPr lang="en-US" smtClean="0"/>
              <a:t>2/1/2015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AA4B6B-0627-4696-AC76-FC96BF27512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8" name="Freeform 7"/>
          <p:cNvSpPr/>
          <p:nvPr/>
        </p:nvSpPr>
        <p:spPr>
          <a:xfrm>
            <a:off x="1" y="5010151"/>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0" y="5731667"/>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0" y="4973410"/>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FD7CDD7-822E-4FA1-B9E6-A9947F7B01F1}"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A4B6B-0627-4696-AC76-FC96BF27512A}" type="slidenum">
              <a:rPr lang="en-US" smtClean="0"/>
              <a:t>‹#›</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8" name="Freeform 7"/>
          <p:cNvSpPr/>
          <p:nvPr/>
        </p:nvSpPr>
        <p:spPr>
          <a:xfrm>
            <a:off x="1807389"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9" name="Freeform 8"/>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1680725" y="6116507"/>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7FD7CDD7-822E-4FA1-B9E6-A9947F7B01F1}" type="datetimeFigureOut">
              <a:rPr lang="en-US" smtClean="0"/>
              <a:t>2/1/2015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AA4B6B-0627-4696-AC76-FC96BF27512A}" type="slidenum">
              <a:rPr lang="en-US" smtClean="0"/>
              <a:t>‹#›</a:t>
            </a:fld>
            <a:endParaRPr lang="en-US"/>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w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6" Type="http://schemas.openxmlformats.org/officeDocument/2006/relationships/theme" Target="../theme/theme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theme" Target="../theme/theme5.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75304"/>
        </a:solid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3">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0"/>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7FD7CDD7-822E-4FA1-B9E6-A9947F7B01F1}" type="datetimeFigureOut">
              <a:rPr lang="en-US" smtClean="0"/>
              <a:t>2/1/2015</a:t>
            </a:fld>
            <a:endParaRPr lang="en-US"/>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lIns="0" tIns="45720" rIns="0" bIns="0" rtlCol="0" anchor="b" anchorCtr="0"/>
          <a:lstStyle>
            <a:lvl1pPr algn="r">
              <a:defRPr sz="1100" b="1" baseline="0">
                <a:solidFill>
                  <a:srgbClr val="4D4D4D"/>
                </a:solidFill>
              </a:defRPr>
            </a:lvl1pPr>
          </a:lstStyle>
          <a:p>
            <a:fld id="{72AA4B6B-0627-4696-AC76-FC96BF27512A}"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07530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A8FEF3-52C8-E14C-8985-C3751D6A1A60}" type="datetimeFigureOut">
              <a:rPr lang="en-US" smtClean="0"/>
              <a:t>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4A9E7-4463-EE40-BB48-770BC187F5D2}" type="slidenum">
              <a:rPr lang="en-US" smtClean="0"/>
              <a:t>‹#›</a:t>
            </a:fld>
            <a:endParaRPr lang="en-US"/>
          </a:p>
        </p:txBody>
      </p:sp>
    </p:spTree>
    <p:extLst>
      <p:ext uri="{BB962C8B-B14F-4D97-AF65-F5344CB8AC3E}">
        <p14:creationId xmlns:p14="http://schemas.microsoft.com/office/powerpoint/2010/main" val="112125284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75304"/>
        </a:solidFill>
        <a:effectLst/>
      </p:bgPr>
    </p:bg>
    <p:spTree>
      <p:nvGrpSpPr>
        <p:cNvPr id="1" name=""/>
        <p:cNvGrpSpPr/>
        <p:nvPr/>
      </p:nvGrpSpPr>
      <p:grpSpPr>
        <a:xfrm>
          <a:off x="0" y="0"/>
          <a:ext cx="0" cy="0"/>
          <a:chOff x="0" y="0"/>
          <a:chExt cx="0" cy="0"/>
        </a:xfrm>
      </p:grpSpPr>
      <p:sp>
        <p:nvSpPr>
          <p:cNvPr id="7" name="Freeform 6"/>
          <p:cNvSpPr/>
          <p:nvPr/>
        </p:nvSpPr>
        <p:spPr>
          <a:xfrm>
            <a:off x="-2382" y="5050633"/>
            <a:ext cx="3574257"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2380" y="5051292"/>
            <a:ext cx="9146380"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01168" y="5870448"/>
            <a:ext cx="2176272" cy="201168"/>
          </a:xfrm>
          <a:prstGeom prst="rect">
            <a:avLst/>
          </a:prstGeom>
        </p:spPr>
        <p:txBody>
          <a:bodyPr vert="horz" lIns="91440" tIns="45720" rIns="91440" bIns="45720" rtlCol="0" anchor="ctr"/>
          <a:lstStyle>
            <a:lvl1pPr algn="l">
              <a:defRPr sz="1200">
                <a:solidFill>
                  <a:srgbClr val="FFFFFF"/>
                </a:solidFill>
              </a:defRPr>
            </a:lvl1pPr>
          </a:lstStyle>
          <a:p>
            <a:fld id="{7FD7CDD7-822E-4FA1-B9E6-A9947F7B01F1}" type="datetimeFigureOut">
              <a:rPr lang="en-US" smtClean="0"/>
              <a:t>2/1/2015</a:t>
            </a:fld>
            <a:endParaRPr lang="en-US"/>
          </a:p>
        </p:txBody>
      </p:sp>
      <p:sp>
        <p:nvSpPr>
          <p:cNvPr id="5" name="Footer Placeholder 4"/>
          <p:cNvSpPr>
            <a:spLocks noGrp="1"/>
          </p:cNvSpPr>
          <p:nvPr>
            <p:ph type="ftr" sz="quarter" idx="3"/>
          </p:nvPr>
        </p:nvSpPr>
        <p:spPr>
          <a:xfrm>
            <a:off x="3517514" y="6285122"/>
            <a:ext cx="47244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8401038" y="6170822"/>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72AA4B6B-0627-4696-AC76-FC96BF27512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7530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26141" y="314979"/>
            <a:ext cx="7691719" cy="1143000"/>
          </a:xfrm>
          <a:prstGeom prst="rect">
            <a:avLst/>
          </a:prstGeom>
        </p:spPr>
        <p:txBody>
          <a:bodyPr vert="horz" lIns="91440" tIns="45720" rIns="91440" bIns="45720" rtlCol="0" anchor="ctr">
            <a:noAutofit/>
          </a:bodyPr>
          <a:lstStyle/>
          <a:p>
            <a:r>
              <a:rPr/>
              <a:t>Click to edit title style</a:t>
            </a:r>
          </a:p>
        </p:txBody>
      </p:sp>
      <p:sp>
        <p:nvSpPr>
          <p:cNvPr id="3" name="Text Placeholder 2"/>
          <p:cNvSpPr>
            <a:spLocks noGrp="1"/>
          </p:cNvSpPr>
          <p:nvPr>
            <p:ph type="body" idx="1"/>
          </p:nvPr>
        </p:nvSpPr>
        <p:spPr>
          <a:xfrm>
            <a:off x="726141" y="1586753"/>
            <a:ext cx="7691719" cy="457199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400">
                <a:solidFill>
                  <a:schemeClr val="tx1">
                    <a:lumMod val="65000"/>
                    <a:lumOff val="35000"/>
                  </a:schemeClr>
                </a:solidFill>
              </a:defRPr>
            </a:lvl1pPr>
          </a:lstStyle>
          <a:p>
            <a:fld id="{7FD7CDD7-822E-4FA1-B9E6-A9947F7B01F1}" type="datetimeFigureOut">
              <a:rPr lang="en-US" smtClean="0"/>
              <a:t>2/1/2015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4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400">
                <a:solidFill>
                  <a:schemeClr val="tx1">
                    <a:lumMod val="65000"/>
                    <a:lumOff val="35000"/>
                  </a:schemeClr>
                </a:solidFill>
              </a:defRPr>
            </a:lvl1pPr>
          </a:lstStyle>
          <a:p>
            <a:fld id="{72AA4B6B-0627-4696-AC76-FC96BF27512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Lst>
  <p:txStyles>
    <p:titleStyle>
      <a:lvl1pPr algn="ctr" defTabSz="914400" rtl="0" eaLnBrk="1" latinLnBrk="0" hangingPunct="1">
        <a:spcBef>
          <a:spcPct val="0"/>
        </a:spcBef>
        <a:buNone/>
        <a:defRPr sz="5400" kern="1200">
          <a:solidFill>
            <a:schemeClr val="tx1">
              <a:lumMod val="85000"/>
              <a:lumOff val="15000"/>
            </a:schemeClr>
          </a:solidFill>
          <a:latin typeface="+mj-lt"/>
          <a:ea typeface="+mj-ea"/>
          <a:cs typeface="+mj-cs"/>
        </a:defRPr>
      </a:lvl1pPr>
    </p:titleStyle>
    <p:bodyStyle>
      <a:lvl1pPr marL="457200" indent="-457200" algn="l" defTabSz="914400" rtl="0" eaLnBrk="1" latinLnBrk="0" hangingPunct="1">
        <a:spcBef>
          <a:spcPts val="2400"/>
        </a:spcBef>
        <a:buSzPct val="90000"/>
        <a:buFont typeface="Wingdings" pitchFamily="2" charset="2"/>
        <a:buChar char="v"/>
        <a:defRPr sz="2400" kern="1200">
          <a:solidFill>
            <a:schemeClr val="tx1">
              <a:lumMod val="75000"/>
              <a:lumOff val="25000"/>
            </a:schemeClr>
          </a:solidFill>
          <a:latin typeface="+mn-lt"/>
          <a:ea typeface="+mn-ea"/>
          <a:cs typeface="+mn-cs"/>
        </a:defRPr>
      </a:lvl1pPr>
      <a:lvl2pPr marL="914400" indent="-457200" algn="l" defTabSz="914400" rtl="0" eaLnBrk="1" latinLnBrk="0" hangingPunct="1">
        <a:spcBef>
          <a:spcPts val="1200"/>
        </a:spcBef>
        <a:buClr>
          <a:schemeClr val="bg1">
            <a:lumMod val="65000"/>
          </a:schemeClr>
        </a:buClr>
        <a:buSzPct val="90000"/>
        <a:buFont typeface="Wingdings" pitchFamily="2" charset="2"/>
        <a:buChar char="v"/>
        <a:defRPr sz="2200" kern="1200">
          <a:solidFill>
            <a:schemeClr val="tx1">
              <a:lumMod val="75000"/>
              <a:lumOff val="25000"/>
            </a:schemeClr>
          </a:solidFill>
          <a:latin typeface="+mn-lt"/>
          <a:ea typeface="+mn-ea"/>
          <a:cs typeface="+mn-cs"/>
        </a:defRPr>
      </a:lvl2pPr>
      <a:lvl3pPr marL="1263650" indent="-349250" algn="l" defTabSz="914400" rtl="0" eaLnBrk="1" latinLnBrk="0" hangingPunct="1">
        <a:spcBef>
          <a:spcPts val="1200"/>
        </a:spcBef>
        <a:buSzPct val="90000"/>
        <a:buFont typeface="Wingdings" pitchFamily="2" charset="2"/>
        <a:buChar char="v"/>
        <a:defRPr sz="2000" kern="1200">
          <a:solidFill>
            <a:schemeClr val="tx1">
              <a:lumMod val="75000"/>
              <a:lumOff val="25000"/>
            </a:schemeClr>
          </a:solidFill>
          <a:latin typeface="+mn-lt"/>
          <a:ea typeface="+mn-ea"/>
          <a:cs typeface="+mn-cs"/>
        </a:defRPr>
      </a:lvl3pPr>
      <a:lvl4pPr marL="1600200" indent="-336550" algn="l" defTabSz="914400" rtl="0" eaLnBrk="1" latinLnBrk="0" hangingPunct="1">
        <a:spcBef>
          <a:spcPts val="1200"/>
        </a:spcBef>
        <a:buClr>
          <a:schemeClr val="bg1">
            <a:lumMod val="65000"/>
          </a:schemeClr>
        </a:buClr>
        <a:buSzPct val="90000"/>
        <a:buFont typeface="Wingdings" pitchFamily="2" charset="2"/>
        <a:buChar char="v"/>
        <a:defRPr sz="1800" kern="1200">
          <a:solidFill>
            <a:schemeClr val="tx1">
              <a:lumMod val="75000"/>
              <a:lumOff val="25000"/>
            </a:schemeClr>
          </a:solidFill>
          <a:latin typeface="+mn-lt"/>
          <a:ea typeface="+mn-ea"/>
          <a:cs typeface="+mn-cs"/>
        </a:defRPr>
      </a:lvl4pPr>
      <a:lvl5pPr marL="1946275" indent="-346075" algn="l" defTabSz="914400" rtl="0" eaLnBrk="1" latinLnBrk="0" hangingPunct="1">
        <a:spcBef>
          <a:spcPts val="1200"/>
        </a:spcBef>
        <a:buSzPct val="90000"/>
        <a:buFont typeface="Wingdings" pitchFamily="2" charset="2"/>
        <a:buChar char="v"/>
        <a:defRPr sz="1800" kern="1200">
          <a:solidFill>
            <a:schemeClr val="tx1">
              <a:lumMod val="75000"/>
              <a:lumOff val="25000"/>
            </a:schemeClr>
          </a:solidFill>
          <a:latin typeface="+mn-lt"/>
          <a:ea typeface="+mn-ea"/>
          <a:cs typeface="+mn-cs"/>
        </a:defRPr>
      </a:lvl5pPr>
      <a:lvl6pPr marL="229076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6pPr>
      <a:lvl7pPr marL="2625725" indent="-344488" algn="l" defTabSz="914400" rtl="0" eaLnBrk="1" latinLnBrk="0" hangingPunct="1">
        <a:spcBef>
          <a:spcPct val="20000"/>
        </a:spcBef>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7pPr>
      <a:lvl8pPr marL="2970213" indent="-344488" algn="l" defTabSz="914400" rtl="0" eaLnBrk="1" latinLnBrk="0" hangingPunct="1">
        <a:spcBef>
          <a:spcPct val="20000"/>
        </a:spcBef>
        <a:buClr>
          <a:schemeClr val="bg1">
            <a:lumMod val="65000"/>
          </a:schemeClr>
        </a:buClr>
        <a:buSzPct val="90000"/>
        <a:buFont typeface="Wingdings" pitchFamily="2" charset="2"/>
        <a:buChar char="v"/>
        <a:defRPr lang="en-US" sz="1800" kern="1200" dirty="0" smtClean="0">
          <a:solidFill>
            <a:schemeClr val="tx1">
              <a:lumMod val="75000"/>
              <a:lumOff val="25000"/>
            </a:schemeClr>
          </a:solidFill>
          <a:latin typeface="+mn-lt"/>
          <a:ea typeface="+mn-ea"/>
          <a:cs typeface="+mn-cs"/>
        </a:defRPr>
      </a:lvl8pPr>
      <a:lvl9pPr marL="3313113" indent="-344488" algn="l" defTabSz="914400" rtl="0" eaLnBrk="1" latinLnBrk="0" hangingPunct="1">
        <a:spcBef>
          <a:spcPct val="20000"/>
        </a:spcBef>
        <a:buSzPct val="90000"/>
        <a:buFont typeface="Wingdings" pitchFamily="2" charset="2"/>
        <a:buChar char="v"/>
        <a:defRPr lang="en-US" sz="1800" kern="1200" dirty="0">
          <a:solidFill>
            <a:schemeClr val="tx1">
              <a:lumMod val="75000"/>
              <a:lumOff val="2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7530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8474" y="484094"/>
            <a:ext cx="7556313" cy="1116106"/>
          </a:xfrm>
          <a:prstGeom prst="rect">
            <a:avLst/>
          </a:prstGeom>
        </p:spPr>
        <p:txBody>
          <a:bodyPr vert="horz" lIns="91440" tIns="45720" rIns="91440" bIns="45720" rtlCol="0" anchor="t" anchorCtr="0">
            <a:noAutofit/>
          </a:bodyPr>
          <a:lstStyle/>
          <a:p>
            <a:r>
              <a:rPr lang="en-US" smtClean="0"/>
              <a:t>Click to edit Master title style</a:t>
            </a:r>
            <a:endParaRPr/>
          </a:p>
        </p:txBody>
      </p:sp>
      <p:sp>
        <p:nvSpPr>
          <p:cNvPr id="3" name="Text Placeholder 2"/>
          <p:cNvSpPr>
            <a:spLocks noGrp="1"/>
          </p:cNvSpPr>
          <p:nvPr>
            <p:ph type="body" idx="1"/>
          </p:nvPr>
        </p:nvSpPr>
        <p:spPr>
          <a:xfrm>
            <a:off x="498474" y="1981200"/>
            <a:ext cx="7556313" cy="4144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6795247" y="6423585"/>
            <a:ext cx="2133600" cy="365125"/>
          </a:xfrm>
          <a:prstGeom prst="rect">
            <a:avLst/>
          </a:prstGeom>
        </p:spPr>
        <p:txBody>
          <a:bodyPr vert="horz" lIns="91440" tIns="45720" rIns="91440" bIns="45720" rtlCol="0" anchor="ctr"/>
          <a:lstStyle>
            <a:lvl1pPr algn="r">
              <a:defRPr sz="1100">
                <a:solidFill>
                  <a:schemeClr val="tx1">
                    <a:lumMod val="65000"/>
                    <a:lumOff val="35000"/>
                  </a:schemeClr>
                </a:solidFill>
              </a:defRPr>
            </a:lvl1pPr>
          </a:lstStyle>
          <a:p>
            <a:fld id="{7FD7CDD7-822E-4FA1-B9E6-A9947F7B01F1}" type="datetimeFigureOut">
              <a:rPr lang="en-US" smtClean="0"/>
              <a:t>2/1/2015</a:t>
            </a:fld>
            <a:endParaRPr lang="en-US"/>
          </a:p>
        </p:txBody>
      </p:sp>
      <p:sp>
        <p:nvSpPr>
          <p:cNvPr id="5" name="Footer Placeholder 4"/>
          <p:cNvSpPr>
            <a:spLocks noGrp="1"/>
          </p:cNvSpPr>
          <p:nvPr>
            <p:ph type="ftr" sz="quarter" idx="3"/>
          </p:nvPr>
        </p:nvSpPr>
        <p:spPr>
          <a:xfrm>
            <a:off x="201706" y="6423585"/>
            <a:ext cx="6122894"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305800" y="242234"/>
            <a:ext cx="554038" cy="365125"/>
          </a:xfrm>
          <a:prstGeom prst="rect">
            <a:avLst/>
          </a:prstGeom>
        </p:spPr>
        <p:txBody>
          <a:bodyPr vert="horz" lIns="91440" tIns="45720" rIns="91440" bIns="45720" rtlCol="0" anchor="ctr"/>
          <a:lstStyle>
            <a:lvl1pPr algn="r">
              <a:defRPr sz="1400">
                <a:solidFill>
                  <a:schemeClr val="bg1"/>
                </a:solidFill>
              </a:defRPr>
            </a:lvl1pPr>
          </a:lstStyle>
          <a:p>
            <a:fld id="{72AA4B6B-0627-4696-AC76-FC96BF27512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Lst>
  <p:txStyles>
    <p:titleStyle>
      <a:lvl1pPr algn="l" defTabSz="914400" rtl="0" eaLnBrk="1" latinLnBrk="0" hangingPunct="1">
        <a:spcBef>
          <a:spcPct val="0"/>
        </a:spcBef>
        <a:buNone/>
        <a:defRPr sz="3600" b="0" kern="1200">
          <a:solidFill>
            <a:schemeClr val="accent1"/>
          </a:solidFill>
          <a:latin typeface="+mj-lt"/>
          <a:ea typeface="+mj-ea"/>
          <a:cs typeface="+mj-cs"/>
        </a:defRPr>
      </a:lvl1pPr>
    </p:titleStyle>
    <p:bodyStyle>
      <a:lvl1pPr marL="228600" indent="-228600" algn="l" defTabSz="914400" rtl="0" eaLnBrk="1" latinLnBrk="0" hangingPunct="1">
        <a:spcBef>
          <a:spcPts val="2000"/>
        </a:spcBef>
        <a:buClr>
          <a:schemeClr val="accent1"/>
        </a:buClr>
        <a:buSzPct val="75000"/>
        <a:buFont typeface="Wingdings" pitchFamily="2" charset="2"/>
        <a:buChar char="n"/>
        <a:defRPr sz="2000" kern="1200">
          <a:solidFill>
            <a:schemeClr val="tx1">
              <a:lumMod val="65000"/>
              <a:lumOff val="35000"/>
            </a:schemeClr>
          </a:solidFill>
          <a:latin typeface="+mn-lt"/>
          <a:ea typeface="+mn-ea"/>
          <a:cs typeface="+mn-cs"/>
        </a:defRPr>
      </a:lvl1pPr>
      <a:lvl2pPr marL="4572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2pPr>
      <a:lvl3pPr marL="6858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3pPr>
      <a:lvl4pPr marL="914400" indent="-228600" algn="l" defTabSz="914400" rtl="0" eaLnBrk="1" latinLnBrk="0" hangingPunct="1">
        <a:spcBef>
          <a:spcPts val="600"/>
        </a:spcBef>
        <a:buClr>
          <a:schemeClr val="accent1">
            <a:lumMod val="60000"/>
            <a:lumOff val="40000"/>
          </a:schemeClr>
        </a:buClr>
        <a:buSzPct val="75000"/>
        <a:buFont typeface="Wingdings" pitchFamily="2" charset="2"/>
        <a:buChar char="n"/>
        <a:defRPr sz="1800" kern="1200">
          <a:solidFill>
            <a:schemeClr val="tx1">
              <a:lumMod val="65000"/>
              <a:lumOff val="35000"/>
            </a:schemeClr>
          </a:solidFill>
          <a:latin typeface="+mn-lt"/>
          <a:ea typeface="+mn-ea"/>
          <a:cs typeface="+mn-cs"/>
        </a:defRPr>
      </a:lvl4pPr>
      <a:lvl5pPr marL="1143000" indent="-228600" algn="l" defTabSz="914400" rtl="0" eaLnBrk="1" latinLnBrk="0" hangingPunct="1">
        <a:spcBef>
          <a:spcPts val="600"/>
        </a:spcBef>
        <a:buClr>
          <a:schemeClr val="accent1"/>
        </a:buClr>
        <a:buSzPct val="75000"/>
        <a:buFont typeface="Wingdings" pitchFamily="2" charset="2"/>
        <a:buChar char="n"/>
        <a:defRPr sz="1800" kern="1200">
          <a:solidFill>
            <a:schemeClr val="tx1">
              <a:lumMod val="65000"/>
              <a:lumOff val="35000"/>
            </a:schemeClr>
          </a:solidFill>
          <a:latin typeface="+mn-lt"/>
          <a:ea typeface="+mn-ea"/>
          <a:cs typeface="+mn-cs"/>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1.png"/><Relationship Id="rId7"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1.png"/><Relationship Id="rId2" Type="http://schemas.openxmlformats.org/officeDocument/2006/relationships/image" Target="../media/image57.jp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13" Type="http://schemas.microsoft.com/office/2007/relationships/hdphoto" Target="../media/hdphoto5.wdp"/><Relationship Id="rId3" Type="http://schemas.openxmlformats.org/officeDocument/2006/relationships/image" Target="../media/image11.png"/><Relationship Id="rId7" Type="http://schemas.microsoft.com/office/2007/relationships/hdphoto" Target="../media/hdphoto2.wdp"/><Relationship Id="rId12"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11" Type="http://schemas.microsoft.com/office/2007/relationships/hdphoto" Target="../media/hdphoto4.wdp"/><Relationship Id="rId5" Type="http://schemas.microsoft.com/office/2007/relationships/hdphoto" Target="../media/hdphoto1.wdp"/><Relationship Id="rId10" Type="http://schemas.openxmlformats.org/officeDocument/2006/relationships/image" Target="../media/image17.jpeg"/><Relationship Id="rId4" Type="http://schemas.openxmlformats.org/officeDocument/2006/relationships/image" Target="../media/image14.png"/><Relationship Id="rId9" Type="http://schemas.microsoft.com/office/2007/relationships/hdphoto" Target="../media/hdphoto3.wdp"/></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76.jp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png"/></Relationships>
</file>

<file path=ppt/slides/_rels/slide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91.png"/></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13" Type="http://schemas.microsoft.com/office/2007/relationships/hdphoto" Target="../media/hdphoto10.wdp"/><Relationship Id="rId3" Type="http://schemas.openxmlformats.org/officeDocument/2006/relationships/image" Target="../media/image11.png"/><Relationship Id="rId7" Type="http://schemas.microsoft.com/office/2007/relationships/hdphoto" Target="../media/hdphoto7.wdp"/><Relationship Id="rId12"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11" Type="http://schemas.microsoft.com/office/2007/relationships/hdphoto" Target="../media/hdphoto9.wdp"/><Relationship Id="rId5" Type="http://schemas.microsoft.com/office/2007/relationships/hdphoto" Target="../media/hdphoto6.wdp"/><Relationship Id="rId10" Type="http://schemas.openxmlformats.org/officeDocument/2006/relationships/image" Target="../media/image22.jpeg"/><Relationship Id="rId4" Type="http://schemas.openxmlformats.org/officeDocument/2006/relationships/image" Target="../media/image19.jpeg"/><Relationship Id="rId9" Type="http://schemas.microsoft.com/office/2007/relationships/hdphoto" Target="../media/hdphoto8.wdp"/></Relationships>
</file>

<file path=ppt/slides/_rels/slide4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11.png"/><Relationship Id="rId7"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24.jpe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524000"/>
            <a:ext cx="4648200" cy="1524000"/>
          </a:xfrm>
        </p:spPr>
        <p:txBody>
          <a:bodyPr>
            <a:noAutofit/>
          </a:bodyPr>
          <a:lstStyle/>
          <a:p>
            <a:pPr algn="r"/>
            <a:r>
              <a:rPr lang="en-US" sz="4000" dirty="0" smtClean="0"/>
              <a:t>University of South Florida</a:t>
            </a:r>
            <a:endParaRPr lang="en-US" sz="4000" dirty="0"/>
          </a:p>
        </p:txBody>
      </p:sp>
      <p:sp>
        <p:nvSpPr>
          <p:cNvPr id="3" name="Subtitle 2"/>
          <p:cNvSpPr>
            <a:spLocks noGrp="1"/>
          </p:cNvSpPr>
          <p:nvPr>
            <p:ph type="subTitle" idx="1"/>
          </p:nvPr>
        </p:nvSpPr>
        <p:spPr>
          <a:xfrm>
            <a:off x="1447800" y="2971800"/>
            <a:ext cx="7010400" cy="1825625"/>
          </a:xfrm>
        </p:spPr>
        <p:txBody>
          <a:bodyPr>
            <a:normAutofit/>
          </a:bodyPr>
          <a:lstStyle/>
          <a:p>
            <a:pPr algn="r"/>
            <a:endParaRPr lang="en-US" sz="2400" dirty="0" smtClean="0"/>
          </a:p>
          <a:p>
            <a:pPr algn="r"/>
            <a:r>
              <a:rPr lang="en-US" sz="2400" dirty="0" smtClean="0">
                <a:solidFill>
                  <a:schemeClr val="tx1"/>
                </a:solidFill>
              </a:rPr>
              <a:t>American Society of Civil Engineers Student Chapter</a:t>
            </a:r>
          </a:p>
          <a:p>
            <a:pPr algn="r"/>
            <a:endParaRPr lang="en-US" sz="2400" dirty="0" smtClean="0"/>
          </a:p>
          <a:p>
            <a:pPr algn="r"/>
            <a:r>
              <a:rPr lang="en-US" sz="2200" dirty="0" smtClean="0"/>
              <a:t>Annual Report January 2014- December 2014</a:t>
            </a:r>
          </a:p>
          <a:p>
            <a:pPr algn="r"/>
            <a:endParaRPr lang="en-US" sz="2400" dirty="0" smtClean="0"/>
          </a:p>
          <a:p>
            <a:pPr algn="r"/>
            <a:endParaRPr lang="en-US" sz="2400" dirty="0"/>
          </a:p>
        </p:txBody>
      </p:sp>
    </p:spTree>
    <p:extLst>
      <p:ext uri="{BB962C8B-B14F-4D97-AF65-F5344CB8AC3E}">
        <p14:creationId xmlns:p14="http://schemas.microsoft.com/office/powerpoint/2010/main" val="15995303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68580" indent="0">
              <a:buNone/>
            </a:pPr>
            <a:r>
              <a:rPr lang="en-US" sz="2400" i="1" dirty="0" smtClean="0"/>
              <a:t>Retain more members at chapter meeting attendance.</a:t>
            </a:r>
          </a:p>
          <a:p>
            <a:pPr marL="68580" indent="0">
              <a:buNone/>
            </a:pPr>
            <a:endParaRPr lang="en-US" sz="2400" i="1" dirty="0"/>
          </a:p>
          <a:p>
            <a:r>
              <a:rPr lang="en-US" dirty="0"/>
              <a:t>Action: Make it a top priority to have a guest speaker at each of our meetings. This will keep members engaged and wanting to return</a:t>
            </a:r>
            <a:r>
              <a:rPr lang="en-US" dirty="0" smtClean="0"/>
              <a:t>.</a:t>
            </a:r>
          </a:p>
          <a:p>
            <a:endParaRPr lang="en-US" dirty="0"/>
          </a:p>
          <a:p>
            <a:r>
              <a:rPr lang="en-US" dirty="0"/>
              <a:t>Assessment: This has proved to be very successful. Our numbers do not have a significant drop from meeting to meeting</a:t>
            </a:r>
            <a:r>
              <a:rPr lang="en-US" dirty="0" smtClean="0"/>
              <a:t>.</a:t>
            </a:r>
          </a:p>
          <a:p>
            <a:endParaRPr lang="en-US" dirty="0"/>
          </a:p>
          <a:p>
            <a:r>
              <a:rPr lang="en-US" dirty="0"/>
              <a:t>Follow-up plan for the future: Request feedback from members to assure the presenters are keeping everyone engaged, and make sure we have a mixture in topic focuses.</a:t>
            </a:r>
          </a:p>
        </p:txBody>
      </p:sp>
      <p:sp>
        <p:nvSpPr>
          <p:cNvPr id="5" name="Title 1"/>
          <p:cNvSpPr>
            <a:spLocks noGrp="1"/>
          </p:cNvSpPr>
          <p:nvPr>
            <p:ph type="title"/>
          </p:nvPr>
        </p:nvSpPr>
        <p:spPr>
          <a:xfrm>
            <a:off x="685800" y="228600"/>
            <a:ext cx="5029200" cy="1143000"/>
          </a:xfrm>
        </p:spPr>
        <p:txBody>
          <a:bodyPr>
            <a:normAutofit/>
          </a:bodyPr>
          <a:lstStyle/>
          <a:p>
            <a:r>
              <a:rPr lang="en-US" sz="4000" dirty="0" smtClean="0"/>
              <a:t>Goal 3</a:t>
            </a:r>
            <a:endParaRPr lang="en-US" sz="4000" dirty="0"/>
          </a:p>
        </p:txBody>
      </p:sp>
      <p:pic>
        <p:nvPicPr>
          <p:cNvPr id="6" name="Picture 5" descr="logo2transparent (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Tree>
    <p:extLst>
      <p:ext uri="{BB962C8B-B14F-4D97-AF65-F5344CB8AC3E}">
        <p14:creationId xmlns:p14="http://schemas.microsoft.com/office/powerpoint/2010/main" val="3879281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0"/>
            <a:ext cx="5562600" cy="4038600"/>
          </a:xfrm>
        </p:spPr>
        <p:txBody>
          <a:bodyPr/>
          <a:lstStyle/>
          <a:p>
            <a:pPr marL="68580" indent="0">
              <a:buNone/>
            </a:pPr>
            <a:r>
              <a:rPr lang="en-US" sz="2400" i="1" dirty="0" smtClean="0"/>
              <a:t>Increase member participation at all events.</a:t>
            </a:r>
          </a:p>
          <a:p>
            <a:endParaRPr lang="en-US" sz="2400" i="1" dirty="0"/>
          </a:p>
          <a:p>
            <a:r>
              <a:rPr lang="en-US" dirty="0"/>
              <a:t>Action:  </a:t>
            </a:r>
            <a:r>
              <a:rPr lang="en-US" dirty="0" smtClean="0"/>
              <a:t>The newly elected executive board created an incentive program that awards points for each event a member attends. </a:t>
            </a:r>
            <a:r>
              <a:rPr lang="en-US" dirty="0"/>
              <a:t> </a:t>
            </a:r>
            <a:r>
              <a:rPr lang="en-US" dirty="0" smtClean="0"/>
              <a:t>In turn, these points could be used to redeem merchandise.</a:t>
            </a:r>
          </a:p>
          <a:p>
            <a:endParaRPr lang="en-US" dirty="0" smtClean="0"/>
          </a:p>
          <a:p>
            <a:r>
              <a:rPr lang="en-US" dirty="0"/>
              <a:t>Assessment: </a:t>
            </a:r>
            <a:r>
              <a:rPr lang="en-US" dirty="0" smtClean="0"/>
              <a:t> This </a:t>
            </a:r>
            <a:r>
              <a:rPr lang="en-US" dirty="0"/>
              <a:t>has proved to be very successful. Members are constantly asking how many points will be rewarded for upcoming events.</a:t>
            </a:r>
          </a:p>
          <a:p>
            <a:endParaRPr lang="en-US" dirty="0"/>
          </a:p>
        </p:txBody>
      </p:sp>
      <p:sp>
        <p:nvSpPr>
          <p:cNvPr id="5" name="Title 1"/>
          <p:cNvSpPr>
            <a:spLocks noGrp="1"/>
          </p:cNvSpPr>
          <p:nvPr>
            <p:ph type="title"/>
          </p:nvPr>
        </p:nvSpPr>
        <p:spPr>
          <a:xfrm>
            <a:off x="685800" y="228600"/>
            <a:ext cx="5029200" cy="1143000"/>
          </a:xfrm>
        </p:spPr>
        <p:txBody>
          <a:bodyPr>
            <a:normAutofit/>
          </a:bodyPr>
          <a:lstStyle/>
          <a:p>
            <a:r>
              <a:rPr lang="en-US" sz="4000" dirty="0" smtClean="0"/>
              <a:t>Goal 4</a:t>
            </a:r>
            <a:endParaRPr lang="en-US" sz="4000" dirty="0"/>
          </a:p>
        </p:txBody>
      </p:sp>
      <p:pic>
        <p:nvPicPr>
          <p:cNvPr id="6" name="Picture 5" descr="logo2transparent (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2" name="Picture 1"/>
          <p:cNvPicPr>
            <a:picLocks noChangeAspect="1"/>
          </p:cNvPicPr>
          <p:nvPr/>
        </p:nvPicPr>
        <p:blipFill>
          <a:blip r:embed="rId3"/>
          <a:stretch>
            <a:fillRect/>
          </a:stretch>
        </p:blipFill>
        <p:spPr>
          <a:xfrm>
            <a:off x="6629400" y="2438400"/>
            <a:ext cx="2077931" cy="2755900"/>
          </a:xfrm>
          <a:prstGeom prst="rect">
            <a:avLst/>
          </a:prstGeom>
        </p:spPr>
      </p:pic>
    </p:spTree>
    <p:extLst>
      <p:ext uri="{BB962C8B-B14F-4D97-AF65-F5344CB8AC3E}">
        <p14:creationId xmlns:p14="http://schemas.microsoft.com/office/powerpoint/2010/main" val="3684477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52600"/>
            <a:ext cx="7772400" cy="3429001"/>
          </a:xfrm>
        </p:spPr>
        <p:txBody>
          <a:bodyPr/>
          <a:lstStyle/>
          <a:p>
            <a:pPr marL="68580" indent="0">
              <a:buNone/>
            </a:pPr>
            <a:endParaRPr lang="en-US" dirty="0" smtClean="0"/>
          </a:p>
          <a:p>
            <a:r>
              <a:rPr lang="en-US" sz="2400" dirty="0"/>
              <a:t>Follow-up plan for the future:  </a:t>
            </a:r>
            <a:r>
              <a:rPr lang="en-US" sz="2400" dirty="0" smtClean="0"/>
              <a:t>While we are happy with the results of the program, we hope that members come to events because they genuinely want to participate. The incentive program serves as the first step. Now, it is up to each individual to determine what they want to gain from his or her ASCE membership. </a:t>
            </a:r>
            <a:endParaRPr lang="en-US" sz="2400" dirty="0"/>
          </a:p>
        </p:txBody>
      </p:sp>
      <p:sp>
        <p:nvSpPr>
          <p:cNvPr id="5" name="Title 1"/>
          <p:cNvSpPr>
            <a:spLocks noGrp="1"/>
          </p:cNvSpPr>
          <p:nvPr>
            <p:ph type="title"/>
          </p:nvPr>
        </p:nvSpPr>
        <p:spPr>
          <a:xfrm>
            <a:off x="685800" y="228600"/>
            <a:ext cx="5029200" cy="1143000"/>
          </a:xfrm>
        </p:spPr>
        <p:txBody>
          <a:bodyPr>
            <a:normAutofit/>
          </a:bodyPr>
          <a:lstStyle/>
          <a:p>
            <a:r>
              <a:rPr lang="en-US" sz="4000" dirty="0" smtClean="0"/>
              <a:t>Goal 4</a:t>
            </a:r>
            <a:endParaRPr lang="en-US" sz="4000" dirty="0"/>
          </a:p>
        </p:txBody>
      </p:sp>
      <p:pic>
        <p:nvPicPr>
          <p:cNvPr id="6" name="Picture 5" descr="logo2transparent (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Tree>
    <p:extLst>
      <p:ext uri="{BB962C8B-B14F-4D97-AF65-F5344CB8AC3E}">
        <p14:creationId xmlns:p14="http://schemas.microsoft.com/office/powerpoint/2010/main" val="35388328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sz="2400" dirty="0" smtClean="0">
                <a:solidFill>
                  <a:srgbClr val="FFFFFF"/>
                </a:solidFill>
              </a:rPr>
              <a:t>119</a:t>
            </a:r>
            <a:r>
              <a:rPr lang="en-US" sz="2400" dirty="0" smtClean="0"/>
              <a:t> members</a:t>
            </a:r>
          </a:p>
          <a:p>
            <a:r>
              <a:rPr lang="en-US" sz="2400" dirty="0" smtClean="0">
                <a:solidFill>
                  <a:srgbClr val="FFFFFF"/>
                </a:solidFill>
              </a:rPr>
              <a:t>84  </a:t>
            </a:r>
            <a:r>
              <a:rPr lang="en-US" sz="2400" dirty="0" smtClean="0"/>
              <a:t>ASCE National Society-level members</a:t>
            </a:r>
          </a:p>
          <a:p>
            <a:r>
              <a:rPr lang="en-US" sz="2400" dirty="0" smtClean="0">
                <a:solidFill>
                  <a:srgbClr val="FFFFFF"/>
                </a:solidFill>
              </a:rPr>
              <a:t>70% </a:t>
            </a:r>
            <a:r>
              <a:rPr lang="en-US" sz="2400" dirty="0" smtClean="0"/>
              <a:t>of members are Society-level members (Society-level/total members)</a:t>
            </a:r>
          </a:p>
          <a:p>
            <a:r>
              <a:rPr lang="en-US" sz="2400" dirty="0" smtClean="0">
                <a:solidFill>
                  <a:srgbClr val="FFFFFF"/>
                </a:solidFill>
              </a:rPr>
              <a:t>71</a:t>
            </a:r>
            <a:r>
              <a:rPr lang="en-US" sz="2400" dirty="0" smtClean="0">
                <a:solidFill>
                  <a:srgbClr val="FF0000"/>
                </a:solidFill>
              </a:rPr>
              <a:t> </a:t>
            </a:r>
            <a:r>
              <a:rPr lang="en-US" sz="2400" dirty="0" smtClean="0"/>
              <a:t>members with Junior and Senior status </a:t>
            </a:r>
          </a:p>
          <a:p>
            <a:r>
              <a:rPr lang="en-US" sz="2400" dirty="0" smtClean="0">
                <a:solidFill>
                  <a:srgbClr val="FFFFFF"/>
                </a:solidFill>
              </a:rPr>
              <a:t>248</a:t>
            </a:r>
            <a:r>
              <a:rPr lang="en-US" sz="2400" u="sng" dirty="0" smtClean="0">
                <a:solidFill>
                  <a:srgbClr val="FFFFFF"/>
                </a:solidFill>
              </a:rPr>
              <a:t> </a:t>
            </a:r>
            <a:r>
              <a:rPr lang="en-US" sz="2400" dirty="0" smtClean="0">
                <a:solidFill>
                  <a:srgbClr val="FFFFFF"/>
                </a:solidFill>
              </a:rPr>
              <a:t>Juniors </a:t>
            </a:r>
            <a:r>
              <a:rPr lang="en-US" sz="2400" dirty="0" smtClean="0"/>
              <a:t>and Seniors eligible to join ASCE (CE declared majors)</a:t>
            </a:r>
          </a:p>
          <a:p>
            <a:r>
              <a:rPr lang="en-US" sz="2400" dirty="0" smtClean="0">
                <a:solidFill>
                  <a:srgbClr val="FFFFFF"/>
                </a:solidFill>
              </a:rPr>
              <a:t>29% </a:t>
            </a:r>
            <a:r>
              <a:rPr lang="en-US" sz="2400" dirty="0" smtClean="0"/>
              <a:t>of eligible Juniors and Seniors that are members (</a:t>
            </a:r>
            <a:r>
              <a:rPr lang="en-US" sz="2400" dirty="0" err="1" smtClean="0"/>
              <a:t>Jr&amp;Sr</a:t>
            </a:r>
            <a:r>
              <a:rPr lang="en-US" sz="2400" dirty="0" smtClean="0"/>
              <a:t> members / </a:t>
            </a:r>
            <a:r>
              <a:rPr lang="en-US" sz="2400" dirty="0" err="1" smtClean="0"/>
              <a:t>Jr&amp;Sr</a:t>
            </a:r>
            <a:r>
              <a:rPr lang="en-US" sz="2400" dirty="0" smtClean="0"/>
              <a:t> eligible)</a:t>
            </a:r>
          </a:p>
          <a:p>
            <a:endParaRPr lang="en-US" dirty="0" smtClean="0"/>
          </a:p>
        </p:txBody>
      </p:sp>
      <p:sp>
        <p:nvSpPr>
          <p:cNvPr id="5" name="Title 1"/>
          <p:cNvSpPr>
            <a:spLocks noGrp="1"/>
          </p:cNvSpPr>
          <p:nvPr>
            <p:ph type="title"/>
          </p:nvPr>
        </p:nvSpPr>
        <p:spPr>
          <a:xfrm>
            <a:off x="685800" y="228600"/>
            <a:ext cx="5486400" cy="1143000"/>
          </a:xfrm>
        </p:spPr>
        <p:txBody>
          <a:bodyPr>
            <a:normAutofit fontScale="90000"/>
          </a:bodyPr>
          <a:lstStyle/>
          <a:p>
            <a:r>
              <a:rPr lang="en-US" sz="4400" dirty="0" smtClean="0"/>
              <a:t>Membership</a:t>
            </a:r>
            <a:r>
              <a:rPr lang="en-US" sz="4000" dirty="0" smtClean="0"/>
              <a:t> </a:t>
            </a:r>
            <a:r>
              <a:rPr lang="en-US" sz="4400" dirty="0" smtClean="0"/>
              <a:t>statistics</a:t>
            </a:r>
            <a:endParaRPr lang="en-US" sz="4400" dirty="0"/>
          </a:p>
        </p:txBody>
      </p:sp>
      <p:pic>
        <p:nvPicPr>
          <p:cNvPr id="6" name="Picture 5"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Tree>
    <p:extLst>
      <p:ext uri="{BB962C8B-B14F-4D97-AF65-F5344CB8AC3E}">
        <p14:creationId xmlns:p14="http://schemas.microsoft.com/office/powerpoint/2010/main" val="37869468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76400"/>
            <a:ext cx="4114800" cy="3733800"/>
          </a:xfrm>
        </p:spPr>
        <p:txBody>
          <a:bodyPr>
            <a:normAutofit/>
          </a:bodyPr>
          <a:lstStyle/>
          <a:p>
            <a:r>
              <a:rPr lang="en-US" sz="2400" dirty="0" smtClean="0"/>
              <a:t>7 professional meetings with an invited speaker.</a:t>
            </a:r>
          </a:p>
          <a:p>
            <a:r>
              <a:rPr lang="en-US" sz="2400" dirty="0" smtClean="0"/>
              <a:t>0 student talks and papers.</a:t>
            </a:r>
          </a:p>
          <a:p>
            <a:r>
              <a:rPr lang="en-US" sz="2400" dirty="0" smtClean="0"/>
              <a:t>1 professional licensure and ethics topic presented.</a:t>
            </a:r>
          </a:p>
          <a:p>
            <a:r>
              <a:rPr lang="en-US" sz="2400" dirty="0" smtClean="0"/>
              <a:t>2 field trips.</a:t>
            </a:r>
          </a:p>
          <a:p>
            <a:r>
              <a:rPr lang="en-US" sz="2400" dirty="0" smtClean="0"/>
              <a:t>4 social functions.</a:t>
            </a:r>
          </a:p>
          <a:p>
            <a:endParaRPr lang="en-US" sz="2400" dirty="0" smtClean="0"/>
          </a:p>
        </p:txBody>
      </p:sp>
      <p:sp>
        <p:nvSpPr>
          <p:cNvPr id="5" name="Title 1"/>
          <p:cNvSpPr>
            <a:spLocks noGrp="1"/>
          </p:cNvSpPr>
          <p:nvPr>
            <p:ph type="title"/>
          </p:nvPr>
        </p:nvSpPr>
        <p:spPr>
          <a:xfrm>
            <a:off x="685800" y="228600"/>
            <a:ext cx="5029200" cy="1143000"/>
          </a:xfrm>
        </p:spPr>
        <p:txBody>
          <a:bodyPr>
            <a:normAutofit/>
          </a:bodyPr>
          <a:lstStyle/>
          <a:p>
            <a:r>
              <a:rPr lang="en-US" sz="4000" dirty="0" smtClean="0"/>
              <a:t>Meeting statistics</a:t>
            </a:r>
            <a:endParaRPr lang="en-US" sz="4000" dirty="0"/>
          </a:p>
        </p:txBody>
      </p:sp>
      <p:pic>
        <p:nvPicPr>
          <p:cNvPr id="6" name="Picture 5"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4" name="Picture 3" descr="IMG_2062.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0600" y="1981200"/>
            <a:ext cx="3911600" cy="2933700"/>
          </a:xfrm>
          <a:prstGeom prst="rect">
            <a:avLst/>
          </a:prstGeom>
        </p:spPr>
      </p:pic>
    </p:spTree>
    <p:extLst>
      <p:ext uri="{BB962C8B-B14F-4D97-AF65-F5344CB8AC3E}">
        <p14:creationId xmlns:p14="http://schemas.microsoft.com/office/powerpoint/2010/main" val="2982014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228600"/>
            <a:ext cx="5029200" cy="1143000"/>
          </a:xfrm>
        </p:spPr>
        <p:txBody>
          <a:bodyPr>
            <a:normAutofit/>
          </a:bodyPr>
          <a:lstStyle/>
          <a:p>
            <a:r>
              <a:rPr lang="en-US" sz="4000" dirty="0" smtClean="0"/>
              <a:t>Guest Speakers</a:t>
            </a:r>
            <a:endParaRPr lang="en-US" sz="4000" dirty="0"/>
          </a:p>
        </p:txBody>
      </p:sp>
      <p:pic>
        <p:nvPicPr>
          <p:cNvPr id="6" name="Picture 5"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2" name="Picture 1"/>
          <p:cNvPicPr>
            <a:picLocks noChangeAspect="1"/>
          </p:cNvPicPr>
          <p:nvPr/>
        </p:nvPicPr>
        <p:blipFill>
          <a:blip r:embed="rId4"/>
          <a:stretch>
            <a:fillRect/>
          </a:stretch>
        </p:blipFill>
        <p:spPr>
          <a:xfrm>
            <a:off x="1219200" y="1905000"/>
            <a:ext cx="1371600" cy="1371600"/>
          </a:xfrm>
          <a:prstGeom prst="rect">
            <a:avLst/>
          </a:prstGeom>
        </p:spPr>
      </p:pic>
      <p:pic>
        <p:nvPicPr>
          <p:cNvPr id="4" name="Picture 3"/>
          <p:cNvPicPr>
            <a:picLocks noChangeAspect="1"/>
          </p:cNvPicPr>
          <p:nvPr/>
        </p:nvPicPr>
        <p:blipFill>
          <a:blip r:embed="rId5"/>
          <a:stretch>
            <a:fillRect/>
          </a:stretch>
        </p:blipFill>
        <p:spPr>
          <a:xfrm>
            <a:off x="6553200" y="1905000"/>
            <a:ext cx="1371600" cy="1371600"/>
          </a:xfrm>
          <a:prstGeom prst="rect">
            <a:avLst/>
          </a:prstGeom>
        </p:spPr>
      </p:pic>
      <p:pic>
        <p:nvPicPr>
          <p:cNvPr id="7" name="Picture 6"/>
          <p:cNvPicPr>
            <a:picLocks noChangeAspect="1"/>
          </p:cNvPicPr>
          <p:nvPr/>
        </p:nvPicPr>
        <p:blipFill>
          <a:blip r:embed="rId6"/>
          <a:stretch>
            <a:fillRect/>
          </a:stretch>
        </p:blipFill>
        <p:spPr>
          <a:xfrm>
            <a:off x="3581400" y="1905000"/>
            <a:ext cx="2043684" cy="1371600"/>
          </a:xfrm>
          <a:prstGeom prst="rect">
            <a:avLst/>
          </a:prstGeom>
        </p:spPr>
      </p:pic>
      <p:pic>
        <p:nvPicPr>
          <p:cNvPr id="9" name="Picture 8"/>
          <p:cNvPicPr>
            <a:picLocks noChangeAspect="1"/>
          </p:cNvPicPr>
          <p:nvPr/>
        </p:nvPicPr>
        <p:blipFill>
          <a:blip r:embed="rId7"/>
          <a:stretch>
            <a:fillRect/>
          </a:stretch>
        </p:blipFill>
        <p:spPr>
          <a:xfrm>
            <a:off x="838200" y="3886200"/>
            <a:ext cx="3080930" cy="1371600"/>
          </a:xfrm>
          <a:prstGeom prst="rect">
            <a:avLst/>
          </a:prstGeom>
        </p:spPr>
      </p:pic>
      <p:pic>
        <p:nvPicPr>
          <p:cNvPr id="10" name="Picture 9"/>
          <p:cNvPicPr>
            <a:picLocks noChangeAspect="1"/>
          </p:cNvPicPr>
          <p:nvPr/>
        </p:nvPicPr>
        <p:blipFill>
          <a:blip r:embed="rId8"/>
          <a:stretch>
            <a:fillRect/>
          </a:stretch>
        </p:blipFill>
        <p:spPr>
          <a:xfrm>
            <a:off x="5029200" y="3886200"/>
            <a:ext cx="3386138" cy="1371600"/>
          </a:xfrm>
          <a:prstGeom prst="rect">
            <a:avLst/>
          </a:prstGeom>
        </p:spPr>
      </p:pic>
    </p:spTree>
    <p:extLst>
      <p:ext uri="{BB962C8B-B14F-4D97-AF65-F5344CB8AC3E}">
        <p14:creationId xmlns:p14="http://schemas.microsoft.com/office/powerpoint/2010/main" val="963368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52600"/>
            <a:ext cx="5029200" cy="3657600"/>
          </a:xfrm>
        </p:spPr>
        <p:txBody>
          <a:bodyPr>
            <a:normAutofit fontScale="92500" lnSpcReduction="20000"/>
          </a:bodyPr>
          <a:lstStyle/>
          <a:p>
            <a:r>
              <a:rPr lang="en-US" sz="2400" dirty="0" smtClean="0"/>
              <a:t>Both students and professionals gathered at the Embassy Suites to celebrate the accomplishments of the student chapter.</a:t>
            </a:r>
          </a:p>
          <a:p>
            <a:r>
              <a:rPr lang="en-US" sz="2400" dirty="0" smtClean="0"/>
              <a:t>Guest speaker: </a:t>
            </a:r>
            <a:r>
              <a:rPr lang="en-US" sz="2400" dirty="0"/>
              <a:t>Ray Chiaramonte, Executive Director of Hillsborough County Planning </a:t>
            </a:r>
            <a:r>
              <a:rPr lang="en-US" sz="2400" dirty="0" smtClean="0"/>
              <a:t>Commission, presented “Imagine </a:t>
            </a:r>
            <a:r>
              <a:rPr lang="en-US" sz="2400" dirty="0"/>
              <a:t>2040", a comprehensive transportation plan for Tampa, Temple Terrace, Plant City, and Hillsborough </a:t>
            </a:r>
            <a:r>
              <a:rPr lang="en-US" sz="2400" dirty="0" smtClean="0"/>
              <a:t>County.</a:t>
            </a:r>
            <a:endParaRPr lang="en-US" sz="2400" dirty="0" smtClean="0">
              <a:solidFill>
                <a:srgbClr val="FF0000"/>
              </a:solidFill>
            </a:endParaRPr>
          </a:p>
          <a:p>
            <a:r>
              <a:rPr lang="en-US" sz="2400" dirty="0" smtClean="0"/>
              <a:t>Presentation of awards and installment of new officers.</a:t>
            </a:r>
          </a:p>
          <a:p>
            <a:endParaRPr lang="en-US" sz="2800" dirty="0" smtClean="0"/>
          </a:p>
          <a:p>
            <a:endParaRPr lang="en-US" dirty="0" smtClean="0"/>
          </a:p>
          <a:p>
            <a:endParaRPr lang="en-US" dirty="0"/>
          </a:p>
        </p:txBody>
      </p:sp>
      <p:sp>
        <p:nvSpPr>
          <p:cNvPr id="5" name="Title 1"/>
          <p:cNvSpPr>
            <a:spLocks noGrp="1"/>
          </p:cNvSpPr>
          <p:nvPr>
            <p:ph type="title"/>
          </p:nvPr>
        </p:nvSpPr>
        <p:spPr>
          <a:xfrm>
            <a:off x="685800" y="228600"/>
            <a:ext cx="5029200" cy="1143000"/>
          </a:xfrm>
        </p:spPr>
        <p:txBody>
          <a:bodyPr>
            <a:normAutofit/>
          </a:bodyPr>
          <a:lstStyle/>
          <a:p>
            <a:r>
              <a:rPr lang="en-US" sz="4000" dirty="0" smtClean="0"/>
              <a:t>Spring Banquet</a:t>
            </a:r>
            <a:endParaRPr lang="en-US" sz="4000" dirty="0"/>
          </a:p>
        </p:txBody>
      </p:sp>
      <p:pic>
        <p:nvPicPr>
          <p:cNvPr id="6" name="Picture 5"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9" name="Picture 8"/>
          <p:cNvPicPr>
            <a:picLocks noChangeAspect="1"/>
          </p:cNvPicPr>
          <p:nvPr/>
        </p:nvPicPr>
        <p:blipFill>
          <a:blip r:embed="rId4"/>
          <a:stretch>
            <a:fillRect/>
          </a:stretch>
        </p:blipFill>
        <p:spPr>
          <a:xfrm>
            <a:off x="5943600" y="1676400"/>
            <a:ext cx="2866458" cy="1905000"/>
          </a:xfrm>
          <a:prstGeom prst="rect">
            <a:avLst/>
          </a:prstGeom>
        </p:spPr>
      </p:pic>
      <p:pic>
        <p:nvPicPr>
          <p:cNvPr id="2" name="Picture 1"/>
          <p:cNvPicPr>
            <a:picLocks noChangeAspect="1"/>
          </p:cNvPicPr>
          <p:nvPr/>
        </p:nvPicPr>
        <p:blipFill>
          <a:blip r:embed="rId5"/>
          <a:stretch>
            <a:fillRect/>
          </a:stretch>
        </p:blipFill>
        <p:spPr>
          <a:xfrm>
            <a:off x="5943600" y="3733800"/>
            <a:ext cx="2866458" cy="1905000"/>
          </a:xfrm>
          <a:prstGeom prst="rect">
            <a:avLst/>
          </a:prstGeom>
        </p:spPr>
      </p:pic>
    </p:spTree>
    <p:extLst>
      <p:ext uri="{BB962C8B-B14F-4D97-AF65-F5344CB8AC3E}">
        <p14:creationId xmlns:p14="http://schemas.microsoft.com/office/powerpoint/2010/main" val="31785340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228600"/>
            <a:ext cx="5029200" cy="1143000"/>
          </a:xfrm>
        </p:spPr>
        <p:txBody>
          <a:bodyPr>
            <a:normAutofit/>
          </a:bodyPr>
          <a:lstStyle/>
          <a:p>
            <a:r>
              <a:rPr lang="en-US" sz="4000" dirty="0" smtClean="0"/>
              <a:t>Spring Banquet</a:t>
            </a:r>
            <a:endParaRPr lang="en-US" sz="4000" dirty="0"/>
          </a:p>
        </p:txBody>
      </p:sp>
      <p:pic>
        <p:nvPicPr>
          <p:cNvPr id="6" name="Picture 5"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7" name="Picture 6"/>
          <p:cNvPicPr>
            <a:picLocks noChangeAspect="1"/>
          </p:cNvPicPr>
          <p:nvPr/>
        </p:nvPicPr>
        <p:blipFill>
          <a:blip r:embed="rId4"/>
          <a:stretch>
            <a:fillRect/>
          </a:stretch>
        </p:blipFill>
        <p:spPr>
          <a:xfrm>
            <a:off x="381000" y="1524000"/>
            <a:ext cx="4876800" cy="3657600"/>
          </a:xfrm>
          <a:prstGeom prst="rect">
            <a:avLst/>
          </a:prstGeom>
        </p:spPr>
      </p:pic>
      <p:pic>
        <p:nvPicPr>
          <p:cNvPr id="4" name="Picture 3"/>
          <p:cNvPicPr>
            <a:picLocks noChangeAspect="1"/>
          </p:cNvPicPr>
          <p:nvPr/>
        </p:nvPicPr>
        <p:blipFill>
          <a:blip r:embed="rId5"/>
          <a:stretch>
            <a:fillRect/>
          </a:stretch>
        </p:blipFill>
        <p:spPr>
          <a:xfrm>
            <a:off x="6858000" y="2819400"/>
            <a:ext cx="1905000" cy="2895600"/>
          </a:xfrm>
          <a:prstGeom prst="rect">
            <a:avLst/>
          </a:prstGeom>
        </p:spPr>
      </p:pic>
      <p:pic>
        <p:nvPicPr>
          <p:cNvPr id="8" name="Picture 7"/>
          <p:cNvPicPr>
            <a:picLocks noChangeAspect="1"/>
          </p:cNvPicPr>
          <p:nvPr/>
        </p:nvPicPr>
        <p:blipFill>
          <a:blip r:embed="rId6"/>
          <a:stretch>
            <a:fillRect/>
          </a:stretch>
        </p:blipFill>
        <p:spPr>
          <a:xfrm>
            <a:off x="6858001" y="1524000"/>
            <a:ext cx="1905000" cy="1219200"/>
          </a:xfrm>
          <a:prstGeom prst="rect">
            <a:avLst/>
          </a:prstGeom>
        </p:spPr>
      </p:pic>
      <p:pic>
        <p:nvPicPr>
          <p:cNvPr id="10" name="Picture 9"/>
          <p:cNvPicPr>
            <a:picLocks noChangeAspect="1"/>
          </p:cNvPicPr>
          <p:nvPr/>
        </p:nvPicPr>
        <p:blipFill>
          <a:blip r:embed="rId7"/>
          <a:stretch>
            <a:fillRect/>
          </a:stretch>
        </p:blipFill>
        <p:spPr>
          <a:xfrm flipH="1">
            <a:off x="5410200" y="1524000"/>
            <a:ext cx="1295402" cy="1981200"/>
          </a:xfrm>
          <a:prstGeom prst="rect">
            <a:avLst/>
          </a:prstGeom>
        </p:spPr>
      </p:pic>
      <p:pic>
        <p:nvPicPr>
          <p:cNvPr id="11" name="Picture 10"/>
          <p:cNvPicPr>
            <a:picLocks noChangeAspect="1"/>
          </p:cNvPicPr>
          <p:nvPr/>
        </p:nvPicPr>
        <p:blipFill>
          <a:blip r:embed="rId8"/>
          <a:stretch>
            <a:fillRect/>
          </a:stretch>
        </p:blipFill>
        <p:spPr>
          <a:xfrm>
            <a:off x="5410200" y="3733799"/>
            <a:ext cx="1295400" cy="1981201"/>
          </a:xfrm>
          <a:prstGeom prst="rect">
            <a:avLst/>
          </a:prstGeom>
        </p:spPr>
      </p:pic>
    </p:spTree>
    <p:extLst>
      <p:ext uri="{BB962C8B-B14F-4D97-AF65-F5344CB8AC3E}">
        <p14:creationId xmlns:p14="http://schemas.microsoft.com/office/powerpoint/2010/main" val="38091812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276600"/>
            <a:ext cx="2895600" cy="2971800"/>
          </a:xfrm>
        </p:spPr>
        <p:txBody>
          <a:bodyPr>
            <a:normAutofit/>
          </a:bodyPr>
          <a:lstStyle/>
          <a:p>
            <a:endParaRPr lang="en-US" dirty="0" smtClean="0"/>
          </a:p>
          <a:p>
            <a:endParaRPr lang="en-US" dirty="0"/>
          </a:p>
        </p:txBody>
      </p:sp>
      <p:sp>
        <p:nvSpPr>
          <p:cNvPr id="5" name="Title 1"/>
          <p:cNvSpPr>
            <a:spLocks noGrp="1"/>
          </p:cNvSpPr>
          <p:nvPr>
            <p:ph type="title"/>
          </p:nvPr>
        </p:nvSpPr>
        <p:spPr>
          <a:xfrm>
            <a:off x="685800" y="228600"/>
            <a:ext cx="5029200" cy="1143000"/>
          </a:xfrm>
        </p:spPr>
        <p:txBody>
          <a:bodyPr>
            <a:normAutofit fontScale="90000"/>
          </a:bodyPr>
          <a:lstStyle/>
          <a:p>
            <a:r>
              <a:rPr lang="en-US" sz="4000" dirty="0" smtClean="0"/>
              <a:t>Bulls go green event</a:t>
            </a:r>
            <a:endParaRPr lang="en-US" sz="4000" dirty="0"/>
          </a:p>
        </p:txBody>
      </p:sp>
      <p:pic>
        <p:nvPicPr>
          <p:cNvPr id="6" name="Picture 5"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
        <p:nvSpPr>
          <p:cNvPr id="7" name="Content Placeholder 2"/>
          <p:cNvSpPr txBox="1">
            <a:spLocks/>
          </p:cNvSpPr>
          <p:nvPr/>
        </p:nvSpPr>
        <p:spPr>
          <a:xfrm>
            <a:off x="685800" y="1600200"/>
            <a:ext cx="4572000" cy="3962400"/>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n-US" sz="2600" dirty="0" smtClean="0"/>
              <a:t>Event to promote sustainability in partner with the Student Environmental Association.</a:t>
            </a:r>
          </a:p>
          <a:p>
            <a:r>
              <a:rPr lang="en-US" sz="2600" dirty="0" smtClean="0"/>
              <a:t>Food catered by Taco Bus.</a:t>
            </a:r>
          </a:p>
          <a:p>
            <a:r>
              <a:rPr lang="en-US" sz="2600" dirty="0" smtClean="0"/>
              <a:t>Recruited </a:t>
            </a:r>
            <a:r>
              <a:rPr lang="en-US" sz="2600" dirty="0"/>
              <a:t>5</a:t>
            </a:r>
            <a:r>
              <a:rPr lang="en-US" sz="2600" dirty="0" smtClean="0"/>
              <a:t> new members.</a:t>
            </a:r>
          </a:p>
          <a:p>
            <a:r>
              <a:rPr lang="en-US" sz="2600" dirty="0" smtClean="0"/>
              <a:t>Participants had a blast playing Jenga and viewing the 2014 Concrete Canoe.</a:t>
            </a:r>
          </a:p>
          <a:p>
            <a:endParaRPr lang="en-US" sz="2800" dirty="0" smtClean="0"/>
          </a:p>
          <a:p>
            <a:endParaRPr lang="en-US" dirty="0" smtClean="0"/>
          </a:p>
          <a:p>
            <a:pPr marL="68580" indent="0">
              <a:buNone/>
            </a:pPr>
            <a:endParaRPr lang="en-US" dirty="0"/>
          </a:p>
        </p:txBody>
      </p:sp>
      <p:pic>
        <p:nvPicPr>
          <p:cNvPr id="2" name="Picture 1" descr="10441070_10204554467247269_7112635485993267961_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10200" y="1752600"/>
            <a:ext cx="1752600" cy="2895601"/>
          </a:xfrm>
          <a:prstGeom prst="rect">
            <a:avLst/>
          </a:prstGeom>
        </p:spPr>
      </p:pic>
      <p:pic>
        <p:nvPicPr>
          <p:cNvPr id="4" name="Picture 3"/>
          <p:cNvPicPr>
            <a:picLocks noChangeAspect="1"/>
          </p:cNvPicPr>
          <p:nvPr/>
        </p:nvPicPr>
        <p:blipFill>
          <a:blip r:embed="rId5"/>
          <a:stretch>
            <a:fillRect/>
          </a:stretch>
        </p:blipFill>
        <p:spPr>
          <a:xfrm>
            <a:off x="7239000" y="1752600"/>
            <a:ext cx="1637824" cy="2895600"/>
          </a:xfrm>
          <a:prstGeom prst="rect">
            <a:avLst/>
          </a:prstGeom>
        </p:spPr>
      </p:pic>
      <p:pic>
        <p:nvPicPr>
          <p:cNvPr id="10" name="Picture 9" descr="10477443_10204554467607278_1995563767426327600_n.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34000" y="3809999"/>
            <a:ext cx="3638235" cy="2057877"/>
          </a:xfrm>
          <a:prstGeom prst="rect">
            <a:avLst/>
          </a:prstGeom>
        </p:spPr>
      </p:pic>
    </p:spTree>
    <p:extLst>
      <p:ext uri="{BB962C8B-B14F-4D97-AF65-F5344CB8AC3E}">
        <p14:creationId xmlns:p14="http://schemas.microsoft.com/office/powerpoint/2010/main" val="4281715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3276600"/>
            <a:ext cx="2895600" cy="2971800"/>
          </a:xfrm>
        </p:spPr>
        <p:txBody>
          <a:bodyPr>
            <a:normAutofit/>
          </a:bodyPr>
          <a:lstStyle/>
          <a:p>
            <a:endParaRPr lang="en-US" dirty="0" smtClean="0"/>
          </a:p>
          <a:p>
            <a:endParaRPr lang="en-US" dirty="0"/>
          </a:p>
        </p:txBody>
      </p:sp>
      <p:sp>
        <p:nvSpPr>
          <p:cNvPr id="5" name="Title 1"/>
          <p:cNvSpPr>
            <a:spLocks noGrp="1"/>
          </p:cNvSpPr>
          <p:nvPr>
            <p:ph type="title"/>
          </p:nvPr>
        </p:nvSpPr>
        <p:spPr>
          <a:xfrm>
            <a:off x="685800" y="228600"/>
            <a:ext cx="5029200" cy="1143000"/>
          </a:xfrm>
        </p:spPr>
        <p:txBody>
          <a:bodyPr>
            <a:normAutofit fontScale="90000"/>
          </a:bodyPr>
          <a:lstStyle/>
          <a:p>
            <a:r>
              <a:rPr lang="en-US" sz="4000" dirty="0" smtClean="0"/>
              <a:t>50</a:t>
            </a:r>
            <a:r>
              <a:rPr lang="en-US" sz="4000" baseline="30000" dirty="0" smtClean="0"/>
              <a:t>th</a:t>
            </a:r>
            <a:r>
              <a:rPr lang="en-US" sz="4000" dirty="0" smtClean="0"/>
              <a:t> anniversary event</a:t>
            </a:r>
            <a:endParaRPr lang="en-US" sz="4000" dirty="0"/>
          </a:p>
        </p:txBody>
      </p:sp>
      <p:pic>
        <p:nvPicPr>
          <p:cNvPr id="6" name="Picture 5"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
        <p:nvSpPr>
          <p:cNvPr id="7" name="Content Placeholder 2"/>
          <p:cNvSpPr txBox="1">
            <a:spLocks/>
          </p:cNvSpPr>
          <p:nvPr/>
        </p:nvSpPr>
        <p:spPr>
          <a:xfrm>
            <a:off x="685800" y="1600200"/>
            <a:ext cx="4572000" cy="3962400"/>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n-US" sz="2600" dirty="0" smtClean="0"/>
              <a:t>The USF College of Engineering hosted a week of welcome BBQ that also served as an event to celebrate the school’s 50</a:t>
            </a:r>
            <a:r>
              <a:rPr lang="en-US" sz="2600" baseline="30000" dirty="0" smtClean="0"/>
              <a:t>th</a:t>
            </a:r>
            <a:r>
              <a:rPr lang="en-US" sz="2600" dirty="0" smtClean="0"/>
              <a:t> anniversary.  </a:t>
            </a:r>
          </a:p>
          <a:p>
            <a:r>
              <a:rPr lang="en-US" sz="2600" dirty="0" smtClean="0"/>
              <a:t>Steel bridge and concrete canoe on display.</a:t>
            </a:r>
          </a:p>
          <a:p>
            <a:r>
              <a:rPr lang="en-US" sz="2600" dirty="0" smtClean="0"/>
              <a:t>10 new members recruited. </a:t>
            </a:r>
          </a:p>
          <a:p>
            <a:endParaRPr lang="en-US" sz="2800" dirty="0" smtClean="0"/>
          </a:p>
          <a:p>
            <a:endParaRPr lang="en-US" dirty="0" smtClean="0"/>
          </a:p>
          <a:p>
            <a:pPr marL="68580" indent="0">
              <a:buNone/>
            </a:pPr>
            <a:endParaRPr lang="en-US" dirty="0"/>
          </a:p>
        </p:txBody>
      </p:sp>
      <p:pic>
        <p:nvPicPr>
          <p:cNvPr id="8" name="Picture 7"/>
          <p:cNvPicPr>
            <a:picLocks noChangeAspect="1"/>
          </p:cNvPicPr>
          <p:nvPr/>
        </p:nvPicPr>
        <p:blipFill>
          <a:blip r:embed="rId4"/>
          <a:stretch>
            <a:fillRect/>
          </a:stretch>
        </p:blipFill>
        <p:spPr>
          <a:xfrm>
            <a:off x="5638800" y="3733800"/>
            <a:ext cx="1447800" cy="2133600"/>
          </a:xfrm>
          <a:prstGeom prst="rect">
            <a:avLst/>
          </a:prstGeom>
        </p:spPr>
      </p:pic>
      <p:pic>
        <p:nvPicPr>
          <p:cNvPr id="11" name="Picture 10"/>
          <p:cNvPicPr>
            <a:picLocks noChangeAspect="1"/>
          </p:cNvPicPr>
          <p:nvPr/>
        </p:nvPicPr>
        <p:blipFill>
          <a:blip r:embed="rId5"/>
          <a:stretch>
            <a:fillRect/>
          </a:stretch>
        </p:blipFill>
        <p:spPr>
          <a:xfrm>
            <a:off x="7391400" y="3733800"/>
            <a:ext cx="1430302" cy="2133600"/>
          </a:xfrm>
          <a:prstGeom prst="rect">
            <a:avLst/>
          </a:prstGeom>
        </p:spPr>
      </p:pic>
      <p:pic>
        <p:nvPicPr>
          <p:cNvPr id="12" name="Picture 11"/>
          <p:cNvPicPr>
            <a:picLocks noChangeAspect="1"/>
          </p:cNvPicPr>
          <p:nvPr/>
        </p:nvPicPr>
        <p:blipFill>
          <a:blip r:embed="rId6"/>
          <a:stretch>
            <a:fillRect/>
          </a:stretch>
        </p:blipFill>
        <p:spPr>
          <a:xfrm>
            <a:off x="5638800" y="1676400"/>
            <a:ext cx="3200400" cy="1894749"/>
          </a:xfrm>
          <a:prstGeom prst="rect">
            <a:avLst/>
          </a:prstGeom>
        </p:spPr>
      </p:pic>
    </p:spTree>
    <p:extLst>
      <p:ext uri="{BB962C8B-B14F-4D97-AF65-F5344CB8AC3E}">
        <p14:creationId xmlns:p14="http://schemas.microsoft.com/office/powerpoint/2010/main" val="16859992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3810000" cy="3733800"/>
          </a:xfrm>
        </p:spPr>
        <p:txBody>
          <a:bodyPr>
            <a:normAutofit fontScale="92500" lnSpcReduction="10000"/>
          </a:bodyPr>
          <a:lstStyle/>
          <a:p>
            <a:pPr marL="68580" indent="0">
              <a:buNone/>
            </a:pPr>
            <a:r>
              <a:rPr lang="en-US" sz="2600" i="1" dirty="0" smtClean="0">
                <a:solidFill>
                  <a:srgbClr val="FFFFFF"/>
                </a:solidFill>
              </a:rPr>
              <a:t>ASCE USF Student Chapter</a:t>
            </a:r>
          </a:p>
          <a:p>
            <a:pPr marL="68580" indent="0">
              <a:buNone/>
            </a:pPr>
            <a:endParaRPr lang="en-US" sz="100" i="1" dirty="0" smtClean="0">
              <a:solidFill>
                <a:srgbClr val="FFFFFF"/>
              </a:solidFill>
            </a:endParaRPr>
          </a:p>
          <a:p>
            <a:pPr marL="68580" indent="0">
              <a:buNone/>
            </a:pPr>
            <a:r>
              <a:rPr lang="en-US" dirty="0" smtClean="0">
                <a:solidFill>
                  <a:srgbClr val="FFFFFF"/>
                </a:solidFill>
              </a:rPr>
              <a:t>University of South Florida</a:t>
            </a:r>
          </a:p>
          <a:p>
            <a:pPr marL="68580" indent="0">
              <a:buNone/>
            </a:pPr>
            <a:r>
              <a:rPr lang="en-US" dirty="0" smtClean="0">
                <a:solidFill>
                  <a:srgbClr val="FFFFFF"/>
                </a:solidFill>
              </a:rPr>
              <a:t>Department of Civil and Environmental Engineering</a:t>
            </a:r>
          </a:p>
          <a:p>
            <a:pPr marL="68580" indent="0">
              <a:buNone/>
            </a:pPr>
            <a:r>
              <a:rPr lang="en-US" dirty="0" smtClean="0">
                <a:solidFill>
                  <a:srgbClr val="FFFFFF"/>
                </a:solidFill>
              </a:rPr>
              <a:t>4202 East Fowler Ave. ENC 3300</a:t>
            </a:r>
          </a:p>
          <a:p>
            <a:pPr marL="68580" indent="0">
              <a:buNone/>
            </a:pPr>
            <a:r>
              <a:rPr lang="en-US" dirty="0" smtClean="0">
                <a:solidFill>
                  <a:srgbClr val="FFFFFF"/>
                </a:solidFill>
              </a:rPr>
              <a:t>Tampa, FL 33620</a:t>
            </a:r>
          </a:p>
          <a:p>
            <a:pPr marL="68580" indent="0">
              <a:buNone/>
            </a:pPr>
            <a:endParaRPr lang="en-US" i="1" dirty="0" smtClean="0">
              <a:solidFill>
                <a:srgbClr val="FFFFFF"/>
              </a:solidFill>
            </a:endParaRPr>
          </a:p>
          <a:p>
            <a:pPr marL="68580" indent="0">
              <a:buNone/>
            </a:pPr>
            <a:endParaRPr lang="en-US" i="1" dirty="0">
              <a:solidFill>
                <a:srgbClr val="FFFFFF"/>
              </a:solidFill>
            </a:endParaRPr>
          </a:p>
          <a:p>
            <a:pPr marL="68580" indent="0">
              <a:buNone/>
            </a:pPr>
            <a:r>
              <a:rPr lang="en-US" sz="2400" dirty="0" smtClean="0"/>
              <a:t>Like us on Facebook!</a:t>
            </a:r>
          </a:p>
          <a:p>
            <a:pPr marL="68580" indent="0">
              <a:buNone/>
            </a:pPr>
            <a:r>
              <a:rPr lang="en-US" sz="2400" dirty="0" err="1" smtClean="0"/>
              <a:t>www.facebook.com</a:t>
            </a:r>
            <a:r>
              <a:rPr lang="en-US" sz="2400" dirty="0" smtClean="0"/>
              <a:t>/ASCE.USF</a:t>
            </a:r>
          </a:p>
          <a:p>
            <a:pPr marL="68580" indent="0">
              <a:buNone/>
            </a:pPr>
            <a:endParaRPr lang="en-US" i="1" dirty="0" smtClean="0">
              <a:solidFill>
                <a:srgbClr val="3366FF"/>
              </a:solidFill>
            </a:endParaRPr>
          </a:p>
          <a:p>
            <a:pPr marL="68580" indent="0">
              <a:buNone/>
            </a:pPr>
            <a:endParaRPr lang="en-US" i="1" dirty="0" smtClean="0">
              <a:solidFill>
                <a:srgbClr val="3366FF"/>
              </a:solidFill>
            </a:endParaRPr>
          </a:p>
          <a:p>
            <a:endParaRPr lang="en-US" dirty="0"/>
          </a:p>
        </p:txBody>
      </p:sp>
      <p:pic>
        <p:nvPicPr>
          <p:cNvPr id="7" name="Picture 6"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
        <p:nvSpPr>
          <p:cNvPr id="8" name="Title 1"/>
          <p:cNvSpPr>
            <a:spLocks noGrp="1"/>
          </p:cNvSpPr>
          <p:nvPr>
            <p:ph type="title"/>
          </p:nvPr>
        </p:nvSpPr>
        <p:spPr>
          <a:xfrm>
            <a:off x="533400" y="228600"/>
            <a:ext cx="5638800" cy="1143000"/>
          </a:xfrm>
        </p:spPr>
        <p:txBody>
          <a:bodyPr>
            <a:noAutofit/>
          </a:bodyPr>
          <a:lstStyle/>
          <a:p>
            <a:r>
              <a:rPr lang="en-US" dirty="0" smtClean="0"/>
              <a:t>Contact Information</a:t>
            </a:r>
            <a:endParaRPr lang="en-US" dirty="0"/>
          </a:p>
        </p:txBody>
      </p:sp>
      <p:pic>
        <p:nvPicPr>
          <p:cNvPr id="2" name="Picture 1"/>
          <p:cNvPicPr>
            <a:picLocks noChangeAspect="1"/>
          </p:cNvPicPr>
          <p:nvPr/>
        </p:nvPicPr>
        <p:blipFill>
          <a:blip r:embed="rId4"/>
          <a:stretch>
            <a:fillRect/>
          </a:stretch>
        </p:blipFill>
        <p:spPr>
          <a:xfrm>
            <a:off x="3200400" y="4495800"/>
            <a:ext cx="457200" cy="391449"/>
          </a:xfrm>
          <a:prstGeom prst="rect">
            <a:avLst/>
          </a:prstGeom>
        </p:spPr>
      </p:pic>
      <p:pic>
        <p:nvPicPr>
          <p:cNvPr id="4" name="Picture 3"/>
          <p:cNvPicPr>
            <a:picLocks noChangeAspect="1"/>
          </p:cNvPicPr>
          <p:nvPr/>
        </p:nvPicPr>
        <p:blipFill>
          <a:blip r:embed="rId5"/>
          <a:stretch>
            <a:fillRect/>
          </a:stretch>
        </p:blipFill>
        <p:spPr>
          <a:xfrm>
            <a:off x="4419600" y="2209800"/>
            <a:ext cx="4191000" cy="2341180"/>
          </a:xfrm>
          <a:prstGeom prst="rect">
            <a:avLst/>
          </a:prstGeom>
        </p:spPr>
      </p:pic>
    </p:spTree>
    <p:extLst>
      <p:ext uri="{BB962C8B-B14F-4D97-AF65-F5344CB8AC3E}">
        <p14:creationId xmlns:p14="http://schemas.microsoft.com/office/powerpoint/2010/main" val="36534072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828800"/>
            <a:ext cx="5029200" cy="3276600"/>
          </a:xfrm>
        </p:spPr>
        <p:txBody>
          <a:bodyPr>
            <a:normAutofit/>
          </a:bodyPr>
          <a:lstStyle/>
          <a:p>
            <a:r>
              <a:rPr lang="en-US" sz="2800" dirty="0" smtClean="0"/>
              <a:t>First chapter meeting of the 2014 Fall semester. </a:t>
            </a:r>
          </a:p>
          <a:p>
            <a:r>
              <a:rPr lang="en-US" sz="2800" dirty="0" smtClean="0"/>
              <a:t>36 members in attendance.</a:t>
            </a:r>
          </a:p>
          <a:p>
            <a:r>
              <a:rPr lang="en-US" sz="2800" dirty="0"/>
              <a:t>Icebreaker required members to build the tallest structure using spaghetti and marshmallows. </a:t>
            </a:r>
          </a:p>
          <a:p>
            <a:endParaRPr lang="en-US" sz="2800" dirty="0" smtClean="0"/>
          </a:p>
          <a:p>
            <a:endParaRPr lang="en-US" dirty="0" smtClean="0"/>
          </a:p>
          <a:p>
            <a:endParaRPr lang="en-US" dirty="0"/>
          </a:p>
        </p:txBody>
      </p:sp>
      <p:sp>
        <p:nvSpPr>
          <p:cNvPr id="5" name="Title 1"/>
          <p:cNvSpPr>
            <a:spLocks noGrp="1"/>
          </p:cNvSpPr>
          <p:nvPr>
            <p:ph type="title"/>
          </p:nvPr>
        </p:nvSpPr>
        <p:spPr>
          <a:xfrm>
            <a:off x="685800" y="228600"/>
            <a:ext cx="5029200" cy="1143000"/>
          </a:xfrm>
        </p:spPr>
        <p:txBody>
          <a:bodyPr>
            <a:normAutofit/>
          </a:bodyPr>
          <a:lstStyle/>
          <a:p>
            <a:r>
              <a:rPr lang="en-US" sz="4000" dirty="0" smtClean="0"/>
              <a:t>Pasta structures</a:t>
            </a:r>
            <a:endParaRPr lang="en-US" sz="4000" dirty="0"/>
          </a:p>
        </p:txBody>
      </p:sp>
      <p:pic>
        <p:nvPicPr>
          <p:cNvPr id="6" name="Picture 5"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2" name="Picture 1" descr="IMAG0228.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43600" y="1676400"/>
            <a:ext cx="2743200" cy="4114800"/>
          </a:xfrm>
          <a:prstGeom prst="rect">
            <a:avLst/>
          </a:prstGeom>
        </p:spPr>
      </p:pic>
    </p:spTree>
    <p:extLst>
      <p:ext uri="{BB962C8B-B14F-4D97-AF65-F5344CB8AC3E}">
        <p14:creationId xmlns:p14="http://schemas.microsoft.com/office/powerpoint/2010/main" val="15469818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228600"/>
            <a:ext cx="5029200" cy="1143000"/>
          </a:xfrm>
        </p:spPr>
        <p:txBody>
          <a:bodyPr>
            <a:normAutofit fontScale="90000"/>
          </a:bodyPr>
          <a:lstStyle/>
          <a:p>
            <a:r>
              <a:rPr lang="en-US" sz="4000" dirty="0" smtClean="0"/>
              <a:t>Tampa steel erecting company site tour</a:t>
            </a:r>
            <a:endParaRPr lang="en-US" sz="4000" dirty="0"/>
          </a:p>
        </p:txBody>
      </p:sp>
      <p:pic>
        <p:nvPicPr>
          <p:cNvPr id="6" name="Picture 5"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4" name="Picture 3" descr="10641206_824887167555702_2616364500018112752_n.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800" y="2590800"/>
            <a:ext cx="4741333" cy="2667000"/>
          </a:xfrm>
          <a:prstGeom prst="rect">
            <a:avLst/>
          </a:prstGeom>
        </p:spPr>
      </p:pic>
      <p:sp>
        <p:nvSpPr>
          <p:cNvPr id="7" name="Content Placeholder 2"/>
          <p:cNvSpPr txBox="1">
            <a:spLocks/>
          </p:cNvSpPr>
          <p:nvPr/>
        </p:nvSpPr>
        <p:spPr>
          <a:xfrm>
            <a:off x="533400" y="1752600"/>
            <a:ext cx="4343400" cy="685800"/>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n-US" sz="2800" dirty="0" smtClean="0"/>
              <a:t>22 members in attendance. </a:t>
            </a:r>
          </a:p>
          <a:p>
            <a:endParaRPr lang="en-US" sz="2800" dirty="0" smtClean="0"/>
          </a:p>
          <a:p>
            <a:pPr marL="68580" indent="0">
              <a:buNone/>
            </a:pPr>
            <a:endParaRPr lang="en-US" sz="2800" dirty="0" smtClean="0"/>
          </a:p>
        </p:txBody>
      </p:sp>
      <p:pic>
        <p:nvPicPr>
          <p:cNvPr id="8" name="Picture 7"/>
          <p:cNvPicPr>
            <a:picLocks noChangeAspect="1"/>
          </p:cNvPicPr>
          <p:nvPr/>
        </p:nvPicPr>
        <p:blipFill>
          <a:blip r:embed="rId5"/>
          <a:stretch>
            <a:fillRect/>
          </a:stretch>
        </p:blipFill>
        <p:spPr>
          <a:xfrm>
            <a:off x="5867400" y="1676400"/>
            <a:ext cx="2590800" cy="1943100"/>
          </a:xfrm>
          <a:prstGeom prst="rect">
            <a:avLst/>
          </a:prstGeom>
        </p:spPr>
      </p:pic>
      <p:pic>
        <p:nvPicPr>
          <p:cNvPr id="10" name="Picture 9"/>
          <p:cNvPicPr>
            <a:picLocks noChangeAspect="1"/>
          </p:cNvPicPr>
          <p:nvPr/>
        </p:nvPicPr>
        <p:blipFill>
          <a:blip r:embed="rId6"/>
          <a:stretch>
            <a:fillRect/>
          </a:stretch>
        </p:blipFill>
        <p:spPr>
          <a:xfrm>
            <a:off x="5867400" y="3733800"/>
            <a:ext cx="2590800" cy="2024063"/>
          </a:xfrm>
          <a:prstGeom prst="rect">
            <a:avLst/>
          </a:prstGeom>
        </p:spPr>
      </p:pic>
    </p:spTree>
    <p:extLst>
      <p:ext uri="{BB962C8B-B14F-4D97-AF65-F5344CB8AC3E}">
        <p14:creationId xmlns:p14="http://schemas.microsoft.com/office/powerpoint/2010/main" val="5036975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76401"/>
            <a:ext cx="2895600" cy="2971800"/>
          </a:xfrm>
        </p:spPr>
        <p:txBody>
          <a:bodyPr>
            <a:normAutofit/>
          </a:bodyPr>
          <a:lstStyle/>
          <a:p>
            <a:endParaRPr lang="en-US" dirty="0" smtClean="0"/>
          </a:p>
          <a:p>
            <a:endParaRPr lang="en-US" dirty="0"/>
          </a:p>
        </p:txBody>
      </p:sp>
      <p:sp>
        <p:nvSpPr>
          <p:cNvPr id="5" name="Title 1"/>
          <p:cNvSpPr>
            <a:spLocks noGrp="1"/>
          </p:cNvSpPr>
          <p:nvPr>
            <p:ph type="title"/>
          </p:nvPr>
        </p:nvSpPr>
        <p:spPr>
          <a:xfrm>
            <a:off x="685800" y="228600"/>
            <a:ext cx="5029200" cy="1143000"/>
          </a:xfrm>
        </p:spPr>
        <p:txBody>
          <a:bodyPr>
            <a:normAutofit fontScale="90000"/>
          </a:bodyPr>
          <a:lstStyle/>
          <a:p>
            <a:r>
              <a:rPr lang="en-US" sz="4000" dirty="0" smtClean="0"/>
              <a:t>Skanska i-275 Widening site tour</a:t>
            </a:r>
            <a:endParaRPr lang="en-US" sz="4000" dirty="0"/>
          </a:p>
        </p:txBody>
      </p:sp>
      <p:pic>
        <p:nvPicPr>
          <p:cNvPr id="6" name="Picture 5"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
        <p:nvSpPr>
          <p:cNvPr id="7" name="Content Placeholder 2"/>
          <p:cNvSpPr txBox="1">
            <a:spLocks/>
          </p:cNvSpPr>
          <p:nvPr/>
        </p:nvSpPr>
        <p:spPr>
          <a:xfrm>
            <a:off x="304800" y="1752600"/>
            <a:ext cx="3810000" cy="685800"/>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n-US" sz="2400" dirty="0" smtClean="0"/>
              <a:t>24 members in attendance. </a:t>
            </a:r>
          </a:p>
          <a:p>
            <a:endParaRPr lang="en-US" sz="2800" dirty="0" smtClean="0"/>
          </a:p>
          <a:p>
            <a:endParaRPr lang="en-US" sz="2800" dirty="0" smtClean="0"/>
          </a:p>
          <a:p>
            <a:endParaRPr lang="en-US" sz="2800" dirty="0" smtClean="0"/>
          </a:p>
          <a:p>
            <a:endParaRPr lang="en-US" dirty="0" smtClean="0"/>
          </a:p>
          <a:p>
            <a:endParaRPr lang="en-US" dirty="0"/>
          </a:p>
        </p:txBody>
      </p:sp>
      <p:pic>
        <p:nvPicPr>
          <p:cNvPr id="8" name="Picture 7"/>
          <p:cNvPicPr>
            <a:picLocks noChangeAspect="1"/>
          </p:cNvPicPr>
          <p:nvPr/>
        </p:nvPicPr>
        <p:blipFill>
          <a:blip r:embed="rId4"/>
          <a:stretch>
            <a:fillRect/>
          </a:stretch>
        </p:blipFill>
        <p:spPr>
          <a:xfrm>
            <a:off x="2743200" y="2514600"/>
            <a:ext cx="3759200" cy="2819400"/>
          </a:xfrm>
          <a:prstGeom prst="rect">
            <a:avLst/>
          </a:prstGeom>
        </p:spPr>
      </p:pic>
      <p:pic>
        <p:nvPicPr>
          <p:cNvPr id="9" name="Picture 8"/>
          <p:cNvPicPr>
            <a:picLocks noChangeAspect="1"/>
          </p:cNvPicPr>
          <p:nvPr/>
        </p:nvPicPr>
        <p:blipFill>
          <a:blip r:embed="rId5"/>
          <a:stretch>
            <a:fillRect/>
          </a:stretch>
        </p:blipFill>
        <p:spPr>
          <a:xfrm>
            <a:off x="6629400" y="1828800"/>
            <a:ext cx="2209800" cy="1657350"/>
          </a:xfrm>
          <a:prstGeom prst="rect">
            <a:avLst/>
          </a:prstGeom>
        </p:spPr>
      </p:pic>
      <p:pic>
        <p:nvPicPr>
          <p:cNvPr id="2" name="Picture 1"/>
          <p:cNvPicPr>
            <a:picLocks noChangeAspect="1"/>
          </p:cNvPicPr>
          <p:nvPr/>
        </p:nvPicPr>
        <p:blipFill>
          <a:blip r:embed="rId6"/>
          <a:stretch>
            <a:fillRect/>
          </a:stretch>
        </p:blipFill>
        <p:spPr>
          <a:xfrm>
            <a:off x="381000" y="2514600"/>
            <a:ext cx="2133600" cy="2819400"/>
          </a:xfrm>
          <a:prstGeom prst="rect">
            <a:avLst/>
          </a:prstGeom>
        </p:spPr>
      </p:pic>
      <p:pic>
        <p:nvPicPr>
          <p:cNvPr id="4" name="Picture 3"/>
          <p:cNvPicPr>
            <a:picLocks noChangeAspect="1"/>
          </p:cNvPicPr>
          <p:nvPr/>
        </p:nvPicPr>
        <p:blipFill>
          <a:blip r:embed="rId7"/>
          <a:stretch>
            <a:fillRect/>
          </a:stretch>
        </p:blipFill>
        <p:spPr>
          <a:xfrm>
            <a:off x="6629400" y="3657600"/>
            <a:ext cx="2209800" cy="1676400"/>
          </a:xfrm>
          <a:prstGeom prst="rect">
            <a:avLst/>
          </a:prstGeom>
        </p:spPr>
      </p:pic>
    </p:spTree>
    <p:extLst>
      <p:ext uri="{BB962C8B-B14F-4D97-AF65-F5344CB8AC3E}">
        <p14:creationId xmlns:p14="http://schemas.microsoft.com/office/powerpoint/2010/main" val="14360432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76401"/>
            <a:ext cx="4191000" cy="2971800"/>
          </a:xfrm>
        </p:spPr>
        <p:txBody>
          <a:bodyPr>
            <a:normAutofit/>
          </a:bodyPr>
          <a:lstStyle/>
          <a:p>
            <a:endParaRPr lang="en-US" dirty="0" smtClean="0"/>
          </a:p>
          <a:p>
            <a:endParaRPr lang="en-US" dirty="0"/>
          </a:p>
        </p:txBody>
      </p:sp>
      <p:sp>
        <p:nvSpPr>
          <p:cNvPr id="5" name="Title 1"/>
          <p:cNvSpPr>
            <a:spLocks noGrp="1"/>
          </p:cNvSpPr>
          <p:nvPr>
            <p:ph type="title"/>
          </p:nvPr>
        </p:nvSpPr>
        <p:spPr>
          <a:xfrm>
            <a:off x="685800" y="228600"/>
            <a:ext cx="5029200" cy="1143000"/>
          </a:xfrm>
        </p:spPr>
        <p:txBody>
          <a:bodyPr>
            <a:normAutofit fontScale="90000"/>
          </a:bodyPr>
          <a:lstStyle/>
          <a:p>
            <a:r>
              <a:rPr lang="en-US" sz="4000" dirty="0" smtClean="0"/>
              <a:t>Riverfront park social</a:t>
            </a:r>
            <a:endParaRPr lang="en-US" sz="4000" dirty="0"/>
          </a:p>
        </p:txBody>
      </p:sp>
      <p:pic>
        <p:nvPicPr>
          <p:cNvPr id="6" name="Picture 5"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
        <p:nvSpPr>
          <p:cNvPr id="7" name="Content Placeholder 2"/>
          <p:cNvSpPr txBox="1">
            <a:spLocks/>
          </p:cNvSpPr>
          <p:nvPr/>
        </p:nvSpPr>
        <p:spPr>
          <a:xfrm>
            <a:off x="685800" y="1828800"/>
            <a:ext cx="7772400" cy="1676400"/>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algn="ctr"/>
            <a:r>
              <a:rPr lang="en-US" sz="2800" dirty="0" smtClean="0"/>
              <a:t>BBQ event for ASCE members, family and friends. </a:t>
            </a:r>
          </a:p>
          <a:p>
            <a:pPr algn="ctr"/>
            <a:r>
              <a:rPr lang="en-US" sz="2800" dirty="0" smtClean="0"/>
              <a:t>Held at USF Riverfront Park.</a:t>
            </a:r>
          </a:p>
          <a:p>
            <a:pPr algn="ctr"/>
            <a:r>
              <a:rPr lang="en-US" sz="2800" dirty="0" smtClean="0"/>
              <a:t>20 members attended</a:t>
            </a:r>
            <a:r>
              <a:rPr lang="en-US" sz="2400" dirty="0" smtClean="0"/>
              <a:t>.</a:t>
            </a:r>
          </a:p>
          <a:p>
            <a:endParaRPr lang="en-US" sz="2800" dirty="0" smtClean="0"/>
          </a:p>
          <a:p>
            <a:endParaRPr lang="en-US" sz="2800" dirty="0" smtClean="0"/>
          </a:p>
          <a:p>
            <a:endParaRPr lang="en-US" sz="2800" dirty="0" smtClean="0"/>
          </a:p>
          <a:p>
            <a:endParaRPr lang="en-US" sz="2800" dirty="0" smtClean="0"/>
          </a:p>
          <a:p>
            <a:endParaRPr lang="en-US" dirty="0" smtClean="0"/>
          </a:p>
          <a:p>
            <a:endParaRPr lang="en-US" dirty="0"/>
          </a:p>
        </p:txBody>
      </p:sp>
      <p:pic>
        <p:nvPicPr>
          <p:cNvPr id="2" name="Picture 1"/>
          <p:cNvPicPr>
            <a:picLocks noChangeAspect="1"/>
          </p:cNvPicPr>
          <p:nvPr/>
        </p:nvPicPr>
        <p:blipFill>
          <a:blip r:embed="rId4"/>
          <a:stretch>
            <a:fillRect/>
          </a:stretch>
        </p:blipFill>
        <p:spPr>
          <a:xfrm>
            <a:off x="2590800" y="3429000"/>
            <a:ext cx="3962400" cy="2228851"/>
          </a:xfrm>
          <a:prstGeom prst="rect">
            <a:avLst/>
          </a:prstGeom>
        </p:spPr>
      </p:pic>
    </p:spTree>
    <p:extLst>
      <p:ext uri="{BB962C8B-B14F-4D97-AF65-F5344CB8AC3E}">
        <p14:creationId xmlns:p14="http://schemas.microsoft.com/office/powerpoint/2010/main" val="366516688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524000"/>
            <a:ext cx="7772400" cy="3810001"/>
          </a:xfrm>
        </p:spPr>
        <p:txBody>
          <a:bodyPr>
            <a:noAutofit/>
          </a:bodyPr>
          <a:lstStyle/>
          <a:p>
            <a:pPr marL="68580" indent="0" algn="ctr">
              <a:buNone/>
            </a:pPr>
            <a:r>
              <a:rPr lang="en-US" sz="2800" i="1" dirty="0" smtClean="0"/>
              <a:t>2014 Southeast Regional Conference</a:t>
            </a:r>
          </a:p>
          <a:p>
            <a:pPr marL="68580" indent="0" algn="ctr">
              <a:buNone/>
            </a:pPr>
            <a:r>
              <a:rPr lang="en-US" sz="2800" dirty="0" smtClean="0"/>
              <a:t>University of South Florida, Tampa, FL</a:t>
            </a:r>
          </a:p>
          <a:p>
            <a:pPr marL="68580" indent="0" algn="ctr">
              <a:buNone/>
            </a:pPr>
            <a:r>
              <a:rPr lang="en-US" sz="2800" dirty="0" smtClean="0"/>
              <a:t>March 27-29, 2014</a:t>
            </a:r>
          </a:p>
          <a:p>
            <a:pPr marL="68580" indent="0" algn="ctr">
              <a:buNone/>
            </a:pPr>
            <a:r>
              <a:rPr lang="en-US" sz="2800" dirty="0" smtClean="0"/>
              <a:t>64 students attended</a:t>
            </a:r>
          </a:p>
        </p:txBody>
      </p:sp>
      <p:sp>
        <p:nvSpPr>
          <p:cNvPr id="5" name="Title 1"/>
          <p:cNvSpPr>
            <a:spLocks noGrp="1"/>
          </p:cNvSpPr>
          <p:nvPr>
            <p:ph type="title"/>
          </p:nvPr>
        </p:nvSpPr>
        <p:spPr>
          <a:xfrm>
            <a:off x="685800" y="228600"/>
            <a:ext cx="5715000" cy="1143000"/>
          </a:xfrm>
        </p:spPr>
        <p:txBody>
          <a:bodyPr>
            <a:noAutofit/>
          </a:bodyPr>
          <a:lstStyle/>
          <a:p>
            <a:r>
              <a:rPr lang="en-US" sz="3900" dirty="0" smtClean="0"/>
              <a:t>Student conference</a:t>
            </a:r>
            <a:endParaRPr lang="en-US" sz="3900" dirty="0"/>
          </a:p>
        </p:txBody>
      </p:sp>
      <p:pic>
        <p:nvPicPr>
          <p:cNvPr id="6" name="Picture 5"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762000" y="3810000"/>
            <a:ext cx="7672693" cy="2710639"/>
          </a:xfrm>
          <a:prstGeom prst="rect">
            <a:avLst/>
          </a:prstGeom>
        </p:spPr>
      </p:pic>
    </p:spTree>
    <p:extLst>
      <p:ext uri="{BB962C8B-B14F-4D97-AF65-F5344CB8AC3E}">
        <p14:creationId xmlns:p14="http://schemas.microsoft.com/office/powerpoint/2010/main" val="249290288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74638"/>
            <a:ext cx="5486400" cy="1143000"/>
          </a:xfrm>
        </p:spPr>
        <p:txBody>
          <a:bodyPr>
            <a:noAutofit/>
          </a:bodyPr>
          <a:lstStyle/>
          <a:p>
            <a:r>
              <a:rPr lang="en-US" dirty="0" smtClean="0"/>
              <a:t>Conference highlights</a:t>
            </a:r>
            <a:endParaRPr lang="en-US" dirty="0"/>
          </a:p>
        </p:txBody>
      </p:sp>
      <p:pic>
        <p:nvPicPr>
          <p:cNvPr id="4" name="Picture 3" descr="logo2transparent (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
        <p:nvSpPr>
          <p:cNvPr id="8" name="Content Placeholder 2"/>
          <p:cNvSpPr txBox="1">
            <a:spLocks/>
          </p:cNvSpPr>
          <p:nvPr/>
        </p:nvSpPr>
        <p:spPr>
          <a:xfrm>
            <a:off x="457200" y="1828800"/>
            <a:ext cx="4572000" cy="3429000"/>
          </a:xfrm>
          <a:prstGeom prst="rect">
            <a:avLst/>
          </a:prstGeom>
        </p:spPr>
        <p:txBody>
          <a:bodyPr vert="horz" lIns="0" tIns="45720" rIns="0" bIns="45720" rtlCol="0">
            <a:normAutofit lnSpcReduction="10000"/>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n-US" sz="3600" dirty="0" smtClean="0"/>
              <a:t>3</a:t>
            </a:r>
            <a:r>
              <a:rPr lang="en-US" sz="3600" baseline="30000" dirty="0" smtClean="0"/>
              <a:t>rd</a:t>
            </a:r>
            <a:r>
              <a:rPr lang="en-US" sz="3600" dirty="0" smtClean="0"/>
              <a:t> Place Overall</a:t>
            </a:r>
          </a:p>
          <a:p>
            <a:pPr marL="68580" indent="0">
              <a:buNone/>
            </a:pPr>
            <a:endParaRPr lang="en-US" sz="2600" dirty="0" smtClean="0"/>
          </a:p>
          <a:p>
            <a:pPr marL="68580" indent="0">
              <a:buNone/>
            </a:pPr>
            <a:endParaRPr lang="en-US" sz="2600" dirty="0" smtClean="0"/>
          </a:p>
          <a:p>
            <a:r>
              <a:rPr lang="en-US" sz="2800" dirty="0" smtClean="0"/>
              <a:t>1</a:t>
            </a:r>
            <a:r>
              <a:rPr lang="en-US" sz="2800" baseline="30000" dirty="0" smtClean="0"/>
              <a:t>st</a:t>
            </a:r>
            <a:r>
              <a:rPr lang="en-US" sz="2800" dirty="0" smtClean="0"/>
              <a:t> place Mortar Cube.</a:t>
            </a:r>
          </a:p>
          <a:p>
            <a:r>
              <a:rPr lang="en-US" sz="2800" dirty="0" smtClean="0"/>
              <a:t>3</a:t>
            </a:r>
            <a:r>
              <a:rPr lang="en-US" sz="2800" baseline="30000" dirty="0" smtClean="0"/>
              <a:t>rd</a:t>
            </a:r>
            <a:r>
              <a:rPr lang="en-US" sz="2800" dirty="0" smtClean="0"/>
              <a:t> place Balsa Tower.</a:t>
            </a:r>
          </a:p>
          <a:p>
            <a:r>
              <a:rPr lang="en-US" sz="2800" dirty="0" smtClean="0"/>
              <a:t>7</a:t>
            </a:r>
            <a:r>
              <a:rPr lang="en-US" sz="2800" baseline="30000" dirty="0" smtClean="0"/>
              <a:t>th</a:t>
            </a:r>
            <a:r>
              <a:rPr lang="en-US" sz="2800" dirty="0" smtClean="0"/>
              <a:t> place Concrete Shuffleboard</a:t>
            </a:r>
          </a:p>
          <a:p>
            <a:endParaRPr lang="en-US" sz="2800" dirty="0" smtClean="0"/>
          </a:p>
          <a:p>
            <a:endParaRPr lang="en-US" dirty="0" smtClean="0"/>
          </a:p>
          <a:p>
            <a:pPr marL="68580" indent="0">
              <a:buNone/>
            </a:pPr>
            <a:endParaRPr lang="en-US" dirty="0"/>
          </a:p>
        </p:txBody>
      </p:sp>
      <p:pic>
        <p:nvPicPr>
          <p:cNvPr id="6" name="Picture 5"/>
          <p:cNvPicPr>
            <a:picLocks noChangeAspect="1"/>
          </p:cNvPicPr>
          <p:nvPr/>
        </p:nvPicPr>
        <p:blipFill>
          <a:blip r:embed="rId3"/>
          <a:stretch>
            <a:fillRect/>
          </a:stretch>
        </p:blipFill>
        <p:spPr>
          <a:xfrm>
            <a:off x="4572000" y="1905000"/>
            <a:ext cx="3842755" cy="3129703"/>
          </a:xfrm>
          <a:prstGeom prst="rect">
            <a:avLst/>
          </a:prstGeom>
        </p:spPr>
      </p:pic>
      <p:pic>
        <p:nvPicPr>
          <p:cNvPr id="5" name="Picture 4"/>
          <p:cNvPicPr>
            <a:picLocks noChangeAspect="1"/>
          </p:cNvPicPr>
          <p:nvPr/>
        </p:nvPicPr>
        <p:blipFill>
          <a:blip r:embed="rId4"/>
          <a:stretch>
            <a:fillRect/>
          </a:stretch>
        </p:blipFill>
        <p:spPr>
          <a:xfrm>
            <a:off x="7086600" y="3962400"/>
            <a:ext cx="1581150" cy="2108200"/>
          </a:xfrm>
          <a:prstGeom prst="rect">
            <a:avLst/>
          </a:prstGeom>
        </p:spPr>
      </p:pic>
    </p:spTree>
    <p:extLst>
      <p:ext uri="{BB962C8B-B14F-4D97-AF65-F5344CB8AC3E}">
        <p14:creationId xmlns:p14="http://schemas.microsoft.com/office/powerpoint/2010/main" val="7565728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10151208_493698090753530_175126719_n.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676400"/>
            <a:ext cx="2540000" cy="1905000"/>
          </a:xfrm>
          <a:prstGeom prst="rect">
            <a:avLst/>
          </a:prstGeom>
        </p:spPr>
      </p:pic>
      <p:sp>
        <p:nvSpPr>
          <p:cNvPr id="2" name="Title 1"/>
          <p:cNvSpPr>
            <a:spLocks noGrp="1"/>
          </p:cNvSpPr>
          <p:nvPr>
            <p:ph type="title"/>
          </p:nvPr>
        </p:nvSpPr>
        <p:spPr>
          <a:xfrm>
            <a:off x="685800" y="274638"/>
            <a:ext cx="5486400" cy="1143000"/>
          </a:xfrm>
        </p:spPr>
        <p:txBody>
          <a:bodyPr>
            <a:noAutofit/>
          </a:bodyPr>
          <a:lstStyle/>
          <a:p>
            <a:r>
              <a:rPr lang="en-US" dirty="0" smtClean="0"/>
              <a:t>Conference highlights</a:t>
            </a:r>
            <a:endParaRPr lang="en-US" dirty="0"/>
          </a:p>
        </p:txBody>
      </p:sp>
      <p:pic>
        <p:nvPicPr>
          <p:cNvPr id="4" name="Picture 3"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6" name="Picture 5" descr="10014630_493698527420153_700582668_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4600" y="3733800"/>
            <a:ext cx="2438400" cy="1828800"/>
          </a:xfrm>
          <a:prstGeom prst="rect">
            <a:avLst/>
          </a:prstGeom>
        </p:spPr>
      </p:pic>
      <p:pic>
        <p:nvPicPr>
          <p:cNvPr id="10" name="Picture 9"/>
          <p:cNvPicPr>
            <a:picLocks noChangeAspect="1"/>
          </p:cNvPicPr>
          <p:nvPr/>
        </p:nvPicPr>
        <p:blipFill>
          <a:blip r:embed="rId5"/>
          <a:stretch>
            <a:fillRect/>
          </a:stretch>
        </p:blipFill>
        <p:spPr>
          <a:xfrm>
            <a:off x="3124200" y="1676400"/>
            <a:ext cx="2789946" cy="1905000"/>
          </a:xfrm>
          <a:prstGeom prst="rect">
            <a:avLst/>
          </a:prstGeom>
        </p:spPr>
      </p:pic>
      <p:pic>
        <p:nvPicPr>
          <p:cNvPr id="5" name="Picture 4"/>
          <p:cNvPicPr>
            <a:picLocks noChangeAspect="1"/>
          </p:cNvPicPr>
          <p:nvPr/>
        </p:nvPicPr>
        <p:blipFill>
          <a:blip r:embed="rId6"/>
          <a:stretch>
            <a:fillRect/>
          </a:stretch>
        </p:blipFill>
        <p:spPr>
          <a:xfrm>
            <a:off x="6248400" y="1676400"/>
            <a:ext cx="2540000" cy="1905000"/>
          </a:xfrm>
          <a:prstGeom prst="rect">
            <a:avLst/>
          </a:prstGeom>
        </p:spPr>
      </p:pic>
      <p:pic>
        <p:nvPicPr>
          <p:cNvPr id="7" name="Picture 6"/>
          <p:cNvPicPr>
            <a:picLocks noChangeAspect="1"/>
          </p:cNvPicPr>
          <p:nvPr/>
        </p:nvPicPr>
        <p:blipFill>
          <a:blip r:embed="rId7"/>
          <a:stretch>
            <a:fillRect/>
          </a:stretch>
        </p:blipFill>
        <p:spPr>
          <a:xfrm>
            <a:off x="3581400" y="3733800"/>
            <a:ext cx="2438400" cy="1828800"/>
          </a:xfrm>
          <a:prstGeom prst="rect">
            <a:avLst/>
          </a:prstGeom>
        </p:spPr>
      </p:pic>
    </p:spTree>
    <p:extLst>
      <p:ext uri="{BB962C8B-B14F-4D97-AF65-F5344CB8AC3E}">
        <p14:creationId xmlns:p14="http://schemas.microsoft.com/office/powerpoint/2010/main" val="15259125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228600"/>
            <a:ext cx="5867400" cy="1143000"/>
          </a:xfrm>
        </p:spPr>
        <p:txBody>
          <a:bodyPr>
            <a:noAutofit/>
          </a:bodyPr>
          <a:lstStyle/>
          <a:p>
            <a:r>
              <a:rPr lang="en-US" dirty="0" smtClean="0"/>
              <a:t>Student conference: concrete canoe</a:t>
            </a:r>
            <a:endParaRPr lang="en-US" dirty="0"/>
          </a:p>
        </p:txBody>
      </p:sp>
      <p:pic>
        <p:nvPicPr>
          <p:cNvPr id="5" name="Picture 4" descr="logo2transparent (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7" name="Picture 6"/>
          <p:cNvPicPr>
            <a:picLocks noChangeAspect="1"/>
          </p:cNvPicPr>
          <p:nvPr/>
        </p:nvPicPr>
        <p:blipFill>
          <a:blip r:embed="rId3"/>
          <a:stretch>
            <a:fillRect/>
          </a:stretch>
        </p:blipFill>
        <p:spPr>
          <a:xfrm>
            <a:off x="5562600" y="2971800"/>
            <a:ext cx="3245524" cy="2420621"/>
          </a:xfrm>
          <a:prstGeom prst="rect">
            <a:avLst/>
          </a:prstGeom>
        </p:spPr>
      </p:pic>
      <p:sp>
        <p:nvSpPr>
          <p:cNvPr id="8" name="Content Placeholder 2"/>
          <p:cNvSpPr>
            <a:spLocks noGrp="1"/>
          </p:cNvSpPr>
          <p:nvPr>
            <p:ph idx="1"/>
          </p:nvPr>
        </p:nvSpPr>
        <p:spPr>
          <a:xfrm>
            <a:off x="685800" y="1752600"/>
            <a:ext cx="4038600" cy="1371600"/>
          </a:xfrm>
        </p:spPr>
        <p:txBody>
          <a:bodyPr/>
          <a:lstStyle/>
          <a:p>
            <a:pPr marL="68580" indent="0">
              <a:buNone/>
            </a:pPr>
            <a:r>
              <a:rPr lang="en-US" sz="2800" dirty="0" smtClean="0"/>
              <a:t>Captain: Franki Vallejo</a:t>
            </a:r>
          </a:p>
          <a:p>
            <a:pPr marL="68580" indent="0">
              <a:buNone/>
            </a:pPr>
            <a:r>
              <a:rPr lang="en-US" sz="2800" dirty="0" smtClean="0"/>
              <a:t>Co Captain: Gabi Vella</a:t>
            </a:r>
          </a:p>
          <a:p>
            <a:pPr marL="68580" indent="0">
              <a:buNone/>
            </a:pPr>
            <a:endParaRPr lang="en-US" sz="2800" dirty="0"/>
          </a:p>
          <a:p>
            <a:pPr marL="68580" indent="0">
              <a:buNone/>
            </a:pPr>
            <a:endParaRPr lang="en-US" sz="2400" dirty="0" smtClean="0"/>
          </a:p>
        </p:txBody>
      </p:sp>
      <p:pic>
        <p:nvPicPr>
          <p:cNvPr id="2" name="Picture 1"/>
          <p:cNvPicPr>
            <a:picLocks noChangeAspect="1"/>
          </p:cNvPicPr>
          <p:nvPr/>
        </p:nvPicPr>
        <p:blipFill>
          <a:blip r:embed="rId4"/>
          <a:stretch>
            <a:fillRect/>
          </a:stretch>
        </p:blipFill>
        <p:spPr>
          <a:xfrm>
            <a:off x="3505200" y="2895600"/>
            <a:ext cx="1866900" cy="2489200"/>
          </a:xfrm>
          <a:prstGeom prst="rect">
            <a:avLst/>
          </a:prstGeom>
        </p:spPr>
      </p:pic>
      <p:pic>
        <p:nvPicPr>
          <p:cNvPr id="6" name="Picture 5"/>
          <p:cNvPicPr>
            <a:picLocks noChangeAspect="1"/>
          </p:cNvPicPr>
          <p:nvPr/>
        </p:nvPicPr>
        <p:blipFill>
          <a:blip r:embed="rId5"/>
          <a:stretch>
            <a:fillRect/>
          </a:stretch>
        </p:blipFill>
        <p:spPr>
          <a:xfrm>
            <a:off x="381000" y="3124200"/>
            <a:ext cx="2977435" cy="2194270"/>
          </a:xfrm>
          <a:prstGeom prst="rect">
            <a:avLst/>
          </a:prstGeom>
        </p:spPr>
      </p:pic>
      <p:sp>
        <p:nvSpPr>
          <p:cNvPr id="3" name="Rectangle 2"/>
          <p:cNvSpPr/>
          <p:nvPr/>
        </p:nvSpPr>
        <p:spPr>
          <a:xfrm>
            <a:off x="5334000" y="1981200"/>
            <a:ext cx="3200400" cy="523220"/>
          </a:xfrm>
          <a:prstGeom prst="rect">
            <a:avLst/>
          </a:prstGeom>
        </p:spPr>
        <p:txBody>
          <a:bodyPr wrap="square">
            <a:spAutoFit/>
          </a:bodyPr>
          <a:lstStyle/>
          <a:p>
            <a:r>
              <a:rPr lang="en-US" sz="2800" dirty="0"/>
              <a:t>10</a:t>
            </a:r>
            <a:r>
              <a:rPr lang="en-US" sz="2800" baseline="30000" dirty="0"/>
              <a:t>th</a:t>
            </a:r>
            <a:r>
              <a:rPr lang="en-US" sz="2800" dirty="0"/>
              <a:t> place overall.</a:t>
            </a:r>
          </a:p>
        </p:txBody>
      </p:sp>
    </p:spTree>
    <p:extLst>
      <p:ext uri="{BB962C8B-B14F-4D97-AF65-F5344CB8AC3E}">
        <p14:creationId xmlns:p14="http://schemas.microsoft.com/office/powerpoint/2010/main" val="25206660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228600"/>
            <a:ext cx="5867400" cy="1143000"/>
          </a:xfrm>
        </p:spPr>
        <p:txBody>
          <a:bodyPr>
            <a:noAutofit/>
          </a:bodyPr>
          <a:lstStyle/>
          <a:p>
            <a:r>
              <a:rPr lang="en-US" dirty="0" smtClean="0"/>
              <a:t>Student conference: concrete canoe</a:t>
            </a:r>
            <a:endParaRPr lang="en-US" dirty="0"/>
          </a:p>
        </p:txBody>
      </p:sp>
      <p:pic>
        <p:nvPicPr>
          <p:cNvPr id="5" name="Picture 4" descr="logo2transparent (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10" name="Picture 9"/>
          <p:cNvPicPr>
            <a:picLocks noChangeAspect="1"/>
          </p:cNvPicPr>
          <p:nvPr/>
        </p:nvPicPr>
        <p:blipFill>
          <a:blip r:embed="rId3"/>
          <a:stretch>
            <a:fillRect/>
          </a:stretch>
        </p:blipFill>
        <p:spPr>
          <a:xfrm>
            <a:off x="3124200" y="3352800"/>
            <a:ext cx="2295246" cy="2209800"/>
          </a:xfrm>
          <a:prstGeom prst="rect">
            <a:avLst/>
          </a:prstGeom>
        </p:spPr>
      </p:pic>
      <p:pic>
        <p:nvPicPr>
          <p:cNvPr id="11" name="Picture 10"/>
          <p:cNvPicPr>
            <a:picLocks noChangeAspect="1"/>
          </p:cNvPicPr>
          <p:nvPr/>
        </p:nvPicPr>
        <p:blipFill>
          <a:blip r:embed="rId4"/>
          <a:stretch>
            <a:fillRect/>
          </a:stretch>
        </p:blipFill>
        <p:spPr>
          <a:xfrm>
            <a:off x="5638800" y="3352800"/>
            <a:ext cx="3028244" cy="2209800"/>
          </a:xfrm>
          <a:prstGeom prst="rect">
            <a:avLst/>
          </a:prstGeom>
        </p:spPr>
      </p:pic>
      <p:pic>
        <p:nvPicPr>
          <p:cNvPr id="13" name="Picture 12"/>
          <p:cNvPicPr>
            <a:picLocks noChangeAspect="1"/>
          </p:cNvPicPr>
          <p:nvPr/>
        </p:nvPicPr>
        <p:blipFill>
          <a:blip r:embed="rId5"/>
          <a:stretch>
            <a:fillRect/>
          </a:stretch>
        </p:blipFill>
        <p:spPr>
          <a:xfrm>
            <a:off x="381000" y="1752600"/>
            <a:ext cx="2514600" cy="3371530"/>
          </a:xfrm>
          <a:prstGeom prst="rect">
            <a:avLst/>
          </a:prstGeom>
        </p:spPr>
      </p:pic>
      <p:pic>
        <p:nvPicPr>
          <p:cNvPr id="14" name="Picture 13"/>
          <p:cNvPicPr>
            <a:picLocks noChangeAspect="1"/>
          </p:cNvPicPr>
          <p:nvPr/>
        </p:nvPicPr>
        <p:blipFill>
          <a:blip r:embed="rId6"/>
          <a:stretch>
            <a:fillRect/>
          </a:stretch>
        </p:blipFill>
        <p:spPr>
          <a:xfrm>
            <a:off x="3124200" y="1752600"/>
            <a:ext cx="3606800" cy="1447800"/>
          </a:xfrm>
          <a:prstGeom prst="rect">
            <a:avLst/>
          </a:prstGeom>
        </p:spPr>
      </p:pic>
    </p:spTree>
    <p:extLst>
      <p:ext uri="{BB962C8B-B14F-4D97-AF65-F5344CB8AC3E}">
        <p14:creationId xmlns:p14="http://schemas.microsoft.com/office/powerpoint/2010/main" val="28872181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228600"/>
            <a:ext cx="5867400" cy="1143000"/>
          </a:xfrm>
        </p:spPr>
        <p:txBody>
          <a:bodyPr>
            <a:noAutofit/>
          </a:bodyPr>
          <a:lstStyle/>
          <a:p>
            <a:r>
              <a:rPr lang="en-US" dirty="0" smtClean="0"/>
              <a:t>Student conference: steel bridge</a:t>
            </a:r>
            <a:endParaRPr lang="en-US" dirty="0"/>
          </a:p>
        </p:txBody>
      </p:sp>
      <p:pic>
        <p:nvPicPr>
          <p:cNvPr id="5" name="Picture 4" descr="logo2transparent (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6" name="Picture 5"/>
          <p:cNvPicPr>
            <a:picLocks noChangeAspect="1"/>
          </p:cNvPicPr>
          <p:nvPr/>
        </p:nvPicPr>
        <p:blipFill>
          <a:blip r:embed="rId3"/>
          <a:stretch>
            <a:fillRect/>
          </a:stretch>
        </p:blipFill>
        <p:spPr>
          <a:xfrm>
            <a:off x="762000" y="3124200"/>
            <a:ext cx="3484864" cy="2172210"/>
          </a:xfrm>
          <a:prstGeom prst="rect">
            <a:avLst/>
          </a:prstGeom>
        </p:spPr>
      </p:pic>
      <p:sp>
        <p:nvSpPr>
          <p:cNvPr id="8" name="Content Placeholder 2"/>
          <p:cNvSpPr>
            <a:spLocks noGrp="1"/>
          </p:cNvSpPr>
          <p:nvPr>
            <p:ph idx="1"/>
          </p:nvPr>
        </p:nvSpPr>
        <p:spPr>
          <a:xfrm>
            <a:off x="685800" y="1752600"/>
            <a:ext cx="4495800" cy="1143000"/>
          </a:xfrm>
        </p:spPr>
        <p:txBody>
          <a:bodyPr>
            <a:normAutofit/>
          </a:bodyPr>
          <a:lstStyle/>
          <a:p>
            <a:pPr marL="68580" indent="0">
              <a:buNone/>
            </a:pPr>
            <a:r>
              <a:rPr lang="en-US" sz="2400" dirty="0" smtClean="0"/>
              <a:t>Captain:  Andres Rodriguez</a:t>
            </a:r>
          </a:p>
          <a:p>
            <a:pPr marL="68580" indent="0">
              <a:buNone/>
            </a:pPr>
            <a:r>
              <a:rPr lang="en-US" sz="2400" dirty="0" smtClean="0"/>
              <a:t>Co Captain: Gerson Monroy</a:t>
            </a:r>
          </a:p>
          <a:p>
            <a:pPr marL="68580" indent="0">
              <a:buNone/>
            </a:pPr>
            <a:endParaRPr lang="en-US" sz="2800" dirty="0"/>
          </a:p>
          <a:p>
            <a:pPr marL="68580" indent="0">
              <a:buNone/>
            </a:pPr>
            <a:endParaRPr lang="en-US" sz="2800" dirty="0" smtClean="0"/>
          </a:p>
          <a:p>
            <a:pPr marL="68580" indent="0">
              <a:buNone/>
            </a:pPr>
            <a:endParaRPr lang="en-US" sz="2400" dirty="0" smtClean="0"/>
          </a:p>
        </p:txBody>
      </p:sp>
      <p:pic>
        <p:nvPicPr>
          <p:cNvPr id="7" name="Picture 6"/>
          <p:cNvPicPr>
            <a:picLocks noChangeAspect="1"/>
          </p:cNvPicPr>
          <p:nvPr/>
        </p:nvPicPr>
        <p:blipFill>
          <a:blip r:embed="rId4"/>
          <a:stretch>
            <a:fillRect/>
          </a:stretch>
        </p:blipFill>
        <p:spPr>
          <a:xfrm>
            <a:off x="4648200" y="3124200"/>
            <a:ext cx="3810000" cy="2167837"/>
          </a:xfrm>
          <a:prstGeom prst="rect">
            <a:avLst/>
          </a:prstGeom>
        </p:spPr>
      </p:pic>
      <p:sp>
        <p:nvSpPr>
          <p:cNvPr id="2" name="Rectangle 1"/>
          <p:cNvSpPr/>
          <p:nvPr/>
        </p:nvSpPr>
        <p:spPr>
          <a:xfrm>
            <a:off x="4648200" y="1676400"/>
            <a:ext cx="4038600" cy="1200328"/>
          </a:xfrm>
          <a:prstGeom prst="rect">
            <a:avLst/>
          </a:prstGeom>
        </p:spPr>
        <p:txBody>
          <a:bodyPr wrap="square">
            <a:spAutoFit/>
          </a:bodyPr>
          <a:lstStyle/>
          <a:p>
            <a:r>
              <a:rPr lang="en-US" sz="2400" dirty="0"/>
              <a:t>4</a:t>
            </a:r>
            <a:r>
              <a:rPr lang="en-US" sz="2400" baseline="30000" dirty="0"/>
              <a:t>th</a:t>
            </a:r>
            <a:r>
              <a:rPr lang="en-US" sz="2400" dirty="0"/>
              <a:t> place stiffness.</a:t>
            </a:r>
          </a:p>
          <a:p>
            <a:r>
              <a:rPr lang="en-US" sz="2400" dirty="0"/>
              <a:t>8</a:t>
            </a:r>
            <a:r>
              <a:rPr lang="en-US" sz="2400" baseline="30000" dirty="0"/>
              <a:t>th</a:t>
            </a:r>
            <a:r>
              <a:rPr lang="en-US" sz="2400" dirty="0"/>
              <a:t> place construction speed.</a:t>
            </a:r>
          </a:p>
          <a:p>
            <a:r>
              <a:rPr lang="en-US" sz="2400" dirty="0"/>
              <a:t>10</a:t>
            </a:r>
            <a:r>
              <a:rPr lang="en-US" sz="2400" baseline="30000" dirty="0"/>
              <a:t>th</a:t>
            </a:r>
            <a:r>
              <a:rPr lang="en-US" sz="2400" dirty="0"/>
              <a:t> place overall.</a:t>
            </a:r>
          </a:p>
        </p:txBody>
      </p:sp>
    </p:spTree>
    <p:extLst>
      <p:ext uri="{BB962C8B-B14F-4D97-AF65-F5344CB8AC3E}">
        <p14:creationId xmlns:p14="http://schemas.microsoft.com/office/powerpoint/2010/main" val="39684272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5029200" cy="1143000"/>
          </a:xfrm>
        </p:spPr>
        <p:txBody>
          <a:bodyPr>
            <a:normAutofit/>
          </a:bodyPr>
          <a:lstStyle/>
          <a:p>
            <a:r>
              <a:rPr lang="en-US" sz="4000" dirty="0" smtClean="0"/>
              <a:t>Student Officers</a:t>
            </a:r>
            <a:endParaRPr lang="en-US" sz="4000" dirty="0"/>
          </a:p>
        </p:txBody>
      </p:sp>
      <p:pic>
        <p:nvPicPr>
          <p:cNvPr id="4" name="Picture 3"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0"/>
            <a:ext cx="3068903" cy="1447800"/>
          </a:xfrm>
          <a:prstGeom prst="rect">
            <a:avLst/>
          </a:prstGeom>
        </p:spPr>
      </p:pic>
      <p:pic>
        <p:nvPicPr>
          <p:cNvPr id="6" name="Picture 5"/>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57200" y="1600200"/>
            <a:ext cx="1362484" cy="2057400"/>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166158" y="1600200"/>
            <a:ext cx="1230283" cy="2057400"/>
          </a:xfrm>
          <a:prstGeom prst="ellipse">
            <a:avLst/>
          </a:prstGeom>
          <a:ln w="63500" cap="rnd">
            <a:solidFill>
              <a:srgbClr val="000000"/>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tretch>
            <a:fillRect/>
          </a:stretch>
        </p:blipFill>
        <p:spPr>
          <a:xfrm>
            <a:off x="3886200" y="1600200"/>
            <a:ext cx="1295400" cy="2057400"/>
          </a:xfrm>
          <a:prstGeom prst="ellipse">
            <a:avLst/>
          </a:prstGeom>
          <a:ln w="63500" cap="rnd">
            <a:solidFill>
              <a:srgbClr val="000000"/>
            </a:solidFill>
          </a:ln>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5638800" y="1600200"/>
            <a:ext cx="1295400" cy="2057400"/>
          </a:xfrm>
          <a:prstGeom prst="ellipse">
            <a:avLst/>
          </a:prstGeom>
          <a:ln w="63500" cap="rnd">
            <a:solidFill>
              <a:srgbClr val="000000"/>
            </a:solidFill>
          </a:ln>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tretch>
            <a:fillRect/>
          </a:stretch>
        </p:blipFill>
        <p:spPr>
          <a:xfrm>
            <a:off x="7394385" y="1600200"/>
            <a:ext cx="1213229" cy="2057400"/>
          </a:xfrm>
          <a:prstGeom prst="ellipse">
            <a:avLst/>
          </a:prstGeom>
          <a:ln w="63500" cap="rnd">
            <a:solidFill>
              <a:srgbClr val="000000"/>
            </a:solidFill>
          </a:ln>
          <a:effectLst/>
          <a:scene3d>
            <a:camera prst="orthographicFront"/>
            <a:lightRig rig="contrasting" dir="t">
              <a:rot lat="0" lon="0" rev="3000000"/>
            </a:lightRig>
          </a:scene3d>
          <a:sp3d contourW="7620">
            <a:bevelT w="95250" h="31750"/>
            <a:contourClr>
              <a:srgbClr val="333333"/>
            </a:contourClr>
          </a:sp3d>
        </p:spPr>
      </p:pic>
      <p:sp>
        <p:nvSpPr>
          <p:cNvPr id="12" name="TextBox 11"/>
          <p:cNvSpPr txBox="1"/>
          <p:nvPr/>
        </p:nvSpPr>
        <p:spPr>
          <a:xfrm>
            <a:off x="228600" y="4038600"/>
            <a:ext cx="1600200" cy="923330"/>
          </a:xfrm>
          <a:prstGeom prst="rect">
            <a:avLst/>
          </a:prstGeom>
          <a:noFill/>
        </p:spPr>
        <p:txBody>
          <a:bodyPr wrap="square" rtlCol="0">
            <a:spAutoFit/>
          </a:bodyPr>
          <a:lstStyle/>
          <a:p>
            <a:pPr algn="ctr"/>
            <a:r>
              <a:rPr lang="en-US" dirty="0" smtClean="0"/>
              <a:t>Daniel </a:t>
            </a:r>
            <a:r>
              <a:rPr lang="en-US" dirty="0" err="1" smtClean="0"/>
              <a:t>Happel</a:t>
            </a:r>
            <a:endParaRPr lang="en-US" dirty="0" smtClean="0"/>
          </a:p>
          <a:p>
            <a:pPr algn="ctr"/>
            <a:r>
              <a:rPr lang="en-US" dirty="0" smtClean="0"/>
              <a:t>President</a:t>
            </a:r>
          </a:p>
          <a:p>
            <a:pPr algn="ctr"/>
            <a:endParaRPr lang="en-US" dirty="0"/>
          </a:p>
        </p:txBody>
      </p:sp>
      <p:sp>
        <p:nvSpPr>
          <p:cNvPr id="13" name="TextBox 12"/>
          <p:cNvSpPr txBox="1"/>
          <p:nvPr/>
        </p:nvSpPr>
        <p:spPr>
          <a:xfrm>
            <a:off x="1905000" y="4038600"/>
            <a:ext cx="1752600" cy="923330"/>
          </a:xfrm>
          <a:prstGeom prst="rect">
            <a:avLst/>
          </a:prstGeom>
          <a:noFill/>
        </p:spPr>
        <p:txBody>
          <a:bodyPr wrap="square" rtlCol="0">
            <a:spAutoFit/>
          </a:bodyPr>
          <a:lstStyle/>
          <a:p>
            <a:pPr algn="ctr"/>
            <a:r>
              <a:rPr lang="en-US" dirty="0" smtClean="0"/>
              <a:t>Gerson Monroy</a:t>
            </a:r>
          </a:p>
          <a:p>
            <a:pPr algn="ctr"/>
            <a:r>
              <a:rPr lang="en-US" dirty="0" smtClean="0"/>
              <a:t>Vice President</a:t>
            </a:r>
          </a:p>
          <a:p>
            <a:pPr algn="ctr"/>
            <a:endParaRPr lang="en-US" dirty="0"/>
          </a:p>
        </p:txBody>
      </p:sp>
      <p:sp>
        <p:nvSpPr>
          <p:cNvPr id="14" name="TextBox 13"/>
          <p:cNvSpPr txBox="1"/>
          <p:nvPr/>
        </p:nvSpPr>
        <p:spPr>
          <a:xfrm>
            <a:off x="3733800" y="4038600"/>
            <a:ext cx="1600200" cy="1200329"/>
          </a:xfrm>
          <a:prstGeom prst="rect">
            <a:avLst/>
          </a:prstGeom>
          <a:noFill/>
        </p:spPr>
        <p:txBody>
          <a:bodyPr wrap="square" rtlCol="0">
            <a:spAutoFit/>
          </a:bodyPr>
          <a:lstStyle/>
          <a:p>
            <a:pPr algn="ctr"/>
            <a:r>
              <a:rPr lang="en-US" dirty="0" err="1" smtClean="0"/>
              <a:t>Trang</a:t>
            </a:r>
            <a:r>
              <a:rPr lang="en-US" dirty="0" smtClean="0"/>
              <a:t> </a:t>
            </a:r>
            <a:r>
              <a:rPr lang="en-US" dirty="0" err="1" smtClean="0"/>
              <a:t>Luong</a:t>
            </a:r>
            <a:endParaRPr lang="en-US" dirty="0" smtClean="0"/>
          </a:p>
          <a:p>
            <a:pPr algn="ctr"/>
            <a:r>
              <a:rPr lang="en-US" dirty="0" smtClean="0"/>
              <a:t>Vice President</a:t>
            </a:r>
          </a:p>
          <a:p>
            <a:pPr algn="ctr"/>
            <a:r>
              <a:rPr lang="en-US" dirty="0" smtClean="0"/>
              <a:t>Of Activities</a:t>
            </a:r>
          </a:p>
          <a:p>
            <a:pPr algn="ctr"/>
            <a:endParaRPr lang="en-US" dirty="0"/>
          </a:p>
        </p:txBody>
      </p:sp>
      <p:sp>
        <p:nvSpPr>
          <p:cNvPr id="15" name="TextBox 14"/>
          <p:cNvSpPr txBox="1"/>
          <p:nvPr/>
        </p:nvSpPr>
        <p:spPr>
          <a:xfrm>
            <a:off x="5334000" y="4038600"/>
            <a:ext cx="1905000" cy="923330"/>
          </a:xfrm>
          <a:prstGeom prst="rect">
            <a:avLst/>
          </a:prstGeom>
          <a:noFill/>
        </p:spPr>
        <p:txBody>
          <a:bodyPr wrap="square" rtlCol="0">
            <a:spAutoFit/>
          </a:bodyPr>
          <a:lstStyle/>
          <a:p>
            <a:pPr algn="ctr"/>
            <a:r>
              <a:rPr lang="en-US" dirty="0" smtClean="0"/>
              <a:t>Ana Perez Martin</a:t>
            </a:r>
          </a:p>
          <a:p>
            <a:pPr algn="ctr"/>
            <a:r>
              <a:rPr lang="en-US" dirty="0" smtClean="0"/>
              <a:t>Secretary</a:t>
            </a:r>
          </a:p>
          <a:p>
            <a:pPr algn="ctr"/>
            <a:endParaRPr lang="en-US" dirty="0"/>
          </a:p>
        </p:txBody>
      </p:sp>
      <p:sp>
        <p:nvSpPr>
          <p:cNvPr id="16" name="TextBox 15"/>
          <p:cNvSpPr txBox="1"/>
          <p:nvPr/>
        </p:nvSpPr>
        <p:spPr>
          <a:xfrm>
            <a:off x="7239000" y="4038600"/>
            <a:ext cx="1600200" cy="923330"/>
          </a:xfrm>
          <a:prstGeom prst="rect">
            <a:avLst/>
          </a:prstGeom>
          <a:noFill/>
        </p:spPr>
        <p:txBody>
          <a:bodyPr wrap="square" rtlCol="0">
            <a:spAutoFit/>
          </a:bodyPr>
          <a:lstStyle/>
          <a:p>
            <a:pPr algn="ctr"/>
            <a:r>
              <a:rPr lang="en-US" dirty="0" smtClean="0"/>
              <a:t>Joe </a:t>
            </a:r>
            <a:r>
              <a:rPr lang="en-US" dirty="0" err="1" smtClean="0"/>
              <a:t>Troescher</a:t>
            </a:r>
            <a:endParaRPr lang="en-US" dirty="0" smtClean="0"/>
          </a:p>
          <a:p>
            <a:pPr algn="ctr"/>
            <a:r>
              <a:rPr lang="en-US" dirty="0" smtClean="0"/>
              <a:t>Treasurer</a:t>
            </a:r>
          </a:p>
          <a:p>
            <a:pPr algn="ctr"/>
            <a:endParaRPr lang="en-US" dirty="0"/>
          </a:p>
        </p:txBody>
      </p:sp>
      <p:sp>
        <p:nvSpPr>
          <p:cNvPr id="20" name="Title 1"/>
          <p:cNvSpPr txBox="1">
            <a:spLocks/>
          </p:cNvSpPr>
          <p:nvPr/>
        </p:nvSpPr>
        <p:spPr>
          <a:xfrm>
            <a:off x="4873171" y="4953000"/>
            <a:ext cx="4270829" cy="1143000"/>
          </a:xfrm>
          <a:prstGeom prst="rect">
            <a:avLst/>
          </a:prstGeom>
        </p:spPr>
        <p:txBody>
          <a:bodyPr vert="horz" lIns="0" tIns="45720" rIns="0" bIns="45720" rtlCol="0" anchor="ctr">
            <a:normAutofit/>
          </a:bodyPr>
          <a:lst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t>APRIL 2013-APRIL 2014</a:t>
            </a:r>
            <a:endParaRPr lang="en-US" sz="3200" dirty="0"/>
          </a:p>
        </p:txBody>
      </p:sp>
    </p:spTree>
    <p:extLst>
      <p:ext uri="{BB962C8B-B14F-4D97-AF65-F5344CB8AC3E}">
        <p14:creationId xmlns:p14="http://schemas.microsoft.com/office/powerpoint/2010/main" val="3685831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685800" y="228600"/>
            <a:ext cx="5867400" cy="1143000"/>
          </a:xfrm>
        </p:spPr>
        <p:txBody>
          <a:bodyPr>
            <a:noAutofit/>
          </a:bodyPr>
          <a:lstStyle/>
          <a:p>
            <a:r>
              <a:rPr lang="en-US" dirty="0" smtClean="0"/>
              <a:t>Student conference: steel bridge</a:t>
            </a:r>
            <a:endParaRPr lang="en-US" dirty="0"/>
          </a:p>
        </p:txBody>
      </p:sp>
      <p:pic>
        <p:nvPicPr>
          <p:cNvPr id="5" name="Picture 4" descr="logo2transparent (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9" name="Picture 8"/>
          <p:cNvPicPr>
            <a:picLocks noChangeAspect="1"/>
          </p:cNvPicPr>
          <p:nvPr/>
        </p:nvPicPr>
        <p:blipFill>
          <a:blip r:embed="rId3"/>
          <a:stretch>
            <a:fillRect/>
          </a:stretch>
        </p:blipFill>
        <p:spPr>
          <a:xfrm>
            <a:off x="3505200" y="1676400"/>
            <a:ext cx="2590800" cy="1457325"/>
          </a:xfrm>
          <a:prstGeom prst="rect">
            <a:avLst/>
          </a:prstGeom>
        </p:spPr>
      </p:pic>
      <p:pic>
        <p:nvPicPr>
          <p:cNvPr id="10" name="Picture 9"/>
          <p:cNvPicPr>
            <a:picLocks noChangeAspect="1"/>
          </p:cNvPicPr>
          <p:nvPr/>
        </p:nvPicPr>
        <p:blipFill>
          <a:blip r:embed="rId4"/>
          <a:stretch>
            <a:fillRect/>
          </a:stretch>
        </p:blipFill>
        <p:spPr>
          <a:xfrm>
            <a:off x="6400800" y="1676400"/>
            <a:ext cx="2400300" cy="4267200"/>
          </a:xfrm>
          <a:prstGeom prst="rect">
            <a:avLst/>
          </a:prstGeom>
        </p:spPr>
      </p:pic>
      <p:pic>
        <p:nvPicPr>
          <p:cNvPr id="11" name="Picture 10"/>
          <p:cNvPicPr>
            <a:picLocks noChangeAspect="1"/>
          </p:cNvPicPr>
          <p:nvPr/>
        </p:nvPicPr>
        <p:blipFill>
          <a:blip r:embed="rId5"/>
          <a:stretch>
            <a:fillRect/>
          </a:stretch>
        </p:blipFill>
        <p:spPr>
          <a:xfrm>
            <a:off x="609600" y="1676400"/>
            <a:ext cx="2573867" cy="1447800"/>
          </a:xfrm>
          <a:prstGeom prst="rect">
            <a:avLst/>
          </a:prstGeom>
        </p:spPr>
      </p:pic>
      <p:pic>
        <p:nvPicPr>
          <p:cNvPr id="12" name="Picture 11"/>
          <p:cNvPicPr>
            <a:picLocks noChangeAspect="1"/>
          </p:cNvPicPr>
          <p:nvPr/>
        </p:nvPicPr>
        <p:blipFill>
          <a:blip r:embed="rId6"/>
          <a:stretch>
            <a:fillRect/>
          </a:stretch>
        </p:blipFill>
        <p:spPr>
          <a:xfrm>
            <a:off x="609600" y="3505200"/>
            <a:ext cx="2573867" cy="1447800"/>
          </a:xfrm>
          <a:prstGeom prst="rect">
            <a:avLst/>
          </a:prstGeom>
        </p:spPr>
      </p:pic>
      <p:pic>
        <p:nvPicPr>
          <p:cNvPr id="13" name="Picture 12"/>
          <p:cNvPicPr>
            <a:picLocks noChangeAspect="1"/>
          </p:cNvPicPr>
          <p:nvPr/>
        </p:nvPicPr>
        <p:blipFill>
          <a:blip r:embed="rId7"/>
          <a:stretch>
            <a:fillRect/>
          </a:stretch>
        </p:blipFill>
        <p:spPr>
          <a:xfrm>
            <a:off x="3505200" y="3505200"/>
            <a:ext cx="2590800" cy="1457325"/>
          </a:xfrm>
          <a:prstGeom prst="rect">
            <a:avLst/>
          </a:prstGeom>
        </p:spPr>
      </p:pic>
    </p:spTree>
    <p:extLst>
      <p:ext uri="{BB962C8B-B14F-4D97-AF65-F5344CB8AC3E}">
        <p14:creationId xmlns:p14="http://schemas.microsoft.com/office/powerpoint/2010/main" val="4927223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752600"/>
            <a:ext cx="7772400" cy="3733800"/>
          </a:xfrm>
        </p:spPr>
        <p:txBody>
          <a:bodyPr/>
          <a:lstStyle/>
          <a:p>
            <a:pPr marL="68580" indent="0">
              <a:buNone/>
            </a:pPr>
            <a:r>
              <a:rPr lang="en-US" sz="2800" dirty="0" smtClean="0"/>
              <a:t>Workshop for Student </a:t>
            </a:r>
          </a:p>
          <a:p>
            <a:pPr marL="68580" indent="0">
              <a:buNone/>
            </a:pPr>
            <a:r>
              <a:rPr lang="en-US" sz="2800" dirty="0" smtClean="0"/>
              <a:t>Chapter Leaders (WSCL)</a:t>
            </a:r>
          </a:p>
          <a:p>
            <a:pPr marL="468630" lvl="1" indent="0">
              <a:buNone/>
            </a:pPr>
            <a:endParaRPr lang="en-US" sz="2400" i="1" dirty="0" smtClean="0"/>
          </a:p>
          <a:p>
            <a:pPr lvl="1"/>
            <a:r>
              <a:rPr lang="en-US" sz="2800" i="1" dirty="0" smtClean="0"/>
              <a:t>INDIANAPOLIS, IN</a:t>
            </a:r>
          </a:p>
          <a:p>
            <a:pPr lvl="1"/>
            <a:r>
              <a:rPr lang="en-US" sz="2800" i="1" dirty="0" smtClean="0"/>
              <a:t>FEBRUARY 7-8, 2014</a:t>
            </a:r>
          </a:p>
          <a:p>
            <a:pPr lvl="1"/>
            <a:r>
              <a:rPr lang="en-US" sz="2800" i="1" dirty="0" smtClean="0"/>
              <a:t>4 STUDENTS ATTENDED</a:t>
            </a:r>
          </a:p>
        </p:txBody>
      </p:sp>
      <p:sp>
        <p:nvSpPr>
          <p:cNvPr id="5" name="Title 1"/>
          <p:cNvSpPr>
            <a:spLocks noGrp="1"/>
          </p:cNvSpPr>
          <p:nvPr>
            <p:ph type="title"/>
          </p:nvPr>
        </p:nvSpPr>
        <p:spPr>
          <a:xfrm>
            <a:off x="685800" y="228600"/>
            <a:ext cx="5867400" cy="1143000"/>
          </a:xfrm>
        </p:spPr>
        <p:txBody>
          <a:bodyPr>
            <a:noAutofit/>
          </a:bodyPr>
          <a:lstStyle/>
          <a:p>
            <a:r>
              <a:rPr lang="en-US" sz="4000" dirty="0" smtClean="0"/>
              <a:t>Leadership development</a:t>
            </a:r>
            <a:endParaRPr lang="en-US" sz="4000" dirty="0"/>
          </a:p>
        </p:txBody>
      </p:sp>
      <p:pic>
        <p:nvPicPr>
          <p:cNvPr id="8" name="Picture 7"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2" name="Picture 1" descr="1517526_469210653202274_1367931465_n.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1676400"/>
            <a:ext cx="3403600" cy="2552700"/>
          </a:xfrm>
          <a:prstGeom prst="rect">
            <a:avLst/>
          </a:prstGeom>
        </p:spPr>
      </p:pic>
      <p:pic>
        <p:nvPicPr>
          <p:cNvPr id="4" name="Picture 3" descr="1010087_469210246535648_1918116440_n.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0" y="3733800"/>
            <a:ext cx="2997200" cy="2247900"/>
          </a:xfrm>
          <a:prstGeom prst="rect">
            <a:avLst/>
          </a:prstGeom>
        </p:spPr>
      </p:pic>
    </p:spTree>
    <p:extLst>
      <p:ext uri="{BB962C8B-B14F-4D97-AF65-F5344CB8AC3E}">
        <p14:creationId xmlns:p14="http://schemas.microsoft.com/office/powerpoint/2010/main" val="610606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228600"/>
            <a:ext cx="5867400" cy="1143000"/>
          </a:xfrm>
        </p:spPr>
        <p:txBody>
          <a:bodyPr>
            <a:noAutofit/>
          </a:bodyPr>
          <a:lstStyle/>
          <a:p>
            <a:r>
              <a:rPr lang="en-US" sz="3200" dirty="0" smtClean="0"/>
              <a:t>Workshop for student leaders</a:t>
            </a:r>
            <a:endParaRPr lang="en-US" sz="3200" dirty="0"/>
          </a:p>
        </p:txBody>
      </p:sp>
      <p:pic>
        <p:nvPicPr>
          <p:cNvPr id="8" name="Picture 7"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7" name="Picture 6"/>
          <p:cNvPicPr>
            <a:picLocks noChangeAspect="1"/>
          </p:cNvPicPr>
          <p:nvPr/>
        </p:nvPicPr>
        <p:blipFill>
          <a:blip r:embed="rId4"/>
          <a:stretch>
            <a:fillRect/>
          </a:stretch>
        </p:blipFill>
        <p:spPr>
          <a:xfrm>
            <a:off x="609600" y="1676400"/>
            <a:ext cx="3048000" cy="2286000"/>
          </a:xfrm>
          <a:prstGeom prst="rect">
            <a:avLst/>
          </a:prstGeom>
        </p:spPr>
      </p:pic>
      <p:pic>
        <p:nvPicPr>
          <p:cNvPr id="9" name="Picture 8"/>
          <p:cNvPicPr>
            <a:picLocks noChangeAspect="1"/>
          </p:cNvPicPr>
          <p:nvPr/>
        </p:nvPicPr>
        <p:blipFill>
          <a:blip r:embed="rId5"/>
          <a:stretch>
            <a:fillRect/>
          </a:stretch>
        </p:blipFill>
        <p:spPr>
          <a:xfrm>
            <a:off x="3886200" y="1676400"/>
            <a:ext cx="3048000" cy="2286000"/>
          </a:xfrm>
          <a:prstGeom prst="rect">
            <a:avLst/>
          </a:prstGeom>
        </p:spPr>
      </p:pic>
      <p:pic>
        <p:nvPicPr>
          <p:cNvPr id="10" name="Picture 9"/>
          <p:cNvPicPr>
            <a:picLocks noChangeAspect="1"/>
          </p:cNvPicPr>
          <p:nvPr/>
        </p:nvPicPr>
        <p:blipFill>
          <a:blip r:embed="rId6"/>
          <a:stretch>
            <a:fillRect/>
          </a:stretch>
        </p:blipFill>
        <p:spPr>
          <a:xfrm>
            <a:off x="2819400" y="3505200"/>
            <a:ext cx="2844800" cy="2133600"/>
          </a:xfrm>
          <a:prstGeom prst="rect">
            <a:avLst/>
          </a:prstGeom>
        </p:spPr>
      </p:pic>
      <p:pic>
        <p:nvPicPr>
          <p:cNvPr id="11" name="Picture 10"/>
          <p:cNvPicPr>
            <a:picLocks noChangeAspect="1"/>
          </p:cNvPicPr>
          <p:nvPr/>
        </p:nvPicPr>
        <p:blipFill>
          <a:blip r:embed="rId7"/>
          <a:stretch>
            <a:fillRect/>
          </a:stretch>
        </p:blipFill>
        <p:spPr>
          <a:xfrm>
            <a:off x="5867400" y="3505200"/>
            <a:ext cx="2844800" cy="2133600"/>
          </a:xfrm>
          <a:prstGeom prst="rect">
            <a:avLst/>
          </a:prstGeom>
        </p:spPr>
      </p:pic>
    </p:spTree>
    <p:extLst>
      <p:ext uri="{BB962C8B-B14F-4D97-AF65-F5344CB8AC3E}">
        <p14:creationId xmlns:p14="http://schemas.microsoft.com/office/powerpoint/2010/main" val="39431248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r>
              <a:rPr lang="en-US" dirty="0"/>
              <a:t>I</a:t>
            </a:r>
            <a:r>
              <a:rPr lang="en-US" dirty="0" smtClean="0"/>
              <a:t>t is appropriate for ASCE Student Organizations to undertake special projects that will fit in with the “people serving” role of civil engineering. The project should be directed toward community service or a project on campus or in the community that is for the benefit of people outside the ASCE Student Organization and ASCE.</a:t>
            </a:r>
          </a:p>
          <a:p>
            <a:r>
              <a:rPr lang="en-US" dirty="0"/>
              <a:t>T</a:t>
            </a:r>
            <a:r>
              <a:rPr lang="en-US" dirty="0" smtClean="0"/>
              <a:t>he most desirable activities are those requiring engineering expertise, although other service efforts are also worthwhile.</a:t>
            </a:r>
          </a:p>
          <a:p>
            <a:r>
              <a:rPr lang="en-US" dirty="0" smtClean="0"/>
              <a:t>Construction of a concrete canoe, steel bridge, or a fundraising project for your ASCE Student Organization do not qualify as “Special Projects”.  However,  hosting a Student Conference, National Concrete Canoe Competition, or National Student Steel Bridge Competition involves community participation and does qualify as a special project.  </a:t>
            </a:r>
          </a:p>
          <a:p>
            <a:r>
              <a:rPr lang="en-US" dirty="0" smtClean="0"/>
              <a:t>Other examples include community service projects, National Engineers Week activities, outreach to K-12 students, and other activities that benefit more than the ASCE Student Organization</a:t>
            </a:r>
          </a:p>
          <a:p>
            <a:r>
              <a:rPr lang="en-US" dirty="0" smtClean="0"/>
              <a:t>Special prizes may be awarded in recognition of outstanding  special projects at the ASCE Student Organization level by the Committee on Student Members.</a:t>
            </a:r>
          </a:p>
          <a:p>
            <a:r>
              <a:rPr lang="en-US" dirty="0" smtClean="0"/>
              <a:t>You may include more than one special project.</a:t>
            </a:r>
            <a:endParaRPr lang="en-US" dirty="0"/>
          </a:p>
        </p:txBody>
      </p:sp>
      <p:sp>
        <p:nvSpPr>
          <p:cNvPr id="5" name="Title 1"/>
          <p:cNvSpPr>
            <a:spLocks noGrp="1"/>
          </p:cNvSpPr>
          <p:nvPr>
            <p:ph type="title"/>
          </p:nvPr>
        </p:nvSpPr>
        <p:spPr>
          <a:xfrm>
            <a:off x="685800" y="228600"/>
            <a:ext cx="5029200" cy="1143000"/>
          </a:xfrm>
        </p:spPr>
        <p:txBody>
          <a:bodyPr>
            <a:normAutofit/>
          </a:bodyPr>
          <a:lstStyle/>
          <a:p>
            <a:r>
              <a:rPr lang="en-US" sz="4000" dirty="0" smtClean="0"/>
              <a:t>Special projects</a:t>
            </a:r>
            <a:endParaRPr lang="en-US" sz="4000" dirty="0"/>
          </a:p>
        </p:txBody>
      </p:sp>
      <p:pic>
        <p:nvPicPr>
          <p:cNvPr id="4" name="Picture 3"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Tree>
    <p:extLst>
      <p:ext uri="{BB962C8B-B14F-4D97-AF65-F5344CB8AC3E}">
        <p14:creationId xmlns:p14="http://schemas.microsoft.com/office/powerpoint/2010/main" val="36620346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Engineering Expo</a:t>
            </a:r>
            <a:endParaRPr lang="en-US" i="1" dirty="0"/>
          </a:p>
        </p:txBody>
      </p:sp>
      <p:sp>
        <p:nvSpPr>
          <p:cNvPr id="3" name="Content Placeholder 2"/>
          <p:cNvSpPr>
            <a:spLocks noGrp="1"/>
          </p:cNvSpPr>
          <p:nvPr>
            <p:ph idx="1"/>
          </p:nvPr>
        </p:nvSpPr>
        <p:spPr>
          <a:xfrm>
            <a:off x="228600" y="1752600"/>
            <a:ext cx="4191000" cy="2133600"/>
          </a:xfrm>
        </p:spPr>
        <p:txBody>
          <a:bodyPr>
            <a:noAutofit/>
          </a:bodyPr>
          <a:lstStyle/>
          <a:p>
            <a:r>
              <a:rPr lang="en-US" i="1" dirty="0" smtClean="0"/>
              <a:t>Participation</a:t>
            </a:r>
          </a:p>
          <a:p>
            <a:pPr lvl="1"/>
            <a:r>
              <a:rPr lang="en-US" i="1" dirty="0" smtClean="0"/>
              <a:t>15 students participated; </a:t>
            </a:r>
            <a:r>
              <a:rPr lang="en-US" i="1" dirty="0">
                <a:solidFill>
                  <a:srgbClr val="FFFFFF"/>
                </a:solidFill>
              </a:rPr>
              <a:t>1</a:t>
            </a:r>
            <a:r>
              <a:rPr lang="en-US" i="1" dirty="0" smtClean="0">
                <a:solidFill>
                  <a:srgbClr val="FFFFFF"/>
                </a:solidFill>
              </a:rPr>
              <a:t>2% of chapter.</a:t>
            </a:r>
          </a:p>
          <a:p>
            <a:pPr lvl="1"/>
            <a:r>
              <a:rPr lang="en-US" i="1" dirty="0" smtClean="0"/>
              <a:t>0 faculty and practitioners</a:t>
            </a:r>
          </a:p>
          <a:p>
            <a:pPr lvl="1"/>
            <a:r>
              <a:rPr lang="en-US" i="1" dirty="0" smtClean="0"/>
              <a:t>20+ hour project (Aside from the days of Expo, months of planning contributed to the success of the event.)</a:t>
            </a:r>
          </a:p>
          <a:p>
            <a:pPr marL="68580" indent="0">
              <a:buNone/>
            </a:pPr>
            <a:r>
              <a:rPr lang="en-US" i="1" dirty="0" smtClean="0">
                <a:solidFill>
                  <a:srgbClr val="FFFFFF"/>
                </a:solidFill>
              </a:rPr>
              <a:t> </a:t>
            </a:r>
          </a:p>
        </p:txBody>
      </p:sp>
      <p:pic>
        <p:nvPicPr>
          <p:cNvPr id="5" name="Picture 4"/>
          <p:cNvPicPr>
            <a:picLocks noChangeAspect="1"/>
          </p:cNvPicPr>
          <p:nvPr/>
        </p:nvPicPr>
        <p:blipFill>
          <a:blip r:embed="rId3"/>
          <a:stretch>
            <a:fillRect/>
          </a:stretch>
        </p:blipFill>
        <p:spPr>
          <a:xfrm>
            <a:off x="4648200" y="1752600"/>
            <a:ext cx="4039386" cy="2014496"/>
          </a:xfrm>
          <a:prstGeom prst="rect">
            <a:avLst/>
          </a:prstGeom>
        </p:spPr>
      </p:pic>
      <p:pic>
        <p:nvPicPr>
          <p:cNvPr id="7" name="Picture 6" descr="logo2transparent (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
        <p:nvSpPr>
          <p:cNvPr id="4" name="Rectangle 3"/>
          <p:cNvSpPr/>
          <p:nvPr/>
        </p:nvSpPr>
        <p:spPr>
          <a:xfrm>
            <a:off x="228600" y="4114800"/>
            <a:ext cx="8686800" cy="1200329"/>
          </a:xfrm>
          <a:prstGeom prst="rect">
            <a:avLst/>
          </a:prstGeom>
        </p:spPr>
        <p:txBody>
          <a:bodyPr wrap="square">
            <a:spAutoFit/>
          </a:bodyPr>
          <a:lstStyle/>
          <a:p>
            <a:pPr lvl="1" algn="ctr"/>
            <a:r>
              <a:rPr lang="en-US" i="1" dirty="0" smtClean="0"/>
              <a:t>The </a:t>
            </a:r>
            <a:r>
              <a:rPr lang="en-US" i="1" dirty="0"/>
              <a:t>goal of this project is to teach the community, have fun, and meet new people. </a:t>
            </a:r>
          </a:p>
          <a:p>
            <a:pPr lvl="1" algn="ctr"/>
            <a:r>
              <a:rPr lang="en-US" i="1" dirty="0">
                <a:solidFill>
                  <a:srgbClr val="FFFFFF"/>
                </a:solidFill>
              </a:rPr>
              <a:t>This project involved assigning an Engineering Expo </a:t>
            </a:r>
            <a:r>
              <a:rPr lang="en-US" i="1" dirty="0" smtClean="0">
                <a:solidFill>
                  <a:srgbClr val="FFFFFF"/>
                </a:solidFill>
              </a:rPr>
              <a:t>Chairperson, </a:t>
            </a:r>
            <a:r>
              <a:rPr lang="en-US" i="1" dirty="0">
                <a:solidFill>
                  <a:srgbClr val="FFFFFF"/>
                </a:solidFill>
              </a:rPr>
              <a:t>who served as the primary contact for the event. This chairperson ensured that chapter representatives were present each day of the event</a:t>
            </a:r>
            <a:endParaRPr lang="en-US" dirty="0"/>
          </a:p>
        </p:txBody>
      </p:sp>
    </p:spTree>
    <p:extLst>
      <p:ext uri="{BB962C8B-B14F-4D97-AF65-F5344CB8AC3E}">
        <p14:creationId xmlns:p14="http://schemas.microsoft.com/office/powerpoint/2010/main" val="40358189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Engineering expo</a:t>
            </a:r>
            <a:endParaRPr lang="en-US" i="1" dirty="0"/>
          </a:p>
        </p:txBody>
      </p:sp>
      <p:sp>
        <p:nvSpPr>
          <p:cNvPr id="3" name="Content Placeholder 2"/>
          <p:cNvSpPr>
            <a:spLocks noGrp="1"/>
          </p:cNvSpPr>
          <p:nvPr>
            <p:ph idx="1"/>
          </p:nvPr>
        </p:nvSpPr>
        <p:spPr>
          <a:xfrm>
            <a:off x="685800" y="1676400"/>
            <a:ext cx="3733800" cy="3733800"/>
          </a:xfrm>
        </p:spPr>
        <p:txBody>
          <a:bodyPr>
            <a:normAutofit/>
          </a:bodyPr>
          <a:lstStyle/>
          <a:p>
            <a:r>
              <a:rPr lang="en-US" sz="2400" i="1" dirty="0" smtClean="0"/>
              <a:t>Engineering component </a:t>
            </a:r>
          </a:p>
          <a:p>
            <a:pPr lvl="1"/>
            <a:r>
              <a:rPr lang="en-US" sz="2200" i="1" dirty="0" smtClean="0"/>
              <a:t>This project demonstrated teamwork, time management skills, and the ability to work with power tools. Members planned out the task of building the canoe tank, for example, and were successful in it’s execution. </a:t>
            </a:r>
          </a:p>
        </p:txBody>
      </p:sp>
      <p:pic>
        <p:nvPicPr>
          <p:cNvPr id="5" name="Picture 4"/>
          <p:cNvPicPr>
            <a:picLocks noChangeAspect="1"/>
          </p:cNvPicPr>
          <p:nvPr/>
        </p:nvPicPr>
        <p:blipFill>
          <a:blip r:embed="rId3"/>
          <a:stretch>
            <a:fillRect/>
          </a:stretch>
        </p:blipFill>
        <p:spPr>
          <a:xfrm>
            <a:off x="5105400" y="1600200"/>
            <a:ext cx="3148349" cy="2047334"/>
          </a:xfrm>
          <a:prstGeom prst="rect">
            <a:avLst/>
          </a:prstGeom>
        </p:spPr>
      </p:pic>
      <p:pic>
        <p:nvPicPr>
          <p:cNvPr id="6" name="Picture 5"/>
          <p:cNvPicPr>
            <a:picLocks noChangeAspect="1"/>
          </p:cNvPicPr>
          <p:nvPr/>
        </p:nvPicPr>
        <p:blipFill>
          <a:blip r:embed="rId4"/>
          <a:stretch>
            <a:fillRect/>
          </a:stretch>
        </p:blipFill>
        <p:spPr>
          <a:xfrm>
            <a:off x="4876800" y="3733800"/>
            <a:ext cx="3619465" cy="2122036"/>
          </a:xfrm>
          <a:prstGeom prst="rect">
            <a:avLst/>
          </a:prstGeom>
        </p:spPr>
      </p:pic>
      <p:pic>
        <p:nvPicPr>
          <p:cNvPr id="7" name="Picture 6" descr="logo2transparent (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Tree>
    <p:extLst>
      <p:ext uri="{BB962C8B-B14F-4D97-AF65-F5344CB8AC3E}">
        <p14:creationId xmlns:p14="http://schemas.microsoft.com/office/powerpoint/2010/main" val="37056714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Engineering expo</a:t>
            </a:r>
            <a:endParaRPr lang="en-US" i="1" dirty="0"/>
          </a:p>
        </p:txBody>
      </p:sp>
      <p:sp>
        <p:nvSpPr>
          <p:cNvPr id="3" name="Content Placeholder 2"/>
          <p:cNvSpPr>
            <a:spLocks noGrp="1"/>
          </p:cNvSpPr>
          <p:nvPr>
            <p:ph idx="1"/>
          </p:nvPr>
        </p:nvSpPr>
        <p:spPr>
          <a:xfrm>
            <a:off x="685800" y="1676400"/>
            <a:ext cx="7772400" cy="1447800"/>
          </a:xfrm>
        </p:spPr>
        <p:txBody>
          <a:bodyPr>
            <a:noAutofit/>
          </a:bodyPr>
          <a:lstStyle/>
          <a:p>
            <a:pPr marL="468630" lvl="1" indent="0" algn="ctr">
              <a:buNone/>
            </a:pPr>
            <a:r>
              <a:rPr lang="en-US" sz="2200" i="1" dirty="0">
                <a:solidFill>
                  <a:srgbClr val="FFFFFF"/>
                </a:solidFill>
              </a:rPr>
              <a:t>The student chapter hopes that children from the community come to </a:t>
            </a:r>
            <a:r>
              <a:rPr lang="en-US" sz="2200" i="1" dirty="0" smtClean="0">
                <a:solidFill>
                  <a:srgbClr val="FFFFFF"/>
                </a:solidFill>
              </a:rPr>
              <a:t>this annual </a:t>
            </a:r>
            <a:r>
              <a:rPr lang="en-US" sz="2200" i="1" dirty="0">
                <a:solidFill>
                  <a:srgbClr val="FFFFFF"/>
                </a:solidFill>
              </a:rPr>
              <a:t>event eager to learn about opportunities in STEM.  This </a:t>
            </a:r>
            <a:r>
              <a:rPr lang="en-US" sz="2200" i="1" dirty="0" smtClean="0">
                <a:solidFill>
                  <a:srgbClr val="FFFFFF"/>
                </a:solidFill>
              </a:rPr>
              <a:t>results </a:t>
            </a:r>
            <a:r>
              <a:rPr lang="en-US" sz="2200" i="1" dirty="0">
                <a:solidFill>
                  <a:srgbClr val="FFFFFF"/>
                </a:solidFill>
              </a:rPr>
              <a:t>in the long term success of bright, creative minds in the future.</a:t>
            </a:r>
          </a:p>
        </p:txBody>
      </p:sp>
      <p:pic>
        <p:nvPicPr>
          <p:cNvPr id="7" name="Picture 6"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8" name="Picture 7"/>
          <p:cNvPicPr>
            <a:picLocks noChangeAspect="1"/>
          </p:cNvPicPr>
          <p:nvPr/>
        </p:nvPicPr>
        <p:blipFill>
          <a:blip r:embed="rId4"/>
          <a:stretch>
            <a:fillRect/>
          </a:stretch>
        </p:blipFill>
        <p:spPr>
          <a:xfrm>
            <a:off x="762000" y="3124200"/>
            <a:ext cx="3647209" cy="2057400"/>
          </a:xfrm>
          <a:prstGeom prst="rect">
            <a:avLst/>
          </a:prstGeom>
        </p:spPr>
      </p:pic>
      <p:pic>
        <p:nvPicPr>
          <p:cNvPr id="9" name="Picture 8"/>
          <p:cNvPicPr>
            <a:picLocks noChangeAspect="1"/>
          </p:cNvPicPr>
          <p:nvPr/>
        </p:nvPicPr>
        <p:blipFill>
          <a:blip r:embed="rId5"/>
          <a:stretch>
            <a:fillRect/>
          </a:stretch>
        </p:blipFill>
        <p:spPr>
          <a:xfrm>
            <a:off x="4648200" y="3124200"/>
            <a:ext cx="3647209" cy="2057400"/>
          </a:xfrm>
          <a:prstGeom prst="rect">
            <a:avLst/>
          </a:prstGeom>
        </p:spPr>
      </p:pic>
    </p:spTree>
    <p:extLst>
      <p:ext uri="{BB962C8B-B14F-4D97-AF65-F5344CB8AC3E}">
        <p14:creationId xmlns:p14="http://schemas.microsoft.com/office/powerpoint/2010/main" val="18375487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i="1" dirty="0" smtClean="0"/>
              <a:t>Engineering expo</a:t>
            </a:r>
            <a:endParaRPr lang="en-US" i="1" dirty="0"/>
          </a:p>
        </p:txBody>
      </p:sp>
      <p:pic>
        <p:nvPicPr>
          <p:cNvPr id="7" name="Picture 6"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8" name="Picture 7"/>
          <p:cNvPicPr>
            <a:picLocks noChangeAspect="1"/>
          </p:cNvPicPr>
          <p:nvPr/>
        </p:nvPicPr>
        <p:blipFill>
          <a:blip r:embed="rId4"/>
          <a:stretch>
            <a:fillRect/>
          </a:stretch>
        </p:blipFill>
        <p:spPr>
          <a:xfrm>
            <a:off x="685800" y="1752600"/>
            <a:ext cx="4419600" cy="3314700"/>
          </a:xfrm>
          <a:prstGeom prst="rect">
            <a:avLst/>
          </a:prstGeom>
        </p:spPr>
      </p:pic>
      <p:pic>
        <p:nvPicPr>
          <p:cNvPr id="9" name="Picture 8"/>
          <p:cNvPicPr>
            <a:picLocks noChangeAspect="1"/>
          </p:cNvPicPr>
          <p:nvPr/>
        </p:nvPicPr>
        <p:blipFill>
          <a:blip r:embed="rId5"/>
          <a:stretch>
            <a:fillRect/>
          </a:stretch>
        </p:blipFill>
        <p:spPr>
          <a:xfrm>
            <a:off x="5486400" y="3581400"/>
            <a:ext cx="3113809" cy="2209800"/>
          </a:xfrm>
          <a:prstGeom prst="rect">
            <a:avLst/>
          </a:prstGeom>
        </p:spPr>
      </p:pic>
      <p:pic>
        <p:nvPicPr>
          <p:cNvPr id="12" name="Picture 11"/>
          <p:cNvPicPr>
            <a:picLocks noChangeAspect="1"/>
          </p:cNvPicPr>
          <p:nvPr/>
        </p:nvPicPr>
        <p:blipFill>
          <a:blip r:embed="rId6"/>
          <a:stretch>
            <a:fillRect/>
          </a:stretch>
        </p:blipFill>
        <p:spPr>
          <a:xfrm>
            <a:off x="5486400" y="1676400"/>
            <a:ext cx="2336800" cy="1752600"/>
          </a:xfrm>
          <a:prstGeom prst="rect">
            <a:avLst/>
          </a:prstGeom>
        </p:spPr>
      </p:pic>
    </p:spTree>
    <p:extLst>
      <p:ext uri="{BB962C8B-B14F-4D97-AF65-F5344CB8AC3E}">
        <p14:creationId xmlns:p14="http://schemas.microsoft.com/office/powerpoint/2010/main" val="6612979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i="1" dirty="0" smtClean="0"/>
              <a:t>Keeping Tampa bay beautiful: </a:t>
            </a:r>
            <a:br>
              <a:rPr lang="en-US" sz="3200" i="1" dirty="0" smtClean="0"/>
            </a:br>
            <a:r>
              <a:rPr lang="en-US" sz="3200" i="1" dirty="0" smtClean="0"/>
              <a:t>coastal cleanup</a:t>
            </a:r>
            <a:endParaRPr lang="en-US" sz="3200" i="1" dirty="0"/>
          </a:p>
        </p:txBody>
      </p:sp>
      <p:sp>
        <p:nvSpPr>
          <p:cNvPr id="3" name="Content Placeholder 2"/>
          <p:cNvSpPr>
            <a:spLocks noGrp="1"/>
          </p:cNvSpPr>
          <p:nvPr>
            <p:ph idx="1"/>
          </p:nvPr>
        </p:nvSpPr>
        <p:spPr>
          <a:xfrm>
            <a:off x="685800" y="1676400"/>
            <a:ext cx="3352800" cy="3733800"/>
          </a:xfrm>
        </p:spPr>
        <p:txBody>
          <a:bodyPr>
            <a:normAutofit lnSpcReduction="10000"/>
          </a:bodyPr>
          <a:lstStyle/>
          <a:p>
            <a:r>
              <a:rPr lang="en-US" i="1" dirty="0" smtClean="0"/>
              <a:t>Participation</a:t>
            </a:r>
          </a:p>
          <a:p>
            <a:pPr lvl="1"/>
            <a:r>
              <a:rPr lang="en-US" sz="1800" i="1" dirty="0" smtClean="0"/>
              <a:t>9 students participated</a:t>
            </a:r>
            <a:r>
              <a:rPr lang="en-US" sz="1800" i="1" dirty="0" smtClean="0">
                <a:solidFill>
                  <a:srgbClr val="FFFFFF"/>
                </a:solidFill>
              </a:rPr>
              <a:t>; </a:t>
            </a:r>
            <a:r>
              <a:rPr lang="en-US" sz="1800" i="1" dirty="0">
                <a:solidFill>
                  <a:srgbClr val="FFFFFF"/>
                </a:solidFill>
              </a:rPr>
              <a:t>7</a:t>
            </a:r>
            <a:r>
              <a:rPr lang="en-US" sz="1800" i="1" dirty="0" smtClean="0">
                <a:solidFill>
                  <a:srgbClr val="FFFFFF"/>
                </a:solidFill>
              </a:rPr>
              <a:t>% of chapter.</a:t>
            </a:r>
          </a:p>
          <a:p>
            <a:pPr lvl="1"/>
            <a:r>
              <a:rPr lang="en-US" sz="1800" i="1" dirty="0" smtClean="0"/>
              <a:t>0 faculty and practitioners.</a:t>
            </a:r>
          </a:p>
          <a:p>
            <a:pPr lvl="1"/>
            <a:r>
              <a:rPr lang="en-US" sz="1800" i="1" dirty="0" smtClean="0"/>
              <a:t>4 hour time commitment.</a:t>
            </a:r>
          </a:p>
          <a:p>
            <a:pPr lvl="1"/>
            <a:endParaRPr lang="en-US" i="1" dirty="0" smtClean="0">
              <a:solidFill>
                <a:srgbClr val="FF0000"/>
              </a:solidFill>
            </a:endParaRPr>
          </a:p>
          <a:p>
            <a:r>
              <a:rPr lang="en-US" i="1" dirty="0" smtClean="0"/>
              <a:t>Description</a:t>
            </a:r>
          </a:p>
          <a:p>
            <a:pPr lvl="1"/>
            <a:r>
              <a:rPr lang="en-US" sz="1800" i="1" dirty="0" smtClean="0"/>
              <a:t>The goal of this project was to partner with the Younger Members Group in an effort to keep the Tampa Bay Community Clean. </a:t>
            </a:r>
          </a:p>
        </p:txBody>
      </p:sp>
      <p:pic>
        <p:nvPicPr>
          <p:cNvPr id="4" name="Picture 3"/>
          <p:cNvPicPr>
            <a:picLocks noChangeAspect="1"/>
          </p:cNvPicPr>
          <p:nvPr/>
        </p:nvPicPr>
        <p:blipFill>
          <a:blip r:embed="rId3"/>
          <a:stretch>
            <a:fillRect/>
          </a:stretch>
        </p:blipFill>
        <p:spPr>
          <a:xfrm>
            <a:off x="4495800" y="1752600"/>
            <a:ext cx="4165600" cy="3124200"/>
          </a:xfrm>
          <a:prstGeom prst="rect">
            <a:avLst/>
          </a:prstGeom>
        </p:spPr>
      </p:pic>
      <p:pic>
        <p:nvPicPr>
          <p:cNvPr id="5" name="Picture 4"/>
          <p:cNvPicPr>
            <a:picLocks noChangeAspect="1"/>
          </p:cNvPicPr>
          <p:nvPr/>
        </p:nvPicPr>
        <p:blipFill>
          <a:blip r:embed="rId4"/>
          <a:stretch>
            <a:fillRect/>
          </a:stretch>
        </p:blipFill>
        <p:spPr>
          <a:xfrm>
            <a:off x="6477000" y="4495800"/>
            <a:ext cx="2425700" cy="1409700"/>
          </a:xfrm>
          <a:prstGeom prst="rect">
            <a:avLst/>
          </a:prstGeom>
        </p:spPr>
      </p:pic>
      <p:pic>
        <p:nvPicPr>
          <p:cNvPr id="6" name="Picture 5" descr="logo2transparent (1).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Tree>
    <p:extLst>
      <p:ext uri="{BB962C8B-B14F-4D97-AF65-F5344CB8AC3E}">
        <p14:creationId xmlns:p14="http://schemas.microsoft.com/office/powerpoint/2010/main" val="1830808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Keeping Tampa bay beautiful: </a:t>
            </a:r>
            <a:br>
              <a:rPr lang="en-US" i="1" dirty="0" smtClean="0"/>
            </a:br>
            <a:r>
              <a:rPr lang="en-US" i="1" dirty="0" smtClean="0"/>
              <a:t>coastal cleanup</a:t>
            </a:r>
            <a:endParaRPr lang="en-US" i="1" dirty="0"/>
          </a:p>
        </p:txBody>
      </p:sp>
      <p:sp>
        <p:nvSpPr>
          <p:cNvPr id="3" name="Content Placeholder 2"/>
          <p:cNvSpPr>
            <a:spLocks noGrp="1"/>
          </p:cNvSpPr>
          <p:nvPr>
            <p:ph idx="1"/>
          </p:nvPr>
        </p:nvSpPr>
        <p:spPr>
          <a:xfrm>
            <a:off x="457200" y="1752600"/>
            <a:ext cx="4267200" cy="3733800"/>
          </a:xfrm>
        </p:spPr>
        <p:txBody>
          <a:bodyPr>
            <a:normAutofit fontScale="92500" lnSpcReduction="20000"/>
          </a:bodyPr>
          <a:lstStyle/>
          <a:p>
            <a:r>
              <a:rPr lang="en-US" sz="2200" i="1" dirty="0" smtClean="0"/>
              <a:t>Engineering component </a:t>
            </a:r>
          </a:p>
          <a:p>
            <a:pPr lvl="1"/>
            <a:r>
              <a:rPr lang="en-US" sz="1900" i="1" dirty="0" smtClean="0"/>
              <a:t>This project demonstrated teamwork.  The group divided into teams in order to cover the grounds of the park. Within these groups, each member had a role. Some picked up trash, while others recorded what we collected.</a:t>
            </a:r>
          </a:p>
          <a:p>
            <a:pPr lvl="1"/>
            <a:endParaRPr lang="en-US" i="1" dirty="0" smtClean="0"/>
          </a:p>
          <a:p>
            <a:r>
              <a:rPr lang="en-US" sz="2200" i="1" dirty="0" smtClean="0"/>
              <a:t>Project impact</a:t>
            </a:r>
          </a:p>
          <a:p>
            <a:pPr lvl="1"/>
            <a:r>
              <a:rPr lang="en-US" sz="1900" i="1" dirty="0" smtClean="0">
                <a:solidFill>
                  <a:srgbClr val="FFFFFF"/>
                </a:solidFill>
              </a:rPr>
              <a:t>Although the objective of this event focused on the short term cleanliness of the park, we hope that we set an example for others to continue our efforts in the future.</a:t>
            </a:r>
          </a:p>
        </p:txBody>
      </p:sp>
      <p:pic>
        <p:nvPicPr>
          <p:cNvPr id="4" name="Picture 3"/>
          <p:cNvPicPr>
            <a:picLocks noChangeAspect="1"/>
          </p:cNvPicPr>
          <p:nvPr/>
        </p:nvPicPr>
        <p:blipFill>
          <a:blip r:embed="rId3"/>
          <a:stretch>
            <a:fillRect/>
          </a:stretch>
        </p:blipFill>
        <p:spPr>
          <a:xfrm>
            <a:off x="5029200" y="2133600"/>
            <a:ext cx="3759200" cy="2819400"/>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 name="Picture 4" descr="logo2transparent (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Tree>
    <p:extLst>
      <p:ext uri="{BB962C8B-B14F-4D97-AF65-F5344CB8AC3E}">
        <p14:creationId xmlns:p14="http://schemas.microsoft.com/office/powerpoint/2010/main" val="28302065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5029200" cy="1143000"/>
          </a:xfrm>
        </p:spPr>
        <p:txBody>
          <a:bodyPr>
            <a:normAutofit/>
          </a:bodyPr>
          <a:lstStyle/>
          <a:p>
            <a:r>
              <a:rPr lang="en-US" sz="4000" dirty="0" smtClean="0"/>
              <a:t>Student Officers</a:t>
            </a:r>
            <a:endParaRPr lang="en-US" sz="4000" dirty="0"/>
          </a:p>
        </p:txBody>
      </p:sp>
      <p:pic>
        <p:nvPicPr>
          <p:cNvPr id="4" name="Picture 3"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0"/>
            <a:ext cx="3068903" cy="1447800"/>
          </a:xfrm>
          <a:prstGeom prst="rect">
            <a:avLst/>
          </a:prstGeom>
        </p:spPr>
      </p:pic>
      <p:pic>
        <p:nvPicPr>
          <p:cNvPr id="6" name="Picture 5"/>
          <p:cNvPicPr>
            <a:picLocks noChangeAspect="1"/>
          </p:cNvPicPr>
          <p:nvPr/>
        </p:nvPicPr>
        <p:blipFill>
          <a:blip r:embed="rId4">
            <a:alphaModFix/>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457200" y="1600200"/>
            <a:ext cx="1219200" cy="2057400"/>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Lst>
          </a:blip>
          <a:stretch>
            <a:fillRect/>
          </a:stretch>
        </p:blipFill>
        <p:spPr>
          <a:xfrm>
            <a:off x="2133600" y="1600200"/>
            <a:ext cx="1295399" cy="2057400"/>
          </a:xfrm>
          <a:prstGeom prst="ellipse">
            <a:avLst/>
          </a:prstGeom>
          <a:ln w="63500" cap="rnd">
            <a:solidFill>
              <a:srgbClr val="000000"/>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brightnessContrast contrast="20000"/>
                    </a14:imgEffect>
                  </a14:imgLayer>
                </a14:imgProps>
              </a:ext>
            </a:extLst>
          </a:blip>
          <a:stretch>
            <a:fillRect/>
          </a:stretch>
        </p:blipFill>
        <p:spPr>
          <a:xfrm>
            <a:off x="3886200" y="1600200"/>
            <a:ext cx="1306902" cy="2057400"/>
          </a:xfrm>
          <a:prstGeom prst="ellipse">
            <a:avLst/>
          </a:prstGeom>
          <a:ln w="63500" cap="rnd">
            <a:solidFill>
              <a:srgbClr val="000000"/>
            </a:solidFill>
          </a:ln>
          <a:effectLst/>
          <a:scene3d>
            <a:camera prst="orthographicFront"/>
            <a:lightRig rig="contrasting" dir="t">
              <a:rot lat="0" lon="0" rev="3000000"/>
            </a:lightRig>
          </a:scene3d>
          <a:sp3d contourW="7620">
            <a:bevelT w="95250" h="31750"/>
            <a:contourClr>
              <a:srgbClr val="333333"/>
            </a:contourClr>
          </a:sp3d>
        </p:spPr>
      </p:pic>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sharpenSoften amount="25000"/>
                    </a14:imgEffect>
                    <a14:imgEffect>
                      <a14:brightnessContrast contrast="-20000"/>
                    </a14:imgEffect>
                  </a14:imgLayer>
                </a14:imgProps>
              </a:ext>
            </a:extLst>
          </a:blip>
          <a:stretch>
            <a:fillRect/>
          </a:stretch>
        </p:blipFill>
        <p:spPr>
          <a:xfrm>
            <a:off x="5638800" y="1600200"/>
            <a:ext cx="1219200" cy="2057400"/>
          </a:xfrm>
          <a:prstGeom prst="ellipse">
            <a:avLst/>
          </a:prstGeom>
          <a:ln w="63500" cap="rnd">
            <a:solidFill>
              <a:srgbClr val="000000"/>
            </a:solidFill>
          </a:ln>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brightnessContrast contrast="20000"/>
                    </a14:imgEffect>
                  </a14:imgLayer>
                </a14:imgProps>
              </a:ext>
            </a:extLst>
          </a:blip>
          <a:stretch>
            <a:fillRect/>
          </a:stretch>
        </p:blipFill>
        <p:spPr>
          <a:xfrm>
            <a:off x="7391400" y="1600200"/>
            <a:ext cx="1219200" cy="2057400"/>
          </a:xfrm>
          <a:prstGeom prst="ellipse">
            <a:avLst/>
          </a:prstGeom>
          <a:ln w="63500" cap="rnd">
            <a:solidFill>
              <a:srgbClr val="000000"/>
            </a:solidFill>
          </a:ln>
          <a:effectLst/>
          <a:scene3d>
            <a:camera prst="orthographicFront"/>
            <a:lightRig rig="contrasting" dir="t">
              <a:rot lat="0" lon="0" rev="3000000"/>
            </a:lightRig>
          </a:scene3d>
          <a:sp3d contourW="7620">
            <a:bevelT w="95250" h="31750"/>
            <a:contourClr>
              <a:srgbClr val="333333"/>
            </a:contourClr>
          </a:sp3d>
        </p:spPr>
      </p:pic>
      <p:sp>
        <p:nvSpPr>
          <p:cNvPr id="12" name="TextBox 11"/>
          <p:cNvSpPr txBox="1"/>
          <p:nvPr/>
        </p:nvSpPr>
        <p:spPr>
          <a:xfrm>
            <a:off x="228600" y="4038600"/>
            <a:ext cx="1600200" cy="923330"/>
          </a:xfrm>
          <a:prstGeom prst="rect">
            <a:avLst/>
          </a:prstGeom>
          <a:noFill/>
        </p:spPr>
        <p:txBody>
          <a:bodyPr wrap="square" rtlCol="0">
            <a:spAutoFit/>
          </a:bodyPr>
          <a:lstStyle/>
          <a:p>
            <a:pPr algn="ctr"/>
            <a:r>
              <a:rPr lang="en-US" dirty="0" smtClean="0"/>
              <a:t>Franki Vallejo</a:t>
            </a:r>
          </a:p>
          <a:p>
            <a:pPr algn="ctr"/>
            <a:r>
              <a:rPr lang="en-US" dirty="0" smtClean="0"/>
              <a:t>President</a:t>
            </a:r>
          </a:p>
          <a:p>
            <a:pPr algn="ctr"/>
            <a:endParaRPr lang="en-US" dirty="0"/>
          </a:p>
        </p:txBody>
      </p:sp>
      <p:sp>
        <p:nvSpPr>
          <p:cNvPr id="13" name="TextBox 12"/>
          <p:cNvSpPr txBox="1"/>
          <p:nvPr/>
        </p:nvSpPr>
        <p:spPr>
          <a:xfrm>
            <a:off x="1905000" y="4038600"/>
            <a:ext cx="1752600" cy="923330"/>
          </a:xfrm>
          <a:prstGeom prst="rect">
            <a:avLst/>
          </a:prstGeom>
          <a:noFill/>
        </p:spPr>
        <p:txBody>
          <a:bodyPr wrap="square" rtlCol="0">
            <a:spAutoFit/>
          </a:bodyPr>
          <a:lstStyle/>
          <a:p>
            <a:pPr algn="ctr"/>
            <a:r>
              <a:rPr lang="en-US" dirty="0" smtClean="0"/>
              <a:t>Jeremy Castello</a:t>
            </a:r>
          </a:p>
          <a:p>
            <a:pPr algn="ctr"/>
            <a:r>
              <a:rPr lang="en-US" dirty="0" smtClean="0"/>
              <a:t>Vice President</a:t>
            </a:r>
          </a:p>
          <a:p>
            <a:pPr algn="ctr"/>
            <a:endParaRPr lang="en-US" dirty="0"/>
          </a:p>
        </p:txBody>
      </p:sp>
      <p:sp>
        <p:nvSpPr>
          <p:cNvPr id="14" name="TextBox 13"/>
          <p:cNvSpPr txBox="1"/>
          <p:nvPr/>
        </p:nvSpPr>
        <p:spPr>
          <a:xfrm>
            <a:off x="3733800" y="4038600"/>
            <a:ext cx="1600200" cy="1200329"/>
          </a:xfrm>
          <a:prstGeom prst="rect">
            <a:avLst/>
          </a:prstGeom>
          <a:noFill/>
        </p:spPr>
        <p:txBody>
          <a:bodyPr wrap="square" rtlCol="0">
            <a:spAutoFit/>
          </a:bodyPr>
          <a:lstStyle/>
          <a:p>
            <a:pPr algn="ctr"/>
            <a:r>
              <a:rPr lang="en-US" dirty="0" err="1" smtClean="0"/>
              <a:t>Shayan</a:t>
            </a:r>
            <a:r>
              <a:rPr lang="en-US" dirty="0" smtClean="0"/>
              <a:t> </a:t>
            </a:r>
            <a:r>
              <a:rPr lang="en-US" dirty="0" err="1" smtClean="0"/>
              <a:t>Yazdani</a:t>
            </a:r>
            <a:endParaRPr lang="en-US" dirty="0" smtClean="0"/>
          </a:p>
          <a:p>
            <a:pPr algn="ctr"/>
            <a:r>
              <a:rPr lang="en-US" dirty="0" smtClean="0"/>
              <a:t>Vice President</a:t>
            </a:r>
          </a:p>
          <a:p>
            <a:pPr algn="ctr"/>
            <a:r>
              <a:rPr lang="en-US" dirty="0" smtClean="0"/>
              <a:t>Of Activities</a:t>
            </a:r>
          </a:p>
          <a:p>
            <a:pPr algn="ctr"/>
            <a:endParaRPr lang="en-US" dirty="0"/>
          </a:p>
        </p:txBody>
      </p:sp>
      <p:sp>
        <p:nvSpPr>
          <p:cNvPr id="15" name="TextBox 14"/>
          <p:cNvSpPr txBox="1"/>
          <p:nvPr/>
        </p:nvSpPr>
        <p:spPr>
          <a:xfrm>
            <a:off x="5486400" y="4038600"/>
            <a:ext cx="1600200" cy="923330"/>
          </a:xfrm>
          <a:prstGeom prst="rect">
            <a:avLst/>
          </a:prstGeom>
          <a:noFill/>
        </p:spPr>
        <p:txBody>
          <a:bodyPr wrap="square" rtlCol="0">
            <a:spAutoFit/>
          </a:bodyPr>
          <a:lstStyle/>
          <a:p>
            <a:pPr algn="ctr"/>
            <a:r>
              <a:rPr lang="en-US" dirty="0" smtClean="0"/>
              <a:t>Caitlin McHale</a:t>
            </a:r>
          </a:p>
          <a:p>
            <a:pPr algn="ctr"/>
            <a:r>
              <a:rPr lang="en-US" dirty="0" smtClean="0"/>
              <a:t>Secretary</a:t>
            </a:r>
          </a:p>
          <a:p>
            <a:pPr algn="ctr"/>
            <a:endParaRPr lang="en-US" dirty="0"/>
          </a:p>
        </p:txBody>
      </p:sp>
      <p:sp>
        <p:nvSpPr>
          <p:cNvPr id="16" name="TextBox 15"/>
          <p:cNvSpPr txBox="1"/>
          <p:nvPr/>
        </p:nvSpPr>
        <p:spPr>
          <a:xfrm>
            <a:off x="7239000" y="4038600"/>
            <a:ext cx="1600200" cy="923330"/>
          </a:xfrm>
          <a:prstGeom prst="rect">
            <a:avLst/>
          </a:prstGeom>
          <a:noFill/>
        </p:spPr>
        <p:txBody>
          <a:bodyPr wrap="square" rtlCol="0">
            <a:spAutoFit/>
          </a:bodyPr>
          <a:lstStyle/>
          <a:p>
            <a:pPr algn="ctr"/>
            <a:r>
              <a:rPr lang="en-US" dirty="0" smtClean="0"/>
              <a:t>Adam </a:t>
            </a:r>
            <a:r>
              <a:rPr lang="en-US" dirty="0" err="1" smtClean="0"/>
              <a:t>Zions</a:t>
            </a:r>
            <a:endParaRPr lang="en-US" dirty="0" smtClean="0"/>
          </a:p>
          <a:p>
            <a:pPr algn="ctr"/>
            <a:r>
              <a:rPr lang="en-US" dirty="0" smtClean="0"/>
              <a:t>Treasurer</a:t>
            </a:r>
          </a:p>
          <a:p>
            <a:pPr algn="ctr"/>
            <a:endParaRPr lang="en-US" dirty="0"/>
          </a:p>
        </p:txBody>
      </p:sp>
      <p:sp>
        <p:nvSpPr>
          <p:cNvPr id="17" name="Title 1"/>
          <p:cNvSpPr txBox="1">
            <a:spLocks/>
          </p:cNvSpPr>
          <p:nvPr/>
        </p:nvSpPr>
        <p:spPr>
          <a:xfrm>
            <a:off x="4873171" y="4953000"/>
            <a:ext cx="4270829" cy="1143000"/>
          </a:xfrm>
          <a:prstGeom prst="rect">
            <a:avLst/>
          </a:prstGeom>
        </p:spPr>
        <p:txBody>
          <a:bodyPr vert="horz" lIns="0" tIns="45720" rIns="0" bIns="45720" rtlCol="0" anchor="ctr">
            <a:normAutofit/>
          </a:bodyPr>
          <a:lst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dirty="0" smtClean="0"/>
              <a:t>APRIL 2014-APRIL 2015</a:t>
            </a:r>
            <a:endParaRPr lang="en-US" sz="3200" dirty="0"/>
          </a:p>
        </p:txBody>
      </p:sp>
    </p:spTree>
    <p:extLst>
      <p:ext uri="{BB962C8B-B14F-4D97-AF65-F5344CB8AC3E}">
        <p14:creationId xmlns:p14="http://schemas.microsoft.com/office/powerpoint/2010/main" val="406194643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smtClean="0"/>
              <a:t>Keeping Tampa bay beautiful: </a:t>
            </a:r>
            <a:br>
              <a:rPr lang="en-US" i="1" dirty="0" smtClean="0"/>
            </a:br>
            <a:r>
              <a:rPr lang="en-US" i="1" dirty="0" smtClean="0"/>
              <a:t>coastal cleanup</a:t>
            </a:r>
            <a:endParaRPr lang="en-US" i="1" dirty="0"/>
          </a:p>
        </p:txBody>
      </p:sp>
      <p:pic>
        <p:nvPicPr>
          <p:cNvPr id="5" name="Picture 4"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7" name="Picture 6"/>
          <p:cNvPicPr>
            <a:picLocks noChangeAspect="1"/>
          </p:cNvPicPr>
          <p:nvPr/>
        </p:nvPicPr>
        <p:blipFill>
          <a:blip r:embed="rId4"/>
          <a:stretch>
            <a:fillRect/>
          </a:stretch>
        </p:blipFill>
        <p:spPr>
          <a:xfrm flipH="1">
            <a:off x="1295400" y="3200400"/>
            <a:ext cx="3048000" cy="2286000"/>
          </a:xfrm>
          <a:prstGeom prst="rect">
            <a:avLst/>
          </a:prstGeom>
        </p:spPr>
      </p:pic>
      <p:pic>
        <p:nvPicPr>
          <p:cNvPr id="8" name="Picture 7"/>
          <p:cNvPicPr>
            <a:picLocks noChangeAspect="1"/>
          </p:cNvPicPr>
          <p:nvPr/>
        </p:nvPicPr>
        <p:blipFill>
          <a:blip r:embed="rId5"/>
          <a:stretch>
            <a:fillRect/>
          </a:stretch>
        </p:blipFill>
        <p:spPr>
          <a:xfrm>
            <a:off x="4572000" y="3200400"/>
            <a:ext cx="3048000" cy="2286000"/>
          </a:xfrm>
          <a:prstGeom prst="rect">
            <a:avLst/>
          </a:prstGeom>
        </p:spPr>
      </p:pic>
      <p:pic>
        <p:nvPicPr>
          <p:cNvPr id="9" name="Picture 8"/>
          <p:cNvPicPr>
            <a:picLocks noChangeAspect="1"/>
          </p:cNvPicPr>
          <p:nvPr/>
        </p:nvPicPr>
        <p:blipFill>
          <a:blip r:embed="rId6"/>
          <a:stretch>
            <a:fillRect/>
          </a:stretch>
        </p:blipFill>
        <p:spPr>
          <a:xfrm>
            <a:off x="6324600" y="1524000"/>
            <a:ext cx="2362200" cy="1600200"/>
          </a:xfrm>
          <a:prstGeom prst="rect">
            <a:avLst/>
          </a:prstGeom>
        </p:spPr>
      </p:pic>
      <p:pic>
        <p:nvPicPr>
          <p:cNvPr id="10" name="Picture 9"/>
          <p:cNvPicPr>
            <a:picLocks noChangeAspect="1"/>
          </p:cNvPicPr>
          <p:nvPr/>
        </p:nvPicPr>
        <p:blipFill>
          <a:blip r:embed="rId7"/>
          <a:stretch>
            <a:fillRect/>
          </a:stretch>
        </p:blipFill>
        <p:spPr>
          <a:xfrm>
            <a:off x="3352800" y="1524000"/>
            <a:ext cx="2286000" cy="1600200"/>
          </a:xfrm>
          <a:prstGeom prst="rect">
            <a:avLst/>
          </a:prstGeom>
        </p:spPr>
      </p:pic>
      <p:pic>
        <p:nvPicPr>
          <p:cNvPr id="11" name="Picture 10"/>
          <p:cNvPicPr>
            <a:picLocks noChangeAspect="1"/>
          </p:cNvPicPr>
          <p:nvPr/>
        </p:nvPicPr>
        <p:blipFill>
          <a:blip r:embed="rId8"/>
          <a:stretch>
            <a:fillRect/>
          </a:stretch>
        </p:blipFill>
        <p:spPr>
          <a:xfrm>
            <a:off x="457200" y="1524000"/>
            <a:ext cx="2159000" cy="1600200"/>
          </a:xfrm>
          <a:prstGeom prst="rect">
            <a:avLst/>
          </a:prstGeom>
        </p:spPr>
      </p:pic>
    </p:spTree>
    <p:extLst>
      <p:ext uri="{BB962C8B-B14F-4D97-AF65-F5344CB8AC3E}">
        <p14:creationId xmlns:p14="http://schemas.microsoft.com/office/powerpoint/2010/main" val="37663194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92500" lnSpcReduction="10000"/>
          </a:bodyPr>
          <a:lstStyle/>
          <a:p>
            <a:pPr marL="68580" indent="0">
              <a:buNone/>
            </a:pPr>
            <a:r>
              <a:rPr lang="en-US" sz="2400" i="1" dirty="0" smtClean="0">
                <a:solidFill>
                  <a:srgbClr val="FFFFFF"/>
                </a:solidFill>
              </a:rPr>
              <a:t>What were the most significant events of the year?</a:t>
            </a:r>
          </a:p>
          <a:p>
            <a:pPr marL="68580" indent="0">
              <a:buNone/>
            </a:pPr>
            <a:endParaRPr lang="en-US" sz="2400" i="1" dirty="0" smtClean="0">
              <a:solidFill>
                <a:srgbClr val="FFFFFF"/>
              </a:solidFill>
            </a:endParaRPr>
          </a:p>
          <a:p>
            <a:r>
              <a:rPr lang="en-US" dirty="0" smtClean="0">
                <a:solidFill>
                  <a:srgbClr val="FFFFFF"/>
                </a:solidFill>
              </a:rPr>
              <a:t>“The 2014 Southeast Regional Conference. Being the host school, it was an honor being able to welcome other universities into our ‘home’.”</a:t>
            </a:r>
          </a:p>
          <a:p>
            <a:endParaRPr lang="en-US" dirty="0" smtClean="0">
              <a:solidFill>
                <a:srgbClr val="FFFFFF"/>
              </a:solidFill>
            </a:endParaRPr>
          </a:p>
          <a:p>
            <a:r>
              <a:rPr lang="en-US" dirty="0" smtClean="0"/>
              <a:t>“I </a:t>
            </a:r>
            <a:r>
              <a:rPr lang="en-US" dirty="0"/>
              <a:t>believe that our </a:t>
            </a:r>
            <a:r>
              <a:rPr lang="en-US" dirty="0" smtClean="0"/>
              <a:t>Riverfront social was </a:t>
            </a:r>
            <a:r>
              <a:rPr lang="en-US" dirty="0"/>
              <a:t>a good event because we never had any event like that before. A lot of people showed up and everyone had lots of fun, whether it was playing games or socializing with others</a:t>
            </a:r>
            <a:r>
              <a:rPr lang="en-US" dirty="0" smtClean="0"/>
              <a:t>.”</a:t>
            </a:r>
          </a:p>
          <a:p>
            <a:endParaRPr lang="en-US" dirty="0" smtClean="0"/>
          </a:p>
          <a:p>
            <a:r>
              <a:rPr lang="en-US" dirty="0" smtClean="0"/>
              <a:t>“Banquet </a:t>
            </a:r>
            <a:r>
              <a:rPr lang="en-US" dirty="0"/>
              <a:t>is one because of the installment of new officers And transition into a new school year</a:t>
            </a:r>
            <a:r>
              <a:rPr lang="en-US" dirty="0" smtClean="0"/>
              <a:t>.”</a:t>
            </a:r>
            <a:endParaRPr lang="en-US" i="1" dirty="0" smtClean="0">
              <a:solidFill>
                <a:srgbClr val="FFFFFF"/>
              </a:solidFill>
            </a:endParaRPr>
          </a:p>
          <a:p>
            <a:pPr marL="68580" indent="0">
              <a:buNone/>
            </a:pPr>
            <a:endParaRPr lang="en-US" i="1" dirty="0" smtClean="0">
              <a:solidFill>
                <a:srgbClr val="FFFFFF"/>
              </a:solidFill>
            </a:endParaRPr>
          </a:p>
        </p:txBody>
      </p:sp>
      <p:pic>
        <p:nvPicPr>
          <p:cNvPr id="4" name="Picture 3"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
        <p:nvSpPr>
          <p:cNvPr id="2" name="Title 1"/>
          <p:cNvSpPr>
            <a:spLocks noGrp="1"/>
          </p:cNvSpPr>
          <p:nvPr>
            <p:ph type="title"/>
          </p:nvPr>
        </p:nvSpPr>
        <p:spPr/>
        <p:txBody>
          <a:bodyPr/>
          <a:lstStyle/>
          <a:p>
            <a:r>
              <a:rPr lang="en-US" dirty="0" smtClean="0"/>
              <a:t>We asked the Chapter…</a:t>
            </a:r>
            <a:endParaRPr lang="en-US" dirty="0"/>
          </a:p>
        </p:txBody>
      </p:sp>
    </p:spTree>
    <p:extLst>
      <p:ext uri="{BB962C8B-B14F-4D97-AF65-F5344CB8AC3E}">
        <p14:creationId xmlns:p14="http://schemas.microsoft.com/office/powerpoint/2010/main" val="30255113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68580" indent="0">
              <a:buNone/>
            </a:pPr>
            <a:r>
              <a:rPr lang="en-US" sz="2400" i="1" dirty="0" smtClean="0">
                <a:solidFill>
                  <a:srgbClr val="FFFFFF"/>
                </a:solidFill>
              </a:rPr>
              <a:t>What were the most significant challenges?</a:t>
            </a:r>
          </a:p>
          <a:p>
            <a:pPr marL="68580" indent="0">
              <a:buNone/>
            </a:pPr>
            <a:endParaRPr lang="en-US" sz="2400" i="1" dirty="0" smtClean="0">
              <a:solidFill>
                <a:srgbClr val="FFFFFF"/>
              </a:solidFill>
            </a:endParaRPr>
          </a:p>
          <a:p>
            <a:r>
              <a:rPr lang="en-US" dirty="0" smtClean="0">
                <a:solidFill>
                  <a:srgbClr val="FFFFFF"/>
                </a:solidFill>
              </a:rPr>
              <a:t>“</a:t>
            </a:r>
            <a:r>
              <a:rPr lang="en-US" dirty="0"/>
              <a:t>One of our most significant challenges was definitely getting people excited to the point were they would want to be part of events and volunteer for them</a:t>
            </a:r>
            <a:r>
              <a:rPr lang="en-US" dirty="0" smtClean="0"/>
              <a:t>.”</a:t>
            </a:r>
          </a:p>
          <a:p>
            <a:endParaRPr lang="en-US" dirty="0" smtClean="0"/>
          </a:p>
          <a:p>
            <a:r>
              <a:rPr lang="en-US" dirty="0"/>
              <a:t> “Completing everything in an orderly fashion while making our members, superiors, and other students enjoy ASCE</a:t>
            </a:r>
            <a:r>
              <a:rPr lang="en-US" dirty="0" smtClean="0"/>
              <a:t>.”</a:t>
            </a:r>
            <a:endParaRPr lang="en-US" i="1" dirty="0" smtClean="0">
              <a:solidFill>
                <a:srgbClr val="FFFFFF"/>
              </a:solidFill>
            </a:endParaRPr>
          </a:p>
        </p:txBody>
      </p:sp>
      <p:pic>
        <p:nvPicPr>
          <p:cNvPr id="4" name="Picture 3"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
        <p:nvSpPr>
          <p:cNvPr id="2" name="Title 1"/>
          <p:cNvSpPr>
            <a:spLocks noGrp="1"/>
          </p:cNvSpPr>
          <p:nvPr>
            <p:ph type="title"/>
          </p:nvPr>
        </p:nvSpPr>
        <p:spPr/>
        <p:txBody>
          <a:bodyPr/>
          <a:lstStyle/>
          <a:p>
            <a:r>
              <a:rPr lang="en-US" dirty="0" smtClean="0"/>
              <a:t>We asked the Chapter…</a:t>
            </a:r>
            <a:endParaRPr lang="en-US" dirty="0"/>
          </a:p>
        </p:txBody>
      </p:sp>
    </p:spTree>
    <p:extLst>
      <p:ext uri="{BB962C8B-B14F-4D97-AF65-F5344CB8AC3E}">
        <p14:creationId xmlns:p14="http://schemas.microsoft.com/office/powerpoint/2010/main" val="22224899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2transparent (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47800" y="990600"/>
            <a:ext cx="6137806" cy="2895600"/>
          </a:xfrm>
          <a:prstGeom prst="rect">
            <a:avLst/>
          </a:prstGeom>
        </p:spPr>
      </p:pic>
      <p:sp>
        <p:nvSpPr>
          <p:cNvPr id="5" name="Title 1"/>
          <p:cNvSpPr>
            <a:spLocks noGrp="1"/>
          </p:cNvSpPr>
          <p:nvPr>
            <p:ph type="title"/>
          </p:nvPr>
        </p:nvSpPr>
        <p:spPr>
          <a:xfrm>
            <a:off x="685800" y="3886200"/>
            <a:ext cx="7772400" cy="1143000"/>
          </a:xfrm>
        </p:spPr>
        <p:txBody>
          <a:bodyPr/>
          <a:lstStyle/>
          <a:p>
            <a:pPr algn="ctr"/>
            <a:r>
              <a:rPr lang="en-US" dirty="0" smtClean="0"/>
              <a:t>Questions?</a:t>
            </a:r>
            <a:endParaRPr lang="en-US" dirty="0"/>
          </a:p>
        </p:txBody>
      </p:sp>
    </p:spTree>
    <p:extLst>
      <p:ext uri="{BB962C8B-B14F-4D97-AF65-F5344CB8AC3E}">
        <p14:creationId xmlns:p14="http://schemas.microsoft.com/office/powerpoint/2010/main" val="2366570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85800" y="228600"/>
            <a:ext cx="5029200" cy="1143000"/>
          </a:xfrm>
        </p:spPr>
        <p:txBody>
          <a:bodyPr>
            <a:normAutofit/>
          </a:bodyPr>
          <a:lstStyle/>
          <a:p>
            <a:r>
              <a:rPr lang="en-US" sz="4000" dirty="0" smtClean="0"/>
              <a:t>Advisors</a:t>
            </a:r>
            <a:endParaRPr lang="en-US" sz="4000" dirty="0"/>
          </a:p>
        </p:txBody>
      </p:sp>
      <p:pic>
        <p:nvPicPr>
          <p:cNvPr id="6" name="Picture 5"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38200" y="1752600"/>
            <a:ext cx="1676400" cy="3124200"/>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2895600" y="2209800"/>
            <a:ext cx="4038600" cy="2215991"/>
          </a:xfrm>
          <a:prstGeom prst="rect">
            <a:avLst/>
          </a:prstGeom>
          <a:noFill/>
        </p:spPr>
        <p:txBody>
          <a:bodyPr wrap="square" rtlCol="0">
            <a:spAutoFit/>
          </a:bodyPr>
          <a:lstStyle/>
          <a:p>
            <a:r>
              <a:rPr lang="en-US" sz="2400" dirty="0" smtClean="0"/>
              <a:t>Dr.  Abla Zayed, PhD</a:t>
            </a:r>
          </a:p>
          <a:p>
            <a:endParaRPr lang="en-US" sz="2400" dirty="0" smtClean="0"/>
          </a:p>
          <a:p>
            <a:r>
              <a:rPr lang="en-US" sz="2400" dirty="0" smtClean="0"/>
              <a:t>Faculty Advisor</a:t>
            </a:r>
          </a:p>
          <a:p>
            <a:endParaRPr lang="en-US" sz="2400" dirty="0" smtClean="0"/>
          </a:p>
          <a:p>
            <a:r>
              <a:rPr lang="en-US" sz="2400" dirty="0" err="1" smtClean="0"/>
              <a:t>zayed@usf.edu</a:t>
            </a:r>
            <a:endParaRPr lang="en-US" sz="2400" dirty="0" smtClean="0"/>
          </a:p>
          <a:p>
            <a:pPr algn="ctr"/>
            <a:endParaRPr lang="en-US" dirty="0"/>
          </a:p>
        </p:txBody>
      </p:sp>
    </p:spTree>
    <p:extLst>
      <p:ext uri="{BB962C8B-B14F-4D97-AF65-F5344CB8AC3E}">
        <p14:creationId xmlns:p14="http://schemas.microsoft.com/office/powerpoint/2010/main" val="236133700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Dues: $0, Our chapter does not charge members to join.</a:t>
            </a:r>
            <a:endParaRPr lang="en-US" i="1" dirty="0" smtClean="0"/>
          </a:p>
          <a:p>
            <a:r>
              <a:rPr lang="en-US" dirty="0" smtClean="0"/>
              <a:t>As of December 31, 2014</a:t>
            </a:r>
          </a:p>
          <a:p>
            <a:pPr lvl="1"/>
            <a:r>
              <a:rPr lang="en-US" dirty="0" smtClean="0"/>
              <a:t>Total </a:t>
            </a:r>
            <a:r>
              <a:rPr lang="en-US" dirty="0" smtClean="0"/>
              <a:t>income: $22,835.60</a:t>
            </a:r>
            <a:endParaRPr lang="en-US" dirty="0" smtClean="0"/>
          </a:p>
          <a:p>
            <a:pPr lvl="1"/>
            <a:r>
              <a:rPr lang="en-US" dirty="0" smtClean="0"/>
              <a:t>Total </a:t>
            </a:r>
            <a:r>
              <a:rPr lang="en-US" dirty="0" smtClean="0"/>
              <a:t>expenditures: $19,016.14</a:t>
            </a:r>
            <a:endParaRPr lang="en-US" dirty="0" smtClean="0"/>
          </a:p>
          <a:p>
            <a:pPr lvl="1"/>
            <a:r>
              <a:rPr lang="en-US" dirty="0" smtClean="0"/>
              <a:t>Cash </a:t>
            </a:r>
            <a:r>
              <a:rPr lang="en-US" dirty="0" smtClean="0"/>
              <a:t>balance: $3,819.46</a:t>
            </a:r>
            <a:endParaRPr lang="en-US" dirty="0" smtClean="0"/>
          </a:p>
          <a:p>
            <a:pPr lvl="1"/>
            <a:r>
              <a:rPr lang="en-US" dirty="0" smtClean="0"/>
              <a:t>Accounts </a:t>
            </a:r>
            <a:r>
              <a:rPr lang="en-US" dirty="0" smtClean="0"/>
              <a:t>receivable: 0</a:t>
            </a:r>
            <a:endParaRPr lang="en-US" dirty="0" smtClean="0"/>
          </a:p>
          <a:p>
            <a:pPr lvl="1"/>
            <a:r>
              <a:rPr lang="en-US" dirty="0" smtClean="0"/>
              <a:t>Accounts </a:t>
            </a:r>
            <a:r>
              <a:rPr lang="en-US" dirty="0" smtClean="0"/>
              <a:t>payable: 0</a:t>
            </a:r>
            <a:endParaRPr lang="en-US" dirty="0" smtClean="0"/>
          </a:p>
          <a:p>
            <a:endParaRPr lang="en-US" dirty="0" smtClean="0"/>
          </a:p>
          <a:p>
            <a:endParaRPr lang="en-US" dirty="0"/>
          </a:p>
        </p:txBody>
      </p:sp>
      <p:sp>
        <p:nvSpPr>
          <p:cNvPr id="5" name="Title 1"/>
          <p:cNvSpPr>
            <a:spLocks noGrp="1"/>
          </p:cNvSpPr>
          <p:nvPr>
            <p:ph type="title"/>
          </p:nvPr>
        </p:nvSpPr>
        <p:spPr>
          <a:xfrm>
            <a:off x="685800" y="228600"/>
            <a:ext cx="5029200" cy="1143000"/>
          </a:xfrm>
        </p:spPr>
        <p:txBody>
          <a:bodyPr>
            <a:normAutofit/>
          </a:bodyPr>
          <a:lstStyle/>
          <a:p>
            <a:r>
              <a:rPr lang="en-US" sz="4000" dirty="0" smtClean="0"/>
              <a:t>Financial Summary</a:t>
            </a:r>
            <a:endParaRPr lang="en-US" sz="4000" dirty="0"/>
          </a:p>
        </p:txBody>
      </p:sp>
      <p:pic>
        <p:nvPicPr>
          <p:cNvPr id="6" name="Picture 5" descr="logo2transparent (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Tree>
    <p:extLst>
      <p:ext uri="{BB962C8B-B14F-4D97-AF65-F5344CB8AC3E}">
        <p14:creationId xmlns:p14="http://schemas.microsoft.com/office/powerpoint/2010/main" val="1072371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68580" indent="0" algn="ctr">
              <a:buNone/>
            </a:pPr>
            <a:endParaRPr lang="en-US" sz="1200" dirty="0" smtClean="0"/>
          </a:p>
          <a:p>
            <a:pPr marL="68580" indent="0" algn="ctr">
              <a:buNone/>
            </a:pPr>
            <a:r>
              <a:rPr lang="en-US" sz="2400" dirty="0" smtClean="0"/>
              <a:t>The </a:t>
            </a:r>
            <a:r>
              <a:rPr lang="en-US" sz="2400" dirty="0"/>
              <a:t>mission of the USF student chapter of ASCE is to enhance the personal and professional development of civil engineering students, to promote the College of Engineering, and to serve the community</a:t>
            </a:r>
            <a:r>
              <a:rPr lang="en-US" sz="2400" dirty="0" smtClean="0"/>
              <a:t>.  </a:t>
            </a:r>
            <a:r>
              <a:rPr lang="en-US" sz="2400" dirty="0"/>
              <a:t>This mission is accomplished through technical, professional, and civic activities by active participation in professional meetings, technical presentations and tours, community service, and competition in the annual Southeast Regional Conference.</a:t>
            </a:r>
            <a:endParaRPr lang="en-US" sz="2400" i="1" dirty="0"/>
          </a:p>
        </p:txBody>
      </p:sp>
      <p:sp>
        <p:nvSpPr>
          <p:cNvPr id="5" name="Title 1"/>
          <p:cNvSpPr>
            <a:spLocks noGrp="1"/>
          </p:cNvSpPr>
          <p:nvPr>
            <p:ph type="title"/>
          </p:nvPr>
        </p:nvSpPr>
        <p:spPr>
          <a:xfrm>
            <a:off x="685800" y="228600"/>
            <a:ext cx="5257800" cy="1143000"/>
          </a:xfrm>
        </p:spPr>
        <p:txBody>
          <a:bodyPr>
            <a:noAutofit/>
          </a:bodyPr>
          <a:lstStyle/>
          <a:p>
            <a:r>
              <a:rPr lang="en-US" dirty="0" smtClean="0"/>
              <a:t>Goals and objectives</a:t>
            </a:r>
            <a:endParaRPr lang="en-US" dirty="0"/>
          </a:p>
        </p:txBody>
      </p:sp>
      <p:pic>
        <p:nvPicPr>
          <p:cNvPr id="6" name="Picture 5" descr="logo2transparent (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Tree>
    <p:extLst>
      <p:ext uri="{BB962C8B-B14F-4D97-AF65-F5344CB8AC3E}">
        <p14:creationId xmlns:p14="http://schemas.microsoft.com/office/powerpoint/2010/main" val="42204236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1"/>
            <a:ext cx="7772400" cy="3809999"/>
          </a:xfrm>
        </p:spPr>
        <p:txBody>
          <a:bodyPr>
            <a:normAutofit fontScale="92500" lnSpcReduction="20000"/>
          </a:bodyPr>
          <a:lstStyle/>
          <a:p>
            <a:pPr marL="68580" indent="0">
              <a:buNone/>
            </a:pPr>
            <a:r>
              <a:rPr lang="en-US" sz="2400" i="1" dirty="0"/>
              <a:t>Expose ASCE members to engineering </a:t>
            </a:r>
            <a:r>
              <a:rPr lang="en-US" sz="2400" i="1" dirty="0" smtClean="0"/>
              <a:t>applications.</a:t>
            </a:r>
          </a:p>
          <a:p>
            <a:pPr marL="68580" indent="0">
              <a:buNone/>
            </a:pPr>
            <a:endParaRPr lang="en-US" sz="2400" i="1" dirty="0"/>
          </a:p>
          <a:p>
            <a:r>
              <a:rPr lang="en-US" dirty="0"/>
              <a:t>Action Plan: Executive board will conduct meetings with local firms to discuss tours and site visits. </a:t>
            </a:r>
            <a:endParaRPr lang="en-US" dirty="0" smtClean="0"/>
          </a:p>
          <a:p>
            <a:endParaRPr lang="en-US" dirty="0"/>
          </a:p>
          <a:p>
            <a:r>
              <a:rPr lang="en-US" dirty="0"/>
              <a:t>Assessment: </a:t>
            </a:r>
            <a:r>
              <a:rPr lang="en-US" dirty="0" smtClean="0"/>
              <a:t> We </a:t>
            </a:r>
            <a:r>
              <a:rPr lang="en-US" dirty="0"/>
              <a:t>have had many opportunities to visit a couple sites on the construction side of Civil Engineering, but we are working on including more trips with other focuses such as Water Quality </a:t>
            </a:r>
            <a:r>
              <a:rPr lang="en-US" dirty="0" smtClean="0"/>
              <a:t>and </a:t>
            </a:r>
            <a:r>
              <a:rPr lang="en-US" dirty="0"/>
              <a:t>Transportation</a:t>
            </a:r>
            <a:r>
              <a:rPr lang="en-US" dirty="0" smtClean="0"/>
              <a:t>.</a:t>
            </a:r>
          </a:p>
          <a:p>
            <a:endParaRPr lang="en-US" dirty="0"/>
          </a:p>
          <a:p>
            <a:r>
              <a:rPr lang="en-US" dirty="0"/>
              <a:t>Follow-up plan for the future: Keep record of site tour coordinator. This will help plan more trips for ASCE and members get to see the project grow with time.</a:t>
            </a:r>
          </a:p>
        </p:txBody>
      </p:sp>
      <p:sp>
        <p:nvSpPr>
          <p:cNvPr id="5" name="Title 1"/>
          <p:cNvSpPr>
            <a:spLocks noGrp="1"/>
          </p:cNvSpPr>
          <p:nvPr>
            <p:ph type="title"/>
          </p:nvPr>
        </p:nvSpPr>
        <p:spPr>
          <a:xfrm>
            <a:off x="685800" y="228600"/>
            <a:ext cx="5029200" cy="1143000"/>
          </a:xfrm>
        </p:spPr>
        <p:txBody>
          <a:bodyPr>
            <a:normAutofit/>
          </a:bodyPr>
          <a:lstStyle/>
          <a:p>
            <a:r>
              <a:rPr lang="en-US" sz="4000" dirty="0" smtClean="0"/>
              <a:t>Goal 1</a:t>
            </a:r>
            <a:endParaRPr lang="en-US" sz="4000" dirty="0"/>
          </a:p>
        </p:txBody>
      </p:sp>
      <p:pic>
        <p:nvPicPr>
          <p:cNvPr id="6" name="Picture 5" descr="logo2transparent (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Tree>
    <p:extLst>
      <p:ext uri="{BB962C8B-B14F-4D97-AF65-F5344CB8AC3E}">
        <p14:creationId xmlns:p14="http://schemas.microsoft.com/office/powerpoint/2010/main" val="27225872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600201"/>
            <a:ext cx="7772400" cy="3733800"/>
          </a:xfrm>
        </p:spPr>
        <p:txBody>
          <a:bodyPr>
            <a:normAutofit fontScale="92500" lnSpcReduction="20000"/>
          </a:bodyPr>
          <a:lstStyle/>
          <a:p>
            <a:pPr marL="68580" indent="0">
              <a:buNone/>
            </a:pPr>
            <a:r>
              <a:rPr lang="en-US" sz="2400" i="1" dirty="0" smtClean="0"/>
              <a:t>Get </a:t>
            </a:r>
            <a:r>
              <a:rPr lang="en-US" sz="2400" i="1" dirty="0"/>
              <a:t>more members involved in leadership </a:t>
            </a:r>
            <a:r>
              <a:rPr lang="en-US" sz="2400" i="1" dirty="0" smtClean="0"/>
              <a:t>roles.</a:t>
            </a:r>
          </a:p>
          <a:p>
            <a:pPr marL="68580" indent="0">
              <a:buNone/>
            </a:pPr>
            <a:endParaRPr lang="en-US" sz="2400" i="1" dirty="0"/>
          </a:p>
          <a:p>
            <a:r>
              <a:rPr lang="en-US" dirty="0"/>
              <a:t>Action Plan: Create different opportunities for members such as event planning or coordinating</a:t>
            </a:r>
            <a:r>
              <a:rPr lang="en-US" dirty="0" smtClean="0"/>
              <a:t>.</a:t>
            </a:r>
          </a:p>
          <a:p>
            <a:endParaRPr lang="en-US" dirty="0"/>
          </a:p>
          <a:p>
            <a:r>
              <a:rPr lang="en-US" dirty="0"/>
              <a:t>Assessment: Since people like to have a sense of ownership in projects, we have seen a high demand for chair positions. </a:t>
            </a:r>
            <a:r>
              <a:rPr lang="en-US" dirty="0" smtClean="0"/>
              <a:t> As </a:t>
            </a:r>
            <a:r>
              <a:rPr lang="en-US" dirty="0"/>
              <a:t>new opportunities arise, we continue to see new faces become new leaders. Roles are still a bit fluid, so we will definitely be defining roles and positions to avoid any confusions or overlapping in leadership. </a:t>
            </a:r>
            <a:endParaRPr lang="en-US" dirty="0" smtClean="0"/>
          </a:p>
          <a:p>
            <a:endParaRPr lang="en-US" dirty="0"/>
          </a:p>
          <a:p>
            <a:r>
              <a:rPr lang="en-US" dirty="0"/>
              <a:t>Follow-up plan for the future: Finalize a set of chair positions that could become available as permanent positions in years to come.</a:t>
            </a:r>
          </a:p>
        </p:txBody>
      </p:sp>
      <p:sp>
        <p:nvSpPr>
          <p:cNvPr id="5" name="Title 1"/>
          <p:cNvSpPr>
            <a:spLocks noGrp="1"/>
          </p:cNvSpPr>
          <p:nvPr>
            <p:ph type="title"/>
          </p:nvPr>
        </p:nvSpPr>
        <p:spPr>
          <a:xfrm>
            <a:off x="685800" y="228600"/>
            <a:ext cx="5029200" cy="1143000"/>
          </a:xfrm>
        </p:spPr>
        <p:txBody>
          <a:bodyPr>
            <a:normAutofit/>
          </a:bodyPr>
          <a:lstStyle/>
          <a:p>
            <a:r>
              <a:rPr lang="en-US" sz="4000" dirty="0" smtClean="0"/>
              <a:t>Goal 2</a:t>
            </a:r>
            <a:endParaRPr lang="en-US" sz="4000" dirty="0"/>
          </a:p>
        </p:txBody>
      </p:sp>
      <p:pic>
        <p:nvPicPr>
          <p:cNvPr id="6" name="Picture 5" descr="logo2transparent (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5097" y="18143"/>
            <a:ext cx="3068903" cy="1447800"/>
          </a:xfrm>
          <a:prstGeom prst="rect">
            <a:avLst/>
          </a:prstGeom>
        </p:spPr>
      </p:pic>
    </p:spTree>
    <p:extLst>
      <p:ext uri="{BB962C8B-B14F-4D97-AF65-F5344CB8AC3E}">
        <p14:creationId xmlns:p14="http://schemas.microsoft.com/office/powerpoint/2010/main" val="387928168"/>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4" Type="http://schemas.openxmlformats.org/officeDocument/2006/relationships/image" Target="../media/image7.jpeg"/></Relationships>
</file>

<file path=ppt/theme/theme1.xml><?xml version="1.0" encoding="utf-8"?>
<a:theme xmlns:a="http://schemas.openxmlformats.org/drawingml/2006/main" name="Urban Pop">
  <a:themeElements>
    <a:clrScheme name="Custom 9">
      <a:dk1>
        <a:sysClr val="windowText" lastClr="000000"/>
      </a:dk1>
      <a:lt1>
        <a:sysClr val="window" lastClr="FFFFFF"/>
      </a:lt1>
      <a:dk2>
        <a:srgbClr val="3E3D2D"/>
      </a:dk2>
      <a:lt2>
        <a:srgbClr val="CAF278"/>
      </a:lt2>
      <a:accent1>
        <a:srgbClr val="435A00"/>
      </a:accent1>
      <a:accent2>
        <a:srgbClr val="71685A"/>
      </a:accent2>
      <a:accent3>
        <a:srgbClr val="96852D"/>
      </a:accent3>
      <a:accent4>
        <a:srgbClr val="38581E"/>
      </a:accent4>
      <a:accent5>
        <a:srgbClr val="956B43"/>
      </a:accent5>
      <a:accent6>
        <a:srgbClr val="958B42"/>
      </a:accent6>
      <a:hlink>
        <a:srgbClr val="E68200"/>
      </a:hlink>
      <a:folHlink>
        <a:srgbClr val="FFA94A"/>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华文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4.xml><?xml version="1.0" encoding="utf-8"?>
<a:theme xmlns:a="http://schemas.openxmlformats.org/drawingml/2006/main" name="Venture">
  <a:themeElements>
    <a:clrScheme name="Venture">
      <a:dk1>
        <a:sysClr val="windowText" lastClr="000000"/>
      </a:dk1>
      <a:lt1>
        <a:sysClr val="window" lastClr="FFFFFF"/>
      </a:lt1>
      <a:dk2>
        <a:srgbClr val="738450"/>
      </a:dk2>
      <a:lt2>
        <a:srgbClr val="E8E9D1"/>
      </a:lt2>
      <a:accent1>
        <a:srgbClr val="9EB060"/>
      </a:accent1>
      <a:accent2>
        <a:srgbClr val="D09A08"/>
      </a:accent2>
      <a:accent3>
        <a:srgbClr val="F2EC86"/>
      </a:accent3>
      <a:accent4>
        <a:srgbClr val="824F1C"/>
      </a:accent4>
      <a:accent5>
        <a:srgbClr val="511818"/>
      </a:accent5>
      <a:accent6>
        <a:srgbClr val="553876"/>
      </a:accent6>
      <a:hlink>
        <a:srgbClr val="929547"/>
      </a:hlink>
      <a:folHlink>
        <a:srgbClr val="56633C"/>
      </a:folHlink>
    </a:clrScheme>
    <a:fontScheme name="Venture">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Venture">
      <a:fillStyleLst>
        <a:solidFill>
          <a:schemeClr val="phClr"/>
        </a:solidFill>
        <a:blipFill rotWithShape="1">
          <a:blip xmlns:r="http://schemas.openxmlformats.org/officeDocument/2006/relationships" r:embed="rId1">
            <a:duotone>
              <a:schemeClr val="phClr">
                <a:shade val="30000"/>
                <a:alpha val="50000"/>
                <a:satMod val="150000"/>
              </a:schemeClr>
              <a:schemeClr val="phClr">
                <a:tint val="50000"/>
                <a:alpha val="10000"/>
                <a:satMod val="150000"/>
              </a:schemeClr>
            </a:duotone>
          </a:blip>
          <a:stretch/>
        </a:blipFill>
        <a:blipFill rotWithShape="1">
          <a:blip xmlns:r="http://schemas.openxmlformats.org/officeDocument/2006/relationships" r:embed="rId2">
            <a:duotone>
              <a:schemeClr val="phClr">
                <a:shade val="30000"/>
                <a:alpha val="50000"/>
                <a:satMod val="150000"/>
              </a:schemeClr>
              <a:schemeClr val="phClr">
                <a:tint val="50000"/>
                <a:alpha val="10000"/>
                <a:satMod val="150000"/>
              </a:schemeClr>
            </a:duotone>
          </a:blip>
          <a:stretch/>
        </a:blipFill>
      </a:fillStyleLst>
      <a:lnStyleLst>
        <a:ln w="19050" cap="flat" cmpd="sng" algn="ctr">
          <a:solidFill>
            <a:schemeClr val="phClr">
              <a:shade val="95000"/>
              <a:satMod val="105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innerShdw blurRad="76200" dist="25400" dir="13500000">
              <a:srgbClr val="4B4B4B">
                <a:alpha val="75000"/>
              </a:srgbClr>
            </a:innerShdw>
          </a:effectLst>
        </a:effectStyle>
      </a:effectStyleLst>
      <a:bgFillStyleLst>
        <a:solidFill>
          <a:schemeClr val="phClr"/>
        </a:solidFill>
        <a:blipFill rotWithShape="1">
          <a:blip xmlns:r="http://schemas.openxmlformats.org/officeDocument/2006/relationships" r:embed="rId3">
            <a:duotone>
              <a:schemeClr val="phClr">
                <a:shade val="10000"/>
                <a:alpha val="30000"/>
                <a:satMod val="60000"/>
              </a:schemeClr>
              <a:schemeClr val="phClr">
                <a:tint val="20000"/>
                <a:alpha val="5000"/>
                <a:satMod val="300000"/>
              </a:schemeClr>
            </a:duotone>
          </a:blip>
          <a:stretch/>
        </a:blipFill>
        <a:blipFill rotWithShape="1">
          <a:blip xmlns:r="http://schemas.openxmlformats.org/officeDocument/2006/relationships" r:embed="rId4">
            <a:duotone>
              <a:schemeClr val="phClr">
                <a:shade val="30000"/>
                <a:alpha val="50000"/>
                <a:satMod val="150000"/>
              </a:schemeClr>
              <a:schemeClr val="phClr">
                <a:tint val="50000"/>
                <a:alpha val="1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Advantage">
  <a:themeElements>
    <a:clrScheme name="Advantage">
      <a:dk1>
        <a:sysClr val="windowText" lastClr="000000"/>
      </a:dk1>
      <a:lt1>
        <a:sysClr val="window" lastClr="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Advantage">
      <a:majorFont>
        <a:latin typeface="Rockwell"/>
        <a:ea typeface=""/>
        <a:cs typeface=""/>
        <a:font script="Jpan" typeface="ＭＳ ゴシック"/>
        <a:font script="Hans" typeface="宋体"/>
        <a:font script="Hant" typeface="新細明體"/>
      </a:majorFont>
      <a:minorFont>
        <a:latin typeface="Rockwell"/>
        <a:ea typeface=""/>
        <a:cs typeface=""/>
        <a:font script="Jpan" typeface="ＭＳ ゴシック"/>
        <a:font script="Hans" typeface="宋体"/>
        <a:font script="Hant" typeface="新細明體"/>
      </a:minorFont>
    </a:fontScheme>
    <a:fmtScheme name="Advantage">
      <a:fillStyleLst>
        <a:solidFill>
          <a:schemeClr val="phClr"/>
        </a:solidFill>
        <a:gradFill rotWithShape="1">
          <a:gsLst>
            <a:gs pos="0">
              <a:schemeClr val="phClr">
                <a:tint val="100000"/>
                <a:shade val="40000"/>
                <a:alpha val="100000"/>
                <a:satMod val="150000"/>
                <a:lumMod val="100000"/>
              </a:schemeClr>
            </a:gs>
            <a:gs pos="100000">
              <a:schemeClr val="phClr">
                <a:tint val="70000"/>
                <a:shade val="100000"/>
                <a:alpha val="100000"/>
                <a:satMod val="200000"/>
                <a:lumMod val="100000"/>
              </a:schemeClr>
            </a:gs>
          </a:gsLst>
          <a:lin ang="6000000" scaled="1"/>
        </a:gradFill>
        <a:gradFill rotWithShape="1">
          <a:gsLst>
            <a:gs pos="0">
              <a:schemeClr val="phClr">
                <a:shade val="40000"/>
                <a:alpha val="100000"/>
                <a:satMod val="150000"/>
                <a:lumMod val="100000"/>
              </a:schemeClr>
            </a:gs>
            <a:gs pos="100000">
              <a:schemeClr val="phClr">
                <a:tint val="70000"/>
                <a:shade val="100000"/>
                <a:alpha val="100000"/>
                <a:satMod val="200000"/>
                <a:lumMod val="100000"/>
              </a:schemeClr>
            </a:gs>
          </a:gsLst>
          <a:lin ang="5400000" scaled="1"/>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3500000">
              <a:srgbClr val="FFFFFF">
                <a:alpha val="75000"/>
              </a:srgbClr>
            </a:innerShdw>
            <a:outerShdw blurRad="63500" dist="25400" dir="5400000" rotWithShape="0">
              <a:srgbClr val="808080">
                <a:alpha val="75000"/>
              </a:srgbClr>
            </a:outerShdw>
          </a:effectLst>
        </a:effectStyle>
        <a:effectStyle>
          <a:effectLst/>
          <a:scene3d>
            <a:camera prst="orthographicFront">
              <a:rot lat="0" lon="0" rev="0"/>
            </a:camera>
            <a:lightRig rig="twoPt" dir="tl">
              <a:rot lat="0" lon="0" rev="4500000"/>
            </a:lightRig>
          </a:scene3d>
          <a:sp3d>
            <a:bevelT w="63500" h="50800"/>
          </a:sp3d>
        </a:effectStyle>
      </a:effectStyleLst>
      <a:bgFillStyleLst>
        <a:solidFill>
          <a:schemeClr val="phClr"/>
        </a:solidFill>
        <a:gradFill rotWithShape="1">
          <a:gsLst>
            <a:gs pos="0">
              <a:schemeClr val="phClr">
                <a:tint val="40000"/>
                <a:satMod val="1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 Pop.thmx</Template>
  <TotalTime>4302</TotalTime>
  <Words>2183</Words>
  <Application>Microsoft Office PowerPoint</Application>
  <PresentationFormat>On-screen Show (4:3)</PresentationFormat>
  <Paragraphs>289</Paragraphs>
  <Slides>43</Slides>
  <Notes>30</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43</vt:i4>
      </vt:variant>
    </vt:vector>
  </HeadingPairs>
  <TitlesOfParts>
    <vt:vector size="58" baseType="lpstr">
      <vt:lpstr>Arial</vt:lpstr>
      <vt:lpstr>Calibri</vt:lpstr>
      <vt:lpstr>Calisto MT</vt:lpstr>
      <vt:lpstr>Franklin Gothic Book</vt:lpstr>
      <vt:lpstr>Franklin Gothic Medium</vt:lpstr>
      <vt:lpstr>Gill Sans MT</vt:lpstr>
      <vt:lpstr>Rockwell</vt:lpstr>
      <vt:lpstr>Tunga</vt:lpstr>
      <vt:lpstr>Wingdings</vt:lpstr>
      <vt:lpstr>Wingdings 3</vt:lpstr>
      <vt:lpstr>Urban Pop</vt:lpstr>
      <vt:lpstr>Custom Design</vt:lpstr>
      <vt:lpstr>Angles</vt:lpstr>
      <vt:lpstr>Venture</vt:lpstr>
      <vt:lpstr>Advantage</vt:lpstr>
      <vt:lpstr>University of South Florida</vt:lpstr>
      <vt:lpstr>Contact Information</vt:lpstr>
      <vt:lpstr>Student Officers</vt:lpstr>
      <vt:lpstr>Student Officers</vt:lpstr>
      <vt:lpstr>Advisors</vt:lpstr>
      <vt:lpstr>Financial Summary</vt:lpstr>
      <vt:lpstr>Goals and objectives</vt:lpstr>
      <vt:lpstr>Goal 1</vt:lpstr>
      <vt:lpstr>Goal 2</vt:lpstr>
      <vt:lpstr>Goal 3</vt:lpstr>
      <vt:lpstr>Goal 4</vt:lpstr>
      <vt:lpstr>Goal 4</vt:lpstr>
      <vt:lpstr>Membership statistics</vt:lpstr>
      <vt:lpstr>Meeting statistics</vt:lpstr>
      <vt:lpstr>Guest Speakers</vt:lpstr>
      <vt:lpstr>Spring Banquet</vt:lpstr>
      <vt:lpstr>Spring Banquet</vt:lpstr>
      <vt:lpstr>Bulls go green event</vt:lpstr>
      <vt:lpstr>50th anniversary event</vt:lpstr>
      <vt:lpstr>Pasta structures</vt:lpstr>
      <vt:lpstr>Tampa steel erecting company site tour</vt:lpstr>
      <vt:lpstr>Skanska i-275 Widening site tour</vt:lpstr>
      <vt:lpstr>Riverfront park social</vt:lpstr>
      <vt:lpstr>Student conference</vt:lpstr>
      <vt:lpstr>Conference highlights</vt:lpstr>
      <vt:lpstr>Conference highlights</vt:lpstr>
      <vt:lpstr>Student conference: concrete canoe</vt:lpstr>
      <vt:lpstr>Student conference: concrete canoe</vt:lpstr>
      <vt:lpstr>Student conference: steel bridge</vt:lpstr>
      <vt:lpstr>Student conference: steel bridge</vt:lpstr>
      <vt:lpstr>Leadership development</vt:lpstr>
      <vt:lpstr>Workshop for student leaders</vt:lpstr>
      <vt:lpstr>Special projects</vt:lpstr>
      <vt:lpstr>Engineering Expo</vt:lpstr>
      <vt:lpstr>Engineering expo</vt:lpstr>
      <vt:lpstr>Engineering expo</vt:lpstr>
      <vt:lpstr>Engineering expo</vt:lpstr>
      <vt:lpstr>Keeping Tampa bay beautiful:  coastal cleanup</vt:lpstr>
      <vt:lpstr>Keeping Tampa bay beautiful:  coastal cleanup</vt:lpstr>
      <vt:lpstr>Keeping Tampa bay beautiful:  coastal cleanup</vt:lpstr>
      <vt:lpstr>We asked the Chapter…</vt:lpstr>
      <vt:lpstr>We asked the Chapter…</vt:lpstr>
      <vt:lpstr>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dc:creator>
  <cp:lastModifiedBy>franki vallejo</cp:lastModifiedBy>
  <cp:revision>215</cp:revision>
  <dcterms:created xsi:type="dcterms:W3CDTF">2013-08-09T15:30:51Z</dcterms:created>
  <dcterms:modified xsi:type="dcterms:W3CDTF">2015-02-01T16:52:02Z</dcterms:modified>
</cp:coreProperties>
</file>