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90" r:id="rId4"/>
    <p:sldId id="292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3" r:id="rId13"/>
    <p:sldId id="304" r:id="rId14"/>
    <p:sldId id="305" r:id="rId15"/>
    <p:sldId id="306" r:id="rId16"/>
    <p:sldId id="307" r:id="rId17"/>
    <p:sldId id="308" r:id="rId18"/>
    <p:sldId id="312" r:id="rId19"/>
    <p:sldId id="314" r:id="rId2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44" autoAdjust="0"/>
  </p:normalViewPr>
  <p:slideViewPr>
    <p:cSldViewPr>
      <p:cViewPr varScale="1">
        <p:scale>
          <a:sx n="71" d="100"/>
          <a:sy n="71" d="100"/>
        </p:scale>
        <p:origin x="12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B81EC-E24D-4A8E-9110-FEA3DED3CC8A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30190-99D5-49E5-9E68-60D94343B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9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3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7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9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8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3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B1E2-4F17-4F5A-8191-64475DB4C1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7744" y="2060848"/>
            <a:ext cx="4608512" cy="891530"/>
          </a:xfrm>
        </p:spPr>
        <p:txBody>
          <a:bodyPr/>
          <a:lstStyle>
            <a:lvl1pPr algn="ctr">
              <a:defRPr sz="2400" b="1">
                <a:solidFill>
                  <a:schemeClr val="accent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7744" y="3573016"/>
            <a:ext cx="4608512" cy="98296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t-BR" noProof="0" dirty="0" smtClean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515" y="404665"/>
            <a:ext cx="4969557" cy="72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107950" y="115888"/>
            <a:ext cx="87852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maestro</a:t>
            </a:r>
          </a:p>
        </p:txBody>
      </p:sp>
      <p:sp>
        <p:nvSpPr>
          <p:cNvPr id="1028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107950" y="1484313"/>
            <a:ext cx="878522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dirty="0" smtClean="0"/>
              <a:t>Haga clic para editar los estilos del texto maestro</a:t>
            </a:r>
            <a:endParaRPr lang="es-CO" noProof="0" dirty="0" smtClean="0"/>
          </a:p>
          <a:p>
            <a:pPr lvl="1"/>
            <a:r>
              <a:rPr lang="es-CO" noProof="0" dirty="0" smtClean="0"/>
              <a:t>Segundo nivel</a:t>
            </a:r>
          </a:p>
          <a:p>
            <a:pPr lvl="2"/>
            <a:r>
              <a:rPr lang="es-CO" noProof="0" dirty="0" smtClean="0"/>
              <a:t>Tercero nivel</a:t>
            </a:r>
          </a:p>
          <a:p>
            <a:pPr lvl="3"/>
            <a:r>
              <a:rPr lang="es-CO" noProof="0" dirty="0" smtClean="0"/>
              <a:t>Cuarto nivel</a:t>
            </a:r>
          </a:p>
          <a:p>
            <a:pPr lvl="4"/>
            <a:r>
              <a:rPr lang="es-CO" noProof="0" dirty="0" smtClean="0"/>
              <a:t>Quinto nivel</a:t>
            </a:r>
          </a:p>
        </p:txBody>
      </p:sp>
      <p:pic>
        <p:nvPicPr>
          <p:cNvPr id="7" name="Picture 6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6372200" y="0"/>
            <a:ext cx="2771800" cy="111957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880382" y="6490901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noProof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en-US" sz="1200" b="1" noProof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sz="1200" b="1" noProof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2018</a:t>
            </a:r>
            <a:r>
              <a:rPr lang="en-US" sz="1200" b="1" baseline="0" noProof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Cartagena - Colombia</a:t>
            </a:r>
            <a:endParaRPr lang="en-US" sz="1200" b="1" noProof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3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413024" y="1988840"/>
            <a:ext cx="8712968" cy="89153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Modelación hidrodinámica en 2D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de un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canal de laboratorio en flujo no permanente de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Escuela Colombiana de Ingeniería usando ANSYS FLUENT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097100" y="3284984"/>
            <a:ext cx="7344816" cy="982960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Jorge </a:t>
            </a:r>
            <a:r>
              <a:rPr lang="es-CO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Alejandro Mora Uscategui, </a:t>
            </a:r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MSc.,</a:t>
            </a:r>
            <a:r>
              <a:rPr lang="es-CO" b="1" baseline="30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Germán Ricardo </a:t>
            </a:r>
            <a:r>
              <a:rPr lang="es-CO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Santos Granados </a:t>
            </a:r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Ph.D.,</a:t>
            </a:r>
            <a:r>
              <a:rPr lang="es-CO" b="1" baseline="30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O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Arenas Amado </a:t>
            </a:r>
            <a:r>
              <a:rPr lang="es-CO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Ph.D.,</a:t>
            </a:r>
            <a:r>
              <a:rPr lang="es-CO" b="1" baseline="30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072" y="4437112"/>
            <a:ext cx="7848872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 baseline="30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Master of Science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Graduate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Civil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Escuela Colombiana de Ingeniería; e-mail: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alejo.guitar@hotmail.com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600" baseline="30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Civil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s-CO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Escuela Colombiana de Ingeniería; e-mail: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german.santos@escuelaing.edu.co</a:t>
            </a:r>
          </a:p>
          <a:p>
            <a:r>
              <a:rPr lang="en-US" sz="1600" baseline="30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Adjunct Assistant Professor, Department of Civil and Environmental Engineering, Univ. of Iowa,; e-mail: tonoarenas@hotmail.com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395811"/>
            <a:ext cx="7896302" cy="494731"/>
          </a:xfrm>
        </p:spPr>
        <p:txBody>
          <a:bodyPr>
            <a:noAutofit/>
          </a:bodyPr>
          <a:lstStyle/>
          <a:p>
            <a:r>
              <a:rPr lang="es-ES" sz="2300" dirty="0">
                <a:solidFill>
                  <a:schemeClr val="tx2">
                    <a:lumMod val="75000"/>
                  </a:schemeClr>
                </a:solidFill>
              </a:rPr>
              <a:t>Resultados verificación y validación </a:t>
            </a:r>
            <a:br>
              <a:rPr lang="es-ES" sz="23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2300" dirty="0">
                <a:solidFill>
                  <a:schemeClr val="tx2">
                    <a:lumMod val="75000"/>
                  </a:schemeClr>
                </a:solidFill>
              </a:rPr>
              <a:t>(Canal ECI No. 1</a:t>
            </a:r>
            <a:r>
              <a:rPr lang="es-ES" sz="23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s-ES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59" y="1242463"/>
            <a:ext cx="7686279" cy="3554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menú “Solver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de FLUENT.  : </a:t>
            </a: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endPara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Modelos de multifase (</a:t>
            </a:r>
            <a:r>
              <a:rPr lang="es-E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VOF), de viscosidad (turbulencia), discretización.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También  condiciones de frontera,  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Factores bajo relajación para parámetros (0.1 para 2D),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Monitores de residuales (10^-5, con criterio de </a:t>
            </a:r>
            <a:r>
              <a:rPr lang="es-E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aceptación 10</a:t>
            </a: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^-3 a </a:t>
            </a:r>
            <a:r>
              <a:rPr lang="es-E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10^-</a:t>
            </a: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5),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Superficies de monitoreo ( flujo másico y presión estática).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Configuración de Inicialización de la solución ( condiciones iniciales), </a:t>
            </a:r>
          </a:p>
          <a:p>
            <a:pPr marL="662949" lvl="1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Autoguardado y arranque ( No. Iteraciones)</a:t>
            </a: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endParaRPr lang="es-ES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692" y="4797152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 Manning promedio de 0.0087 </a:t>
            </a:r>
            <a:r>
              <a:rPr lang="es-CO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(calibrado por Arenas Amado, 2002) equivalente </a:t>
            </a: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una rugosidad desde la ecuación de Strickler </a:t>
            </a:r>
            <a:r>
              <a:rPr lang="es-CO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</a:t>
            </a: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(n/0.0122)</a:t>
            </a:r>
            <a:r>
              <a:rPr lang="es-CO" sz="14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/1000 = (0.0087/0.0122)</a:t>
            </a:r>
            <a:r>
              <a:rPr lang="es-CO" sz="14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/1000 = 0.00013m.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91959" y="2329956"/>
            <a:ext cx="1993336" cy="172381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0050" y="94286"/>
            <a:ext cx="8157096" cy="639129"/>
          </a:xfrm>
        </p:spPr>
        <p:txBody>
          <a:bodyPr>
            <a:noAutofit/>
          </a:bodyPr>
          <a:lstStyle/>
          <a:p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Resultados verificación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y validación </a:t>
            </a:r>
            <a:br>
              <a:rPr lang="es-E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(Canal ECI No. 1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96094" y="895163"/>
            <a:ext cx="3913955" cy="1423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sz="1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Cálculo </a:t>
            </a: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solución (Verificación del cálculo). </a:t>
            </a:r>
          </a:p>
          <a:p>
            <a:pPr marL="34299" indent="0" algn="just">
              <a:buNone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validar las modelaciones en 2D se realizó la comparación de las mediciones realizadas en el canal ECI No. 1 de la altura de la lámina de agua en el eje central realizadas por Arenas Amado (2002) con las modelaciones para caudales de Qmín (inicial del hidrograma) y Qmáx (pico del hidrograma)</a:t>
            </a: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just">
              <a:buFont typeface="Arial" pitchFamily="34" charset="0"/>
              <a:buNone/>
            </a:pP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just">
              <a:buFont typeface="Arial" pitchFamily="34" charset="0"/>
              <a:buNone/>
            </a:pPr>
            <a:endParaRPr lang="en-U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296" y="3116028"/>
            <a:ext cx="1824754" cy="5047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04347" y="3602188"/>
            <a:ext cx="1805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Nota: CTT_2D_Qmín fue condición inicial para CTT_2D_Qmáx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8325"/>
            <a:ext cx="4781549" cy="50752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19600" y="10766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Verificación de modelaciones en 2D flujo permanente.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4093527"/>
            <a:ext cx="3057525" cy="20132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6094" y="6094256"/>
            <a:ext cx="3798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Perfiles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monitoreo de residuales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(arriba)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perfiles de monitoreo de las cantidades de interés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(abajo). 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28384" y="4053775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28384" y="4557831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028384" y="5013176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28384" y="5157192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28384" y="6237312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28384" y="6381328"/>
            <a:ext cx="216024" cy="167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5467" y="279094"/>
            <a:ext cx="7553313" cy="494731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Resultados verificación y validación </a:t>
            </a:r>
            <a:br>
              <a:rPr lang="es-E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(Canal ECI No. 1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1081781"/>
            <a:ext cx="8042686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Revisión </a:t>
            </a:r>
            <a:r>
              <a:rPr lang="es-E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modelo (análisis de la validación).</a:t>
            </a:r>
          </a:p>
          <a:p>
            <a:pPr marL="34299" indent="0" algn="just">
              <a:buFont typeface="Arial" pitchFamily="34" charset="0"/>
              <a:buNone/>
            </a:pPr>
            <a:endParaRPr lang="en-US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5467" y="1589411"/>
            <a:ext cx="663995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posibles razones de las variaciones de registro de presión de agua medida versus modeladas para Qmáx (caudal pico) son: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el registro de presión del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transductor t4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observa que el error relativo está a un punto de estar en el rango de confianza, donde puede tratarse de la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calidad de la malla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necesite aumentar.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el registro de presión del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transductor t8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observa que el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 relativo es de 7.7%,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donde puede tratarse de que la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 de la sección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 un poco más aguas abajo, aunque también se trate de que el modelo de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turbulencia k-e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nfluya en el perfil de flujo ya que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asume un flujo isotrópico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un anisotrópico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 cual puede sobre estimar la producción de energía turbulenta, aunque tenga submodelos que lo amortigüe, generando así gradientes de presión excesivos.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Encontrando un nivel aceptable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 lo medido y lo modelado en cuanto la altura de la lámina de agua en 2D en flujo permanente, </a:t>
            </a:r>
            <a:r>
              <a:rPr kumimoji="0" lang="es-CO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asume una buena estimación </a:t>
            </a:r>
            <a:r>
              <a:rPr kumimoji="0" lang="es-CO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teniendo en cuenta errores de medición que pudieron presentarse en el modelo físico y la baja calidad de la malla en lugares del dominio que influye en el modelo matemático como en su elección.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O" altLang="en-U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92" y="5098667"/>
            <a:ext cx="398145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4696603"/>
            <a:ext cx="7185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CO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CO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 utilizado para la modelación en flujo no permanente del canal ECI No. 1.</a:t>
            </a:r>
            <a:endParaRPr lang="en-US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4963" y="293441"/>
            <a:ext cx="7593401" cy="494731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Resultados verificación y validación </a:t>
            </a:r>
            <a:br>
              <a:rPr lang="es-E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(Canal ECI No. 1)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3279" y="941040"/>
            <a:ext cx="3416633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sz="1400" i="1" dirty="0" smtClean="0">
                <a:solidFill>
                  <a:srgbClr val="C00000"/>
                </a:solidFill>
              </a:rPr>
              <a:t>4. Revisión </a:t>
            </a:r>
            <a:r>
              <a:rPr lang="es-ES" sz="1400" i="1" dirty="0">
                <a:solidFill>
                  <a:srgbClr val="C00000"/>
                </a:solidFill>
              </a:rPr>
              <a:t>del modelo (análisis de la validación).</a:t>
            </a:r>
          </a:p>
          <a:p>
            <a:pPr marL="34299" indent="0" algn="just">
              <a:buFont typeface="Arial" pitchFamily="34" charset="0"/>
              <a:buNone/>
            </a:pPr>
            <a:endParaRPr lang="en-US" sz="1400" i="1" dirty="0" smtClean="0">
              <a:solidFill>
                <a:srgbClr val="C00000"/>
              </a:solidFill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37" y="1744287"/>
            <a:ext cx="4292347" cy="1972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67329" y="2257056"/>
            <a:ext cx="1097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Tiempo (s), q: Flujo másico por unidad de ancho en 2D (kg/s)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2738" y="1177588"/>
            <a:ext cx="524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CO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Ecuaciones para hidrograma de entrada para modelaciones en flujo no permanente.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963" y="3740551"/>
            <a:ext cx="22237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Hidrograma </a:t>
            </a:r>
            <a:r>
              <a:rPr lang="es-CO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entrada 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la fase agua por medio de una función definida por el usuario (</a:t>
            </a:r>
            <a:r>
              <a:rPr lang="es-CO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udf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por sus siglas en inglés) llamada “</a:t>
            </a:r>
            <a:r>
              <a:rPr lang="es-CO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hidrograma.c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donde se programa en </a:t>
            </a:r>
            <a:r>
              <a:rPr lang="es-CO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lenguaje C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ecuaciones polinómicas que calculan el caudal para diferentes rangos de tiempo.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22019"/>
          <a:stretch/>
        </p:blipFill>
        <p:spPr>
          <a:xfrm>
            <a:off x="2838734" y="3832519"/>
            <a:ext cx="5917356" cy="249299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1432735"/>
            <a:ext cx="3062225" cy="22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3279" y="418670"/>
            <a:ext cx="6152938" cy="405338"/>
          </a:xfrm>
        </p:spPr>
        <p:txBody>
          <a:bodyPr>
            <a:noAutofit/>
          </a:bodyPr>
          <a:lstStyle/>
          <a:p>
            <a:r>
              <a:rPr lang="es-CO" sz="2000" dirty="0" smtClean="0">
                <a:solidFill>
                  <a:schemeClr val="tx2">
                    <a:lumMod val="75000"/>
                  </a:schemeClr>
                </a:solidFill>
              </a:rPr>
              <a:t>Modelación comparativa </a:t>
            </a:r>
            <a:r>
              <a:rPr lang="es-CO" sz="2000" dirty="0">
                <a:solidFill>
                  <a:schemeClr val="tx2">
                    <a:lumMod val="75000"/>
                  </a:schemeClr>
                </a:solidFill>
              </a:rPr>
              <a:t>del canal ECI No. </a:t>
            </a:r>
            <a:r>
              <a:rPr lang="es-CO" sz="2000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es-CO" sz="2000" dirty="0">
                <a:solidFill>
                  <a:schemeClr val="tx2">
                    <a:lumMod val="75000"/>
                  </a:schemeClr>
                </a:solidFill>
              </a:rPr>
              <a:t>en flujo </a:t>
            </a:r>
            <a:r>
              <a:rPr lang="es-CO" sz="2000" dirty="0" smtClean="0">
                <a:solidFill>
                  <a:schemeClr val="tx2">
                    <a:lumMod val="75000"/>
                  </a:schemeClr>
                </a:solidFill>
              </a:rPr>
              <a:t>no permanente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279" y="1013048"/>
            <a:ext cx="8042686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sz="1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comparativo de modelos en 2D flujo no permanente</a:t>
            </a:r>
          </a:p>
          <a:p>
            <a:pPr marL="34299" indent="0" algn="just">
              <a:buFont typeface="Arial" pitchFamily="34" charset="0"/>
              <a:buNone/>
            </a:pPr>
            <a:endParaRPr lang="en-U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3278" y="2466647"/>
                <a:ext cx="4446847" cy="464807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𝑝𝑖𝑐𝑜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𝑐𝑎𝑙𝑐𝑢𝑙𝑎𝑑𝑜</m:t>
                              </m:r>
                            </m:sub>
                          </m:sSub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𝑛𝑠𝑑𝑢𝑐𝑡𝑜𝑟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𝑛𝑠𝑑𝑢𝑐𝑡𝑜𝑟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78" y="2466647"/>
                <a:ext cx="4446847" cy="4648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95849" y="2343975"/>
                <a:ext cx="3685747" cy="846707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𝑝𝑟𝑜𝑚𝑒𝑑𝑖𝑜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𝑝𝑖𝑐𝑜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𝑐𝑎𝑙𝑐𝑢𝑙𝑎𝑑𝑜</m:t>
                                          </m:r>
                                        </m:sub>
                                      </m:sSub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𝑝𝑖𝑐𝑜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𝑡𝑟</m:t>
                                          </m:r>
                                          <m:r>
                                            <a:rPr lang="es-E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𝑛𝑠𝑑𝑢𝑐𝑡𝑜𝑟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𝑝𝑖𝑐𝑜</m:t>
                                      </m:r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𝑛𝑠𝑑𝑢𝑐𝑡𝑜𝑟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849" y="2343975"/>
                <a:ext cx="3685747" cy="846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47199" y="1374303"/>
            <a:ext cx="7798082" cy="96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Herramienta computacional utilizada:</a:t>
            </a:r>
          </a:p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Modelación 1D : Método </a:t>
            </a:r>
            <a:r>
              <a:rPr lang="es-E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las características </a:t>
            </a: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(resultados del estudio de Arenas </a:t>
            </a:r>
            <a:r>
              <a:rPr lang="es-E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Amado (2002) </a:t>
            </a: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Modelación </a:t>
            </a: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: software </a:t>
            </a:r>
            <a:r>
              <a:rPr lang="es-E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 </a:t>
            </a: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FLUENT, (flujo no permanente).</a:t>
            </a:r>
            <a:endParaRPr lang="es-E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278" y="2991523"/>
            <a:ext cx="4142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CO" sz="1400" b="1" baseline="-25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calculado</a:t>
            </a:r>
            <a:r>
              <a:rPr lang="es-CO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representa </a:t>
            </a: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valor de la profundidad arrojado por el método de las características o ANSYS </a:t>
            </a:r>
            <a:r>
              <a:rPr lang="es-CO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FLUENT.</a:t>
            </a:r>
          </a:p>
          <a:p>
            <a:r>
              <a:rPr lang="es-CO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CO" sz="1600" b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medido</a:t>
            </a:r>
            <a:r>
              <a:rPr lang="es-CO" sz="16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se asocia con el dato obtenido del transductor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36" y="3777894"/>
            <a:ext cx="1773608" cy="25592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701" y="3697922"/>
            <a:ext cx="1996004" cy="268364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294" y="3282429"/>
            <a:ext cx="2136958" cy="99092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223" y="3481298"/>
            <a:ext cx="1868615" cy="287143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0624" y="4365104"/>
            <a:ext cx="1931199" cy="216024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064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3279" y="418670"/>
            <a:ext cx="6296953" cy="405338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Modelación comparativa </a:t>
            </a:r>
            <a:r>
              <a:rPr lang="es-C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del canal ECI No. 2 en </a:t>
            </a:r>
            <a:r>
              <a:rPr lang="es-C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flujo no </a:t>
            </a:r>
            <a:r>
              <a:rPr lang="es-C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permanente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279" y="1085056"/>
            <a:ext cx="8042686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i="1" dirty="0" smtClean="0">
                <a:solidFill>
                  <a:srgbClr val="C00000"/>
                </a:solidFill>
              </a:rPr>
              <a:t>Análisis </a:t>
            </a:r>
            <a:r>
              <a:rPr lang="es-ES" i="1" dirty="0">
                <a:solidFill>
                  <a:srgbClr val="C00000"/>
                </a:solidFill>
              </a:rPr>
              <a:t>comparativo de modelos en 2D flujo no </a:t>
            </a:r>
            <a:r>
              <a:rPr lang="es-ES" i="1" dirty="0" smtClean="0">
                <a:solidFill>
                  <a:srgbClr val="C00000"/>
                </a:solidFill>
              </a:rPr>
              <a:t>permanente.</a:t>
            </a:r>
          </a:p>
          <a:p>
            <a:pPr marL="34299" indent="0" algn="just">
              <a:buNone/>
            </a:pPr>
            <a:r>
              <a:rPr lang="es-ES" i="1" dirty="0" smtClean="0">
                <a:solidFill>
                  <a:srgbClr val="C00000"/>
                </a:solidFill>
              </a:rPr>
              <a:t>Modelación </a:t>
            </a:r>
            <a:r>
              <a:rPr lang="es-ES" i="1" dirty="0">
                <a:solidFill>
                  <a:srgbClr val="C00000"/>
                </a:solidFill>
              </a:rPr>
              <a:t>comparativa – altura lámina de agua</a:t>
            </a:r>
          </a:p>
          <a:p>
            <a:pPr marL="34299" indent="0" algn="just">
              <a:buFont typeface="Arial" pitchFamily="34" charset="0"/>
              <a:buNone/>
            </a:pPr>
            <a:endParaRPr lang="en-US" i="1" dirty="0" smtClean="0">
              <a:solidFill>
                <a:srgbClr val="C00000"/>
              </a:solidFill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71600" y="1819474"/>
                <a:ext cx="3146501" cy="402546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𝑝𝑖𝑐𝑜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𝑐𝑎𝑙𝑐𝑢𝑙𝑎𝑑𝑜</m:t>
                              </m:r>
                            </m:sub>
                          </m:sSub>
                          <m:r>
                            <a:rPr lang="en-US" sz="1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s-ES" sz="1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𝑛𝑠𝑑𝑢𝑐𝑡𝑜𝑟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𝑝𝑖𝑐𝑜</m:t>
                              </m:r>
                              <m:r>
                                <a:rPr lang="en-US" sz="1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s-ES" sz="1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𝑛𝑠𝑑𝑢𝑐𝑡𝑜𝑟</m:t>
                              </m:r>
                            </m:sub>
                          </m:sSub>
                        </m:den>
                      </m:f>
                      <m:r>
                        <a:rPr lang="en-US" sz="1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819474"/>
                <a:ext cx="3146501" cy="402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40064" y="1634451"/>
                <a:ext cx="3685747" cy="57041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𝑝𝑟𝑜𝑚𝑒𝑑𝑖𝑜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0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𝑝𝑖𝑐𝑜</m:t>
                                          </m:r>
                                          <m:r>
                                            <a:rPr lang="en-US" sz="10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𝑐𝑎𝑙𝑐𝑢𝑙𝑎𝑑𝑜</m:t>
                                          </m:r>
                                        </m:sub>
                                      </m:sSub>
                                      <m:r>
                                        <a:rPr lang="en-US" sz="10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𝑝𝑖𝑐𝑜</m:t>
                                          </m:r>
                                          <m:r>
                                            <a:rPr lang="en-US" sz="1000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𝑡𝑟</m:t>
                                          </m:r>
                                          <m:r>
                                            <a:rPr lang="es-ES" sz="1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sz="1000" i="1">
                                              <a:latin typeface="Cambria Math" panose="02040503050406030204" pitchFamily="18" charset="0"/>
                                            </a:rPr>
                                            <m:t>𝑛𝑠𝑑𝑢𝑐𝑡𝑜𝑟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000" i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  <m:t>𝑝𝑖𝑐𝑜</m:t>
                                      </m:r>
                                      <m:r>
                                        <a:rPr lang="en-US" sz="1000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es-ES" sz="10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1000" i="1">
                                          <a:latin typeface="Cambria Math" panose="02040503050406030204" pitchFamily="18" charset="0"/>
                                        </a:rPr>
                                        <m:t>𝑛𝑠𝑑𝑢𝑐𝑡𝑜𝑟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num>
                        <m:den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064" y="1634451"/>
                <a:ext cx="3685747" cy="5704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39" y="2445628"/>
            <a:ext cx="4588624" cy="7773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46362" y="2484962"/>
            <a:ext cx="3473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CO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CO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s-CO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Costo computacional de modelaciones en ANSYS FLUENT en 2D flujo no permanente.</a:t>
            </a:r>
            <a:endParaRPr lang="en-US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18" y="3611229"/>
            <a:ext cx="5648325" cy="28759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8692" y="5805264"/>
            <a:ext cx="2382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Fuente.</a:t>
            </a:r>
            <a:r>
              <a:rPr lang="es-CO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Este estudio (*) y Adaptado de (Arenas Amado, 2002)(**).</a:t>
            </a:r>
            <a:endParaRPr lang="en-US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939" y="3267652"/>
            <a:ext cx="5759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CO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6</a:t>
            </a:r>
            <a:r>
              <a:rPr lang="es-CO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C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resultados de alturas de lámina de agua medidos y calculados.</a:t>
            </a:r>
            <a:endParaRPr lang="en-US" sz="1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53743" y="4015761"/>
            <a:ext cx="25900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CO" sz="12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M_C: Método de las características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CO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AF_PE: ANSYS FLUENT _ Presión Estática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CO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AF_NA.: ANSYS FLUENT _ Nivel lámina de agua</a:t>
            </a:r>
            <a:r>
              <a:rPr lang="es-CO" sz="12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E.T (%): Error Típico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CO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E.P (%): Error promedio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79912" y="5157192"/>
            <a:ext cx="237626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572000" y="4941168"/>
            <a:ext cx="368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779912" y="6453336"/>
            <a:ext cx="237626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004048" y="6237312"/>
            <a:ext cx="368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860120" y="6237312"/>
            <a:ext cx="368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428072" y="6237312"/>
            <a:ext cx="368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139952" y="6237312"/>
            <a:ext cx="368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3278" y="316222"/>
            <a:ext cx="6041165" cy="405338"/>
          </a:xfrm>
        </p:spPr>
        <p:txBody>
          <a:bodyPr>
            <a:noAutofit/>
          </a:bodyPr>
          <a:lstStyle/>
          <a:p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Modelación comparativa </a:t>
            </a:r>
            <a:r>
              <a:rPr lang="es-CO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del canal ECI No. </a:t>
            </a:r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</a:t>
            </a:r>
            <a:r>
              <a:rPr lang="es-CO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flujo </a:t>
            </a:r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permanente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279" y="990028"/>
            <a:ext cx="8042686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i="1" dirty="0" smtClean="0">
                <a:solidFill>
                  <a:srgbClr val="C00000"/>
                </a:solidFill>
              </a:rPr>
              <a:t>Modelación </a:t>
            </a:r>
            <a:r>
              <a:rPr lang="es-ES" i="1" dirty="0">
                <a:solidFill>
                  <a:srgbClr val="C00000"/>
                </a:solidFill>
              </a:rPr>
              <a:t>comparativa – altura lámina de agua</a:t>
            </a:r>
          </a:p>
          <a:p>
            <a:pPr marL="34299" indent="0" algn="just">
              <a:buFont typeface="Arial" pitchFamily="34" charset="0"/>
              <a:buNone/>
            </a:pPr>
            <a:endParaRPr lang="en-US" i="1" dirty="0" smtClean="0">
              <a:solidFill>
                <a:srgbClr val="C00000"/>
              </a:solidFill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2000" dirty="0"/>
          </a:p>
        </p:txBody>
      </p:sp>
      <p:pic>
        <p:nvPicPr>
          <p:cNvPr id="13" name="Limnigramas_FN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728.3235"/>
                    <p14:bmk name="Bookmark 2" time="15104.1532"/>
                    <p14:bmk name="Bookmark 3" time="20478.3855"/>
                    <p14:bmk name="Bookmark 4" time="24095.1544"/>
                    <p14:bmk name="Bookmark 5" time="27991.5858"/>
                    <p14:bmk name="Bookmark 6" time="31310.4777"/>
                    <p14:bmk name="Bookmark 7" time="34958.5026"/>
                  </p14:bmkLst>
                </p14:media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960888" y="1258019"/>
            <a:ext cx="6457950" cy="5267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7744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71800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91880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9952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88024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08104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56176" y="465313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3292" y="260648"/>
            <a:ext cx="6224932" cy="405338"/>
          </a:xfrm>
        </p:spPr>
        <p:txBody>
          <a:bodyPr>
            <a:noAutofit/>
          </a:bodyPr>
          <a:lstStyle/>
          <a:p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Modelación comparativa </a:t>
            </a:r>
            <a:r>
              <a:rPr lang="es-CO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del canal ECI No. </a:t>
            </a:r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</a:t>
            </a:r>
            <a:r>
              <a:rPr lang="es-CO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flujo </a:t>
            </a:r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permanente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279" y="797024"/>
            <a:ext cx="8042686" cy="39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just">
              <a:buNone/>
            </a:pPr>
            <a:r>
              <a:rPr lang="es-ES" i="1" dirty="0" smtClean="0">
                <a:solidFill>
                  <a:srgbClr val="C00000"/>
                </a:solidFill>
              </a:rPr>
              <a:t>Modelación </a:t>
            </a:r>
            <a:r>
              <a:rPr lang="es-ES" i="1" dirty="0">
                <a:solidFill>
                  <a:srgbClr val="C00000"/>
                </a:solidFill>
              </a:rPr>
              <a:t>comparativa – altura lámina de agua</a:t>
            </a:r>
          </a:p>
          <a:p>
            <a:pPr marL="34299" indent="0" algn="just">
              <a:buFont typeface="Arial" pitchFamily="34" charset="0"/>
              <a:buNone/>
            </a:pPr>
            <a:endParaRPr lang="en-US" i="1" dirty="0" smtClean="0">
              <a:solidFill>
                <a:srgbClr val="C00000"/>
              </a:solidFill>
            </a:endParaRPr>
          </a:p>
          <a:p>
            <a:pPr marL="34299" indent="0" algn="just">
              <a:buFont typeface="Arial" pitchFamily="34" charset="0"/>
              <a:buNone/>
            </a:pPr>
            <a:endParaRPr lang="es-CO" sz="2000" dirty="0"/>
          </a:p>
        </p:txBody>
      </p:sp>
      <p:pic>
        <p:nvPicPr>
          <p:cNvPr id="5" name="Animacion_P dinamica_Fn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6466" y="3835023"/>
            <a:ext cx="4312691" cy="253928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Animacion_P estatica_Fno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6466" y="1132286"/>
            <a:ext cx="4312692" cy="253928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Animacion_VOF_Fno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697" y="1118961"/>
            <a:ext cx="4113233" cy="256593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9" y="3850931"/>
            <a:ext cx="2038727" cy="1621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0"/>
          <p:cNvPicPr/>
          <p:nvPr/>
        </p:nvPicPr>
        <p:blipFill>
          <a:blip r:embed="rId13"/>
          <a:stretch>
            <a:fillRect/>
          </a:stretch>
        </p:blipFill>
        <p:spPr>
          <a:xfrm>
            <a:off x="2449774" y="4805895"/>
            <a:ext cx="1978924" cy="1665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63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279" y="954008"/>
            <a:ext cx="79345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validación de las modelaciones en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flujo permanente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caudales inicial y máximo encontrados en el hidrograma de entrada arrojaron una aceptabilidad, pero con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incertidumbre alto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los resultados del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transductor T4 y T8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el caudal pico o máximo, los cuales se tuvieron en cuenta para las modelaciones en flujo no permanente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 a los resultados con el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 de las características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respecto al </a:t>
            </a:r>
            <a:r>
              <a:rPr lang="es-E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tiempo de transito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limnigramas con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ANSYS </a:t>
            </a:r>
            <a:r>
              <a:rPr lang="es-E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FLUENT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teniendo en cuenta la presión estática y el nivel de la lámina de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agua,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también sufren un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desplazamiento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respecto al tiempo de 2.7 segundos aproximadamente, aun localizando el hidrograma a la salida de la tubería de alimentación en el dominio en 2D, es decir a 0.7m aproximadamente aguas arriba de la entrada del canal rectangular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Según lo modelado con el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 de las características y contrastado con lo medido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las modelaciones son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aceptables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respecto a la presión estática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excepción de los transductores T2, T7 y T8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Según lo modelado con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ANSYS FLUENT 2D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flujo no permanente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comparado con lo medido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las modelaciones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son aceptables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respecto a la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presión </a:t>
            </a:r>
            <a:r>
              <a:rPr lang="es-E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estática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los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transductores T1, T7 y T8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diferencia de las modelaciones con respecto al nivel de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lámina de agua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donde no hubo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aceptabilidad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los transductores </a:t>
            </a:r>
            <a:r>
              <a:rPr lang="es-ES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T7 y T8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97269" y="313895"/>
            <a:ext cx="6224932" cy="405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1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smtClean="0"/>
              <a:t>CONCLUSIONES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76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3" y="423955"/>
            <a:ext cx="5976664" cy="405338"/>
          </a:xfrm>
        </p:spPr>
        <p:txBody>
          <a:bodyPr>
            <a:noAutofit/>
          </a:bodyPr>
          <a:lstStyle/>
          <a:p>
            <a:r>
              <a:rPr lang="es-CO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RECOMENDACIONES  E INVESTIGACIÓN FUTURA</a:t>
            </a:r>
            <a:endParaRPr lang="es-CO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279" y="923548"/>
            <a:ext cx="79345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Desde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 instrumental, se recomienda instalar transductores para el canal ECI No.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para los dos canales un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 de ultrasonido o un sistema de fotointerpretación de nivel de agua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testigo en regiones donde se presuma que el </a:t>
            </a:r>
            <a:r>
              <a:rPr lang="es-E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perfil no es hidrostático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También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necesario para calibraciones de los modelos de turbulencia, utilizar medidores de turbulencia en canales abiertos enlistados por  </a:t>
            </a:r>
            <a:r>
              <a:rPr lang="es-E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Nezu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(2005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Medidor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corriente electromagnético (EM), </a:t>
            </a:r>
            <a:endParaRPr lang="es-ES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nemómetro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película caliente (HFA), </a:t>
            </a:r>
            <a:endParaRPr lang="es-ES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elocímetro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Doppler acústico (ADV), </a:t>
            </a:r>
            <a:endParaRPr lang="es-ES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nemómetro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Doppler o velocímetro LDA o LDV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192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611560" y="115888"/>
            <a:ext cx="8281615" cy="865187"/>
          </a:xfrm>
        </p:spPr>
        <p:txBody>
          <a:bodyPr/>
          <a:lstStyle/>
          <a:p>
            <a:pPr eaLnBrk="1" hangingPunct="1"/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CONTENIDO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988839"/>
            <a:ext cx="8281615" cy="4137323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Metodologia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Objetivos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Investigación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futura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Conclusiones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endParaRPr lang="pt-BR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93221" y="115888"/>
            <a:ext cx="8399954" cy="865187"/>
          </a:xfrm>
        </p:spPr>
        <p:txBody>
          <a:bodyPr/>
          <a:lstStyle/>
          <a:p>
            <a:pPr eaLnBrk="1" hangingPunct="1"/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</a:rPr>
              <a:t>METODOLOGIA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1" y="1124744"/>
            <a:ext cx="8283963" cy="5256584"/>
          </a:xfrm>
          <a:prstGeom prst="rect">
            <a:avLst/>
          </a:prstGeom>
        </p:spPr>
      </p:pic>
      <p:sp>
        <p:nvSpPr>
          <p:cNvPr id="8" name="Rectángulo 188"/>
          <p:cNvSpPr/>
          <p:nvPr/>
        </p:nvSpPr>
        <p:spPr>
          <a:xfrm>
            <a:off x="6156178" y="5542382"/>
            <a:ext cx="27369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Verification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products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1D y 3D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modeling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Source.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Adapted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CO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Oberkampf</a:t>
            </a:r>
            <a:r>
              <a:rPr lang="es-E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J. Roy, 2009,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30)</a:t>
            </a:r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23728" y="2924944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23728" y="2492896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23728" y="3645024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23728" y="4437112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23728" y="5229200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27984" y="4725144"/>
            <a:ext cx="9361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7984" y="5013176"/>
            <a:ext cx="9361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27984" y="5445224"/>
            <a:ext cx="9361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27984" y="6425232"/>
            <a:ext cx="9361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23728" y="3284984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95736" y="4077072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6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4902" y="5252002"/>
            <a:ext cx="3098041" cy="530742"/>
          </a:xfrm>
        </p:spPr>
        <p:txBody>
          <a:bodyPr>
            <a:noAutofit/>
          </a:bodyPr>
          <a:lstStyle/>
          <a:p>
            <a:pPr marL="34299" indent="0" algn="ctr">
              <a:lnSpc>
                <a:spcPct val="100000"/>
              </a:lnSpc>
              <a:buNone/>
            </a:pPr>
            <a:r>
              <a:rPr lang="es-CO" sz="1200" dirty="0">
                <a:solidFill>
                  <a:srgbClr val="C00000"/>
                </a:solidFill>
              </a:rPr>
              <a:t>Figura </a:t>
            </a:r>
            <a:r>
              <a:rPr lang="es-CO" sz="1200" dirty="0" smtClean="0">
                <a:solidFill>
                  <a:srgbClr val="C00000"/>
                </a:solidFill>
              </a:rPr>
              <a:t>2. </a:t>
            </a:r>
            <a:r>
              <a:rPr lang="es-ES" sz="1200" i="1" dirty="0" smtClean="0">
                <a:solidFill>
                  <a:srgbClr val="C00000"/>
                </a:solidFill>
              </a:rPr>
              <a:t>Montaje </a:t>
            </a:r>
            <a:r>
              <a:rPr lang="es-ES" sz="1200" i="1" dirty="0">
                <a:solidFill>
                  <a:srgbClr val="C00000"/>
                </a:solidFill>
              </a:rPr>
              <a:t>del primer canal de laboratorio de la ECI. </a:t>
            </a:r>
          </a:p>
          <a:p>
            <a:pPr marL="34299" indent="0" algn="ctr">
              <a:lnSpc>
                <a:spcPct val="100000"/>
              </a:lnSpc>
              <a:buNone/>
            </a:pPr>
            <a:r>
              <a:rPr lang="es-ES" sz="1200" i="1" dirty="0">
                <a:solidFill>
                  <a:srgbClr val="C00000"/>
                </a:solidFill>
              </a:rPr>
              <a:t>Fuente: (Arenas Amado, 2002)</a:t>
            </a:r>
          </a:p>
          <a:p>
            <a:pPr marL="34299" indent="0" algn="ctr">
              <a:lnSpc>
                <a:spcPct val="100000"/>
              </a:lnSpc>
              <a:buNone/>
            </a:pPr>
            <a:endParaRPr lang="es-ES" sz="1200" i="1" dirty="0" smtClean="0">
              <a:solidFill>
                <a:srgbClr val="C00000"/>
              </a:solidFill>
            </a:endParaRPr>
          </a:p>
          <a:p>
            <a:pPr marL="34299" indent="0" algn="ctr">
              <a:lnSpc>
                <a:spcPct val="100000"/>
              </a:lnSpc>
              <a:buNone/>
            </a:pPr>
            <a:endParaRPr lang="es-ES" sz="1200" i="1" dirty="0" smtClean="0">
              <a:solidFill>
                <a:srgbClr val="C00000"/>
              </a:solidFill>
            </a:endParaRPr>
          </a:p>
          <a:p>
            <a:pPr marL="34299" indent="0" algn="ctr">
              <a:lnSpc>
                <a:spcPct val="100000"/>
              </a:lnSpc>
              <a:buNone/>
            </a:pPr>
            <a:endParaRPr lang="en-US" sz="1200" i="1" dirty="0" smtClean="0">
              <a:solidFill>
                <a:srgbClr val="C00000"/>
              </a:solidFill>
            </a:endParaRPr>
          </a:p>
          <a:p>
            <a:pPr marL="34299" indent="0">
              <a:lnSpc>
                <a:spcPct val="100000"/>
              </a:lnSpc>
              <a:buNone/>
            </a:pPr>
            <a:endParaRPr lang="es-CO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279" y="983655"/>
            <a:ext cx="7539664" cy="914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>
              <a:buNone/>
            </a:pPr>
            <a:r>
              <a:rPr lang="es-E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Definición </a:t>
            </a:r>
            <a:r>
              <a:rPr lang="es-E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las metas de la modelación. </a:t>
            </a:r>
            <a:endParaRPr lang="es-ES" sz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ctr">
              <a:buFont typeface="Arial" pitchFamily="34" charset="0"/>
              <a:buNone/>
            </a:pP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ctr">
              <a:buFont typeface="Arial" pitchFamily="34" charset="0"/>
              <a:buNone/>
            </a:pPr>
            <a:endParaRPr lang="en-U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>
              <a:buFont typeface="Arial" pitchFamily="34" charset="0"/>
              <a:buNone/>
            </a:pP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279" y="1340484"/>
            <a:ext cx="3539981" cy="5599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CO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 Metas de las modelaciones en el canal de laboratorio </a:t>
            </a:r>
            <a:r>
              <a:rPr lang="es-CO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ECI No. 2</a:t>
            </a:r>
            <a:endParaRPr lang="es-CO" sz="1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Modelar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superficie libre de agua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flujo no permanente.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Analizar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distribución de la presión dinámica y presión estática del flujo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S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CO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físico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s-CO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Medidor de flujo. Válvula de mariposa. Transductores de presión relativa. Apoyo escalizable. Tanque de aquietamiento.  Tubería de descarga. Canal. Vertedero de cresta delgada. </a:t>
            </a: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s-E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Grado </a:t>
            </a:r>
            <a:r>
              <a:rPr lang="es-E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precisión que se requiere: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este punto tiene que ver con la comparación cuantitativa o validación entre las mediciones y las modelaciones realizadas de la altura de la lámina de agua en flujo permanente, estableciendo como criterio un </a:t>
            </a:r>
            <a:r>
              <a:rPr lang="es-ES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intervalo de confianza un error del 4% de los datos </a:t>
            </a:r>
            <a:r>
              <a:rPr lang="es-ES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medidos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3278" y="109580"/>
            <a:ext cx="6080929" cy="780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1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verificación y validación </a:t>
            </a:r>
          </a:p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(Canal ECI No.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s-E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1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260" y="1898056"/>
            <a:ext cx="4917211" cy="3260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0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63279" y="1146447"/>
            <a:ext cx="7539664" cy="914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>
              <a:buNone/>
            </a:pP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Identificación </a:t>
            </a: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dominio </a:t>
            </a:r>
          </a:p>
          <a:p>
            <a:pPr marL="34299" indent="0">
              <a:buNone/>
            </a:pP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ctr">
              <a:buFont typeface="Arial" pitchFamily="34" charset="0"/>
              <a:buNone/>
            </a:pP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ctr">
              <a:buFont typeface="Arial" pitchFamily="34" charset="0"/>
              <a:buNone/>
            </a:pPr>
            <a:endParaRPr lang="en-U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>
              <a:buFont typeface="Arial" pitchFamily="34" charset="0"/>
              <a:buNone/>
            </a:pP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278" y="1489036"/>
            <a:ext cx="8330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Tubería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entrada o alimentación de 4”, </a:t>
            </a:r>
            <a:endParaRPr lang="es-ES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Tanque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amortiguamiento de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0.77m de longitud  con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tabiques, </a:t>
            </a: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 rectangular 0.195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de ancho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0.35 m de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y  5.12 m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longitud,  y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tanque imaginario para la descarga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S" sz="1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3278" y="199801"/>
            <a:ext cx="7975503" cy="780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1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verificación y validación </a:t>
            </a:r>
          </a:p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(Canal ECI No. 1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7985" y="3590797"/>
            <a:ext cx="3437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Simplificación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canal ECI No. 1 en 2D. 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351" y="2703754"/>
            <a:ext cx="3601020" cy="6778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2351" y="2394059"/>
            <a:ext cx="3446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Caudales mínimo y máximo limnigrama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9" y="3104863"/>
            <a:ext cx="3947160" cy="2390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44939" y="5559623"/>
            <a:ext cx="3947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Hidrograma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entrada para modelaciones en flujo no permanente del canal ECI No.1 en 2D. </a:t>
            </a:r>
            <a:endParaRPr lang="en-U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39810"/>
          <a:stretch/>
        </p:blipFill>
        <p:spPr>
          <a:xfrm>
            <a:off x="4673760" y="3984362"/>
            <a:ext cx="4081796" cy="1704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12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96094" y="1057348"/>
            <a:ext cx="5212030" cy="334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>
              <a:buNone/>
            </a:pP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Identificación </a:t>
            </a:r>
            <a:r>
              <a:rPr lang="es-E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dominio </a:t>
            </a:r>
          </a:p>
          <a:p>
            <a:pPr marL="34299" indent="0" algn="ctr">
              <a:buFont typeface="Arial" pitchFamily="34" charset="0"/>
              <a:buNone/>
            </a:pPr>
            <a:endParaRPr lang="es-E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 algn="ctr">
              <a:buFont typeface="Arial" pitchFamily="34" charset="0"/>
              <a:buNone/>
            </a:pPr>
            <a:endParaRPr lang="en-US" sz="12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>
              <a:buFont typeface="Arial" pitchFamily="34" charset="0"/>
              <a:buNone/>
            </a:pP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138865"/>
            <a:ext cx="7418845" cy="722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1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verificación y validación </a:t>
            </a:r>
          </a:p>
          <a:p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(Canal ECI No. 1)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29740"/>
            <a:ext cx="7064913" cy="1687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57" y="3949726"/>
            <a:ext cx="3933825" cy="1924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2070" y="1440251"/>
            <a:ext cx="733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5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Topología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antes de la validación del modelo del canal ECI No. 1 en 2D. T#: Transductor. </a:t>
            </a:r>
            <a:endParaRPr lang="en-US" sz="12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5197" y="4293096"/>
            <a:ext cx="2766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s-CO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Longitudes y pendientes del fondo del canal entre transductores del canal ECI No. </a:t>
            </a:r>
            <a:r>
              <a:rPr lang="es-CO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</a:p>
          <a:p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Fuente. </a:t>
            </a:r>
            <a:r>
              <a:rPr lang="en-US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(Arenas Amado, 2002, </a:t>
            </a:r>
            <a:r>
              <a:rPr lang="en-US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pág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120).</a:t>
            </a:r>
          </a:p>
        </p:txBody>
      </p:sp>
    </p:spTree>
    <p:extLst>
      <p:ext uri="{BB962C8B-B14F-4D97-AF65-F5344CB8AC3E}">
        <p14:creationId xmlns:p14="http://schemas.microsoft.com/office/powerpoint/2010/main" val="13352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7796" y="328750"/>
            <a:ext cx="7877503" cy="494731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Resultados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verificación y validación </a:t>
            </a:r>
            <a:br>
              <a:rPr lang="es-E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(Canal ECI No. 1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279" y="1220305"/>
            <a:ext cx="7975502" cy="1743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100" b="1" dirty="0" smtClean="0"/>
              <a:t>Herramienta computacional utilizada:</a:t>
            </a:r>
          </a:p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100" dirty="0" smtClean="0">
                <a:solidFill>
                  <a:srgbClr val="C00000"/>
                </a:solidFill>
              </a:rPr>
              <a:t>Modelación 2D: software </a:t>
            </a:r>
            <a:r>
              <a:rPr lang="es-ES" sz="1100" dirty="0">
                <a:solidFill>
                  <a:srgbClr val="C00000"/>
                </a:solidFill>
              </a:rPr>
              <a:t>ANSYS </a:t>
            </a:r>
            <a:r>
              <a:rPr lang="es-ES" sz="1100" dirty="0" smtClean="0">
                <a:solidFill>
                  <a:srgbClr val="C00000"/>
                </a:solidFill>
              </a:rPr>
              <a:t>FLUENT.</a:t>
            </a:r>
          </a:p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100" dirty="0">
              <a:solidFill>
                <a:srgbClr val="C00000"/>
              </a:solidFill>
            </a:endParaRPr>
          </a:p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1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278" y="4289211"/>
            <a:ext cx="3638550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900" dirty="0"/>
              <a:t>E</a:t>
            </a:r>
            <a:r>
              <a:rPr lang="es-ES" sz="900" dirty="0" smtClean="0"/>
              <a:t>cuación </a:t>
            </a:r>
            <a:r>
              <a:rPr lang="es-ES" sz="900" dirty="0"/>
              <a:t>de Navier-Stokes de Número de Reynolds Promedio (NSRP, RANS por sus siglas en inglés), </a:t>
            </a:r>
            <a:r>
              <a:rPr lang="es-ES" sz="900" dirty="0" smtClean="0"/>
              <a:t>&gt; </a:t>
            </a:r>
            <a:r>
              <a:rPr lang="es-ES" sz="900" dirty="0"/>
              <a:t>hipótesis de Boussinesq 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8" y="2317400"/>
            <a:ext cx="1638046" cy="76177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61278" y="3347490"/>
                <a:ext cx="3638550" cy="939809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endParaRPr lang="en-US" sz="1000" i="1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endParaRPr lang="en-US" sz="1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</m:acc>
                      </m:num>
                      <m:den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CO" sz="1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</m:e>
                    </m:acc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∙</m:t>
                    </m:r>
                    <m:d>
                      <m:d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</m:acc>
                        <m:acc>
                          <m:accPr>
                            <m:chr m:val="⃗"/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CO" sz="1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𝛻</m:t>
                        </m:r>
                      </m:e>
                    </m:acc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s-CO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s-CO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CO" sz="1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CO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s-CO" sz="1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sSub>
                      <m:sSub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CO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s-CO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s-CO" sz="1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78" y="3347490"/>
                <a:ext cx="3638550" cy="9398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61279" y="4752698"/>
                <a:ext cx="2777222" cy="1454694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CO" sz="900" dirty="0" smtClean="0">
                    <a:solidFill>
                      <a:schemeClr val="tx1"/>
                    </a:solidFill>
                  </a:rPr>
                  <a:t>Para </a:t>
                </a:r>
                <a:r>
                  <a:rPr lang="es-CO" sz="900" b="1" i="1" dirty="0">
                    <a:solidFill>
                      <a:srgbClr val="FF0000"/>
                    </a:solidFill>
                    <a:effectLst/>
                  </a:rPr>
                  <a:t>k</a:t>
                </a:r>
                <a:endParaRPr lang="en-US" sz="900" b="1" i="1" dirty="0">
                  <a:solidFill>
                    <a:srgbClr val="FF0000"/>
                  </a:solidFill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sz="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800" b="1" i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b>
                                  <m:r>
                                    <a:rPr lang="es-CO" sz="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s-CO" sz="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sz="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CO" sz="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sz="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CO" sz="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s-CO" sz="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CO" sz="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s-CO" sz="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CO" sz="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CO" sz="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O" sz="800" i="1">
                          <a:latin typeface="Cambria Math" panose="02040503050406030204" pitchFamily="18" charset="0"/>
                        </a:rPr>
                        <m:t>𝜌𝜀</m:t>
                      </m:r>
                      <m:r>
                        <a:rPr lang="es-CO" sz="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s-CO" sz="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O" sz="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Cambria" panose="02040503050406030204" pitchFamily="18" charset="0"/>
                </a:endParaRPr>
              </a:p>
              <a:p>
                <a:r>
                  <a:rPr lang="es-CO" sz="900" dirty="0" smtClean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Para </a:t>
                </a:r>
                <a:r>
                  <a:rPr lang="es-CO" sz="900" dirty="0" smtClean="0">
                    <a:solidFill>
                      <a:schemeClr val="tx1"/>
                    </a:solidFill>
                    <a:effectLst/>
                    <a:latin typeface="Symbol" panose="05050102010706020507" pitchFamily="18" charset="2"/>
                  </a:rPr>
                  <a:t>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𝜌𝜀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7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𝜌𝜀</m:t>
                              </m:r>
                              <m:sSub>
                                <m:sSubPr>
                                  <m:ctrlPr>
                                    <a:rPr lang="en-US" sz="7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700" b="1" i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b>
                                  <m:r>
                                    <a:rPr lang="es-CO" sz="7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s-CO" sz="7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sz="7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s-CO" sz="7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sz="7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CO" sz="7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𝜕𝜀</m:t>
                              </m:r>
                            </m:num>
                            <m:den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7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CO" sz="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s-CO" sz="700" i="1">
                          <a:latin typeface="Cambria Math" panose="02040503050406030204" pitchFamily="18" charset="0"/>
                        </a:rPr>
                        <m:t>+  </m:t>
                      </m:r>
                      <m:r>
                        <a:rPr lang="es-CO" sz="700" i="1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CO" sz="7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s-CO" sz="700" i="1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CO" sz="700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7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CO" sz="700" i="1">
                                  <a:latin typeface="Cambria Math" panose="02040503050406030204" pitchFamily="18" charset="0"/>
                                </a:rPr>
                                <m:t>𝜈𝜀</m:t>
                              </m:r>
                            </m:e>
                          </m:rad>
                        </m:den>
                      </m:f>
                      <m:r>
                        <a:rPr lang="es-CO" sz="700" i="1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f>
                        <m:f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CO" sz="7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O" sz="700" i="1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79" y="4752698"/>
                <a:ext cx="2777222" cy="1454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1280301" y="3117283"/>
            <a:ext cx="0" cy="2279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38501" y="4858799"/>
            <a:ext cx="861327" cy="133882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s-CO" sz="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Ecuaciones de transporte Modelo turbulencia  </a:t>
            </a:r>
            <a:r>
              <a:rPr lang="es-CO" sz="9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s-CO" sz="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CO" sz="900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CO" sz="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Realizable </a:t>
            </a:r>
            <a:r>
              <a:rPr lang="es-CO" sz="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fue propuesto </a:t>
            </a:r>
            <a:r>
              <a:rPr lang="es-CO" sz="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es-CO" sz="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Shih</a:t>
            </a:r>
            <a:r>
              <a:rPr lang="es-CO" sz="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900" dirty="0"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80301" y="4635532"/>
            <a:ext cx="0" cy="153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49" y="2117660"/>
            <a:ext cx="1139177" cy="7852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135421" y="2917912"/>
            <a:ext cx="1173959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n-US" sz="800" b="0" i="0" u="none" strike="noStrike" cap="none" normalizeH="0" baseline="0" dirty="0" smtClean="0" bmk="_Toc47294473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Volumen de control en un dominio.</a:t>
            </a:r>
            <a:r>
              <a:rPr kumimoji="0" lang="es-CO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agen 3657037"/>
          <p:cNvPicPr/>
          <p:nvPr/>
        </p:nvPicPr>
        <p:blipFill>
          <a:blip r:embed="rId6"/>
          <a:stretch>
            <a:fillRect/>
          </a:stretch>
        </p:blipFill>
        <p:spPr>
          <a:xfrm>
            <a:off x="4583986" y="2710393"/>
            <a:ext cx="3283875" cy="1453681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24" name="Elbow Connector 23"/>
          <p:cNvCxnSpPr>
            <a:stCxn id="17" idx="3"/>
            <a:endCxn id="22" idx="1"/>
          </p:cNvCxnSpPr>
          <p:nvPr/>
        </p:nvCxnSpPr>
        <p:spPr>
          <a:xfrm flipV="1">
            <a:off x="4099828" y="3437234"/>
            <a:ext cx="484158" cy="2021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574461" y="4176640"/>
            <a:ext cx="3293400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900" i="1" dirty="0"/>
              <a:t>Distribución de la fracción de volumen en una sección transversal de un canal</a:t>
            </a:r>
            <a:r>
              <a:rPr lang="es-CO" sz="900" i="1" dirty="0" smtClean="0"/>
              <a:t>. (Modelo VOF )</a:t>
            </a:r>
            <a:endParaRPr lang="en-US" sz="9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407" y="4856462"/>
            <a:ext cx="2800942" cy="1452858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6198041" y="4573485"/>
            <a:ext cx="0" cy="151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710102" y="4680333"/>
            <a:ext cx="31670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dirty="0"/>
              <a:t>Tabla </a:t>
            </a:r>
            <a:r>
              <a:rPr lang="es-CO" sz="900" dirty="0" smtClean="0"/>
              <a:t>2</a:t>
            </a:r>
            <a:r>
              <a:rPr lang="es-ES" sz="900" dirty="0" smtClean="0"/>
              <a:t>. </a:t>
            </a:r>
            <a:r>
              <a:rPr lang="es-CO" sz="900" dirty="0"/>
              <a:t>Métodos de discretización</a:t>
            </a:r>
            <a:endParaRPr lang="en-US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939754" y="3417627"/>
                <a:ext cx="681597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90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900" i="0">
                          <a:latin typeface="Cambria Math" panose="02040503050406030204" pitchFamily="18" charset="0"/>
                        </a:rPr>
                        <m:t>iv</m:t>
                      </m:r>
                      <m:r>
                        <a:rPr lang="en-US" sz="9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900" i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sz="9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754" y="3417627"/>
                <a:ext cx="681597" cy="2308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n 12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4"/>
          <a:stretch/>
        </p:blipFill>
        <p:spPr>
          <a:xfrm>
            <a:off x="4242703" y="1121511"/>
            <a:ext cx="1879254" cy="139341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4" name="Imagen 12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3"/>
          <a:stretch/>
        </p:blipFill>
        <p:spPr>
          <a:xfrm>
            <a:off x="6144961" y="1121511"/>
            <a:ext cx="1884614" cy="139341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45" name="Elbow Connector 44"/>
          <p:cNvCxnSpPr>
            <a:stCxn id="21" idx="3"/>
          </p:cNvCxnSpPr>
          <p:nvPr/>
        </p:nvCxnSpPr>
        <p:spPr>
          <a:xfrm flipV="1">
            <a:off x="3309380" y="2354820"/>
            <a:ext cx="921381" cy="732369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63279" y="6208069"/>
            <a:ext cx="7240070" cy="53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100" b="1" i="1" dirty="0" smtClean="0"/>
              <a:t>Hardware</a:t>
            </a:r>
            <a:r>
              <a:rPr lang="es-ES" sz="1100" b="1" dirty="0" smtClean="0"/>
              <a:t>:  </a:t>
            </a:r>
            <a:r>
              <a:rPr lang="es-ES" sz="1100" dirty="0" smtClean="0">
                <a:solidFill>
                  <a:srgbClr val="C00000"/>
                </a:solidFill>
              </a:rPr>
              <a:t>procesador </a:t>
            </a:r>
            <a:r>
              <a:rPr lang="es-ES" sz="1100" dirty="0">
                <a:solidFill>
                  <a:srgbClr val="C00000"/>
                </a:solidFill>
              </a:rPr>
              <a:t>Intel® Core™ i7 – 4700HQ CPU @ 2.40GHz - 2.39GHz, 4 núcleos y 8 procesadores lógicos, 16 GB de memoria RAM y tarjeta gráfica NVIDIA GEFORCE GTX </a:t>
            </a:r>
            <a:r>
              <a:rPr lang="es-ES" sz="1100" dirty="0" smtClean="0">
                <a:solidFill>
                  <a:srgbClr val="C00000"/>
                </a:solidFill>
              </a:rPr>
              <a:t>760M.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792443" y="5246401"/>
            <a:ext cx="131921" cy="28332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33847" y="5246401"/>
            <a:ext cx="147982" cy="3182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14991" y="5899986"/>
            <a:ext cx="97383" cy="2277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19442" y="5899986"/>
            <a:ext cx="90800" cy="2186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808127" y="5921193"/>
            <a:ext cx="97383" cy="2277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812578" y="5921193"/>
            <a:ext cx="90800" cy="2186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58340" y="5250430"/>
            <a:ext cx="97383" cy="2277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562791" y="5250430"/>
            <a:ext cx="90800" cy="2186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94873" y="5250430"/>
            <a:ext cx="97383" cy="2277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099324" y="5250430"/>
            <a:ext cx="90800" cy="2186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684993" y="5909163"/>
            <a:ext cx="97383" cy="2277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89444" y="5909163"/>
            <a:ext cx="90800" cy="2186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7300" y="181672"/>
            <a:ext cx="7921481" cy="689866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Resultados verificación y validación </a:t>
            </a:r>
            <a:br>
              <a:rPr lang="es-E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(Canal ECI No. 1) _ Parte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7300" y="1335968"/>
            <a:ext cx="7975502" cy="1323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E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y </a:t>
            </a:r>
            <a:r>
              <a:rPr lang="es-E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creación de la malla: </a:t>
            </a:r>
            <a:endPara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eometría con las </a:t>
            </a:r>
            <a:r>
              <a:rPr lang="es-E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herramienta CAD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Generador de malla </a:t>
            </a: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es-E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Mesh-Workbench para 2D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mallado fino con celdas cuadradas estructuradas </a:t>
            </a:r>
            <a:r>
              <a:rPr lang="es-E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0.25mm a 0.7mm)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9" algn="just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860031" y="3632660"/>
            <a:ext cx="1578869" cy="73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5889" indent="-171496" algn="l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3085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282" indent="-1371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3179" indent="-102897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26077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28974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31872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34769" indent="-102897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 indent="0" algn="ctr">
              <a:buNone/>
            </a:pP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CO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s-E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Ejemplo </a:t>
            </a:r>
            <a:r>
              <a:rPr lang="es-E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malla estructurada utilizada para modelaciones en 2D. </a:t>
            </a:r>
            <a:endParaRPr lang="en-US" sz="1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indent="0">
              <a:buFont typeface="Arial" pitchFamily="34" charset="0"/>
              <a:buNone/>
            </a:pPr>
            <a:endParaRPr lang="es-C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8901" y="3093942"/>
            <a:ext cx="1953901" cy="2567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es-E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diseño de la malla se tuvo en cuenta la altura </a:t>
            </a:r>
            <a:r>
              <a:rPr lang="es-E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primera celda que comprenda un y+ entre 1 – 10 para regiones con recirculación con gradientes de presión y velocidad, como también y+ entre 30 y 500 para regiones donde el flujo turbulento este en desarrollo.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98" y="2811562"/>
            <a:ext cx="3844814" cy="2849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49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85468" y="181672"/>
            <a:ext cx="7553313" cy="6898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1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verificación y validación </a:t>
            </a:r>
            <a:br>
              <a:rPr lang="es-ES" sz="2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(Canal ECI No. 1)</a:t>
            </a:r>
            <a:endParaRPr lang="es-ES" sz="2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278" y="1856287"/>
            <a:ext cx="7975502" cy="699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05749" indent="-171450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s-E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de frontera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" defTabSz="685983">
              <a:lnSpc>
                <a:spcPct val="90000"/>
              </a:lnSpc>
              <a:spcBef>
                <a:spcPts val="135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</a:pPr>
            <a:endParaRPr lang="es-E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06" y="2336583"/>
            <a:ext cx="7101233" cy="25946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396613" y="5024209"/>
            <a:ext cx="653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8</a:t>
            </a:r>
            <a:r>
              <a:rPr lang="es-CO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CO" sz="1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de frontera para modelos 2D en flujo no permanente para el canal ECI No. 1. 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1918</Words>
  <Application>Microsoft Office PowerPoint</Application>
  <PresentationFormat>On-screen Show (4:3)</PresentationFormat>
  <Paragraphs>152</Paragraphs>
  <Slides>19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Tema do Office</vt:lpstr>
      <vt:lpstr>Modelación hidrodinámica en 2D de un canal de laboratorio en flujo no permanente de la Escuela Colombiana de Ingeniería usando ANSYS FLUENT</vt:lpstr>
      <vt:lpstr>CONTENIDO</vt:lpstr>
      <vt:lpstr>METODOLOGIA</vt:lpstr>
      <vt:lpstr>PowerPoint Presentation</vt:lpstr>
      <vt:lpstr>PowerPoint Presentation</vt:lpstr>
      <vt:lpstr>PowerPoint Presentation</vt:lpstr>
      <vt:lpstr>Resultados verificación y validación  (Canal ECI No. 1)</vt:lpstr>
      <vt:lpstr>Resultados verificación y validación  (Canal ECI No. 1) _ Parte 2</vt:lpstr>
      <vt:lpstr>PowerPoint Presentation</vt:lpstr>
      <vt:lpstr>Resultados verificación y validación  (Canal ECI No. 1)</vt:lpstr>
      <vt:lpstr>Resultados verificación y validación  (Canal ECI No. 1)</vt:lpstr>
      <vt:lpstr>Resultados verificación y validación  (Canal ECI No. 1)</vt:lpstr>
      <vt:lpstr>Resultados verificación y validación  (Canal ECI No. 1) </vt:lpstr>
      <vt:lpstr>Modelación comparativa del canal ECI No. 1 en flujo no permanente</vt:lpstr>
      <vt:lpstr>Modelación comparativa del canal ECI No. 2 en flujo no permanente</vt:lpstr>
      <vt:lpstr>Modelación comparativa del canal ECI No. 1 en flujo no permanente</vt:lpstr>
      <vt:lpstr>Modelación comparativa del canal ECI No. 1 en flujo no permanente</vt:lpstr>
      <vt:lpstr>PowerPoint Presentation</vt:lpstr>
      <vt:lpstr>RECOMENDACIONES  E INVESTIGACIÓN FUTURA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Bernard Patury</dc:creator>
  <cp:lastModifiedBy>Alejo Mora</cp:lastModifiedBy>
  <cp:revision>294</cp:revision>
  <dcterms:created xsi:type="dcterms:W3CDTF">2011-07-25T18:12:54Z</dcterms:created>
  <dcterms:modified xsi:type="dcterms:W3CDTF">2018-12-07T19:15:51Z</dcterms:modified>
</cp:coreProperties>
</file>