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1" r:id="rId5"/>
    <p:sldId id="263" r:id="rId6"/>
    <p:sldId id="260" r:id="rId7"/>
    <p:sldId id="262" r:id="rId8"/>
    <p:sldId id="264" r:id="rId9"/>
    <p:sldId id="271" r:id="rId10"/>
    <p:sldId id="273" r:id="rId11"/>
    <p:sldId id="265" r:id="rId12"/>
    <p:sldId id="272" r:id="rId13"/>
    <p:sldId id="267" r:id="rId14"/>
    <p:sldId id="268" r:id="rId15"/>
    <p:sldId id="270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69895" autoAdjust="0"/>
  </p:normalViewPr>
  <p:slideViewPr>
    <p:cSldViewPr snapToGrid="0">
      <p:cViewPr varScale="1">
        <p:scale>
          <a:sx n="83" d="100"/>
          <a:sy n="83" d="100"/>
        </p:scale>
        <p:origin x="47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RA1.1 Materials</c:v>
                </c:pt>
              </c:strCache>
            </c:strRef>
          </c:tx>
          <c:spPr>
            <a:ln w="25400" cap="rnd">
              <a:solidFill>
                <a:srgbClr val="0070C0"/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Sheet1!$A$2:$A$9</c:f>
              <c:numCache>
                <c:formatCode>0%</c:formatCode>
                <c:ptCount val="8"/>
                <c:pt idx="0">
                  <c:v>0</c:v>
                </c:pt>
                <c:pt idx="1">
                  <c:v>0.09</c:v>
                </c:pt>
                <c:pt idx="2">
                  <c:v>0.1</c:v>
                </c:pt>
                <c:pt idx="3">
                  <c:v>0.4</c:v>
                </c:pt>
                <c:pt idx="4">
                  <c:v>0.41</c:v>
                </c:pt>
                <c:pt idx="5">
                  <c:v>0.7</c:v>
                </c:pt>
                <c:pt idx="6">
                  <c:v>0.71</c:v>
                </c:pt>
                <c:pt idx="7">
                  <c:v>1</c:v>
                </c:pt>
              </c:numCache>
            </c:numRef>
          </c:xVal>
          <c:y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6</c:v>
                </c:pt>
                <c:pt idx="4">
                  <c:v>12</c:v>
                </c:pt>
                <c:pt idx="5">
                  <c:v>12</c:v>
                </c:pt>
                <c:pt idx="6">
                  <c:v>18</c:v>
                </c:pt>
                <c:pt idx="7">
                  <c:v>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AF5-416A-954C-4B1AF9AA9354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RA2.1 Energy</c:v>
                </c:pt>
              </c:strCache>
            </c:strRef>
          </c:tx>
          <c:spPr>
            <a:ln w="2540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Sheet1!$C$2:$C$11</c:f>
              <c:numCache>
                <c:formatCode>0%</c:formatCode>
                <c:ptCount val="10"/>
                <c:pt idx="0">
                  <c:v>0</c:v>
                </c:pt>
                <c:pt idx="1">
                  <c:v>0.09</c:v>
                </c:pt>
                <c:pt idx="2">
                  <c:v>0.1</c:v>
                </c:pt>
                <c:pt idx="3">
                  <c:v>0.3</c:v>
                </c:pt>
                <c:pt idx="4">
                  <c:v>0.31</c:v>
                </c:pt>
                <c:pt idx="5">
                  <c:v>0.5</c:v>
                </c:pt>
                <c:pt idx="6">
                  <c:v>0.51</c:v>
                </c:pt>
                <c:pt idx="7">
                  <c:v>0.7</c:v>
                </c:pt>
                <c:pt idx="8">
                  <c:v>0.71</c:v>
                </c:pt>
                <c:pt idx="9">
                  <c:v>1</c:v>
                </c:pt>
              </c:numCache>
            </c:numRef>
          </c:xVal>
          <c:yVal>
            <c:numRef>
              <c:f>Sheet1!$D$2:$D$11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3</c:v>
                </c:pt>
                <c:pt idx="4">
                  <c:v>7</c:v>
                </c:pt>
                <c:pt idx="5">
                  <c:v>7</c:v>
                </c:pt>
                <c:pt idx="6">
                  <c:v>12</c:v>
                </c:pt>
                <c:pt idx="7">
                  <c:v>12</c:v>
                </c:pt>
                <c:pt idx="8">
                  <c:v>18</c:v>
                </c:pt>
                <c:pt idx="9">
                  <c:v>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AF5-416A-954C-4B1AF9AA93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9189280"/>
        <c:axId val="439189672"/>
      </c:scatterChart>
      <c:valAx>
        <c:axId val="439189280"/>
        <c:scaling>
          <c:orientation val="minMax"/>
          <c:max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Resource</a:t>
                </a:r>
                <a:r>
                  <a:rPr lang="en-US" sz="1800" baseline="0"/>
                  <a:t> Reductions</a:t>
                </a:r>
                <a:endParaRPr lang="en-US" sz="18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189672"/>
        <c:crosses val="autoZero"/>
        <c:crossBetween val="midCat"/>
      </c:valAx>
      <c:valAx>
        <c:axId val="43918967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Envision</a:t>
                </a:r>
                <a:r>
                  <a:rPr lang="en-US" sz="1800" baseline="0"/>
                  <a:t> Scores</a:t>
                </a:r>
                <a:endParaRPr lang="en-US" sz="18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189280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47642794650668668"/>
          <c:y val="0.58522922134733157"/>
          <c:w val="0.45065366829146358"/>
          <c:h val="0.135175853018372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03022-A08A-44E6-A376-C6207BD28AA3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70243-877C-4A73-AD69-372077CE3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37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presentation is based on an</a:t>
            </a:r>
            <a:r>
              <a:rPr lang="en-US" baseline="0" dirty="0"/>
              <a:t> in-progress work to find a balance between various architectural and structural needs of ordinary buildings.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70243-877C-4A73-AD69-372077CE32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43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conflict between various needs is an opportunity to optimize performance measures, such as materials and labor, manifested in energy and emissions.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70243-877C-4A73-AD69-372077CE32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87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Essential</a:t>
            </a:r>
            <a:r>
              <a:rPr lang="en-US" baseline="0" dirty="0"/>
              <a:t> to health of residents</a:t>
            </a:r>
          </a:p>
          <a:p>
            <a:r>
              <a:rPr lang="en-US" baseline="0" dirty="0"/>
              <a:t>Energy Savings as a function of perimeter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70243-877C-4A73-AD69-372077CE32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6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Table 4.3.3.5 Shear Capacity</a:t>
            </a:r>
            <a:r>
              <a:rPr lang="en-US" baseline="0" dirty="0"/>
              <a:t> Adjustment Factor 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70243-877C-4A73-AD69-372077CE32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00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1000" dirty="0">
                <a:latin typeface="Calibri" pitchFamily="34" charset="0"/>
                <a:ea typeface="ＭＳ Ｐゴシック" pitchFamily="34" charset="-128"/>
              </a:rPr>
              <a:t>The amount of points earned in each credit depends on the Level of Achievement:</a:t>
            </a:r>
          </a:p>
          <a:p>
            <a:pPr lvl="1">
              <a:lnSpc>
                <a:spcPct val="70000"/>
              </a:lnSpc>
              <a:buFontTx/>
              <a:buChar char="•"/>
            </a:pPr>
            <a:r>
              <a:rPr lang="en-US" sz="1000" dirty="0">
                <a:latin typeface="Calibri" pitchFamily="34" charset="0"/>
                <a:ea typeface="ＭＳ Ｐゴシック" pitchFamily="34" charset="-128"/>
              </a:rPr>
              <a:t>Improved: Performance that is above conventional.</a:t>
            </a:r>
          </a:p>
          <a:p>
            <a:pPr lvl="1">
              <a:lnSpc>
                <a:spcPct val="70000"/>
              </a:lnSpc>
              <a:buFontTx/>
              <a:buChar char="•"/>
            </a:pPr>
            <a:r>
              <a:rPr lang="en-US" sz="1000" dirty="0">
                <a:latin typeface="Calibri" pitchFamily="34" charset="0"/>
                <a:ea typeface="ＭＳ Ｐゴシック" pitchFamily="34" charset="-128"/>
              </a:rPr>
              <a:t>Enhanced: Sustainable performance that is on the right track.  Indications that superior performance is within reach.</a:t>
            </a:r>
          </a:p>
          <a:p>
            <a:pPr lvl="1">
              <a:lnSpc>
                <a:spcPct val="70000"/>
              </a:lnSpc>
              <a:buFontTx/>
              <a:buChar char="•"/>
            </a:pPr>
            <a:r>
              <a:rPr lang="en-US" sz="1000" dirty="0">
                <a:latin typeface="Calibri" pitchFamily="34" charset="0"/>
                <a:ea typeface="ＭＳ Ｐゴシック" pitchFamily="34" charset="-128"/>
              </a:rPr>
              <a:t>Superior: Sustainable performance that is noteworthy.</a:t>
            </a:r>
          </a:p>
          <a:p>
            <a:pPr lvl="1">
              <a:lnSpc>
                <a:spcPct val="70000"/>
              </a:lnSpc>
              <a:buFontTx/>
              <a:buChar char="•"/>
            </a:pPr>
            <a:r>
              <a:rPr lang="en-US" sz="1000" dirty="0">
                <a:latin typeface="Calibri" pitchFamily="34" charset="0"/>
                <a:ea typeface="ＭＳ Ｐゴシック" pitchFamily="34" charset="-128"/>
              </a:rPr>
              <a:t>Conserving: Performance that has achieved essentially zero impact.</a:t>
            </a:r>
          </a:p>
          <a:p>
            <a:pPr lvl="1">
              <a:lnSpc>
                <a:spcPct val="70000"/>
              </a:lnSpc>
              <a:buFontTx/>
              <a:buChar char="•"/>
            </a:pPr>
            <a:r>
              <a:rPr lang="en-US" sz="1000" dirty="0">
                <a:latin typeface="Calibri" pitchFamily="34" charset="0"/>
                <a:ea typeface="ＭＳ Ｐゴシック" pitchFamily="34" charset="-128"/>
              </a:rPr>
              <a:t>Restorative: Performance that restores natural or social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70243-877C-4A73-AD69-372077CE32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12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70243-877C-4A73-AD69-372077CE32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32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D948-D0CB-46D6-AF29-A173E142A163}" type="datetime1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7D83-C05D-4CCA-8D0D-0720087CE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881B-A79E-4A40-9D32-65F8F9423487}" type="datetime1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7D83-C05D-4CCA-8D0D-0720087CE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4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30BB-E8A2-497B-8534-6D5EF3D2D068}" type="datetime1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7D83-C05D-4CCA-8D0D-0720087CE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0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6055-3A5A-4647-99F3-71CD6CC4DE54}" type="datetime1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7D83-C05D-4CCA-8D0D-0720087CE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9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D7A1-BE37-4CF5-8538-C1DBB4235B41}" type="datetime1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7D83-C05D-4CCA-8D0D-0720087CE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66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72EB-C98F-416C-BC17-13A14790CA2E}" type="datetime1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7D83-C05D-4CCA-8D0D-0720087CE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2232-532F-4255-A13F-89B55DCCCCBF}" type="datetime1">
              <a:rPr lang="en-US" smtClean="0"/>
              <a:t>4/12/2017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7D83-C05D-4CCA-8D0D-0720087CE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3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ADB4-8DB0-43D8-A314-BDC807027583}" type="datetime1">
              <a:rPr lang="en-US" smtClean="0"/>
              <a:t>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7D83-C05D-4CCA-8D0D-0720087CE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7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46C0-8143-45B1-8111-D9E981D25D1B}" type="datetime1">
              <a:rPr lang="en-US" smtClean="0"/>
              <a:t>4/12/2017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7D83-C05D-4CCA-8D0D-0720087CE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66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099-7FCE-4F87-B44A-05A7F26AA1EB}" type="datetime1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7D83-C05D-4CCA-8D0D-0720087CE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3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593C1-5729-4063-886A-7F5F5E665EF1}" type="datetime1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7D83-C05D-4CCA-8D0D-0720087CE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3D9F4-6F1D-4221-9A5C-E71A99CE46FC}" type="datetime1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47D83-C05D-4CCA-8D0D-0720087CE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7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50257"/>
            <a:ext cx="9144000" cy="1281203"/>
          </a:xfrm>
        </p:spPr>
        <p:txBody>
          <a:bodyPr>
            <a:normAutofit/>
          </a:bodyPr>
          <a:lstStyle/>
          <a:p>
            <a:r>
              <a:rPr lang="en-US" sz="4000" dirty="0"/>
              <a:t>A Sustainable Approach to Assess the Resilience of Perforated Wood Shear Walls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52841"/>
            <a:ext cx="9144000" cy="2854234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Elizabeth Berry</a:t>
            </a:r>
            <a:r>
              <a:rPr lang="en-US" dirty="0"/>
              <a:t>, EIT</a:t>
            </a:r>
          </a:p>
          <a:p>
            <a:r>
              <a:rPr lang="en-US" dirty="0"/>
              <a:t>California State University, Fresno, CA</a:t>
            </a:r>
          </a:p>
          <a:p>
            <a:r>
              <a:rPr lang="en-US" sz="3200" dirty="0"/>
              <a:t>Behnam </a:t>
            </a:r>
            <a:r>
              <a:rPr lang="en-US" sz="3200" dirty="0" err="1"/>
              <a:t>Shadravan</a:t>
            </a:r>
            <a:r>
              <a:rPr lang="en-US" dirty="0"/>
              <a:t>, Ph.D.</a:t>
            </a:r>
          </a:p>
          <a:p>
            <a:r>
              <a:rPr lang="en-US" dirty="0"/>
              <a:t>Florida A&amp;M University, Tallahassee, FL</a:t>
            </a:r>
          </a:p>
          <a:p>
            <a:r>
              <a:rPr lang="en-US" sz="3200" dirty="0"/>
              <a:t>Fariborz M. Tehrani</a:t>
            </a:r>
            <a:r>
              <a:rPr lang="en-US" dirty="0"/>
              <a:t>, Ph.D., PE, ENV SP, PMP, SAP</a:t>
            </a:r>
            <a:endParaRPr lang="en-US" sz="3200" dirty="0"/>
          </a:p>
          <a:p>
            <a:r>
              <a:rPr lang="en-US" dirty="0"/>
              <a:t>California State University, Fresno, 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7D83-C05D-4CCA-8D0D-0720087CE112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813"/>
            <a:ext cx="10058400" cy="160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50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040" y="1874648"/>
            <a:ext cx="3627120" cy="255193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7D83-C05D-4CCA-8D0D-0720087CE112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48005" t="35378" r="38279" b="40950"/>
          <a:stretch/>
        </p:blipFill>
        <p:spPr bwMode="auto">
          <a:xfrm>
            <a:off x="3347256" y="2498996"/>
            <a:ext cx="2260600" cy="2367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Content Placeholder 10"/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48005" t="12644" r="38284" b="63673"/>
          <a:stretch/>
        </p:blipFill>
        <p:spPr bwMode="auto">
          <a:xfrm>
            <a:off x="839788" y="2498996"/>
            <a:ext cx="2507468" cy="2436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02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Shear Capacity Adjustment for Various Opening Height Ratios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690688"/>
            <a:ext cx="8458200" cy="4633912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7D83-C05D-4CCA-8D0D-0720087CE112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66900" y="5955268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After American Wood Council (2015)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47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Input and Carbon Dioxide Emissions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Wall Components</a:t>
            </a:r>
          </a:p>
          <a:p>
            <a:pPr lvl="1"/>
            <a:r>
              <a:rPr lang="en-US" dirty="0"/>
              <a:t>Framing</a:t>
            </a:r>
          </a:p>
          <a:p>
            <a:pPr lvl="1"/>
            <a:r>
              <a:rPr lang="en-US" dirty="0"/>
              <a:t>Sheathing</a:t>
            </a:r>
          </a:p>
          <a:p>
            <a:pPr lvl="1"/>
            <a:r>
              <a:rPr lang="en-US" dirty="0"/>
              <a:t>Header</a:t>
            </a:r>
          </a:p>
          <a:p>
            <a:r>
              <a:rPr lang="en-US" dirty="0"/>
              <a:t>Measured Values</a:t>
            </a:r>
          </a:p>
          <a:p>
            <a:pPr lvl="1"/>
            <a:r>
              <a:rPr lang="en-US" dirty="0"/>
              <a:t>Materials</a:t>
            </a:r>
          </a:p>
          <a:p>
            <a:pPr lvl="1"/>
            <a:r>
              <a:rPr lang="en-US" dirty="0"/>
              <a:t>Labor-Hour</a:t>
            </a:r>
          </a:p>
          <a:p>
            <a:pPr lvl="1"/>
            <a:r>
              <a:rPr lang="en-US" dirty="0"/>
              <a:t>Energy</a:t>
            </a:r>
          </a:p>
          <a:p>
            <a:pPr lvl="1"/>
            <a:r>
              <a:rPr lang="en-US" dirty="0"/>
              <a:t>Emissions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Labor-Hour</a:t>
            </a:r>
          </a:p>
          <a:p>
            <a:pPr lvl="1"/>
            <a:r>
              <a:rPr lang="en-US" dirty="0"/>
              <a:t>17.391 hour/</a:t>
            </a:r>
            <a:r>
              <a:rPr lang="en-US" dirty="0" err="1"/>
              <a:t>mbf</a:t>
            </a:r>
            <a:r>
              <a:rPr lang="en-US" dirty="0"/>
              <a:t> (7,369 </a:t>
            </a:r>
            <a:r>
              <a:rPr lang="en-US" dirty="0" err="1"/>
              <a:t>hr</a:t>
            </a:r>
            <a:r>
              <a:rPr lang="en-US" dirty="0"/>
              <a:t>/m</a:t>
            </a:r>
            <a:r>
              <a:rPr lang="en-US" baseline="30000" dirty="0"/>
              <a:t>3</a:t>
            </a:r>
            <a:r>
              <a:rPr lang="en-US" dirty="0"/>
              <a:t>) Framing</a:t>
            </a:r>
          </a:p>
          <a:p>
            <a:pPr lvl="1"/>
            <a:r>
              <a:rPr lang="en-US" dirty="0"/>
              <a:t>0.013 hour/sf (0.15 </a:t>
            </a:r>
            <a:r>
              <a:rPr lang="en-US" dirty="0" err="1"/>
              <a:t>hr</a:t>
            </a:r>
            <a:r>
              <a:rPr lang="en-US" dirty="0"/>
              <a:t>/m</a:t>
            </a:r>
            <a:r>
              <a:rPr lang="en-US" baseline="30000" dirty="0"/>
              <a:t>2</a:t>
            </a:r>
            <a:r>
              <a:rPr lang="en-US" dirty="0"/>
              <a:t>) Sheathing</a:t>
            </a:r>
          </a:p>
          <a:p>
            <a:pPr lvl="1"/>
            <a:r>
              <a:rPr lang="en-US" dirty="0"/>
              <a:t>0.043 hour/</a:t>
            </a:r>
            <a:r>
              <a:rPr lang="en-US" dirty="0" err="1"/>
              <a:t>ft</a:t>
            </a:r>
            <a:r>
              <a:rPr lang="en-US" dirty="0"/>
              <a:t> (0.14 </a:t>
            </a:r>
            <a:r>
              <a:rPr lang="en-US" dirty="0" err="1"/>
              <a:t>hr</a:t>
            </a:r>
            <a:r>
              <a:rPr lang="en-US" dirty="0"/>
              <a:t>/m) Door Framing</a:t>
            </a:r>
          </a:p>
          <a:p>
            <a:pPr lvl="1"/>
            <a:r>
              <a:rPr lang="en-US" dirty="0"/>
              <a:t>21.053 hour/</a:t>
            </a:r>
            <a:r>
              <a:rPr lang="en-US" dirty="0" err="1"/>
              <a:t>mbf</a:t>
            </a:r>
            <a:r>
              <a:rPr lang="en-US" dirty="0"/>
              <a:t> (8,921 </a:t>
            </a:r>
            <a:r>
              <a:rPr lang="en-US" dirty="0" err="1"/>
              <a:t>hr</a:t>
            </a:r>
            <a:r>
              <a:rPr lang="en-US" dirty="0"/>
              <a:t>/m</a:t>
            </a:r>
            <a:r>
              <a:rPr lang="en-US" baseline="30000" dirty="0"/>
              <a:t>3</a:t>
            </a:r>
            <a:r>
              <a:rPr lang="en-US" dirty="0"/>
              <a:t>) Header</a:t>
            </a:r>
          </a:p>
          <a:p>
            <a:r>
              <a:rPr lang="en-US" dirty="0"/>
              <a:t>Energy</a:t>
            </a:r>
          </a:p>
          <a:p>
            <a:pPr lvl="1"/>
            <a:r>
              <a:rPr lang="en-US" dirty="0"/>
              <a:t>609 MJ/m</a:t>
            </a:r>
            <a:r>
              <a:rPr lang="en-US" baseline="30000" dirty="0"/>
              <a:t>3</a:t>
            </a:r>
            <a:r>
              <a:rPr lang="en-US" dirty="0"/>
              <a:t> Framing Labor</a:t>
            </a:r>
          </a:p>
          <a:p>
            <a:pPr lvl="1"/>
            <a:r>
              <a:rPr lang="en-US" dirty="0"/>
              <a:t>3578 MJ/m</a:t>
            </a:r>
            <a:r>
              <a:rPr lang="en-US" baseline="30000" dirty="0"/>
              <a:t>3</a:t>
            </a:r>
            <a:r>
              <a:rPr lang="en-US" dirty="0"/>
              <a:t> Sheathing Labor</a:t>
            </a:r>
          </a:p>
          <a:p>
            <a:pPr lvl="1"/>
            <a:r>
              <a:rPr lang="en-US" dirty="0"/>
              <a:t>7.4 MJ/kg Framing Materials</a:t>
            </a:r>
          </a:p>
          <a:p>
            <a:pPr lvl="1"/>
            <a:r>
              <a:rPr lang="en-US" dirty="0"/>
              <a:t>15 MJ/kg Sheathing Materials</a:t>
            </a:r>
          </a:p>
          <a:p>
            <a:r>
              <a:rPr lang="en-US" dirty="0"/>
              <a:t>Emissions</a:t>
            </a:r>
          </a:p>
          <a:p>
            <a:pPr lvl="1"/>
            <a:r>
              <a:rPr lang="en-US" dirty="0"/>
              <a:t>0.58 kg/kg Framing</a:t>
            </a:r>
          </a:p>
          <a:p>
            <a:pPr lvl="1"/>
            <a:r>
              <a:rPr lang="en-US" dirty="0"/>
              <a:t>1.07 kg/kg Sheathing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7D83-C05D-4CCA-8D0D-0720087CE112}" type="slidenum">
              <a:rPr lang="en-US" smtClean="0"/>
              <a:t>12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72200" y="6176963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After Pimentel (1973),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RSMeans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(2009), </a:t>
            </a:r>
            <a:r>
              <a:rPr lang="en-US" dirty="0"/>
              <a:t>Hammond and Jones (2011), and, Monahan and Powell (2011)</a:t>
            </a:r>
          </a:p>
        </p:txBody>
      </p:sp>
    </p:spTree>
    <p:extLst>
      <p:ext uri="{BB962C8B-B14F-4D97-AF65-F5344CB8AC3E}">
        <p14:creationId xmlns:p14="http://schemas.microsoft.com/office/powerpoint/2010/main" val="2698711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Input and Carbon Dioxide Emissions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1648567"/>
            <a:ext cx="5157787" cy="823912"/>
          </a:xfrm>
        </p:spPr>
        <p:txBody>
          <a:bodyPr/>
          <a:lstStyle/>
          <a:p>
            <a:pPr algn="ctr"/>
            <a:r>
              <a:rPr lang="en-US" dirty="0"/>
              <a:t>Energy Input and Carbon Dioxide Emissions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533284" y="1340244"/>
            <a:ext cx="5183188" cy="823912"/>
          </a:xfrm>
        </p:spPr>
        <p:txBody>
          <a:bodyPr/>
          <a:lstStyle/>
          <a:p>
            <a:pPr algn="ctr"/>
            <a:r>
              <a:rPr lang="en-US" dirty="0"/>
              <a:t>Variations of Performance Measures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07" y="2974130"/>
            <a:ext cx="6006480" cy="1892838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284" y="2472479"/>
            <a:ext cx="5183188" cy="364411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7D83-C05D-4CCA-8D0D-0720087CE1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96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Carbon Dioxide in Construction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82" y="1558220"/>
            <a:ext cx="6780212" cy="482267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07482" y="6356350"/>
            <a:ext cx="6780212" cy="404966"/>
          </a:xfrm>
        </p:spPr>
        <p:txBody>
          <a:bodyPr>
            <a:noAutofit/>
          </a:bodyPr>
          <a:lstStyle/>
          <a:p>
            <a:pPr algn="ctr"/>
            <a:r>
              <a:rPr lang="en-US" sz="1800" b="0" dirty="0"/>
              <a:t>Monahan and Powell (2011)</a:t>
            </a:r>
          </a:p>
        </p:txBody>
      </p:sp>
      <p:sp>
        <p:nvSpPr>
          <p:cNvPr id="8" name="Oval 7"/>
          <p:cNvSpPr/>
          <p:nvPr/>
        </p:nvSpPr>
        <p:spPr>
          <a:xfrm>
            <a:off x="8774545" y="4239491"/>
            <a:ext cx="410030" cy="6742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41636" y="4239490"/>
            <a:ext cx="410030" cy="9513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18182" y="4239490"/>
            <a:ext cx="410030" cy="9513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451272" y="4239489"/>
            <a:ext cx="397163" cy="17364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7D83-C05D-4CCA-8D0D-0720087CE1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96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Future Studies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Reduction in shear strength of wall is greater than the change in embodied energy</a:t>
            </a:r>
          </a:p>
          <a:p>
            <a:r>
              <a:rPr lang="en-US" dirty="0"/>
              <a:t>With the same shear strength, perforated shear walls have greater embodied energy than solid walls</a:t>
            </a:r>
          </a:p>
          <a:p>
            <a:r>
              <a:rPr lang="en-US" dirty="0"/>
              <a:t>Structural solutions to strengthen perforated shear walls without obstructing openings will likely result in higher sustainability ratings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Enhancement of force transfer around openings in perforated shear walls</a:t>
            </a:r>
          </a:p>
          <a:p>
            <a:r>
              <a:rPr lang="en-US" dirty="0"/>
              <a:t>Broadening the impact of studies for complete units to include HVAC and lighting systems</a:t>
            </a:r>
          </a:p>
          <a:p>
            <a:r>
              <a:rPr lang="en-US" dirty="0"/>
              <a:t>Life cycle analysis of energy and emissions to include operation, maintenance, and demolition efforts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7D83-C05D-4CCA-8D0D-0720087CE1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53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/>
              <a:t>Acknowledgements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" y="2341658"/>
            <a:ext cx="4023360" cy="331927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363" y="2341659"/>
            <a:ext cx="3319274" cy="331927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7D83-C05D-4CCA-8D0D-0720087CE112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813"/>
            <a:ext cx="10058400" cy="160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02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Significance</a:t>
            </a:r>
          </a:p>
          <a:p>
            <a:r>
              <a:rPr lang="en-US" dirty="0"/>
              <a:t>Methodology</a:t>
            </a:r>
          </a:p>
          <a:p>
            <a:r>
              <a:rPr lang="en-US" dirty="0"/>
              <a:t>Results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172494"/>
            <a:ext cx="4876800" cy="3657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7D83-C05D-4CCA-8D0D-0720087CE112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28611" y="5474368"/>
            <a:ext cx="4872789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FMTehrani</a:t>
            </a:r>
            <a:r>
              <a:rPr lang="en-US" dirty="0"/>
              <a:t>, 2005</a:t>
            </a:r>
          </a:p>
        </p:txBody>
      </p:sp>
    </p:spTree>
    <p:extLst>
      <p:ext uri="{BB962C8B-B14F-4D97-AF65-F5344CB8AC3E}">
        <p14:creationId xmlns:p14="http://schemas.microsoft.com/office/powerpoint/2010/main" val="4078934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Assess performance of perforated wood shear walls with large openings</a:t>
            </a:r>
          </a:p>
          <a:p>
            <a:r>
              <a:rPr lang="en-US" dirty="0"/>
              <a:t>Develop relationship between architectural and structural characteristics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172494"/>
            <a:ext cx="4876800" cy="3657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7D83-C05D-4CCA-8D0D-0720087CE112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28611" y="5474368"/>
            <a:ext cx="4872789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FMTehrani</a:t>
            </a:r>
            <a:r>
              <a:rPr lang="en-US" dirty="0"/>
              <a:t>, 2005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6560288" y="2234306"/>
            <a:ext cx="1570927" cy="572947"/>
          </a:xfrm>
          <a:prstGeom prst="cloudCallout">
            <a:avLst>
              <a:gd name="adj1" fmla="val 48429"/>
              <a:gd name="adj2" fmla="val 6654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Integrity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6401764" y="3737045"/>
            <a:ext cx="1121780" cy="572947"/>
          </a:xfrm>
          <a:prstGeom prst="cloudCallout">
            <a:avLst>
              <a:gd name="adj1" fmla="val 56241"/>
              <a:gd name="adj2" fmla="val 13052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Labor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9923904" y="4433220"/>
            <a:ext cx="1157468" cy="572947"/>
          </a:xfrm>
          <a:prstGeom prst="cloudCallout">
            <a:avLst>
              <a:gd name="adj1" fmla="val -113341"/>
              <a:gd name="adj2" fmla="val -3859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Safety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9566476" y="2216944"/>
            <a:ext cx="1573192" cy="572947"/>
          </a:xfrm>
          <a:prstGeom prst="cloudCallout">
            <a:avLst>
              <a:gd name="adj1" fmla="val -64685"/>
              <a:gd name="adj2" fmla="val 6994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Strength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8436015" y="2234306"/>
            <a:ext cx="1002175" cy="572947"/>
          </a:xfrm>
          <a:prstGeom prst="cloudCallout">
            <a:avLst>
              <a:gd name="adj1" fmla="val -43945"/>
              <a:gd name="adj2" fmla="val 10314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Light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8070327" y="4829694"/>
            <a:ext cx="1733550" cy="572947"/>
          </a:xfrm>
          <a:prstGeom prst="cloudCallout">
            <a:avLst>
              <a:gd name="adj1" fmla="val -75484"/>
              <a:gd name="adj2" fmla="val 884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Materials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9701889" y="3620491"/>
            <a:ext cx="1302365" cy="572947"/>
          </a:xfrm>
          <a:prstGeom prst="cloudCallout">
            <a:avLst>
              <a:gd name="adj1" fmla="val -115552"/>
              <a:gd name="adj2" fmla="val -5386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Energy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6962654" y="3092371"/>
            <a:ext cx="1239456" cy="572947"/>
          </a:xfrm>
          <a:prstGeom prst="cloudCallout">
            <a:avLst>
              <a:gd name="adj1" fmla="val 36656"/>
              <a:gd name="adj2" fmla="val 19920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Access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9243073" y="2896063"/>
            <a:ext cx="1896595" cy="572947"/>
          </a:xfrm>
          <a:prstGeom prst="cloudCallout">
            <a:avLst>
              <a:gd name="adj1" fmla="val -92982"/>
              <a:gd name="adj2" fmla="val -1261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Ventilation</a:t>
            </a:r>
          </a:p>
        </p:txBody>
      </p:sp>
    </p:spTree>
    <p:extLst>
      <p:ext uri="{BB962C8B-B14F-4D97-AF65-F5344CB8AC3E}">
        <p14:creationId xmlns:p14="http://schemas.microsoft.com/office/powerpoint/2010/main" val="258264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Complete framework for assessing and rating infrastructure projects</a:t>
            </a:r>
          </a:p>
          <a:p>
            <a:r>
              <a:rPr lang="en-US" dirty="0"/>
              <a:t>Accounts for social, environmental, and economic benefits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7D83-C05D-4CCA-8D0D-0720087CE112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2" descr="http://www.hdrinc.com/sites/all/files/imagecache/medium/envision-2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t="18652" r="1557" b="1993"/>
          <a:stretch/>
        </p:blipFill>
        <p:spPr bwMode="auto">
          <a:xfrm>
            <a:off x="6253126" y="2791924"/>
            <a:ext cx="5019747" cy="241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53127" y="5210663"/>
            <a:ext cx="5019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Institute for Sustainable Infrastructure (2012)</a:t>
            </a:r>
          </a:p>
        </p:txBody>
      </p:sp>
    </p:spTree>
    <p:extLst>
      <p:ext uri="{BB962C8B-B14F-4D97-AF65-F5344CB8AC3E}">
        <p14:creationId xmlns:p14="http://schemas.microsoft.com/office/powerpoint/2010/main" val="120061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Openings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Ventilation</a:t>
            </a:r>
          </a:p>
          <a:p>
            <a:r>
              <a:rPr lang="en-US" dirty="0"/>
              <a:t>Daylight</a:t>
            </a:r>
          </a:p>
          <a:p>
            <a:r>
              <a:rPr lang="en-US" dirty="0"/>
              <a:t>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7D83-C05D-4CCA-8D0D-0720087CE112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185" t="4214" b="12833"/>
          <a:stretch/>
        </p:blipFill>
        <p:spPr>
          <a:xfrm>
            <a:off x="5593404" y="1410511"/>
            <a:ext cx="5119890" cy="37451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93405" y="5210663"/>
            <a:ext cx="5119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Krati</a:t>
            </a:r>
            <a:r>
              <a:rPr lang="en-US" dirty="0"/>
              <a:t>, Rickson, and Hillman (2005)</a:t>
            </a:r>
          </a:p>
        </p:txBody>
      </p:sp>
    </p:spTree>
    <p:extLst>
      <p:ext uri="{BB962C8B-B14F-4D97-AF65-F5344CB8AC3E}">
        <p14:creationId xmlns:p14="http://schemas.microsoft.com/office/powerpoint/2010/main" val="3149898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Design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Empirical relationships</a:t>
            </a:r>
          </a:p>
          <a:p>
            <a:pPr lvl="1"/>
            <a:r>
              <a:rPr lang="en-US" dirty="0"/>
              <a:t>Hysteresis behavior of shear walls</a:t>
            </a:r>
          </a:p>
          <a:p>
            <a:pPr lvl="1"/>
            <a:r>
              <a:rPr lang="en-US" dirty="0"/>
              <a:t>Analytical studies</a:t>
            </a:r>
          </a:p>
          <a:p>
            <a:pPr marL="228600" lvl="1"/>
            <a:r>
              <a:rPr lang="en-US" sz="2800" dirty="0"/>
              <a:t>Increasing size of openings reduces the stiffness and the strength of shear walls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7D83-C05D-4CCA-8D0D-0720087CE112}" type="slidenum">
              <a:rPr lang="en-US" smtClean="0"/>
              <a:t>6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58362" y="2809394"/>
            <a:ext cx="4009275" cy="2383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58362" y="5197386"/>
            <a:ext cx="4009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Douglas and Sugiyama (1994)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87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AWC Restrictions on Shear Capacity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7D83-C05D-4CCA-8D0D-0720087CE112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9913" b="22633"/>
          <a:stretch/>
        </p:blipFill>
        <p:spPr>
          <a:xfrm>
            <a:off x="1281619" y="1819071"/>
            <a:ext cx="9628762" cy="31906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1619" y="5009744"/>
            <a:ext cx="9628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American Wood Council (2015)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980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69" y="2884129"/>
            <a:ext cx="5435043" cy="178889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37404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ENVISION’s Performance Measures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838200" y="2035201"/>
            <a:ext cx="5157787" cy="823912"/>
          </a:xfrm>
        </p:spPr>
        <p:txBody>
          <a:bodyPr/>
          <a:lstStyle/>
          <a:p>
            <a:r>
              <a:rPr lang="en-US" dirty="0"/>
              <a:t>Resource Reductions Per Level of Achievement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Scores Per Reductions of the Resources</a:t>
            </a: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675920683"/>
              </p:ext>
            </p:extLst>
          </p:nvPr>
        </p:nvGraphicFramePr>
        <p:xfrm>
          <a:off x="6170612" y="2505075"/>
          <a:ext cx="5183188" cy="3684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7D83-C05D-4CCA-8D0D-0720087CE112}" type="slidenum">
              <a:rPr lang="en-US" smtClean="0"/>
              <a:t>8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3980" y="4673022"/>
            <a:ext cx="5435043" cy="379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After Institute for Sustainable Infrastructure (2012)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69023" y="6000104"/>
            <a:ext cx="5184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After Institute for Sustainable Infrastructure (2012)</a:t>
            </a:r>
          </a:p>
        </p:txBody>
      </p:sp>
    </p:spTree>
    <p:extLst>
      <p:ext uri="{BB962C8B-B14F-4D97-AF65-F5344CB8AC3E}">
        <p14:creationId xmlns:p14="http://schemas.microsoft.com/office/powerpoint/2010/main" val="168748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1874648"/>
            <a:ext cx="5157787" cy="3684588"/>
          </a:xfrm>
        </p:spPr>
        <p:txBody>
          <a:bodyPr/>
          <a:lstStyle/>
          <a:p>
            <a:r>
              <a:rPr lang="en-US" dirty="0"/>
              <a:t>5 models were created in accordance with California Building Code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7D83-C05D-4CCA-8D0D-0720087CE112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574" y="1421130"/>
            <a:ext cx="48958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88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3556</TotalTime>
  <Words>608</Words>
  <Application>Microsoft Office PowerPoint</Application>
  <PresentationFormat>Widescreen</PresentationFormat>
  <Paragraphs>124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Calibri Light</vt:lpstr>
      <vt:lpstr>Times New Roman</vt:lpstr>
      <vt:lpstr>Office Theme</vt:lpstr>
      <vt:lpstr>A Sustainable Approach to Assess the Resilience of Perforated Wood Shear Walls</vt:lpstr>
      <vt:lpstr>Overview</vt:lpstr>
      <vt:lpstr>Significance</vt:lpstr>
      <vt:lpstr>Envision</vt:lpstr>
      <vt:lpstr>Uses of Openings</vt:lpstr>
      <vt:lpstr>Current Design Practices</vt:lpstr>
      <vt:lpstr>AWC Restrictions on Shear Capacity</vt:lpstr>
      <vt:lpstr>ENVISION’s Performance Measures</vt:lpstr>
      <vt:lpstr>Models</vt:lpstr>
      <vt:lpstr>Models</vt:lpstr>
      <vt:lpstr>Shear Capacity Adjustment for Various Opening Height Ratios</vt:lpstr>
      <vt:lpstr>Energy Input and Carbon Dioxide Emissions</vt:lpstr>
      <vt:lpstr>Energy Input and Carbon Dioxide Emissions</vt:lpstr>
      <vt:lpstr>Carbon Dioxide in Construction</vt:lpstr>
      <vt:lpstr>Conclusions and Future Studies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</dc:creator>
  <cp:lastModifiedBy>Elizabeth</cp:lastModifiedBy>
  <cp:revision>62</cp:revision>
  <dcterms:created xsi:type="dcterms:W3CDTF">2017-04-04T18:47:34Z</dcterms:created>
  <dcterms:modified xsi:type="dcterms:W3CDTF">2017-04-12T16:48:29Z</dcterms:modified>
</cp:coreProperties>
</file>