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290" r:id="rId4"/>
    <p:sldId id="266" r:id="rId5"/>
    <p:sldId id="265" r:id="rId6"/>
    <p:sldId id="268" r:id="rId7"/>
    <p:sldId id="283" r:id="rId8"/>
    <p:sldId id="269" r:id="rId9"/>
    <p:sldId id="270" r:id="rId10"/>
    <p:sldId id="267" r:id="rId11"/>
    <p:sldId id="272" r:id="rId12"/>
    <p:sldId id="284" r:id="rId13"/>
    <p:sldId id="285" r:id="rId14"/>
    <p:sldId id="274" r:id="rId15"/>
    <p:sldId id="277" r:id="rId16"/>
    <p:sldId id="278" r:id="rId17"/>
    <p:sldId id="275" r:id="rId18"/>
    <p:sldId id="286" r:id="rId19"/>
    <p:sldId id="287" r:id="rId20"/>
    <p:sldId id="281" r:id="rId21"/>
    <p:sldId id="289" r:id="rId22"/>
    <p:sldId id="279" r:id="rId23"/>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444" autoAdjust="0"/>
  </p:normalViewPr>
  <p:slideViewPr>
    <p:cSldViewPr>
      <p:cViewPr varScale="1">
        <p:scale>
          <a:sx n="71" d="100"/>
          <a:sy n="71" d="100"/>
        </p:scale>
        <p:origin x="127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B81EC-E24D-4A8E-9110-FEA3DED3CC8A}" type="datetimeFigureOut">
              <a:rPr lang="en-US" smtClean="0"/>
              <a:t>12/4/2018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30190-99D5-49E5-9E68-60D94343B1F3}" type="slidenum">
              <a:rPr lang="en-US" smtClean="0"/>
              <a:t>‹#›</a:t>
            </a:fld>
            <a:endParaRPr lang="en-US"/>
          </a:p>
        </p:txBody>
      </p:sp>
    </p:spTree>
    <p:extLst>
      <p:ext uri="{BB962C8B-B14F-4D97-AF65-F5344CB8AC3E}">
        <p14:creationId xmlns:p14="http://schemas.microsoft.com/office/powerpoint/2010/main" val="4281498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30190-99D5-49E5-9E68-60D94343B1F3}" type="slidenum">
              <a:rPr lang="en-US" smtClean="0"/>
              <a:t>9</a:t>
            </a:fld>
            <a:endParaRPr lang="en-US"/>
          </a:p>
        </p:txBody>
      </p:sp>
    </p:spTree>
    <p:extLst>
      <p:ext uri="{BB962C8B-B14F-4D97-AF65-F5344CB8AC3E}">
        <p14:creationId xmlns:p14="http://schemas.microsoft.com/office/powerpoint/2010/main" val="3838846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267744" y="2060848"/>
            <a:ext cx="4608512" cy="891530"/>
          </a:xfrm>
        </p:spPr>
        <p:txBody>
          <a:bodyPr/>
          <a:lstStyle>
            <a:lvl1pPr algn="ctr">
              <a:defRPr sz="2400" b="1">
                <a:solidFill>
                  <a:schemeClr val="accent5"/>
                </a:solidFill>
              </a:defRPr>
            </a:lvl1pPr>
          </a:lstStyle>
          <a:p>
            <a:endParaRPr lang="en-US" noProof="0" dirty="0"/>
          </a:p>
        </p:txBody>
      </p:sp>
      <p:sp>
        <p:nvSpPr>
          <p:cNvPr id="3" name="Subtítulo 2"/>
          <p:cNvSpPr>
            <a:spLocks noGrp="1"/>
          </p:cNvSpPr>
          <p:nvPr>
            <p:ph type="subTitle" idx="1"/>
          </p:nvPr>
        </p:nvSpPr>
        <p:spPr>
          <a:xfrm>
            <a:off x="2267744" y="3573016"/>
            <a:ext cx="4608512" cy="982960"/>
          </a:xfrm>
        </p:spPr>
        <p:txBody>
          <a:bodyPr>
            <a:normAutofit/>
          </a:bodyPr>
          <a:lstStyle>
            <a:lvl1pPr marL="0" indent="0" algn="ctr">
              <a:buNone/>
              <a:defRPr sz="1800">
                <a:solidFill>
                  <a:schemeClr val="accent5"/>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pt-BR" noProof="0" dirty="0" smtClean="0"/>
          </a:p>
        </p:txBody>
      </p:sp>
      <p:pic>
        <p:nvPicPr>
          <p:cNvPr id="4" name="Picture 3"/>
          <p:cNvPicPr>
            <a:picLocks noChangeAspect="1"/>
          </p:cNvPicPr>
          <p:nvPr userDrawn="1"/>
        </p:nvPicPr>
        <p:blipFill>
          <a:blip r:embed="rId2"/>
          <a:stretch>
            <a:fillRect/>
          </a:stretch>
        </p:blipFill>
        <p:spPr>
          <a:xfrm>
            <a:off x="250515" y="404665"/>
            <a:ext cx="4969557" cy="72007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Clique para editar o estilo do título mestre</a:t>
            </a:r>
            <a:endParaRPr lang="pt-BR" dirty="0"/>
          </a:p>
        </p:txBody>
      </p:sp>
      <p:sp>
        <p:nvSpPr>
          <p:cNvPr id="3" name="Espaço Reservado para Conteúdo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Espaço Reservado para Título 1"/>
          <p:cNvSpPr>
            <a:spLocks noGrp="1"/>
          </p:cNvSpPr>
          <p:nvPr>
            <p:ph type="title"/>
          </p:nvPr>
        </p:nvSpPr>
        <p:spPr bwMode="auto">
          <a:xfrm>
            <a:off x="107950" y="115888"/>
            <a:ext cx="8785225" cy="8651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noProof="0" dirty="0" err="1" smtClean="0"/>
              <a:t>Haga</a:t>
            </a:r>
            <a:r>
              <a:rPr lang="en-US" noProof="0" dirty="0" smtClean="0"/>
              <a:t> </a:t>
            </a:r>
            <a:r>
              <a:rPr lang="en-US" noProof="0" dirty="0" err="1" smtClean="0"/>
              <a:t>clic</a:t>
            </a:r>
            <a:r>
              <a:rPr lang="en-US" noProof="0" dirty="0" smtClean="0"/>
              <a:t> para </a:t>
            </a:r>
            <a:r>
              <a:rPr lang="en-US" noProof="0" dirty="0" err="1" smtClean="0"/>
              <a:t>editar</a:t>
            </a:r>
            <a:r>
              <a:rPr lang="en-US" noProof="0" dirty="0" smtClean="0"/>
              <a:t> el </a:t>
            </a:r>
            <a:r>
              <a:rPr lang="en-US" noProof="0" dirty="0" err="1" smtClean="0"/>
              <a:t>estilo</a:t>
            </a:r>
            <a:r>
              <a:rPr lang="en-US" noProof="0" dirty="0" smtClean="0"/>
              <a:t> del </a:t>
            </a:r>
            <a:r>
              <a:rPr lang="en-US" noProof="0" dirty="0" err="1" smtClean="0"/>
              <a:t>título</a:t>
            </a:r>
            <a:r>
              <a:rPr lang="en-US" noProof="0" dirty="0" smtClean="0"/>
              <a:t> maestro</a:t>
            </a:r>
          </a:p>
        </p:txBody>
      </p:sp>
      <p:sp>
        <p:nvSpPr>
          <p:cNvPr id="1028" name="Espaço Reservado para Texto 2"/>
          <p:cNvSpPr>
            <a:spLocks noGrp="1"/>
          </p:cNvSpPr>
          <p:nvPr>
            <p:ph type="body" idx="1"/>
          </p:nvPr>
        </p:nvSpPr>
        <p:spPr bwMode="auto">
          <a:xfrm>
            <a:off x="107950" y="1484313"/>
            <a:ext cx="8785225" cy="464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noProof="0" dirty="0" smtClean="0"/>
              <a:t>Haga clic para editar los estilos del texto maestro</a:t>
            </a:r>
            <a:endParaRPr lang="es-CO" noProof="0" dirty="0" smtClean="0"/>
          </a:p>
          <a:p>
            <a:pPr lvl="1"/>
            <a:r>
              <a:rPr lang="es-CO" noProof="0" dirty="0" smtClean="0"/>
              <a:t>Segundo nivel</a:t>
            </a:r>
          </a:p>
          <a:p>
            <a:pPr lvl="2"/>
            <a:r>
              <a:rPr lang="es-CO" noProof="0" dirty="0" smtClean="0"/>
              <a:t>Tercero nivel</a:t>
            </a:r>
          </a:p>
          <a:p>
            <a:pPr lvl="3"/>
            <a:r>
              <a:rPr lang="es-CO" noProof="0" dirty="0" smtClean="0"/>
              <a:t>Cuarto nivel</a:t>
            </a:r>
          </a:p>
          <a:p>
            <a:pPr lvl="4"/>
            <a:r>
              <a:rPr lang="es-CO" noProof="0" dirty="0" smtClean="0"/>
              <a:t>Quinto nivel</a:t>
            </a:r>
          </a:p>
        </p:txBody>
      </p:sp>
      <p:pic>
        <p:nvPicPr>
          <p:cNvPr id="7" name="Picture 6"/>
          <p:cNvPicPr/>
          <p:nvPr userDrawn="1"/>
        </p:nvPicPr>
        <p:blipFill>
          <a:blip r:embed="rId4"/>
          <a:stretch>
            <a:fillRect/>
          </a:stretch>
        </p:blipFill>
        <p:spPr>
          <a:xfrm>
            <a:off x="6372200" y="0"/>
            <a:ext cx="2771800" cy="1119575"/>
          </a:xfrm>
          <a:prstGeom prst="rect">
            <a:avLst/>
          </a:prstGeom>
        </p:spPr>
      </p:pic>
      <p:sp>
        <p:nvSpPr>
          <p:cNvPr id="2" name="TextBox 1"/>
          <p:cNvSpPr txBox="1"/>
          <p:nvPr userDrawn="1"/>
        </p:nvSpPr>
        <p:spPr>
          <a:xfrm>
            <a:off x="2880382" y="6490901"/>
            <a:ext cx="3240360" cy="276999"/>
          </a:xfrm>
          <a:prstGeom prst="rect">
            <a:avLst/>
          </a:prstGeom>
          <a:noFill/>
        </p:spPr>
        <p:txBody>
          <a:bodyPr wrap="square" rtlCol="0">
            <a:spAutoFit/>
          </a:bodyPr>
          <a:lstStyle/>
          <a:p>
            <a:r>
              <a:rPr lang="en-US" sz="1200" b="1" noProof="0" dirty="0" smtClean="0">
                <a:solidFill>
                  <a:schemeClr val="tx2">
                    <a:lumMod val="75000"/>
                  </a:schemeClr>
                </a:solidFill>
                <a:latin typeface="Times New Roman" panose="02020603050405020304" pitchFamily="18" charset="0"/>
                <a:cs typeface="Times New Roman" panose="02020603050405020304" pitchFamily="18" charset="0"/>
              </a:rPr>
              <a:t>December 05 – 2018</a:t>
            </a:r>
            <a:r>
              <a:rPr lang="en-US" sz="1200" b="1" baseline="0" noProof="0" dirty="0" smtClean="0">
                <a:solidFill>
                  <a:schemeClr val="tx2">
                    <a:lumMod val="75000"/>
                  </a:schemeClr>
                </a:solidFill>
                <a:latin typeface="Times New Roman" panose="02020603050405020304" pitchFamily="18" charset="0"/>
                <a:cs typeface="Times New Roman" panose="02020603050405020304" pitchFamily="18" charset="0"/>
              </a:rPr>
              <a:t>, Cartagena - Colombia</a:t>
            </a:r>
            <a:endParaRPr lang="en-US" sz="1200" b="1" noProof="0" dirty="0">
              <a:solidFill>
                <a:schemeClr val="tx2">
                  <a:lumMod val="75000"/>
                </a:schemeClr>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Lst>
  <p:timing>
    <p:tnLst>
      <p:par>
        <p:cTn id="1" dur="indefinite" restart="never" nodeType="tmRoot"/>
      </p:par>
    </p:tnLst>
  </p:timing>
  <p:txStyles>
    <p:titleStyle>
      <a:lvl1pPr algn="l" rtl="0" eaLnBrk="0" fontAlgn="base" hangingPunct="0">
        <a:spcBef>
          <a:spcPct val="0"/>
        </a:spcBef>
        <a:spcAft>
          <a:spcPct val="0"/>
        </a:spcAft>
        <a:defRPr sz="2600" b="1" kern="1200">
          <a:solidFill>
            <a:schemeClr val="tx1"/>
          </a:solidFill>
          <a:latin typeface="Times New Roman" panose="02020603050405020304" pitchFamily="18" charset="0"/>
          <a:ea typeface="+mj-ea"/>
          <a:cs typeface="Times New Roman" panose="02020603050405020304" pitchFamily="18" charset="0"/>
        </a:defRPr>
      </a:lvl1pPr>
      <a:lvl2pPr algn="l" rtl="0" eaLnBrk="0" fontAlgn="base" hangingPunct="0">
        <a:spcBef>
          <a:spcPct val="0"/>
        </a:spcBef>
        <a:spcAft>
          <a:spcPct val="0"/>
        </a:spcAft>
        <a:defRPr sz="3200" b="1">
          <a:solidFill>
            <a:schemeClr val="tx1"/>
          </a:solidFill>
          <a:latin typeface="Arial" charset="0"/>
          <a:cs typeface="Arial" charset="0"/>
        </a:defRPr>
      </a:lvl2pPr>
      <a:lvl3pPr algn="l" rtl="0" eaLnBrk="0" fontAlgn="base" hangingPunct="0">
        <a:spcBef>
          <a:spcPct val="0"/>
        </a:spcBef>
        <a:spcAft>
          <a:spcPct val="0"/>
        </a:spcAft>
        <a:defRPr sz="3200" b="1">
          <a:solidFill>
            <a:schemeClr val="tx1"/>
          </a:solidFill>
          <a:latin typeface="Arial" charset="0"/>
          <a:cs typeface="Arial" charset="0"/>
        </a:defRPr>
      </a:lvl3pPr>
      <a:lvl4pPr algn="l" rtl="0" eaLnBrk="0" fontAlgn="base" hangingPunct="0">
        <a:spcBef>
          <a:spcPct val="0"/>
        </a:spcBef>
        <a:spcAft>
          <a:spcPct val="0"/>
        </a:spcAft>
        <a:defRPr sz="3200" b="1">
          <a:solidFill>
            <a:schemeClr val="tx1"/>
          </a:solidFill>
          <a:latin typeface="Arial" charset="0"/>
          <a:cs typeface="Arial" charset="0"/>
        </a:defRPr>
      </a:lvl4pPr>
      <a:lvl5pPr algn="l" rtl="0" eaLnBrk="0" fontAlgn="base" hangingPunct="0">
        <a:spcBef>
          <a:spcPct val="0"/>
        </a:spcBef>
        <a:spcAft>
          <a:spcPct val="0"/>
        </a:spcAft>
        <a:defRPr sz="3200" b="1">
          <a:solidFill>
            <a:schemeClr val="tx1"/>
          </a:solidFill>
          <a:latin typeface="Arial" charset="0"/>
          <a:cs typeface="Arial" charset="0"/>
        </a:defRPr>
      </a:lvl5pPr>
      <a:lvl6pPr marL="457200" algn="l" rtl="0" fontAlgn="base">
        <a:spcBef>
          <a:spcPct val="0"/>
        </a:spcBef>
        <a:spcAft>
          <a:spcPct val="0"/>
        </a:spcAft>
        <a:defRPr sz="3200">
          <a:solidFill>
            <a:schemeClr val="tx1"/>
          </a:solidFill>
          <a:latin typeface="Arial" charset="0"/>
          <a:cs typeface="Arial" charset="0"/>
        </a:defRPr>
      </a:lvl6pPr>
      <a:lvl7pPr marL="914400" algn="l" rtl="0" fontAlgn="base">
        <a:spcBef>
          <a:spcPct val="0"/>
        </a:spcBef>
        <a:spcAft>
          <a:spcPct val="0"/>
        </a:spcAft>
        <a:defRPr sz="3200">
          <a:solidFill>
            <a:schemeClr val="tx1"/>
          </a:solidFill>
          <a:latin typeface="Arial" charset="0"/>
          <a:cs typeface="Arial" charset="0"/>
        </a:defRPr>
      </a:lvl7pPr>
      <a:lvl8pPr marL="1371600" algn="l" rtl="0" fontAlgn="base">
        <a:spcBef>
          <a:spcPct val="0"/>
        </a:spcBef>
        <a:spcAft>
          <a:spcPct val="0"/>
        </a:spcAft>
        <a:defRPr sz="3200">
          <a:solidFill>
            <a:schemeClr val="tx1"/>
          </a:solidFill>
          <a:latin typeface="Arial" charset="0"/>
          <a:cs typeface="Arial" charset="0"/>
        </a:defRPr>
      </a:lvl8pPr>
      <a:lvl9pPr marL="1828800" algn="l" rtl="0" fontAlgn="base">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1.gif"/><Relationship Id="rId7" Type="http://schemas.openxmlformats.org/officeDocument/2006/relationships/image" Target="../media/image45.gi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image" Target="../media/image43.gif"/><Relationship Id="rId10" Type="http://schemas.openxmlformats.org/officeDocument/2006/relationships/image" Target="../media/image38.png"/><Relationship Id="rId4" Type="http://schemas.openxmlformats.org/officeDocument/2006/relationships/image" Target="../media/image42.gif"/><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39.png"/><Relationship Id="rId7" Type="http://schemas.openxmlformats.org/officeDocument/2006/relationships/image" Target="../media/image48.tiff"/><Relationship Id="rId2" Type="http://schemas.openxmlformats.org/officeDocument/2006/relationships/image" Target="../media/image46.tiff"/><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image" Target="../media/image38.png"/><Relationship Id="rId10" Type="http://schemas.openxmlformats.org/officeDocument/2006/relationships/image" Target="../media/image51.tiff"/><Relationship Id="rId4" Type="http://schemas.openxmlformats.org/officeDocument/2006/relationships/image" Target="../media/image40.png"/><Relationship Id="rId9" Type="http://schemas.openxmlformats.org/officeDocument/2006/relationships/image" Target="../media/image50.tiff"/></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1.png"/><Relationship Id="rId4" Type="http://schemas.openxmlformats.org/officeDocument/2006/relationships/image" Target="../media/image60.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5.jpe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bakker.org/dartmouth06/engs15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slide" Target="slide1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a:xfrm>
            <a:off x="413024" y="1988840"/>
            <a:ext cx="8712968" cy="891530"/>
          </a:xfrm>
        </p:spPr>
        <p:txBody>
          <a:bodyPr/>
          <a:lstStyle/>
          <a:p>
            <a:r>
              <a:rPr lang="en-US" dirty="0" smtClean="0">
                <a:solidFill>
                  <a:schemeClr val="tx2">
                    <a:lumMod val="75000"/>
                  </a:schemeClr>
                </a:solidFill>
                <a:latin typeface="Times New Roman" panose="02020603050405020304" pitchFamily="18" charset="0"/>
                <a:cs typeface="Times New Roman" panose="02020603050405020304" pitchFamily="18" charset="0"/>
              </a:rPr>
              <a:t>Bi- and Three-dimensional hydrodynamic modeling of the new channel with energy dissipator from the </a:t>
            </a:r>
            <a:r>
              <a:rPr lang="en-US" dirty="0" err="1" smtClean="0">
                <a:solidFill>
                  <a:schemeClr val="tx2">
                    <a:lumMod val="75000"/>
                  </a:schemeClr>
                </a:solidFill>
                <a:latin typeface="Times New Roman" panose="02020603050405020304" pitchFamily="18" charset="0"/>
                <a:cs typeface="Times New Roman" panose="02020603050405020304" pitchFamily="18" charset="0"/>
              </a:rPr>
              <a:t>Escuela</a:t>
            </a:r>
            <a:r>
              <a:rPr lang="en-US" dirty="0" smtClean="0">
                <a:solidFill>
                  <a:schemeClr val="tx2">
                    <a:lumMod val="75000"/>
                  </a:schemeClr>
                </a:solidFill>
                <a:latin typeface="Times New Roman" panose="02020603050405020304" pitchFamily="18" charset="0"/>
                <a:cs typeface="Times New Roman" panose="02020603050405020304" pitchFamily="18" charset="0"/>
              </a:rPr>
              <a:t> </a:t>
            </a:r>
            <a:r>
              <a:rPr lang="en-US" dirty="0" err="1" smtClean="0">
                <a:solidFill>
                  <a:schemeClr val="tx2">
                    <a:lumMod val="75000"/>
                  </a:schemeClr>
                </a:solidFill>
                <a:latin typeface="Times New Roman" panose="02020603050405020304" pitchFamily="18" charset="0"/>
                <a:cs typeface="Times New Roman" panose="02020603050405020304" pitchFamily="18" charset="0"/>
              </a:rPr>
              <a:t>Colombiana</a:t>
            </a:r>
            <a:r>
              <a:rPr lang="en-US" dirty="0" smtClean="0">
                <a:solidFill>
                  <a:schemeClr val="tx2">
                    <a:lumMod val="75000"/>
                  </a:schemeClr>
                </a:solidFill>
                <a:latin typeface="Times New Roman" panose="02020603050405020304" pitchFamily="18" charset="0"/>
                <a:cs typeface="Times New Roman" panose="02020603050405020304" pitchFamily="18" charset="0"/>
              </a:rPr>
              <a:t> de </a:t>
            </a:r>
            <a:r>
              <a:rPr lang="en-US" dirty="0" err="1" smtClean="0">
                <a:solidFill>
                  <a:schemeClr val="tx2">
                    <a:lumMod val="75000"/>
                  </a:schemeClr>
                </a:solidFill>
                <a:latin typeface="Times New Roman" panose="02020603050405020304" pitchFamily="18" charset="0"/>
                <a:cs typeface="Times New Roman" panose="02020603050405020304" pitchFamily="18" charset="0"/>
              </a:rPr>
              <a:t>Ingeniería</a:t>
            </a:r>
            <a:r>
              <a:rPr lang="en-US" dirty="0" smtClean="0">
                <a:solidFill>
                  <a:schemeClr val="tx2">
                    <a:lumMod val="75000"/>
                  </a:schemeClr>
                </a:solidFill>
                <a:latin typeface="Times New Roman" panose="02020603050405020304" pitchFamily="18" charset="0"/>
                <a:cs typeface="Times New Roman" panose="02020603050405020304" pitchFamily="18" charset="0"/>
              </a:rPr>
              <a:t> using ANSYS FLUENT</a:t>
            </a:r>
            <a:endParaRPr lang="en-US"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7" name="Subtítulo 6"/>
          <p:cNvSpPr>
            <a:spLocks noGrp="1"/>
          </p:cNvSpPr>
          <p:nvPr>
            <p:ph type="subTitle" idx="1"/>
          </p:nvPr>
        </p:nvSpPr>
        <p:spPr>
          <a:xfrm>
            <a:off x="1097100" y="3284984"/>
            <a:ext cx="7344816" cy="982960"/>
          </a:xfrm>
        </p:spPr>
        <p:txBody>
          <a:bodyPr>
            <a:normAutofit/>
          </a:bodyPr>
          <a:lstStyle/>
          <a:p>
            <a:r>
              <a:rPr lang="es-CO" b="1" dirty="0">
                <a:solidFill>
                  <a:schemeClr val="tx2">
                    <a:lumMod val="75000"/>
                  </a:schemeClr>
                </a:solidFill>
                <a:latin typeface="Times New Roman" panose="02020603050405020304" pitchFamily="18" charset="0"/>
                <a:cs typeface="Times New Roman" panose="02020603050405020304" pitchFamily="18" charset="0"/>
              </a:rPr>
              <a:t>Jorge </a:t>
            </a:r>
            <a:r>
              <a:rPr lang="es-CO" b="1" dirty="0" smtClean="0">
                <a:solidFill>
                  <a:schemeClr val="tx2">
                    <a:lumMod val="75000"/>
                  </a:schemeClr>
                </a:solidFill>
                <a:latin typeface="Times New Roman" panose="02020603050405020304" pitchFamily="18" charset="0"/>
                <a:cs typeface="Times New Roman" panose="02020603050405020304" pitchFamily="18" charset="0"/>
              </a:rPr>
              <a:t>Alejandro Mora Uscategui, </a:t>
            </a:r>
            <a:r>
              <a:rPr lang="es-CO" b="1" dirty="0">
                <a:solidFill>
                  <a:schemeClr val="tx2">
                    <a:lumMod val="75000"/>
                  </a:schemeClr>
                </a:solidFill>
                <a:latin typeface="Times New Roman" panose="02020603050405020304" pitchFamily="18" charset="0"/>
                <a:cs typeface="Times New Roman" panose="02020603050405020304" pitchFamily="18" charset="0"/>
              </a:rPr>
              <a:t>MSc.,</a:t>
            </a:r>
            <a:r>
              <a:rPr lang="es-CO" b="1" baseline="30000" dirty="0">
                <a:solidFill>
                  <a:schemeClr val="tx2">
                    <a:lumMod val="75000"/>
                  </a:schemeClr>
                </a:solidFill>
                <a:latin typeface="Times New Roman" panose="02020603050405020304" pitchFamily="18" charset="0"/>
                <a:cs typeface="Times New Roman" panose="02020603050405020304" pitchFamily="18" charset="0"/>
              </a:rPr>
              <a:t>1</a:t>
            </a:r>
            <a:r>
              <a:rPr lang="es-CO" b="1" dirty="0">
                <a:solidFill>
                  <a:schemeClr val="tx2">
                    <a:lumMod val="75000"/>
                  </a:schemeClr>
                </a:solidFill>
                <a:latin typeface="Times New Roman" panose="02020603050405020304" pitchFamily="18" charset="0"/>
                <a:cs typeface="Times New Roman" panose="02020603050405020304" pitchFamily="18" charset="0"/>
              </a:rPr>
              <a:t> Germán Ricardo </a:t>
            </a:r>
            <a:r>
              <a:rPr lang="es-CO" b="1" dirty="0" smtClean="0">
                <a:solidFill>
                  <a:schemeClr val="tx2">
                    <a:lumMod val="75000"/>
                  </a:schemeClr>
                </a:solidFill>
                <a:latin typeface="Times New Roman" panose="02020603050405020304" pitchFamily="18" charset="0"/>
                <a:cs typeface="Times New Roman" panose="02020603050405020304" pitchFamily="18" charset="0"/>
              </a:rPr>
              <a:t>Santos Granados </a:t>
            </a:r>
            <a:r>
              <a:rPr lang="es-CO" b="1" dirty="0">
                <a:solidFill>
                  <a:schemeClr val="tx2">
                    <a:lumMod val="75000"/>
                  </a:schemeClr>
                </a:solidFill>
                <a:latin typeface="Times New Roman" panose="02020603050405020304" pitchFamily="18" charset="0"/>
                <a:cs typeface="Times New Roman" panose="02020603050405020304" pitchFamily="18" charset="0"/>
              </a:rPr>
              <a:t>Ph.D.,</a:t>
            </a:r>
            <a:r>
              <a:rPr lang="es-CO" b="1" baseline="30000" dirty="0">
                <a:solidFill>
                  <a:schemeClr val="tx2">
                    <a:lumMod val="75000"/>
                  </a:schemeClr>
                </a:solidFill>
                <a:latin typeface="Times New Roman" panose="02020603050405020304" pitchFamily="18" charset="0"/>
                <a:cs typeface="Times New Roman" panose="02020603050405020304" pitchFamily="18" charset="0"/>
              </a:rPr>
              <a:t>2</a:t>
            </a:r>
            <a:r>
              <a:rPr lang="es-CO" b="1" dirty="0">
                <a:solidFill>
                  <a:schemeClr val="tx2">
                    <a:lumMod val="75000"/>
                  </a:schemeClr>
                </a:solidFill>
                <a:latin typeface="Times New Roman" panose="02020603050405020304" pitchFamily="18" charset="0"/>
                <a:cs typeface="Times New Roman" panose="02020603050405020304" pitchFamily="18" charset="0"/>
              </a:rPr>
              <a:t> and </a:t>
            </a:r>
            <a:r>
              <a:rPr lang="es-CO" b="1" dirty="0" smtClean="0">
                <a:solidFill>
                  <a:schemeClr val="tx2">
                    <a:lumMod val="75000"/>
                  </a:schemeClr>
                </a:solidFill>
                <a:latin typeface="Times New Roman" panose="02020603050405020304" pitchFamily="18" charset="0"/>
                <a:cs typeface="Times New Roman" panose="02020603050405020304" pitchFamily="18" charset="0"/>
              </a:rPr>
              <a:t>Antonio Arenas Amado </a:t>
            </a:r>
            <a:r>
              <a:rPr lang="es-CO" b="1" dirty="0">
                <a:solidFill>
                  <a:schemeClr val="tx2">
                    <a:lumMod val="75000"/>
                  </a:schemeClr>
                </a:solidFill>
                <a:latin typeface="Times New Roman" panose="02020603050405020304" pitchFamily="18" charset="0"/>
                <a:cs typeface="Times New Roman" panose="02020603050405020304" pitchFamily="18" charset="0"/>
              </a:rPr>
              <a:t>Ph.D.,</a:t>
            </a:r>
            <a:r>
              <a:rPr lang="es-CO" b="1" baseline="30000" dirty="0">
                <a:solidFill>
                  <a:schemeClr val="tx2">
                    <a:lumMod val="75000"/>
                  </a:schemeClr>
                </a:solidFill>
                <a:latin typeface="Times New Roman" panose="02020603050405020304" pitchFamily="18" charset="0"/>
                <a:cs typeface="Times New Roman" panose="02020603050405020304" pitchFamily="18" charset="0"/>
              </a:rPr>
              <a:t>3</a:t>
            </a:r>
            <a:endParaRPr lang="en-US"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845072" y="4437112"/>
            <a:ext cx="7848872" cy="1717393"/>
          </a:xfrm>
          <a:prstGeom prst="rect">
            <a:avLst/>
          </a:prstGeom>
        </p:spPr>
        <p:txBody>
          <a:bodyPr wrap="square">
            <a:spAutoFit/>
          </a:bodyPr>
          <a:lstStyle/>
          <a:p>
            <a:pPr algn="just">
              <a:lnSpc>
                <a:spcPct val="115000"/>
              </a:lnSpc>
              <a:spcAft>
                <a:spcPts val="0"/>
              </a:spcAft>
            </a:pPr>
            <a:r>
              <a:rPr lang="es-CO" sz="1600" baseline="300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s-CO"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Master of Science </a:t>
            </a:r>
            <a:r>
              <a:rPr lang="es-CO" sz="1600" dirty="0" err="1"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Graduate</a:t>
            </a:r>
            <a:r>
              <a:rPr lang="es-CO"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Civil </a:t>
            </a:r>
            <a:r>
              <a:rPr lang="es-CO" sz="1600" dirty="0" err="1"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Engineering</a:t>
            </a:r>
            <a:r>
              <a:rPr lang="es-CO"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CO" sz="1600" dirty="0" err="1"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Department</a:t>
            </a:r>
            <a:r>
              <a:rPr lang="es-CO"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Escuela Colombiana de Ingeniería; e-mail: </a:t>
            </a:r>
            <a:r>
              <a:rPr lang="en-US"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alejo.guitar@hotmail.com </a:t>
            </a:r>
          </a:p>
          <a:p>
            <a:pPr algn="just">
              <a:lnSpc>
                <a:spcPct val="115000"/>
              </a:lnSpc>
              <a:spcAft>
                <a:spcPts val="0"/>
              </a:spcAft>
            </a:pPr>
            <a:r>
              <a:rPr lang="es-CO" sz="1600" baseline="300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s-CO"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CO" sz="1600" dirty="0" err="1"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Professor</a:t>
            </a:r>
            <a:r>
              <a:rPr lang="es-CO"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Civil </a:t>
            </a:r>
            <a:r>
              <a:rPr lang="es-CO" sz="1600" dirty="0" err="1"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Engineering</a:t>
            </a:r>
            <a:r>
              <a:rPr lang="es-CO"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CO" sz="1600" dirty="0" err="1"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Department</a:t>
            </a:r>
            <a:r>
              <a:rPr lang="es-CO"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Escuela Colombiana de Ingeniería; e-mail: </a:t>
            </a:r>
            <a:r>
              <a:rPr lang="en-US"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german.santos@escuelaing.edu.co</a:t>
            </a:r>
          </a:p>
          <a:p>
            <a:r>
              <a:rPr lang="en-US" sz="1600" baseline="300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600" dirty="0" smtClean="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Adjunct Assistant Professor, Department of Civil and Environmental Engineering, Univ. of Iowa,; e-mail: tonoarenas@hotmail.com</a:t>
            </a:r>
            <a:endParaRPr lang="en-US" sz="1600" dirty="0">
              <a:solidFill>
                <a:schemeClr val="tx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311105" y="3556596"/>
            <a:ext cx="6734175" cy="2301612"/>
          </a:xfrm>
          <a:prstGeom prst="rect">
            <a:avLst/>
          </a:prstGeom>
        </p:spPr>
      </p:pic>
      <p:sp>
        <p:nvSpPr>
          <p:cNvPr id="9" name="Rectangle 8"/>
          <p:cNvSpPr/>
          <p:nvPr/>
        </p:nvSpPr>
        <p:spPr>
          <a:xfrm>
            <a:off x="1910610" y="5847655"/>
            <a:ext cx="6134670" cy="276999"/>
          </a:xfrm>
          <a:prstGeom prst="rect">
            <a:avLst/>
          </a:prstGeom>
        </p:spPr>
        <p:txBody>
          <a:bodyPr wrap="square">
            <a:spAutoFit/>
          </a:bodyPr>
          <a:lstStyle/>
          <a:p>
            <a:r>
              <a:rPr lang="en-US" sz="1200" dirty="0">
                <a:solidFill>
                  <a:schemeClr val="tx2">
                    <a:lumMod val="75000"/>
                  </a:schemeClr>
                </a:solidFill>
                <a:latin typeface="Times New Roman" panose="02020603050405020304" pitchFamily="18" charset="0"/>
                <a:cs typeface="Times New Roman" panose="02020603050405020304" pitchFamily="18" charset="0"/>
              </a:rPr>
              <a:t>Figure </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7.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Profile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Water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Surface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Measured vs 3D, T3_3D_Q3 (On the central axis).</a:t>
            </a:r>
            <a:endParaRPr lang="en-US" sz="1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323528" y="1042370"/>
            <a:ext cx="8042686" cy="399728"/>
          </a:xfrm>
          <a:prstGeom prst="rect">
            <a:avLst/>
          </a:prstGeom>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lgn="just">
              <a:buNone/>
            </a:pPr>
            <a:r>
              <a:rPr lang="en-US" b="1" dirty="0">
                <a:solidFill>
                  <a:schemeClr val="tx2">
                    <a:lumMod val="75000"/>
                  </a:schemeClr>
                </a:solidFill>
                <a:latin typeface="Times New Roman" panose="02020603050405020304" pitchFamily="18" charset="0"/>
                <a:cs typeface="Times New Roman" panose="02020603050405020304" pitchFamily="18" charset="0"/>
              </a:rPr>
              <a:t>Profile </a:t>
            </a:r>
            <a:r>
              <a:rPr lang="en-US" b="1" dirty="0" smtClean="0">
                <a:solidFill>
                  <a:schemeClr val="tx2">
                    <a:lumMod val="75000"/>
                  </a:schemeClr>
                </a:solidFill>
                <a:latin typeface="Times New Roman" panose="02020603050405020304" pitchFamily="18" charset="0"/>
                <a:cs typeface="Times New Roman" panose="02020603050405020304" pitchFamily="18" charset="0"/>
              </a:rPr>
              <a:t>measured </a:t>
            </a:r>
            <a:r>
              <a:rPr lang="en-US" b="1" dirty="0">
                <a:solidFill>
                  <a:schemeClr val="tx2">
                    <a:lumMod val="75000"/>
                  </a:schemeClr>
                </a:solidFill>
                <a:latin typeface="Times New Roman" panose="02020603050405020304" pitchFamily="18" charset="0"/>
                <a:cs typeface="Times New Roman" panose="02020603050405020304" pitchFamily="18" charset="0"/>
              </a:rPr>
              <a:t>water </a:t>
            </a:r>
            <a:r>
              <a:rPr lang="en-US" b="1" dirty="0" smtClean="0">
                <a:solidFill>
                  <a:schemeClr val="tx2">
                    <a:lumMod val="75000"/>
                  </a:schemeClr>
                </a:solidFill>
                <a:latin typeface="Times New Roman" panose="02020603050405020304" pitchFamily="18" charset="0"/>
                <a:cs typeface="Times New Roman" panose="02020603050405020304" pitchFamily="18" charset="0"/>
              </a:rPr>
              <a:t>surface </a:t>
            </a:r>
            <a:r>
              <a:rPr lang="en-US" b="1" dirty="0">
                <a:solidFill>
                  <a:schemeClr val="tx2">
                    <a:lumMod val="75000"/>
                  </a:schemeClr>
                </a:solidFill>
                <a:latin typeface="Times New Roman" panose="02020603050405020304" pitchFamily="18" charset="0"/>
                <a:cs typeface="Times New Roman" panose="02020603050405020304" pitchFamily="18" charset="0"/>
              </a:rPr>
              <a:t>vs 3D modeling</a:t>
            </a:r>
            <a:endParaRPr lang="es-ES" b="1" dirty="0">
              <a:solidFill>
                <a:schemeClr val="tx2">
                  <a:lumMod val="75000"/>
                </a:schemeClr>
              </a:solidFill>
              <a:latin typeface="Times New Roman" panose="02020603050405020304" pitchFamily="18" charset="0"/>
              <a:cs typeface="Times New Roman" panose="02020603050405020304" pitchFamily="18" charset="0"/>
            </a:endParaRPr>
          </a:p>
          <a:p>
            <a:pPr marL="34299" indent="0" algn="just">
              <a:buFont typeface="Arial" pitchFamily="34" charset="0"/>
              <a:buNone/>
            </a:pPr>
            <a:endParaRPr lang="en-US" b="1" dirty="0" smtClean="0">
              <a:solidFill>
                <a:schemeClr val="tx2">
                  <a:lumMod val="75000"/>
                </a:schemeClr>
              </a:solidFill>
              <a:latin typeface="Times New Roman" panose="02020603050405020304" pitchFamily="18" charset="0"/>
              <a:cs typeface="Times New Roman" panose="02020603050405020304" pitchFamily="18" charset="0"/>
            </a:endParaRPr>
          </a:p>
          <a:p>
            <a:pPr marL="34299" indent="0" algn="just">
              <a:buFont typeface="Arial" pitchFamily="34" charset="0"/>
              <a:buNone/>
            </a:pPr>
            <a:endParaRPr lang="es-CO" sz="20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Título 1"/>
          <p:cNvSpPr>
            <a:spLocks noGrp="1"/>
          </p:cNvSpPr>
          <p:nvPr>
            <p:ph type="title"/>
          </p:nvPr>
        </p:nvSpPr>
        <p:spPr>
          <a:xfrm>
            <a:off x="107950" y="115888"/>
            <a:ext cx="8785225" cy="865187"/>
          </a:xfrm>
        </p:spPr>
        <p:txBody>
          <a:bodyPr/>
          <a:lstStyle/>
          <a:p>
            <a:pPr eaLnBrk="1" hangingPunct="1"/>
            <a:r>
              <a:rPr lang="pt-BR" dirty="0">
                <a:solidFill>
                  <a:schemeClr val="tx2">
                    <a:lumMod val="75000"/>
                  </a:schemeClr>
                </a:solidFill>
              </a:rPr>
              <a:t>Verification and validation results</a:t>
            </a:r>
            <a:endParaRPr lang="pt-BR" dirty="0" smtClean="0">
              <a:solidFill>
                <a:schemeClr val="tx2">
                  <a:lumMod val="75000"/>
                </a:schemeClr>
              </a:solidFill>
            </a:endParaRPr>
          </a:p>
        </p:txBody>
      </p:sp>
      <p:pic>
        <p:nvPicPr>
          <p:cNvPr id="15" name="Picture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9217" y="1340768"/>
            <a:ext cx="4917079" cy="2115000"/>
          </a:xfrm>
          <a:prstGeom prst="rect">
            <a:avLst/>
          </a:prstGeom>
          <a:noFill/>
        </p:spPr>
      </p:pic>
      <p:pic>
        <p:nvPicPr>
          <p:cNvPr id="16" name="Picture 15"/>
          <p:cNvPicPr/>
          <p:nvPr/>
        </p:nvPicPr>
        <p:blipFill rotWithShape="1">
          <a:blip r:embed="rId5"/>
          <a:srcRect l="26668" r="27774" b="64608"/>
          <a:stretch/>
        </p:blipFill>
        <p:spPr>
          <a:xfrm>
            <a:off x="6084168" y="3617891"/>
            <a:ext cx="1872207" cy="812595"/>
          </a:xfrm>
          <a:prstGeom prst="rect">
            <a:avLst/>
          </a:prstGeom>
        </p:spPr>
      </p:pic>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96881" t="89863" r="180" b="3013"/>
          <a:stretch/>
        </p:blipFill>
        <p:spPr>
          <a:xfrm>
            <a:off x="738153" y="5395036"/>
            <a:ext cx="546399" cy="452619"/>
          </a:xfrm>
          <a:prstGeom prst="rect">
            <a:avLst/>
          </a:prstGeom>
          <a:ln>
            <a:solidFill>
              <a:schemeClr val="tx1"/>
            </a:solidFill>
          </a:ln>
        </p:spPr>
      </p:pic>
    </p:spTree>
    <p:extLst>
      <p:ext uri="{BB962C8B-B14F-4D97-AF65-F5344CB8AC3E}">
        <p14:creationId xmlns:p14="http://schemas.microsoft.com/office/powerpoint/2010/main" val="289145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134880" y="236084"/>
            <a:ext cx="8785225" cy="600627"/>
          </a:xfrm>
        </p:spPr>
        <p:txBody>
          <a:bodyPr/>
          <a:lstStyle/>
          <a:p>
            <a:pPr eaLnBrk="1" hangingPunct="1"/>
            <a:r>
              <a:rPr lang="en-US" dirty="0" smtClean="0">
                <a:solidFill>
                  <a:schemeClr val="tx2">
                    <a:lumMod val="75000"/>
                  </a:schemeClr>
                </a:solidFill>
              </a:rPr>
              <a:t>Comparative</a:t>
            </a:r>
            <a:r>
              <a:rPr lang="es-ES" dirty="0" smtClean="0">
                <a:solidFill>
                  <a:schemeClr val="tx2">
                    <a:lumMod val="75000"/>
                  </a:schemeClr>
                </a:solidFill>
              </a:rPr>
              <a:t> </a:t>
            </a:r>
            <a:r>
              <a:rPr lang="en-US" dirty="0" smtClean="0">
                <a:solidFill>
                  <a:schemeClr val="tx2">
                    <a:lumMod val="75000"/>
                  </a:schemeClr>
                </a:solidFill>
              </a:rPr>
              <a:t>modeling</a:t>
            </a:r>
            <a:r>
              <a:rPr lang="pt-BR" dirty="0" smtClean="0">
                <a:solidFill>
                  <a:schemeClr val="tx2">
                    <a:lumMod val="75000"/>
                  </a:schemeClr>
                </a:solidFill>
              </a:rPr>
              <a:t/>
            </a:r>
            <a:br>
              <a:rPr lang="pt-BR" dirty="0" smtClean="0">
                <a:solidFill>
                  <a:schemeClr val="tx2">
                    <a:lumMod val="75000"/>
                  </a:schemeClr>
                </a:solidFill>
              </a:rPr>
            </a:br>
            <a:endParaRPr lang="pt-BR" dirty="0" smtClean="0">
              <a:solidFill>
                <a:schemeClr val="tx2">
                  <a:lumMod val="75000"/>
                </a:schemeClr>
              </a:solidFill>
            </a:endParaRPr>
          </a:p>
        </p:txBody>
      </p:sp>
      <p:sp>
        <p:nvSpPr>
          <p:cNvPr id="11" name="Content Placeholder 2"/>
          <p:cNvSpPr txBox="1">
            <a:spLocks/>
          </p:cNvSpPr>
          <p:nvPr/>
        </p:nvSpPr>
        <p:spPr>
          <a:xfrm>
            <a:off x="363279" y="692696"/>
            <a:ext cx="8042686" cy="399728"/>
          </a:xfrm>
          <a:prstGeom prst="rect">
            <a:avLst/>
          </a:prstGeom>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lgn="just">
              <a:buNone/>
            </a:pPr>
            <a:r>
              <a:rPr lang="en-US" b="1" dirty="0">
                <a:solidFill>
                  <a:schemeClr val="tx2">
                    <a:lumMod val="75000"/>
                  </a:schemeClr>
                </a:solidFill>
              </a:rPr>
              <a:t>Comparative modeling - 1D vs </a:t>
            </a:r>
            <a:r>
              <a:rPr lang="en-US" b="1" dirty="0" smtClean="0">
                <a:solidFill>
                  <a:schemeClr val="tx2">
                    <a:lumMod val="75000"/>
                  </a:schemeClr>
                </a:solidFill>
              </a:rPr>
              <a:t>2D and </a:t>
            </a:r>
            <a:r>
              <a:rPr lang="en-US" b="1" dirty="0">
                <a:solidFill>
                  <a:schemeClr val="tx2">
                    <a:lumMod val="75000"/>
                  </a:schemeClr>
                </a:solidFill>
              </a:rPr>
              <a:t>1D vs </a:t>
            </a:r>
            <a:r>
              <a:rPr lang="en-US" b="1" dirty="0" smtClean="0">
                <a:solidFill>
                  <a:schemeClr val="tx2">
                    <a:lumMod val="75000"/>
                  </a:schemeClr>
                </a:solidFill>
              </a:rPr>
              <a:t>3D, </a:t>
            </a:r>
            <a:r>
              <a:rPr lang="en-US" b="1" dirty="0">
                <a:solidFill>
                  <a:schemeClr val="tx2">
                    <a:lumMod val="75000"/>
                  </a:schemeClr>
                </a:solidFill>
              </a:rPr>
              <a:t>water surface depth</a:t>
            </a:r>
            <a:endParaRPr lang="es-ES" b="1" dirty="0">
              <a:solidFill>
                <a:schemeClr val="tx2">
                  <a:lumMod val="75000"/>
                </a:schemeClr>
              </a:solidFill>
            </a:endParaRPr>
          </a:p>
          <a:p>
            <a:pPr marL="34299" indent="0" algn="just">
              <a:buNone/>
            </a:pPr>
            <a:endParaRPr lang="es-ES" b="1" dirty="0">
              <a:solidFill>
                <a:schemeClr val="tx2">
                  <a:lumMod val="75000"/>
                </a:schemeClr>
              </a:solidFill>
            </a:endParaRPr>
          </a:p>
          <a:p>
            <a:pPr marL="34299" indent="0" algn="just">
              <a:buFont typeface="Arial" pitchFamily="34" charset="0"/>
              <a:buNone/>
            </a:pPr>
            <a:endParaRPr lang="en-US" b="1" dirty="0" smtClean="0">
              <a:solidFill>
                <a:schemeClr val="tx2">
                  <a:lumMod val="75000"/>
                </a:schemeClr>
              </a:solidFill>
            </a:endParaRPr>
          </a:p>
          <a:p>
            <a:pPr marL="34299" indent="0" algn="just">
              <a:buFont typeface="Arial" pitchFamily="34" charset="0"/>
              <a:buNone/>
            </a:pPr>
            <a:endParaRPr lang="es-CO" sz="2000" b="1" dirty="0">
              <a:solidFill>
                <a:schemeClr val="tx2">
                  <a:lumMod val="75000"/>
                </a:schemeClr>
              </a:solidFill>
            </a:endParaRPr>
          </a:p>
        </p:txBody>
      </p:sp>
      <p:pic>
        <p:nvPicPr>
          <p:cNvPr id="19" name="Picture 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883" y="1196642"/>
            <a:ext cx="3644743" cy="2162421"/>
          </a:xfrm>
          <a:prstGeom prst="rect">
            <a:avLst/>
          </a:prstGeom>
          <a:noFill/>
        </p:spPr>
      </p:pic>
      <p:pic>
        <p:nvPicPr>
          <p:cNvPr id="20" name="Pictur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760" y="1182185"/>
            <a:ext cx="3643200" cy="2163600"/>
          </a:xfrm>
          <a:prstGeom prst="rect">
            <a:avLst/>
          </a:prstGeom>
          <a:noFill/>
        </p:spPr>
      </p:pic>
      <p:pic>
        <p:nvPicPr>
          <p:cNvPr id="22" name="Picture 2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67" y="3483446"/>
            <a:ext cx="3643200" cy="2163600"/>
          </a:xfrm>
          <a:prstGeom prst="rect">
            <a:avLst/>
          </a:prstGeom>
          <a:noFill/>
        </p:spPr>
      </p:pic>
      <p:pic>
        <p:nvPicPr>
          <p:cNvPr id="24" name="Picture 2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1857" y="3479994"/>
            <a:ext cx="3643200" cy="2163600"/>
          </a:xfrm>
          <a:prstGeom prst="rect">
            <a:avLst/>
          </a:prstGeom>
          <a:noFill/>
        </p:spPr>
      </p:pic>
      <p:sp>
        <p:nvSpPr>
          <p:cNvPr id="2" name="Rectangle 1"/>
          <p:cNvSpPr/>
          <p:nvPr/>
        </p:nvSpPr>
        <p:spPr>
          <a:xfrm>
            <a:off x="251520" y="3046155"/>
            <a:ext cx="441146" cy="369332"/>
          </a:xfrm>
          <a:prstGeom prst="rect">
            <a:avLst/>
          </a:prstGeom>
        </p:spPr>
        <p:txBody>
          <a:bodyPr wrap="none">
            <a:spAutoFit/>
          </a:bodyPr>
          <a:lstStyle/>
          <a:p>
            <a:r>
              <a:rPr lang="en-US" dirty="0">
                <a:solidFill>
                  <a:schemeClr val="tx2">
                    <a:lumMod val="75000"/>
                  </a:schemeClr>
                </a:solidFill>
                <a:latin typeface="Times New Roman" panose="02020603050405020304" pitchFamily="18" charset="0"/>
                <a:ea typeface="Times New Roman" panose="02020603050405020304" pitchFamily="18" charset="0"/>
              </a:rPr>
              <a:t>(a)</a:t>
            </a:r>
            <a:endParaRPr lang="en-US" dirty="0">
              <a:solidFill>
                <a:schemeClr val="tx2">
                  <a:lumMod val="75000"/>
                </a:schemeClr>
              </a:solidFill>
            </a:endParaRPr>
          </a:p>
        </p:txBody>
      </p:sp>
      <p:sp>
        <p:nvSpPr>
          <p:cNvPr id="3" name="Rectangle 2"/>
          <p:cNvSpPr/>
          <p:nvPr/>
        </p:nvSpPr>
        <p:spPr>
          <a:xfrm>
            <a:off x="4355976" y="3059668"/>
            <a:ext cx="453970" cy="369332"/>
          </a:xfrm>
          <a:prstGeom prst="rect">
            <a:avLst/>
          </a:prstGeom>
        </p:spPr>
        <p:txBody>
          <a:bodyPr wrap="none">
            <a:spAutoFit/>
          </a:bodyPr>
          <a:lstStyle/>
          <a:p>
            <a:r>
              <a:rPr lang="en-US" dirty="0">
                <a:solidFill>
                  <a:schemeClr val="tx2">
                    <a:lumMod val="75000"/>
                  </a:schemeClr>
                </a:solidFill>
                <a:latin typeface="Times New Roman" panose="02020603050405020304" pitchFamily="18" charset="0"/>
                <a:ea typeface="Times New Roman" panose="02020603050405020304" pitchFamily="18" charset="0"/>
              </a:rPr>
              <a:t>(b)</a:t>
            </a:r>
            <a:endParaRPr lang="en-US" dirty="0">
              <a:solidFill>
                <a:schemeClr val="tx2">
                  <a:lumMod val="75000"/>
                </a:schemeClr>
              </a:solidFill>
            </a:endParaRPr>
          </a:p>
        </p:txBody>
      </p:sp>
      <p:sp>
        <p:nvSpPr>
          <p:cNvPr id="4" name="Rectangle 3"/>
          <p:cNvSpPr/>
          <p:nvPr/>
        </p:nvSpPr>
        <p:spPr>
          <a:xfrm>
            <a:off x="251520" y="5312794"/>
            <a:ext cx="441146" cy="369332"/>
          </a:xfrm>
          <a:prstGeom prst="rect">
            <a:avLst/>
          </a:prstGeom>
        </p:spPr>
        <p:txBody>
          <a:bodyPr wrap="none">
            <a:spAutoFit/>
          </a:bodyPr>
          <a:lstStyle/>
          <a:p>
            <a:r>
              <a:rPr lang="en-US" dirty="0">
                <a:solidFill>
                  <a:schemeClr val="tx2">
                    <a:lumMod val="75000"/>
                  </a:schemeClr>
                </a:solidFill>
                <a:latin typeface="Times New Roman" panose="02020603050405020304" pitchFamily="18" charset="0"/>
                <a:ea typeface="Times New Roman" panose="02020603050405020304" pitchFamily="18" charset="0"/>
              </a:rPr>
              <a:t>(c)</a:t>
            </a:r>
            <a:endParaRPr lang="en-US" dirty="0">
              <a:solidFill>
                <a:schemeClr val="tx2">
                  <a:lumMod val="75000"/>
                </a:schemeClr>
              </a:solidFill>
            </a:endParaRPr>
          </a:p>
        </p:txBody>
      </p:sp>
      <p:sp>
        <p:nvSpPr>
          <p:cNvPr id="6" name="Rectangle 5"/>
          <p:cNvSpPr/>
          <p:nvPr/>
        </p:nvSpPr>
        <p:spPr>
          <a:xfrm>
            <a:off x="4326410" y="5295460"/>
            <a:ext cx="453970" cy="369332"/>
          </a:xfrm>
          <a:prstGeom prst="rect">
            <a:avLst/>
          </a:prstGeom>
        </p:spPr>
        <p:txBody>
          <a:bodyPr wrap="none">
            <a:spAutoFit/>
          </a:bodyPr>
          <a:lstStyle/>
          <a:p>
            <a:r>
              <a:rPr lang="en-US" dirty="0">
                <a:solidFill>
                  <a:schemeClr val="tx2">
                    <a:lumMod val="75000"/>
                  </a:schemeClr>
                </a:solidFill>
                <a:latin typeface="Times New Roman" panose="02020603050405020304" pitchFamily="18" charset="0"/>
                <a:ea typeface="Times New Roman" panose="02020603050405020304" pitchFamily="18" charset="0"/>
              </a:rPr>
              <a:t>(d)</a:t>
            </a:r>
            <a:endParaRPr lang="en-US" dirty="0">
              <a:solidFill>
                <a:schemeClr val="tx2">
                  <a:lumMod val="75000"/>
                </a:schemeClr>
              </a:solidFill>
            </a:endParaRPr>
          </a:p>
        </p:txBody>
      </p:sp>
      <p:sp>
        <p:nvSpPr>
          <p:cNvPr id="8" name="Rectangle 7"/>
          <p:cNvSpPr/>
          <p:nvPr/>
        </p:nvSpPr>
        <p:spPr>
          <a:xfrm>
            <a:off x="139384" y="5793475"/>
            <a:ext cx="8780721" cy="587853"/>
          </a:xfrm>
          <a:prstGeom prst="rect">
            <a:avLst/>
          </a:prstGeom>
        </p:spPr>
        <p:txBody>
          <a:bodyPr wrap="square">
            <a:spAutoFit/>
          </a:bodyPr>
          <a:lstStyle/>
          <a:p>
            <a:pPr algn="ctr">
              <a:lnSpc>
                <a:spcPct val="115000"/>
              </a:lnSpc>
              <a:spcAft>
                <a:spcPts val="0"/>
              </a:spcAft>
            </a:pPr>
            <a:r>
              <a:rPr lang="en-US" sz="1400"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Figure 8. Water profile comparison for Q=18.21 lps and </a:t>
            </a:r>
            <a:r>
              <a:rPr lang="en-US" sz="1400"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VOF </a:t>
            </a:r>
            <a:r>
              <a:rPr lang="en-US" sz="1400"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=0.5  (a) 1D and 2D (b) no dissipater and no ramp (c) dissipater and ramp (d) dissipater and ramp</a:t>
            </a:r>
            <a:endParaRPr lang="en-US" sz="1400" dirty="0">
              <a:solidFill>
                <a:schemeClr val="tx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429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p:txBody>
          <a:bodyPr/>
          <a:lstStyle/>
          <a:p>
            <a:pPr eaLnBrk="1" hangingPunct="1"/>
            <a:r>
              <a:rPr lang="en-US" dirty="0" smtClean="0">
                <a:solidFill>
                  <a:schemeClr val="tx2">
                    <a:lumMod val="75000"/>
                  </a:schemeClr>
                </a:solidFill>
              </a:rPr>
              <a:t>Comparative</a:t>
            </a:r>
            <a:r>
              <a:rPr lang="es-ES" dirty="0" smtClean="0">
                <a:solidFill>
                  <a:schemeClr val="tx2">
                    <a:lumMod val="75000"/>
                  </a:schemeClr>
                </a:solidFill>
              </a:rPr>
              <a:t> </a:t>
            </a:r>
            <a:r>
              <a:rPr lang="en-US" dirty="0" smtClean="0">
                <a:solidFill>
                  <a:schemeClr val="tx2">
                    <a:lumMod val="75000"/>
                  </a:schemeClr>
                </a:solidFill>
              </a:rPr>
              <a:t>modeling</a:t>
            </a:r>
          </a:p>
        </p:txBody>
      </p:sp>
      <p:sp>
        <p:nvSpPr>
          <p:cNvPr id="16" name="Content Placeholder 2"/>
          <p:cNvSpPr txBox="1">
            <a:spLocks/>
          </p:cNvSpPr>
          <p:nvPr/>
        </p:nvSpPr>
        <p:spPr>
          <a:xfrm>
            <a:off x="107950" y="1052074"/>
            <a:ext cx="4157398" cy="399728"/>
          </a:xfrm>
          <a:prstGeom prst="rect">
            <a:avLst/>
          </a:prstGeom>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lgn="just">
              <a:buNone/>
            </a:pPr>
            <a:r>
              <a:rPr lang="en-US" b="1" dirty="0" smtClean="0">
                <a:solidFill>
                  <a:schemeClr val="tx2">
                    <a:lumMod val="75000"/>
                  </a:schemeClr>
                </a:solidFill>
                <a:latin typeface="Times New Roman" panose="02020603050405020304" pitchFamily="18" charset="0"/>
                <a:cs typeface="Times New Roman" panose="02020603050405020304" pitchFamily="18" charset="0"/>
              </a:rPr>
              <a:t>Comparative</a:t>
            </a:r>
            <a:r>
              <a:rPr lang="es-ES" b="1" dirty="0" smtClean="0">
                <a:solidFill>
                  <a:schemeClr val="tx2">
                    <a:lumMod val="75000"/>
                  </a:schemeClr>
                </a:solidFill>
                <a:latin typeface="Times New Roman" panose="02020603050405020304" pitchFamily="18" charset="0"/>
                <a:cs typeface="Times New Roman" panose="02020603050405020304" pitchFamily="18" charset="0"/>
              </a:rPr>
              <a:t> </a:t>
            </a:r>
            <a:r>
              <a:rPr lang="en-US" b="1" dirty="0" smtClean="0">
                <a:solidFill>
                  <a:schemeClr val="tx2">
                    <a:lumMod val="75000"/>
                  </a:schemeClr>
                </a:solidFill>
                <a:latin typeface="Times New Roman" panose="02020603050405020304" pitchFamily="18" charset="0"/>
                <a:cs typeface="Times New Roman" panose="02020603050405020304" pitchFamily="18" charset="0"/>
              </a:rPr>
              <a:t>modeling</a:t>
            </a:r>
            <a:r>
              <a:rPr lang="es-ES" b="1" dirty="0" smtClean="0">
                <a:solidFill>
                  <a:schemeClr val="tx2">
                    <a:lumMod val="75000"/>
                  </a:schemeClr>
                </a:solidFill>
                <a:latin typeface="Times New Roman" panose="02020603050405020304" pitchFamily="18" charset="0"/>
                <a:cs typeface="Times New Roman" panose="02020603050405020304" pitchFamily="18" charset="0"/>
              </a:rPr>
              <a:t> </a:t>
            </a:r>
            <a:r>
              <a:rPr lang="es-ES" b="1" dirty="0">
                <a:solidFill>
                  <a:schemeClr val="tx2">
                    <a:lumMod val="75000"/>
                  </a:schemeClr>
                </a:solidFill>
                <a:latin typeface="Times New Roman" panose="02020603050405020304" pitchFamily="18" charset="0"/>
                <a:cs typeface="Times New Roman" panose="02020603050405020304" pitchFamily="18" charset="0"/>
              </a:rPr>
              <a:t>- </a:t>
            </a:r>
            <a:r>
              <a:rPr lang="en-US" b="1" dirty="0" smtClean="0">
                <a:solidFill>
                  <a:schemeClr val="tx2">
                    <a:lumMod val="75000"/>
                  </a:schemeClr>
                </a:solidFill>
                <a:latin typeface="Times New Roman" panose="02020603050405020304" pitchFamily="18" charset="0"/>
                <a:cs typeface="Times New Roman" panose="02020603050405020304" pitchFamily="18" charset="0"/>
              </a:rPr>
              <a:t>mechanical</a:t>
            </a:r>
            <a:r>
              <a:rPr lang="es-ES" b="1" dirty="0" smtClean="0">
                <a:solidFill>
                  <a:schemeClr val="tx2">
                    <a:lumMod val="75000"/>
                  </a:schemeClr>
                </a:solidFill>
                <a:latin typeface="Times New Roman" panose="02020603050405020304" pitchFamily="18" charset="0"/>
                <a:cs typeface="Times New Roman" panose="02020603050405020304" pitchFamily="18" charset="0"/>
              </a:rPr>
              <a:t> </a:t>
            </a:r>
            <a:r>
              <a:rPr lang="en-US" b="1" dirty="0" smtClean="0">
                <a:solidFill>
                  <a:schemeClr val="tx2">
                    <a:lumMod val="75000"/>
                  </a:schemeClr>
                </a:solidFill>
                <a:latin typeface="Times New Roman" panose="02020603050405020304" pitchFamily="18" charset="0"/>
                <a:cs typeface="Times New Roman" panose="02020603050405020304" pitchFamily="18" charset="0"/>
              </a:rPr>
              <a:t>energy</a:t>
            </a:r>
          </a:p>
          <a:p>
            <a:pPr marL="34299" indent="0" algn="just">
              <a:buFont typeface="Arial" pitchFamily="34" charset="0"/>
              <a:buNone/>
            </a:pPr>
            <a:endParaRPr lang="es-CO" sz="2000" b="1" dirty="0">
              <a:solidFill>
                <a:schemeClr val="tx2">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Rectangle 23"/>
              <p:cNvSpPr/>
              <p:nvPr/>
            </p:nvSpPr>
            <p:spPr>
              <a:xfrm>
                <a:off x="251520" y="1412776"/>
                <a:ext cx="8568952" cy="1003031"/>
              </a:xfrm>
              <a:prstGeom prst="rect">
                <a:avLst/>
              </a:prstGeom>
            </p:spPr>
            <p:txBody>
              <a:bodyPr wrap="square">
                <a:spAutoFit/>
              </a:bodyPr>
              <a:lstStyle/>
              <a:p>
                <a14:m>
                  <m:oMath xmlns:m="http://schemas.openxmlformats.org/officeDocument/2006/math">
                    <m:r>
                      <a:rPr lang="es-CO" sz="1400" i="1" smtClean="0">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r>
                      <a:rPr lang="es-CO" sz="1400" i="1" smtClean="0">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400" i="1">
                            <a:solidFill>
                              <a:schemeClr val="tx2">
                                <a:lumMod val="75000"/>
                              </a:schemeClr>
                            </a:solidFill>
                            <a:effectLst/>
                            <a:latin typeface="Cambria Math" panose="02040503050406030204" pitchFamily="18" charset="0"/>
                          </a:rPr>
                        </m:ctrlPr>
                      </m:sSubPr>
                      <m:e>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e>
                      <m: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𝐸𝑃</m:t>
                        </m:r>
                      </m:sub>
                    </m:s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solidFill>
                              <a:schemeClr val="tx2">
                                <a:lumMod val="75000"/>
                              </a:schemeClr>
                            </a:solidFill>
                            <a:effectLst/>
                            <a:latin typeface="Cambria Math" panose="02040503050406030204" pitchFamily="18" charset="0"/>
                          </a:rPr>
                        </m:ctrlPr>
                      </m:sSubPr>
                      <m:e>
                        <m:acc>
                          <m:accPr>
                            <m:chr m:val="̅"/>
                            <m:ctrlPr>
                              <a:rPr lang="en-US" sz="1400" i="1">
                                <a:solidFill>
                                  <a:schemeClr val="tx2">
                                    <a:lumMod val="75000"/>
                                  </a:schemeClr>
                                </a:solidFill>
                                <a:effectLst/>
                                <a:latin typeface="Cambria Math" panose="02040503050406030204" pitchFamily="18" charset="0"/>
                              </a:rPr>
                            </m:ctrlPr>
                          </m:accPr>
                          <m:e>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e>
                        </m:acc>
                      </m:e>
                      <m: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𝐸𝐶</m:t>
                        </m:r>
                      </m:sub>
                    </m:s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solidFill>
                              <a:schemeClr val="tx2">
                                <a:lumMod val="75000"/>
                              </a:schemeClr>
                            </a:solidFill>
                            <a:effectLst/>
                            <a:latin typeface="Cambria Math" panose="02040503050406030204" pitchFamily="18" charset="0"/>
                          </a:rPr>
                        </m:ctrlPr>
                      </m:sSubPr>
                      <m:e>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e>
                      <m: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𝐾</m:t>
                        </m:r>
                      </m:sub>
                    </m:s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i="1">
                            <a:solidFill>
                              <a:schemeClr val="tx2">
                                <a:lumMod val="75000"/>
                              </a:schemeClr>
                            </a:solidFill>
                            <a:effectLst/>
                            <a:latin typeface="Cambria Math" panose="02040503050406030204" pitchFamily="18" charset="0"/>
                          </a:rPr>
                        </m:ctrlPr>
                      </m:sSubPr>
                      <m:e>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e>
                      <m: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𝑓</m:t>
                        </m:r>
                      </m:sub>
                    </m:sSub>
                  </m:oMath>
                </a14:m>
                <a:r>
                  <a:rPr lang="es-CO"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s-CO"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s-CO"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Where</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 </m:t>
                    </m:r>
                  </m:oMath>
                </a14:m>
                <a:r>
                  <a:rPr lang="es-ES"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Total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mechanical</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energy or </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total </a:t>
                </a:r>
                <a:r>
                  <a:rPr lang="es-ES"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head. </a:t>
                </a:r>
                <a:r>
                  <a:rPr lang="es-CO"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400" i="1">
                            <a:solidFill>
                              <a:schemeClr val="tx2">
                                <a:lumMod val="75000"/>
                              </a:schemeClr>
                            </a:solidFill>
                            <a:latin typeface="Cambria Math" panose="02040503050406030204" pitchFamily="18" charset="0"/>
                          </a:rPr>
                        </m:ctrlPr>
                      </m:sSubPr>
                      <m:e>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e>
                      <m: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𝐸𝑃</m:t>
                        </m:r>
                      </m:sub>
                    </m:sSub>
                  </m:oMath>
                </a14:m>
                <a:r>
                  <a:rPr lang="es-ES"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Potential</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or</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piezometric</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head. </a:t>
                </a:r>
                <a14:m>
                  <m:oMath xmlns:m="http://schemas.openxmlformats.org/officeDocument/2006/math">
                    <m:sSub>
                      <m:sSubPr>
                        <m:ctrlPr>
                          <a:rPr lang="en-US" sz="1400" i="1">
                            <a:solidFill>
                              <a:schemeClr val="tx2">
                                <a:lumMod val="75000"/>
                              </a:schemeClr>
                            </a:solidFill>
                            <a:latin typeface="Cambria Math" panose="02040503050406030204" pitchFamily="18" charset="0"/>
                          </a:rPr>
                        </m:ctrlPr>
                      </m:sSubPr>
                      <m:e>
                        <m:acc>
                          <m:accPr>
                            <m:chr m:val="̅"/>
                            <m:ctrlPr>
                              <a:rPr lang="en-US" sz="1400" i="1">
                                <a:solidFill>
                                  <a:schemeClr val="tx2">
                                    <a:lumMod val="75000"/>
                                  </a:schemeClr>
                                </a:solidFill>
                                <a:latin typeface="Cambria Math" panose="02040503050406030204" pitchFamily="18" charset="0"/>
                              </a:rPr>
                            </m:ctrlPr>
                          </m:accPr>
                          <m:e>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e>
                        </m:acc>
                      </m:e>
                      <m: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𝐸𝐶</m:t>
                        </m:r>
                      </m:sub>
                    </m:sSub>
                  </m:oMath>
                </a14:m>
                <a:r>
                  <a:rPr lang="es-ES"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Head of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average</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kinetic</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energy</a:t>
                </a:r>
                <a:r>
                  <a:rPr lang="es-CO"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400" i="1">
                            <a:solidFill>
                              <a:schemeClr val="tx2">
                                <a:lumMod val="75000"/>
                              </a:schemeClr>
                            </a:solidFill>
                            <a:latin typeface="Cambria Math" panose="02040503050406030204" pitchFamily="18" charset="0"/>
                          </a:rPr>
                        </m:ctrlPr>
                      </m:sSubPr>
                      <m:e>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e>
                      <m: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𝐾</m:t>
                        </m:r>
                      </m:sub>
                    </m:sSub>
                  </m:oMath>
                </a14:m>
                <a:r>
                  <a:rPr lang="es-ES"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Head of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turbulent</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kinetic</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energy</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400" i="1">
                            <a:solidFill>
                              <a:schemeClr val="tx2">
                                <a:lumMod val="75000"/>
                              </a:schemeClr>
                            </a:solidFill>
                            <a:latin typeface="Cambria Math" panose="02040503050406030204" pitchFamily="18" charset="0"/>
                          </a:rPr>
                        </m:ctrlPr>
                      </m:sSubPr>
                      <m:e>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h</m:t>
                        </m:r>
                      </m:e>
                      <m:sub>
                        <m:r>
                          <a:rPr lang="es-CO" sz="1400" i="1">
                            <a:solidFill>
                              <a:schemeClr val="tx2">
                                <a:lumMod val="75000"/>
                              </a:schemeClr>
                            </a:solidFill>
                            <a:latin typeface="Cambria Math" panose="02040503050406030204" pitchFamily="18" charset="0"/>
                            <a:ea typeface="Calibri" panose="020F0502020204030204" pitchFamily="34" charset="0"/>
                            <a:cs typeface="Times New Roman" panose="02020603050405020304" pitchFamily="18" charset="0"/>
                          </a:rPr>
                          <m:t>𝑓</m:t>
                        </m:r>
                      </m:sub>
                    </m:sSub>
                  </m:oMath>
                </a14:m>
                <a:r>
                  <a:rPr lang="es-ES"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Lost</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by</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friction</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Shear stress</a:t>
                </a:r>
                <a:r>
                  <a:rPr lang="es-ES" sz="1400"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chemeClr val="tx2">
                      <a:lumMod val="75000"/>
                    </a:schemeClr>
                  </a:solidFill>
                  <a:latin typeface="Times New Roman" panose="02020603050405020304" pitchFamily="18"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251520" y="1412776"/>
                <a:ext cx="8568952" cy="1003031"/>
              </a:xfrm>
              <a:prstGeom prst="rect">
                <a:avLst/>
              </a:prstGeom>
              <a:blipFill>
                <a:blip r:embed="rId2"/>
                <a:stretch>
                  <a:fillRect l="-213" t="-610" b="-3659"/>
                </a:stretch>
              </a:blipFill>
            </p:spPr>
            <p:txBody>
              <a:bodyPr/>
              <a:lstStyle/>
              <a:p>
                <a:r>
                  <a:rPr lang="en-US">
                    <a:noFill/>
                  </a:rPr>
                  <a:t> </a:t>
                </a:r>
              </a:p>
            </p:txBody>
          </p:sp>
        </mc:Fallback>
      </mc:AlternateContent>
      <p:pic>
        <p:nvPicPr>
          <p:cNvPr id="26" name="Imagen 3657118"/>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95536" y="4282914"/>
            <a:ext cx="2771786" cy="1577922"/>
          </a:xfrm>
          <a:prstGeom prst="rect">
            <a:avLst/>
          </a:prstGeom>
          <a:ln>
            <a:solidFill>
              <a:schemeClr val="tx1"/>
            </a:solidFill>
          </a:ln>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395536" y="2492896"/>
            <a:ext cx="2771786" cy="1584176"/>
          </a:xfrm>
          <a:prstGeom prst="rect">
            <a:avLst/>
          </a:prstGeom>
          <a:ln>
            <a:solidFill>
              <a:schemeClr val="tx1"/>
            </a:solidFill>
          </a:ln>
        </p:spPr>
      </p:pic>
      <p:pic>
        <p:nvPicPr>
          <p:cNvPr id="10" name="Picture 9"/>
          <p:cNvPicPr>
            <a:picLocks noChangeAspect="1"/>
          </p:cNvPicPr>
          <p:nvPr/>
        </p:nvPicPr>
        <p:blipFill>
          <a:blip r:embed="rId7"/>
          <a:stretch>
            <a:fillRect/>
          </a:stretch>
        </p:blipFill>
        <p:spPr>
          <a:xfrm>
            <a:off x="3347864" y="2492896"/>
            <a:ext cx="5328592" cy="2555504"/>
          </a:xfrm>
          <a:prstGeom prst="rect">
            <a:avLst/>
          </a:prstGeom>
          <a:ln>
            <a:solidFill>
              <a:schemeClr val="tx1"/>
            </a:solidFill>
          </a:ln>
        </p:spPr>
      </p:pic>
      <p:sp>
        <p:nvSpPr>
          <p:cNvPr id="11" name="Rectangle 10"/>
          <p:cNvSpPr/>
          <p:nvPr/>
        </p:nvSpPr>
        <p:spPr>
          <a:xfrm>
            <a:off x="3347864" y="5214505"/>
            <a:ext cx="5328592" cy="646331"/>
          </a:xfrm>
          <a:prstGeom prst="rect">
            <a:avLst/>
          </a:prstGeom>
        </p:spPr>
        <p:txBody>
          <a:bodyPr wrap="square">
            <a:spAutoFit/>
          </a:bodyPr>
          <a:lstStyle/>
          <a:p>
            <a:pPr algn="just"/>
            <a:r>
              <a:rPr lang="en-US" sz="1200" dirty="0" smtClean="0">
                <a:solidFill>
                  <a:schemeClr val="tx2">
                    <a:lumMod val="75000"/>
                  </a:schemeClr>
                </a:solidFill>
                <a:latin typeface="Times New Roman" panose="02020603050405020304" pitchFamily="18" charset="0"/>
                <a:cs typeface="Times New Roman" panose="02020603050405020304" pitchFamily="18" charset="0"/>
              </a:rPr>
              <a:t>Figure 9. </a:t>
            </a:r>
            <a:r>
              <a:rPr lang="en-US" sz="1200" dirty="0">
                <a:solidFill>
                  <a:schemeClr val="tx2">
                    <a:lumMod val="75000"/>
                  </a:schemeClr>
                </a:solidFill>
                <a:latin typeface="Times New Roman" panose="02020603050405020304" pitchFamily="18" charset="0"/>
                <a:cs typeface="Times New Roman" panose="02020603050405020304" pitchFamily="18" charset="0"/>
              </a:rPr>
              <a:t>Example of the location of the vertical control sections for the analysis of 2D and 3D scenarios. (In a) </a:t>
            </a:r>
            <a:r>
              <a:rPr lang="en-US" sz="1200" b="1" dirty="0" smtClean="0">
                <a:solidFill>
                  <a:schemeClr val="tx2">
                    <a:lumMod val="75000"/>
                  </a:schemeClr>
                </a:solidFill>
                <a:latin typeface="Times New Roman" panose="02020603050405020304" pitchFamily="18" charset="0"/>
                <a:cs typeface="Times New Roman" panose="02020603050405020304" pitchFamily="18" charset="0"/>
              </a:rPr>
              <a:t>Black </a:t>
            </a:r>
            <a:r>
              <a:rPr lang="en-US" sz="1200" b="1" dirty="0">
                <a:solidFill>
                  <a:schemeClr val="tx2">
                    <a:lumMod val="75000"/>
                  </a:schemeClr>
                </a:solidFill>
                <a:latin typeface="Times New Roman" panose="02020603050405020304" pitchFamily="18" charset="0"/>
                <a:cs typeface="Times New Roman" panose="02020603050405020304" pitchFamily="18" charset="0"/>
              </a:rPr>
              <a:t>line </a:t>
            </a:r>
            <a:r>
              <a:rPr lang="en-US" sz="1200" dirty="0">
                <a:solidFill>
                  <a:schemeClr val="tx2">
                    <a:lumMod val="75000"/>
                  </a:schemeClr>
                </a:solidFill>
                <a:latin typeface="Times New Roman" panose="02020603050405020304" pitchFamily="18" charset="0"/>
                <a:cs typeface="Times New Roman" panose="02020603050405020304" pitchFamily="18" charset="0"/>
              </a:rPr>
              <a:t>= curve of static pressure level. and b): </a:t>
            </a:r>
            <a:r>
              <a:rPr lang="en-US" sz="1200" b="1" dirty="0" smtClean="0">
                <a:solidFill>
                  <a:schemeClr val="tx2">
                    <a:lumMod val="75000"/>
                  </a:schemeClr>
                </a:solidFill>
                <a:latin typeface="Times New Roman" panose="02020603050405020304" pitchFamily="18" charset="0"/>
                <a:cs typeface="Times New Roman" panose="02020603050405020304" pitchFamily="18" charset="0"/>
              </a:rPr>
              <a:t>Blue </a:t>
            </a:r>
            <a:r>
              <a:rPr lang="en-US" sz="1200" b="1" dirty="0">
                <a:solidFill>
                  <a:schemeClr val="tx2">
                    <a:lumMod val="75000"/>
                  </a:schemeClr>
                </a:solidFill>
                <a:latin typeface="Times New Roman" panose="02020603050405020304" pitchFamily="18" charset="0"/>
                <a:cs typeface="Times New Roman" panose="02020603050405020304" pitchFamily="18" charset="0"/>
              </a:rPr>
              <a:t>lines</a:t>
            </a:r>
            <a:r>
              <a:rPr lang="en-US" sz="1200" dirty="0">
                <a:solidFill>
                  <a:schemeClr val="tx2">
                    <a:lumMod val="75000"/>
                  </a:schemeClr>
                </a:solidFill>
                <a:latin typeface="Times New Roman" panose="02020603050405020304" pitchFamily="18" charset="0"/>
                <a:cs typeface="Times New Roman" panose="02020603050405020304" pitchFamily="18" charset="0"/>
              </a:rPr>
              <a:t> = </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streamline in </a:t>
            </a:r>
            <a:r>
              <a:rPr lang="en-US" sz="1200" dirty="0">
                <a:solidFill>
                  <a:schemeClr val="tx2">
                    <a:lumMod val="75000"/>
                  </a:schemeClr>
                </a:solidFill>
                <a:latin typeface="Times New Roman" panose="02020603050405020304" pitchFamily="18" charset="0"/>
                <a:cs typeface="Times New Roman" panose="02020603050405020304" pitchFamily="18" charset="0"/>
              </a:rPr>
              <a:t>the direction of flow).</a:t>
            </a:r>
          </a:p>
        </p:txBody>
      </p:sp>
      <p:sp>
        <p:nvSpPr>
          <p:cNvPr id="28" name="TextBox 27"/>
          <p:cNvSpPr txBox="1"/>
          <p:nvPr/>
        </p:nvSpPr>
        <p:spPr>
          <a:xfrm>
            <a:off x="2555776" y="3377772"/>
            <a:ext cx="389850" cy="369332"/>
          </a:xfrm>
          <a:prstGeom prst="rect">
            <a:avLst/>
          </a:prstGeom>
          <a:noFill/>
        </p:spPr>
        <p:txBody>
          <a:bodyPr wrap="none" rtlCol="0">
            <a:spAutoFit/>
          </a:bodyPr>
          <a:lstStyle/>
          <a:p>
            <a:r>
              <a:rPr lang="es-ES" dirty="0" smtClean="0">
                <a:solidFill>
                  <a:schemeClr val="tx2">
                    <a:lumMod val="75000"/>
                  </a:schemeClr>
                </a:solidFill>
              </a:rPr>
              <a:t>a)</a:t>
            </a:r>
            <a:endParaRPr lang="en-US" dirty="0">
              <a:solidFill>
                <a:schemeClr val="tx2">
                  <a:lumMod val="75000"/>
                </a:schemeClr>
              </a:solidFill>
            </a:endParaRPr>
          </a:p>
        </p:txBody>
      </p:sp>
      <p:sp>
        <p:nvSpPr>
          <p:cNvPr id="29" name="TextBox 28"/>
          <p:cNvSpPr txBox="1"/>
          <p:nvPr/>
        </p:nvSpPr>
        <p:spPr>
          <a:xfrm>
            <a:off x="2555776" y="5115509"/>
            <a:ext cx="389850" cy="369332"/>
          </a:xfrm>
          <a:prstGeom prst="rect">
            <a:avLst/>
          </a:prstGeom>
          <a:noFill/>
        </p:spPr>
        <p:txBody>
          <a:bodyPr wrap="none" rtlCol="0">
            <a:spAutoFit/>
          </a:bodyPr>
          <a:lstStyle/>
          <a:p>
            <a:r>
              <a:rPr lang="es-ES" dirty="0" smtClean="0">
                <a:solidFill>
                  <a:schemeClr val="tx2">
                    <a:lumMod val="75000"/>
                  </a:schemeClr>
                </a:solidFill>
              </a:rPr>
              <a:t>b)</a:t>
            </a:r>
            <a:endParaRPr lang="en-US" dirty="0">
              <a:solidFill>
                <a:schemeClr val="tx2">
                  <a:lumMod val="75000"/>
                </a:schemeClr>
              </a:solidFill>
            </a:endParaRPr>
          </a:p>
        </p:txBody>
      </p:sp>
      <p:pic>
        <p:nvPicPr>
          <p:cNvPr id="30" name="Picture 29"/>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l="91631" t="74625" b="6454"/>
          <a:stretch/>
        </p:blipFill>
        <p:spPr>
          <a:xfrm>
            <a:off x="4011759" y="2692701"/>
            <a:ext cx="558021" cy="528739"/>
          </a:xfrm>
          <a:prstGeom prst="rect">
            <a:avLst/>
          </a:prstGeom>
          <a:ln>
            <a:solidFill>
              <a:schemeClr val="tx1"/>
            </a:solidFill>
          </a:ln>
        </p:spPr>
      </p:pic>
    </p:spTree>
    <p:extLst>
      <p:ext uri="{BB962C8B-B14F-4D97-AF65-F5344CB8AC3E}">
        <p14:creationId xmlns:p14="http://schemas.microsoft.com/office/powerpoint/2010/main" val="1151466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62627" y="1970643"/>
            <a:ext cx="4030548" cy="2713477"/>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529750" y="3717033"/>
            <a:ext cx="4091280" cy="2700000"/>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527172" y="836710"/>
            <a:ext cx="4121864" cy="2700000"/>
          </a:xfrm>
          <a:prstGeom prst="rect">
            <a:avLst/>
          </a:prstGeom>
          <a:ln>
            <a:solidFill>
              <a:schemeClr val="tx1"/>
            </a:solidFill>
          </a:ln>
        </p:spPr>
      </p:pic>
      <p:sp>
        <p:nvSpPr>
          <p:cNvPr id="4098" name="Título 1"/>
          <p:cNvSpPr>
            <a:spLocks noGrp="1"/>
          </p:cNvSpPr>
          <p:nvPr>
            <p:ph type="title"/>
          </p:nvPr>
        </p:nvSpPr>
        <p:spPr/>
        <p:txBody>
          <a:bodyPr/>
          <a:lstStyle/>
          <a:p>
            <a:pPr eaLnBrk="1" hangingPunct="1"/>
            <a:r>
              <a:rPr lang="en-US" dirty="0" smtClean="0">
                <a:solidFill>
                  <a:schemeClr val="tx2">
                    <a:lumMod val="75000"/>
                  </a:schemeClr>
                </a:solidFill>
                <a:latin typeface="Arial" charset="0"/>
                <a:cs typeface="Arial" charset="0"/>
              </a:rPr>
              <a:t>Comparative</a:t>
            </a:r>
            <a:r>
              <a:rPr lang="es-ES" dirty="0" smtClean="0">
                <a:solidFill>
                  <a:schemeClr val="tx2">
                    <a:lumMod val="75000"/>
                  </a:schemeClr>
                </a:solidFill>
                <a:latin typeface="Arial" charset="0"/>
                <a:cs typeface="Arial" charset="0"/>
              </a:rPr>
              <a:t> </a:t>
            </a:r>
            <a:r>
              <a:rPr lang="en-US" dirty="0" smtClean="0">
                <a:solidFill>
                  <a:schemeClr val="tx2">
                    <a:lumMod val="75000"/>
                  </a:schemeClr>
                </a:solidFill>
                <a:latin typeface="Arial" charset="0"/>
                <a:cs typeface="Arial" charset="0"/>
              </a:rPr>
              <a:t>modeling</a:t>
            </a:r>
          </a:p>
        </p:txBody>
      </p:sp>
      <p:sp>
        <p:nvSpPr>
          <p:cNvPr id="13" name="TextBox 12"/>
          <p:cNvSpPr txBox="1"/>
          <p:nvPr/>
        </p:nvSpPr>
        <p:spPr>
          <a:xfrm>
            <a:off x="2607892" y="3167378"/>
            <a:ext cx="397866" cy="400110"/>
          </a:xfrm>
          <a:prstGeom prst="rect">
            <a:avLst/>
          </a:prstGeom>
          <a:noFill/>
        </p:spPr>
        <p:txBody>
          <a:bodyPr wrap="none" rtlCol="0">
            <a:spAutoFit/>
          </a:bodyPr>
          <a:lstStyle/>
          <a:p>
            <a:r>
              <a:rPr lang="es-ES" sz="2000" b="1" dirty="0" smtClean="0">
                <a:solidFill>
                  <a:schemeClr val="tx2">
                    <a:lumMod val="75000"/>
                  </a:schemeClr>
                </a:solidFill>
                <a:latin typeface="Times New Roman" panose="02020603050405020304" pitchFamily="18" charset="0"/>
                <a:cs typeface="Times New Roman" panose="02020603050405020304" pitchFamily="18" charset="0"/>
              </a:rPr>
              <a:t>a)</a:t>
            </a:r>
            <a:endParaRPr lang="en-US" sz="20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683979" y="4297023"/>
            <a:ext cx="402674" cy="369332"/>
          </a:xfrm>
          <a:prstGeom prst="rect">
            <a:avLst/>
          </a:prstGeom>
          <a:noFill/>
        </p:spPr>
        <p:txBody>
          <a:bodyPr wrap="none" rtlCol="0">
            <a:spAutoFit/>
          </a:bodyPr>
          <a:lstStyle/>
          <a:p>
            <a:r>
              <a:rPr lang="es-ES" b="1" dirty="0" smtClean="0">
                <a:solidFill>
                  <a:schemeClr val="tx2">
                    <a:lumMod val="75000"/>
                  </a:schemeClr>
                </a:solidFill>
                <a:latin typeface="Times New Roman" panose="02020603050405020304" pitchFamily="18" charset="0"/>
                <a:cs typeface="Times New Roman" panose="02020603050405020304" pitchFamily="18" charset="0"/>
              </a:rPr>
              <a:t>b)</a:t>
            </a:r>
            <a:endParaRPr lang="en-US"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616708" y="6047701"/>
            <a:ext cx="383438" cy="400110"/>
          </a:xfrm>
          <a:prstGeom prst="rect">
            <a:avLst/>
          </a:prstGeom>
          <a:noFill/>
        </p:spPr>
        <p:txBody>
          <a:bodyPr wrap="none" rtlCol="0">
            <a:spAutoFit/>
          </a:bodyPr>
          <a:lstStyle/>
          <a:p>
            <a:r>
              <a:rPr lang="es-ES" sz="2000" b="1" dirty="0">
                <a:solidFill>
                  <a:schemeClr val="tx2">
                    <a:lumMod val="75000"/>
                  </a:schemeClr>
                </a:solidFill>
                <a:latin typeface="Times New Roman" panose="02020603050405020304" pitchFamily="18" charset="0"/>
                <a:cs typeface="Times New Roman" panose="02020603050405020304" pitchFamily="18" charset="0"/>
              </a:rPr>
              <a:t>c</a:t>
            </a:r>
            <a:r>
              <a:rPr lang="es-ES" sz="20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20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292080" y="5017921"/>
            <a:ext cx="2783799" cy="830997"/>
          </a:xfrm>
          <a:prstGeom prst="rect">
            <a:avLst/>
          </a:prstGeom>
        </p:spPr>
        <p:txBody>
          <a:bodyPr wrap="square">
            <a:spAutoFit/>
          </a:bodyPr>
          <a:lstStyle/>
          <a:p>
            <a:r>
              <a:rPr lang="en-US" sz="1200" dirty="0">
                <a:solidFill>
                  <a:schemeClr val="tx2">
                    <a:lumMod val="75000"/>
                  </a:schemeClr>
                </a:solidFill>
                <a:latin typeface="Times New Roman" panose="02020603050405020304" pitchFamily="18" charset="0"/>
                <a:cs typeface="Times New Roman" panose="02020603050405020304" pitchFamily="18" charset="0"/>
              </a:rPr>
              <a:t>Figure </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10. </a:t>
            </a:r>
            <a:r>
              <a:rPr lang="en-US" sz="1200" dirty="0">
                <a:solidFill>
                  <a:schemeClr val="tx2">
                    <a:lumMod val="75000"/>
                  </a:schemeClr>
                </a:solidFill>
                <a:latin typeface="Times New Roman" panose="02020603050405020304" pitchFamily="18" charset="0"/>
                <a:cs typeface="Times New Roman" panose="02020603050405020304" pitchFamily="18" charset="0"/>
              </a:rPr>
              <a:t>Example of the location of the control sections for the analysis of scenarios with topology T1 (a), T2 (b), T3 (c) in 3D.</a:t>
            </a:r>
          </a:p>
        </p:txBody>
      </p:sp>
      <p:pic>
        <p:nvPicPr>
          <p:cNvPr id="19" name="Picture 18"/>
          <p:cNvPicPr>
            <a:picLocks noChangeAspect="1"/>
          </p:cNvPicPr>
          <p:nvPr/>
        </p:nvPicPr>
        <p:blipFill rotWithShape="1">
          <a:blip r:embed="rId5"/>
          <a:srcRect l="91596" t="71754" r="297" b="15643"/>
          <a:stretch/>
        </p:blipFill>
        <p:spPr>
          <a:xfrm>
            <a:off x="5098294" y="1211906"/>
            <a:ext cx="553826" cy="576752"/>
          </a:xfrm>
          <a:prstGeom prst="rect">
            <a:avLst/>
          </a:prstGeom>
          <a:ln>
            <a:solidFill>
              <a:schemeClr val="tx1"/>
            </a:solidFill>
          </a:ln>
        </p:spPr>
      </p:pic>
    </p:spTree>
    <p:extLst>
      <p:ext uri="{BB962C8B-B14F-4D97-AF65-F5344CB8AC3E}">
        <p14:creationId xmlns:p14="http://schemas.microsoft.com/office/powerpoint/2010/main" val="2733079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p:txBody>
          <a:bodyPr/>
          <a:lstStyle/>
          <a:p>
            <a:pPr eaLnBrk="1" hangingPunct="1"/>
            <a:r>
              <a:rPr lang="pt-BR" sz="1800" dirty="0"/>
              <a:t>Comparative modeling - mechanical energy</a:t>
            </a:r>
            <a:br>
              <a:rPr lang="pt-BR" sz="1800" dirty="0"/>
            </a:br>
            <a:endParaRPr lang="pt-BR" sz="1800" dirty="0" smtClean="0"/>
          </a:p>
        </p:txBody>
      </p:sp>
      <p:sp>
        <p:nvSpPr>
          <p:cNvPr id="12" name="Rectangle 11"/>
          <p:cNvSpPr/>
          <p:nvPr/>
        </p:nvSpPr>
        <p:spPr>
          <a:xfrm>
            <a:off x="3221489" y="1287291"/>
            <a:ext cx="1017604" cy="1200329"/>
          </a:xfrm>
          <a:prstGeom prst="rect">
            <a:avLst/>
          </a:prstGeom>
        </p:spPr>
        <p:txBody>
          <a:bodyPr wrap="square">
            <a:spAutoFit/>
          </a:bodyPr>
          <a:lstStyle/>
          <a:p>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Figure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11.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Values of potential energy head </a:t>
            </a:r>
            <a:r>
              <a:rPr lang="es-CO" sz="1200" dirty="0" err="1"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h</a:t>
            </a:r>
            <a:r>
              <a:rPr lang="es-CO" sz="1200" baseline="-25000" dirty="0" err="1"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EP</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s-CO"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mh2o)</a:t>
            </a:r>
          </a:p>
          <a:p>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203848" y="2996952"/>
            <a:ext cx="1017604" cy="1200329"/>
          </a:xfrm>
          <a:prstGeom prst="rect">
            <a:avLst/>
          </a:prstGeom>
        </p:spPr>
        <p:txBody>
          <a:bodyPr wrap="square">
            <a:spAutoFit/>
          </a:bodyPr>
          <a:lstStyle/>
          <a:p>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Figure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12.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Values of the head of kinetic energy mean </a:t>
            </a:r>
            <a:r>
              <a:rPr lang="en-US" sz="12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hEC</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mh2o</a:t>
            </a:r>
            <a:r>
              <a:rPr lang="es-E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221489" y="4978888"/>
            <a:ext cx="1017604" cy="830997"/>
          </a:xfrm>
          <a:prstGeom prst="rect">
            <a:avLst/>
          </a:prstGeom>
        </p:spPr>
        <p:txBody>
          <a:bodyPr wrap="square">
            <a:spAutoFit/>
          </a:bodyPr>
          <a:lstStyle/>
          <a:p>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Figure13.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Values of friction loss </a:t>
            </a:r>
            <a:r>
              <a:rPr lang="en-US" sz="12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hf</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mh2o</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380312" y="1619455"/>
            <a:ext cx="1017604" cy="1015663"/>
          </a:xfrm>
          <a:prstGeom prst="rect">
            <a:avLst/>
          </a:prstGeom>
        </p:spPr>
        <p:txBody>
          <a:bodyPr wrap="square">
            <a:spAutoFit/>
          </a:bodyPr>
          <a:lstStyle/>
          <a:p>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Figure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14.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Values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of head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total energy h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mh2o</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7380312" y="3140968"/>
            <a:ext cx="1017604" cy="1384995"/>
          </a:xfrm>
          <a:prstGeom prst="rect">
            <a:avLst/>
          </a:prstGeom>
        </p:spPr>
        <p:txBody>
          <a:bodyPr wrap="square">
            <a:spAutoFit/>
          </a:bodyPr>
          <a:lstStyle/>
          <a:p>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Figure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15.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Values of the head of turbulent kinetic energy </a:t>
            </a:r>
            <a:r>
              <a:rPr lang="en-US" sz="1200" dirty="0" err="1">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hk</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mh2o</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 name="5-Point Star 1">
            <a:hlinkClick r:id="rId2" action="ppaction://hlinksldjump"/>
          </p:cNvPr>
          <p:cNvSpPr/>
          <p:nvPr/>
        </p:nvSpPr>
        <p:spPr>
          <a:xfrm>
            <a:off x="7524328" y="4583137"/>
            <a:ext cx="144016" cy="13999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519821" y="719660"/>
            <a:ext cx="2519680" cy="1799590"/>
          </a:xfrm>
          <a:prstGeom prst="rect">
            <a:avLst/>
          </a:prstGeom>
          <a:noFill/>
        </p:spPr>
      </p:pic>
      <p:pic>
        <p:nvPicPr>
          <p:cNvPr id="19" name="Picture 18"/>
          <p:cNvPicPr/>
          <p:nvPr/>
        </p:nvPicPr>
        <p:blipFill>
          <a:blip r:embed="rId4">
            <a:extLst>
              <a:ext uri="{28A0092B-C50C-407E-A947-70E740481C1C}">
                <a14:useLocalDpi xmlns:a14="http://schemas.microsoft.com/office/drawing/2010/main" val="0"/>
              </a:ext>
            </a:extLst>
          </a:blip>
          <a:srcRect/>
          <a:stretch>
            <a:fillRect/>
          </a:stretch>
        </p:blipFill>
        <p:spPr bwMode="auto">
          <a:xfrm>
            <a:off x="512211" y="2582357"/>
            <a:ext cx="2519680" cy="1799590"/>
          </a:xfrm>
          <a:prstGeom prst="rect">
            <a:avLst/>
          </a:prstGeom>
          <a:noFill/>
        </p:spPr>
      </p:pic>
      <p:pic>
        <p:nvPicPr>
          <p:cNvPr id="21" name="Picture 20"/>
          <p:cNvPicPr/>
          <p:nvPr/>
        </p:nvPicPr>
        <p:blipFill>
          <a:blip r:embed="rId5">
            <a:extLst>
              <a:ext uri="{28A0092B-C50C-407E-A947-70E740481C1C}">
                <a14:useLocalDpi xmlns:a14="http://schemas.microsoft.com/office/drawing/2010/main" val="0"/>
              </a:ext>
            </a:extLst>
          </a:blip>
          <a:srcRect/>
          <a:stretch>
            <a:fillRect/>
          </a:stretch>
        </p:blipFill>
        <p:spPr bwMode="auto">
          <a:xfrm>
            <a:off x="4671821" y="1496041"/>
            <a:ext cx="2519680" cy="1799590"/>
          </a:xfrm>
          <a:prstGeom prst="rect">
            <a:avLst/>
          </a:prstGeom>
          <a:noFill/>
        </p:spPr>
      </p:pic>
      <p:pic>
        <p:nvPicPr>
          <p:cNvPr id="24" name="Picture 23"/>
          <p:cNvPicPr/>
          <p:nvPr/>
        </p:nvPicPr>
        <p:blipFill>
          <a:blip r:embed="rId6">
            <a:extLst>
              <a:ext uri="{28A0092B-C50C-407E-A947-70E740481C1C}">
                <a14:useLocalDpi xmlns:a14="http://schemas.microsoft.com/office/drawing/2010/main" val="0"/>
              </a:ext>
            </a:extLst>
          </a:blip>
          <a:srcRect/>
          <a:stretch>
            <a:fillRect/>
          </a:stretch>
        </p:blipFill>
        <p:spPr bwMode="auto">
          <a:xfrm>
            <a:off x="4671821" y="3318679"/>
            <a:ext cx="2519680" cy="1799590"/>
          </a:xfrm>
          <a:prstGeom prst="rect">
            <a:avLst/>
          </a:prstGeom>
          <a:noFill/>
        </p:spPr>
      </p:pic>
      <p:pic>
        <p:nvPicPr>
          <p:cNvPr id="25" name="Picture 24"/>
          <p:cNvPicPr/>
          <p:nvPr/>
        </p:nvPicPr>
        <p:blipFill>
          <a:blip r:embed="rId7">
            <a:extLst>
              <a:ext uri="{28A0092B-C50C-407E-A947-70E740481C1C}">
                <a14:useLocalDpi xmlns:a14="http://schemas.microsoft.com/office/drawing/2010/main" val="0"/>
              </a:ext>
            </a:extLst>
          </a:blip>
          <a:srcRect/>
          <a:stretch>
            <a:fillRect/>
          </a:stretch>
        </p:blipFill>
        <p:spPr bwMode="auto">
          <a:xfrm>
            <a:off x="512612" y="4494591"/>
            <a:ext cx="2519680" cy="1799590"/>
          </a:xfrm>
          <a:prstGeom prst="rect">
            <a:avLst/>
          </a:prstGeom>
          <a:noFill/>
        </p:spPr>
      </p:pic>
      <p:pic>
        <p:nvPicPr>
          <p:cNvPr id="26" name="Picture 25"/>
          <p:cNvPicPr>
            <a:picLocks noChangeAspect="1"/>
          </p:cNvPicPr>
          <p:nvPr/>
        </p:nvPicPr>
        <p:blipFill rotWithShape="1">
          <a:blip r:embed="rId8"/>
          <a:srcRect l="16719" t="17391" r="47962" b="34783"/>
          <a:stretch/>
        </p:blipFill>
        <p:spPr>
          <a:xfrm>
            <a:off x="7262024" y="5237014"/>
            <a:ext cx="1353071" cy="1209136"/>
          </a:xfrm>
          <a:prstGeom prst="rect">
            <a:avLst/>
          </a:prstGeom>
          <a:ln>
            <a:solidFill>
              <a:schemeClr val="tx1"/>
            </a:solidFill>
          </a:ln>
        </p:spPr>
      </p:pic>
      <p:pic>
        <p:nvPicPr>
          <p:cNvPr id="27" name="Picture 26"/>
          <p:cNvPicPr>
            <a:picLocks noChangeAspect="1"/>
          </p:cNvPicPr>
          <p:nvPr/>
        </p:nvPicPr>
        <p:blipFill rotWithShape="1">
          <a:blip r:embed="rId9"/>
          <a:srcRect l="300" t="21335" r="57772" b="22658"/>
          <a:stretch/>
        </p:blipFill>
        <p:spPr>
          <a:xfrm>
            <a:off x="4259880" y="5225654"/>
            <a:ext cx="1388361" cy="1214816"/>
          </a:xfrm>
          <a:prstGeom prst="rect">
            <a:avLst/>
          </a:prstGeom>
          <a:ln>
            <a:solidFill>
              <a:schemeClr val="tx1"/>
            </a:solidFill>
          </a:ln>
        </p:spPr>
      </p:pic>
      <p:pic>
        <p:nvPicPr>
          <p:cNvPr id="29" name="Picture 28"/>
          <p:cNvPicPr>
            <a:picLocks noChangeAspect="1"/>
          </p:cNvPicPr>
          <p:nvPr/>
        </p:nvPicPr>
        <p:blipFill rotWithShape="1">
          <a:blip r:embed="rId10"/>
          <a:srcRect l="16079" t="21230" r="49977" b="33052"/>
          <a:stretch/>
        </p:blipFill>
        <p:spPr>
          <a:xfrm>
            <a:off x="5772793" y="5231335"/>
            <a:ext cx="1368152" cy="1209136"/>
          </a:xfrm>
          <a:prstGeom prst="rect">
            <a:avLst/>
          </a:prstGeom>
          <a:ln>
            <a:solidFill>
              <a:schemeClr val="tx1"/>
            </a:solidFill>
          </a:ln>
        </p:spPr>
      </p:pic>
      <p:cxnSp>
        <p:nvCxnSpPr>
          <p:cNvPr id="13" name="Straight Connector 12"/>
          <p:cNvCxnSpPr/>
          <p:nvPr/>
        </p:nvCxnSpPr>
        <p:spPr>
          <a:xfrm>
            <a:off x="1691680" y="719660"/>
            <a:ext cx="0" cy="5445644"/>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195736" y="719660"/>
            <a:ext cx="0" cy="5445644"/>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868144" y="1484784"/>
            <a:ext cx="0" cy="3429002"/>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372200" y="1484784"/>
            <a:ext cx="0" cy="3429002"/>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239093" y="5225654"/>
            <a:ext cx="364202" cy="276999"/>
          </a:xfrm>
          <a:prstGeom prst="rect">
            <a:avLst/>
          </a:prstGeom>
          <a:noFill/>
          <a:ln>
            <a:solidFill>
              <a:schemeClr val="tx1"/>
            </a:solidFill>
          </a:ln>
        </p:spPr>
        <p:txBody>
          <a:bodyPr wrap="none" rtlCol="0">
            <a:spAutoFit/>
          </a:bodyPr>
          <a:lstStyle/>
          <a:p>
            <a:r>
              <a:rPr lang="es-ES" sz="1200" b="1" dirty="0" smtClean="0">
                <a:solidFill>
                  <a:schemeClr val="tx2">
                    <a:lumMod val="75000"/>
                  </a:schemeClr>
                </a:solidFill>
                <a:latin typeface="Times New Roman" panose="02020603050405020304" pitchFamily="18" charset="0"/>
                <a:cs typeface="Times New Roman" panose="02020603050405020304" pitchFamily="18" charset="0"/>
              </a:rPr>
              <a:t>T1</a:t>
            </a:r>
            <a:endParaRPr lang="en-US" sz="12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5769320" y="5237014"/>
            <a:ext cx="364202" cy="276999"/>
          </a:xfrm>
          <a:prstGeom prst="rect">
            <a:avLst/>
          </a:prstGeom>
          <a:noFill/>
          <a:ln>
            <a:solidFill>
              <a:schemeClr val="tx1"/>
            </a:solidFill>
          </a:ln>
        </p:spPr>
        <p:txBody>
          <a:bodyPr wrap="none" rtlCol="0">
            <a:spAutoFit/>
          </a:bodyPr>
          <a:lstStyle/>
          <a:p>
            <a:r>
              <a:rPr lang="es-ES" sz="1200" b="1" dirty="0" smtClean="0">
                <a:solidFill>
                  <a:schemeClr val="tx2">
                    <a:lumMod val="75000"/>
                  </a:schemeClr>
                </a:solidFill>
                <a:latin typeface="Times New Roman" panose="02020603050405020304" pitchFamily="18" charset="0"/>
                <a:cs typeface="Times New Roman" panose="02020603050405020304" pitchFamily="18" charset="0"/>
              </a:rPr>
              <a:t>T2</a:t>
            </a:r>
            <a:endParaRPr lang="en-US" sz="12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7255525" y="5237014"/>
            <a:ext cx="364202" cy="276999"/>
          </a:xfrm>
          <a:prstGeom prst="rect">
            <a:avLst/>
          </a:prstGeom>
          <a:noFill/>
          <a:ln>
            <a:solidFill>
              <a:schemeClr val="tx1"/>
            </a:solidFill>
          </a:ln>
        </p:spPr>
        <p:txBody>
          <a:bodyPr wrap="none" rtlCol="0">
            <a:spAutoFit/>
          </a:bodyPr>
          <a:lstStyle/>
          <a:p>
            <a:r>
              <a:rPr lang="es-ES" sz="1200" b="1" dirty="0" smtClean="0">
                <a:solidFill>
                  <a:schemeClr val="tx2">
                    <a:lumMod val="75000"/>
                  </a:schemeClr>
                </a:solidFill>
                <a:latin typeface="Times New Roman" panose="02020603050405020304" pitchFamily="18" charset="0"/>
                <a:cs typeface="Times New Roman" panose="02020603050405020304" pitchFamily="18" charset="0"/>
              </a:rPr>
              <a:t>T3</a:t>
            </a:r>
            <a:endParaRPr lang="en-US" sz="12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446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107951" y="259557"/>
            <a:ext cx="6048226" cy="865187"/>
          </a:xfrm>
        </p:spPr>
        <p:txBody>
          <a:bodyPr/>
          <a:lstStyle/>
          <a:p>
            <a:pPr eaLnBrk="1" hangingPunct="1"/>
            <a:r>
              <a:rPr lang="en-US" sz="1800" dirty="0">
                <a:solidFill>
                  <a:schemeClr val="tx2">
                    <a:lumMod val="75000"/>
                  </a:schemeClr>
                </a:solidFill>
                <a:latin typeface="Times New Roman" panose="02020603050405020304" pitchFamily="18" charset="0"/>
                <a:cs typeface="Times New Roman" panose="02020603050405020304" pitchFamily="18" charset="0"/>
              </a:rPr>
              <a:t>Comparative modeling - flow symmetry (distribution of primary and secondary flows)</a:t>
            </a:r>
            <a:r>
              <a:rPr lang="es-ES" sz="1800" dirty="0">
                <a:solidFill>
                  <a:schemeClr val="tx2">
                    <a:lumMod val="75000"/>
                  </a:schemeClr>
                </a:solidFill>
                <a:latin typeface="Times New Roman" panose="02020603050405020304" pitchFamily="18" charset="0"/>
                <a:cs typeface="Times New Roman" panose="02020603050405020304" pitchFamily="18" charset="0"/>
              </a:rPr>
              <a:t/>
            </a:r>
            <a:br>
              <a:rPr lang="es-ES" sz="1800" dirty="0">
                <a:solidFill>
                  <a:schemeClr val="tx2">
                    <a:lumMod val="75000"/>
                  </a:schemeClr>
                </a:solidFill>
                <a:latin typeface="Times New Roman" panose="02020603050405020304" pitchFamily="18" charset="0"/>
                <a:cs typeface="Times New Roman" panose="02020603050405020304" pitchFamily="18" charset="0"/>
              </a:rPr>
            </a:br>
            <a:r>
              <a:rPr lang="es-ES" sz="1800" dirty="0">
                <a:solidFill>
                  <a:schemeClr val="tx2">
                    <a:lumMod val="75000"/>
                  </a:schemeClr>
                </a:solidFill>
                <a:latin typeface="Times New Roman" panose="02020603050405020304" pitchFamily="18" charset="0"/>
                <a:cs typeface="Times New Roman" panose="02020603050405020304" pitchFamily="18" charset="0"/>
              </a:rPr>
              <a:t/>
            </a:r>
            <a:br>
              <a:rPr lang="es-ES" sz="1800" dirty="0">
                <a:solidFill>
                  <a:schemeClr val="tx2">
                    <a:lumMod val="75000"/>
                  </a:schemeClr>
                </a:solidFill>
                <a:latin typeface="Times New Roman" panose="02020603050405020304" pitchFamily="18" charset="0"/>
                <a:cs typeface="Times New Roman" panose="02020603050405020304" pitchFamily="18" charset="0"/>
              </a:rPr>
            </a:br>
            <a:endParaRPr lang="pt-BR" sz="1800" dirty="0" smtClean="0">
              <a:solidFill>
                <a:schemeClr val="tx2">
                  <a:lumMod val="75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9512" y="3651533"/>
            <a:ext cx="333746"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24" name="Picture 23"/>
          <p:cNvPicPr/>
          <p:nvPr/>
        </p:nvPicPr>
        <p:blipFill>
          <a:blip r:embed="rId2" cstate="print">
            <a:extLst>
              <a:ext uri="{28A0092B-C50C-407E-A947-70E740481C1C}">
                <a14:useLocalDpi xmlns:a14="http://schemas.microsoft.com/office/drawing/2010/main" val="0"/>
              </a:ext>
            </a:extLst>
          </a:blip>
          <a:stretch>
            <a:fillRect/>
          </a:stretch>
        </p:blipFill>
        <p:spPr>
          <a:xfrm>
            <a:off x="463764" y="2376170"/>
            <a:ext cx="2700000" cy="1728000"/>
          </a:xfrm>
          <a:prstGeom prst="rect">
            <a:avLst/>
          </a:prstGeom>
        </p:spPr>
      </p:pic>
      <p:pic>
        <p:nvPicPr>
          <p:cNvPr id="25" name="Picture 24"/>
          <p:cNvPicPr>
            <a:picLocks noChangeAspect="1"/>
          </p:cNvPicPr>
          <p:nvPr/>
        </p:nvPicPr>
        <p:blipFill rotWithShape="1">
          <a:blip r:embed="rId3"/>
          <a:srcRect l="16719" t="17391" r="47962" b="34783"/>
          <a:stretch/>
        </p:blipFill>
        <p:spPr>
          <a:xfrm>
            <a:off x="6980548" y="1014682"/>
            <a:ext cx="1353071" cy="1209136"/>
          </a:xfrm>
          <a:prstGeom prst="rect">
            <a:avLst/>
          </a:prstGeom>
          <a:ln>
            <a:solidFill>
              <a:schemeClr val="tx1"/>
            </a:solidFill>
          </a:ln>
        </p:spPr>
      </p:pic>
      <p:pic>
        <p:nvPicPr>
          <p:cNvPr id="26" name="Picture 25"/>
          <p:cNvPicPr>
            <a:picLocks noChangeAspect="1"/>
          </p:cNvPicPr>
          <p:nvPr/>
        </p:nvPicPr>
        <p:blipFill rotWithShape="1">
          <a:blip r:embed="rId4"/>
          <a:srcRect l="300" t="21335" r="57772" b="22658"/>
          <a:stretch/>
        </p:blipFill>
        <p:spPr>
          <a:xfrm>
            <a:off x="1115616" y="1011842"/>
            <a:ext cx="1388361" cy="1214816"/>
          </a:xfrm>
          <a:prstGeom prst="rect">
            <a:avLst/>
          </a:prstGeom>
          <a:ln>
            <a:solidFill>
              <a:schemeClr val="tx1"/>
            </a:solidFill>
          </a:ln>
        </p:spPr>
      </p:pic>
      <p:pic>
        <p:nvPicPr>
          <p:cNvPr id="27" name="Picture 26"/>
          <p:cNvPicPr>
            <a:picLocks noChangeAspect="1"/>
          </p:cNvPicPr>
          <p:nvPr/>
        </p:nvPicPr>
        <p:blipFill rotWithShape="1">
          <a:blip r:embed="rId5"/>
          <a:srcRect l="16079" t="21230" r="49977" b="33052"/>
          <a:stretch/>
        </p:blipFill>
        <p:spPr>
          <a:xfrm>
            <a:off x="4067944" y="1011842"/>
            <a:ext cx="1368152" cy="1253863"/>
          </a:xfrm>
          <a:prstGeom prst="rect">
            <a:avLst/>
          </a:prstGeom>
          <a:ln>
            <a:solidFill>
              <a:schemeClr val="tx1"/>
            </a:solidFill>
          </a:ln>
        </p:spPr>
      </p:pic>
      <p:pic>
        <p:nvPicPr>
          <p:cNvPr id="28" name="Picture 27"/>
          <p:cNvPicPr/>
          <p:nvPr/>
        </p:nvPicPr>
        <p:blipFill>
          <a:blip r:embed="rId6" cstate="print">
            <a:extLst>
              <a:ext uri="{28A0092B-C50C-407E-A947-70E740481C1C}">
                <a14:useLocalDpi xmlns:a14="http://schemas.microsoft.com/office/drawing/2010/main" val="0"/>
              </a:ext>
            </a:extLst>
          </a:blip>
          <a:stretch>
            <a:fillRect/>
          </a:stretch>
        </p:blipFill>
        <p:spPr>
          <a:xfrm>
            <a:off x="3330640" y="2393444"/>
            <a:ext cx="2700000" cy="1728000"/>
          </a:xfrm>
          <a:prstGeom prst="rect">
            <a:avLst/>
          </a:prstGeom>
        </p:spPr>
      </p:pic>
      <p:pic>
        <p:nvPicPr>
          <p:cNvPr id="29" name="Picture 28"/>
          <p:cNvPicPr/>
          <p:nvPr/>
        </p:nvPicPr>
        <p:blipFill>
          <a:blip r:embed="rId7" cstate="print">
            <a:extLst>
              <a:ext uri="{28A0092B-C50C-407E-A947-70E740481C1C}">
                <a14:useLocalDpi xmlns:a14="http://schemas.microsoft.com/office/drawing/2010/main" val="0"/>
              </a:ext>
            </a:extLst>
          </a:blip>
          <a:stretch>
            <a:fillRect/>
          </a:stretch>
        </p:blipFill>
        <p:spPr>
          <a:xfrm>
            <a:off x="6228184" y="2389722"/>
            <a:ext cx="2700000" cy="1728000"/>
          </a:xfrm>
          <a:prstGeom prst="rect">
            <a:avLst/>
          </a:prstGeom>
        </p:spPr>
      </p:pic>
      <p:pic>
        <p:nvPicPr>
          <p:cNvPr id="30" name="Picture 29"/>
          <p:cNvPicPr/>
          <p:nvPr/>
        </p:nvPicPr>
        <p:blipFill>
          <a:blip r:embed="rId8" cstate="print">
            <a:extLst>
              <a:ext uri="{28A0092B-C50C-407E-A947-70E740481C1C}">
                <a14:useLocalDpi xmlns:a14="http://schemas.microsoft.com/office/drawing/2010/main" val="0"/>
              </a:ext>
            </a:extLst>
          </a:blip>
          <a:stretch>
            <a:fillRect/>
          </a:stretch>
        </p:blipFill>
        <p:spPr>
          <a:xfrm>
            <a:off x="463764" y="4234900"/>
            <a:ext cx="2700000" cy="1728000"/>
          </a:xfrm>
          <a:prstGeom prst="rect">
            <a:avLst/>
          </a:prstGeom>
        </p:spPr>
      </p:pic>
      <p:pic>
        <p:nvPicPr>
          <p:cNvPr id="31" name="Picture 30"/>
          <p:cNvPicPr/>
          <p:nvPr/>
        </p:nvPicPr>
        <p:blipFill>
          <a:blip r:embed="rId9" cstate="print">
            <a:extLst>
              <a:ext uri="{28A0092B-C50C-407E-A947-70E740481C1C}">
                <a14:useLocalDpi xmlns:a14="http://schemas.microsoft.com/office/drawing/2010/main" val="0"/>
              </a:ext>
            </a:extLst>
          </a:blip>
          <a:stretch>
            <a:fillRect/>
          </a:stretch>
        </p:blipFill>
        <p:spPr>
          <a:xfrm>
            <a:off x="3330640" y="4234900"/>
            <a:ext cx="2700000" cy="1728000"/>
          </a:xfrm>
          <a:prstGeom prst="rect">
            <a:avLst/>
          </a:prstGeom>
        </p:spPr>
      </p:pic>
      <p:pic>
        <p:nvPicPr>
          <p:cNvPr id="32" name="Picture 31"/>
          <p:cNvPicPr/>
          <p:nvPr/>
        </p:nvPicPr>
        <p:blipFill>
          <a:blip r:embed="rId10" cstate="print">
            <a:extLst>
              <a:ext uri="{28A0092B-C50C-407E-A947-70E740481C1C}">
                <a14:useLocalDpi xmlns:a14="http://schemas.microsoft.com/office/drawing/2010/main" val="0"/>
              </a:ext>
            </a:extLst>
          </a:blip>
          <a:stretch>
            <a:fillRect/>
          </a:stretch>
        </p:blipFill>
        <p:spPr>
          <a:xfrm>
            <a:off x="6228184" y="4185112"/>
            <a:ext cx="2700000" cy="1728000"/>
          </a:xfrm>
          <a:prstGeom prst="rect">
            <a:avLst/>
          </a:prstGeom>
        </p:spPr>
      </p:pic>
      <p:sp>
        <p:nvSpPr>
          <p:cNvPr id="5" name="Rectangle 4"/>
          <p:cNvSpPr/>
          <p:nvPr/>
        </p:nvSpPr>
        <p:spPr>
          <a:xfrm>
            <a:off x="679788" y="5933003"/>
            <a:ext cx="8140684" cy="304699"/>
          </a:xfrm>
          <a:prstGeom prst="rect">
            <a:avLst/>
          </a:prstGeom>
        </p:spPr>
        <p:txBody>
          <a:bodyPr wrap="square">
            <a:spAutoFit/>
          </a:bodyPr>
          <a:lstStyle/>
          <a:p>
            <a:pPr algn="ctr">
              <a:lnSpc>
                <a:spcPct val="115000"/>
              </a:lnSpc>
              <a:spcAft>
                <a:spcPts val="0"/>
              </a:spcAft>
            </a:pPr>
            <a:r>
              <a:rPr lang="en-US" sz="1200"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sz="1200"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16. </a:t>
            </a:r>
            <a:r>
              <a:rPr lang="en-US" sz="1200"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Primary (U) and secondary (VW), in sections 7 y 8 for topologies T1 (a, b), T2 (c, d) and T3 (e, f).</a:t>
            </a:r>
            <a:endParaRPr lang="en-US" sz="1100" dirty="0">
              <a:solidFill>
                <a:schemeClr val="tx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4" name="TextBox 33"/>
          <p:cNvSpPr txBox="1"/>
          <p:nvPr/>
        </p:nvSpPr>
        <p:spPr>
          <a:xfrm>
            <a:off x="187026" y="5486326"/>
            <a:ext cx="343364" cy="307777"/>
          </a:xfrm>
          <a:prstGeom prst="rect">
            <a:avLst/>
          </a:prstGeom>
          <a:noFill/>
        </p:spPr>
        <p:txBody>
          <a:bodyPr wrap="none" rtlCol="0">
            <a:spAutoFit/>
          </a:bodyPr>
          <a:lstStyle/>
          <a:p>
            <a:r>
              <a:rPr lang="es-ES" sz="1400" b="1" dirty="0">
                <a:solidFill>
                  <a:schemeClr val="tx2">
                    <a:lumMod val="75000"/>
                  </a:schemeClr>
                </a:solidFill>
                <a:latin typeface="Times New Roman" panose="02020603050405020304" pitchFamily="18" charset="0"/>
                <a:cs typeface="Times New Roman" panose="02020603050405020304" pitchFamily="18" charset="0"/>
              </a:rPr>
              <a:t>b</a:t>
            </a:r>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3059832" y="3645024"/>
            <a:ext cx="324128"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c)</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3067346" y="5479817"/>
            <a:ext cx="343364"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d)</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6012160" y="3645024"/>
            <a:ext cx="324128" cy="307777"/>
          </a:xfrm>
          <a:prstGeom prst="rect">
            <a:avLst/>
          </a:prstGeom>
          <a:noFill/>
        </p:spPr>
        <p:txBody>
          <a:bodyPr wrap="none" rtlCol="0">
            <a:spAutoFit/>
          </a:bodyPr>
          <a:lstStyle/>
          <a:p>
            <a:r>
              <a:rPr lang="es-ES" sz="1400" b="1" dirty="0">
                <a:solidFill>
                  <a:schemeClr val="tx2">
                    <a:lumMod val="75000"/>
                  </a:schemeClr>
                </a:solidFill>
                <a:latin typeface="Times New Roman" panose="02020603050405020304" pitchFamily="18" charset="0"/>
                <a:cs typeface="Times New Roman" panose="02020603050405020304" pitchFamily="18" charset="0"/>
              </a:rPr>
              <a:t>e</a:t>
            </a:r>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6019674" y="5479817"/>
            <a:ext cx="303288"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f)</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1115616" y="1006134"/>
            <a:ext cx="364202" cy="276999"/>
          </a:xfrm>
          <a:prstGeom prst="rect">
            <a:avLst/>
          </a:prstGeom>
          <a:noFill/>
          <a:ln>
            <a:solidFill>
              <a:schemeClr val="tx1"/>
            </a:solidFill>
          </a:ln>
        </p:spPr>
        <p:txBody>
          <a:bodyPr wrap="none" rtlCol="0">
            <a:spAutoFit/>
          </a:bodyPr>
          <a:lstStyle/>
          <a:p>
            <a:r>
              <a:rPr lang="es-ES" sz="1200" b="1" dirty="0" smtClean="0">
                <a:solidFill>
                  <a:schemeClr val="tx2">
                    <a:lumMod val="75000"/>
                  </a:schemeClr>
                </a:solidFill>
                <a:latin typeface="Times New Roman" panose="02020603050405020304" pitchFamily="18" charset="0"/>
                <a:cs typeface="Times New Roman" panose="02020603050405020304" pitchFamily="18" charset="0"/>
              </a:rPr>
              <a:t>T1</a:t>
            </a:r>
            <a:endParaRPr lang="en-US" sz="12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4067944" y="1006135"/>
            <a:ext cx="364202" cy="276999"/>
          </a:xfrm>
          <a:prstGeom prst="rect">
            <a:avLst/>
          </a:prstGeom>
          <a:noFill/>
          <a:ln>
            <a:solidFill>
              <a:schemeClr val="tx1"/>
            </a:solidFill>
          </a:ln>
        </p:spPr>
        <p:txBody>
          <a:bodyPr wrap="none" rtlCol="0">
            <a:spAutoFit/>
          </a:bodyPr>
          <a:lstStyle/>
          <a:p>
            <a:r>
              <a:rPr lang="es-ES" sz="1200" b="1" dirty="0" smtClean="0">
                <a:solidFill>
                  <a:schemeClr val="tx2">
                    <a:lumMod val="75000"/>
                  </a:schemeClr>
                </a:solidFill>
                <a:latin typeface="Times New Roman" panose="02020603050405020304" pitchFamily="18" charset="0"/>
                <a:cs typeface="Times New Roman" panose="02020603050405020304" pitchFamily="18" charset="0"/>
              </a:rPr>
              <a:t>T2</a:t>
            </a:r>
            <a:endParaRPr lang="en-US" sz="12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6980548" y="994791"/>
            <a:ext cx="364202" cy="276999"/>
          </a:xfrm>
          <a:prstGeom prst="rect">
            <a:avLst/>
          </a:prstGeom>
          <a:noFill/>
          <a:ln>
            <a:solidFill>
              <a:schemeClr val="tx1"/>
            </a:solidFill>
          </a:ln>
        </p:spPr>
        <p:txBody>
          <a:bodyPr wrap="none" rtlCol="0">
            <a:spAutoFit/>
          </a:bodyPr>
          <a:lstStyle/>
          <a:p>
            <a:r>
              <a:rPr lang="es-ES" sz="1200" b="1" dirty="0" smtClean="0">
                <a:solidFill>
                  <a:schemeClr val="tx2">
                    <a:lumMod val="75000"/>
                  </a:schemeClr>
                </a:solidFill>
                <a:latin typeface="Times New Roman" panose="02020603050405020304" pitchFamily="18" charset="0"/>
                <a:cs typeface="Times New Roman" panose="02020603050405020304" pitchFamily="18" charset="0"/>
              </a:rPr>
              <a:t>T3</a:t>
            </a:r>
            <a:endParaRPr lang="en-US" sz="12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804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107951" y="115888"/>
            <a:ext cx="6048226" cy="865187"/>
          </a:xfrm>
        </p:spPr>
        <p:txBody>
          <a:bodyPr/>
          <a:lstStyle/>
          <a:p>
            <a:pPr eaLnBrk="1" hangingPunct="1"/>
            <a:r>
              <a:rPr lang="en-US" sz="1800" dirty="0" smtClean="0">
                <a:solidFill>
                  <a:schemeClr val="tx2">
                    <a:lumMod val="75000"/>
                  </a:schemeClr>
                </a:solidFill>
              </a:rPr>
              <a:t>Comparative modeling - flow symmetry (Friction coefficient distribution)</a:t>
            </a:r>
            <a:br>
              <a:rPr lang="en-US" sz="1800" dirty="0" smtClean="0">
                <a:solidFill>
                  <a:schemeClr val="tx2">
                    <a:lumMod val="75000"/>
                  </a:schemeClr>
                </a:solidFill>
              </a:rPr>
            </a:br>
            <a:endParaRPr lang="en-US" sz="1800" dirty="0" smtClean="0">
              <a:solidFill>
                <a:schemeClr val="tx2">
                  <a:lumMod val="75000"/>
                </a:schemeClr>
              </a:solidFill>
            </a:endParaRPr>
          </a:p>
        </p:txBody>
      </p:sp>
      <p:pic>
        <p:nvPicPr>
          <p:cNvPr id="17" name="Picture 16"/>
          <p:cNvPicPr/>
          <p:nvPr/>
        </p:nvPicPr>
        <p:blipFill>
          <a:blip r:embed="rId2"/>
          <a:stretch>
            <a:fillRect/>
          </a:stretch>
        </p:blipFill>
        <p:spPr>
          <a:xfrm>
            <a:off x="611560" y="981075"/>
            <a:ext cx="2880320" cy="1331119"/>
          </a:xfrm>
          <a:prstGeom prst="rect">
            <a:avLst/>
          </a:prstGeom>
        </p:spPr>
      </p:pic>
      <p:pic>
        <p:nvPicPr>
          <p:cNvPr id="18" name="Picture 17"/>
          <p:cNvPicPr/>
          <p:nvPr/>
        </p:nvPicPr>
        <p:blipFill>
          <a:blip r:embed="rId3"/>
          <a:stretch>
            <a:fillRect/>
          </a:stretch>
        </p:blipFill>
        <p:spPr>
          <a:xfrm>
            <a:off x="3851920" y="1124744"/>
            <a:ext cx="5040560" cy="1368896"/>
          </a:xfrm>
          <a:prstGeom prst="rect">
            <a:avLst/>
          </a:prstGeom>
        </p:spPr>
      </p:pic>
      <p:pic>
        <p:nvPicPr>
          <p:cNvPr id="19" name="Picture 18"/>
          <p:cNvPicPr/>
          <p:nvPr/>
        </p:nvPicPr>
        <p:blipFill>
          <a:blip r:embed="rId4"/>
          <a:stretch>
            <a:fillRect/>
          </a:stretch>
        </p:blipFill>
        <p:spPr>
          <a:xfrm>
            <a:off x="611560" y="2492896"/>
            <a:ext cx="2880320" cy="1332000"/>
          </a:xfrm>
          <a:prstGeom prst="rect">
            <a:avLst/>
          </a:prstGeom>
        </p:spPr>
      </p:pic>
      <p:pic>
        <p:nvPicPr>
          <p:cNvPr id="20" name="Picture 19"/>
          <p:cNvPicPr/>
          <p:nvPr/>
        </p:nvPicPr>
        <p:blipFill>
          <a:blip r:embed="rId5"/>
          <a:stretch>
            <a:fillRect/>
          </a:stretch>
        </p:blipFill>
        <p:spPr>
          <a:xfrm>
            <a:off x="3851920" y="2493640"/>
            <a:ext cx="5040560" cy="1295400"/>
          </a:xfrm>
          <a:prstGeom prst="rect">
            <a:avLst/>
          </a:prstGeom>
        </p:spPr>
      </p:pic>
      <p:pic>
        <p:nvPicPr>
          <p:cNvPr id="21" name="Picture 20"/>
          <p:cNvPicPr/>
          <p:nvPr/>
        </p:nvPicPr>
        <p:blipFill>
          <a:blip r:embed="rId6"/>
          <a:stretch>
            <a:fillRect/>
          </a:stretch>
        </p:blipFill>
        <p:spPr>
          <a:xfrm>
            <a:off x="611560" y="3897200"/>
            <a:ext cx="2880320" cy="1332000"/>
          </a:xfrm>
          <a:prstGeom prst="rect">
            <a:avLst/>
          </a:prstGeom>
        </p:spPr>
      </p:pic>
      <p:pic>
        <p:nvPicPr>
          <p:cNvPr id="22" name="Picture 21"/>
          <p:cNvPicPr/>
          <p:nvPr/>
        </p:nvPicPr>
        <p:blipFill>
          <a:blip r:embed="rId7"/>
          <a:stretch>
            <a:fillRect/>
          </a:stretch>
        </p:blipFill>
        <p:spPr>
          <a:xfrm>
            <a:off x="3848888" y="3789040"/>
            <a:ext cx="5043591" cy="1295400"/>
          </a:xfrm>
          <a:prstGeom prst="rect">
            <a:avLst/>
          </a:prstGeom>
        </p:spPr>
      </p:pic>
      <p:pic>
        <p:nvPicPr>
          <p:cNvPr id="23" name="Picture 22"/>
          <p:cNvPicPr/>
          <p:nvPr/>
        </p:nvPicPr>
        <p:blipFill>
          <a:blip r:embed="rId8"/>
          <a:stretch>
            <a:fillRect/>
          </a:stretch>
        </p:blipFill>
        <p:spPr>
          <a:xfrm rot="16200000">
            <a:off x="1814347" y="4941560"/>
            <a:ext cx="647700" cy="1367790"/>
          </a:xfrm>
          <a:prstGeom prst="rect">
            <a:avLst/>
          </a:prstGeom>
        </p:spPr>
      </p:pic>
      <p:pic>
        <p:nvPicPr>
          <p:cNvPr id="24" name="Picture 23"/>
          <p:cNvPicPr/>
          <p:nvPr/>
        </p:nvPicPr>
        <p:blipFill>
          <a:blip r:embed="rId8"/>
          <a:stretch>
            <a:fillRect/>
          </a:stretch>
        </p:blipFill>
        <p:spPr>
          <a:xfrm rot="16200000">
            <a:off x="4200260" y="4946333"/>
            <a:ext cx="647700" cy="1367790"/>
          </a:xfrm>
          <a:prstGeom prst="rect">
            <a:avLst/>
          </a:prstGeom>
        </p:spPr>
      </p:pic>
      <p:pic>
        <p:nvPicPr>
          <p:cNvPr id="25" name="Picture 24"/>
          <p:cNvPicPr/>
          <p:nvPr/>
        </p:nvPicPr>
        <p:blipFill>
          <a:blip r:embed="rId9"/>
          <a:stretch>
            <a:fillRect/>
          </a:stretch>
        </p:blipFill>
        <p:spPr>
          <a:xfrm rot="16200000">
            <a:off x="6300197" y="4941560"/>
            <a:ext cx="647700" cy="1367790"/>
          </a:xfrm>
          <a:prstGeom prst="rect">
            <a:avLst/>
          </a:prstGeom>
        </p:spPr>
      </p:pic>
      <p:sp>
        <p:nvSpPr>
          <p:cNvPr id="2" name="Rectangle 1"/>
          <p:cNvSpPr/>
          <p:nvPr/>
        </p:nvSpPr>
        <p:spPr>
          <a:xfrm>
            <a:off x="467544" y="5949280"/>
            <a:ext cx="8208912" cy="584775"/>
          </a:xfrm>
          <a:prstGeom prst="rect">
            <a:avLst/>
          </a:prstGeom>
        </p:spPr>
        <p:txBody>
          <a:bodyPr wrap="square">
            <a:spAutoFit/>
          </a:bodyPr>
          <a:lstStyle/>
          <a:p>
            <a:r>
              <a:rPr lang="en-US" sz="1600" b="1" dirty="0">
                <a:solidFill>
                  <a:schemeClr val="tx2">
                    <a:lumMod val="75000"/>
                  </a:schemeClr>
                </a:solidFill>
                <a:latin typeface="Times New Roman" panose="02020603050405020304" pitchFamily="18" charset="0"/>
                <a:ea typeface="Times New Roman" panose="02020603050405020304" pitchFamily="18" charset="0"/>
              </a:rPr>
              <a:t>Figure </a:t>
            </a:r>
            <a:r>
              <a:rPr lang="en-US" sz="1600" b="1" dirty="0" smtClean="0">
                <a:solidFill>
                  <a:schemeClr val="tx2">
                    <a:lumMod val="75000"/>
                  </a:schemeClr>
                </a:solidFill>
                <a:latin typeface="Times New Roman" panose="02020603050405020304" pitchFamily="18" charset="0"/>
                <a:ea typeface="Times New Roman" panose="02020603050405020304" pitchFamily="18" charset="0"/>
              </a:rPr>
              <a:t>17. </a:t>
            </a:r>
            <a:r>
              <a:rPr lang="en-US" sz="1600" b="1" dirty="0">
                <a:solidFill>
                  <a:schemeClr val="tx2">
                    <a:lumMod val="75000"/>
                  </a:schemeClr>
                </a:solidFill>
                <a:latin typeface="Times New Roman" panose="02020603050405020304" pitchFamily="18" charset="0"/>
                <a:ea typeface="Times New Roman" panose="02020603050405020304" pitchFamily="18" charset="0"/>
              </a:rPr>
              <a:t>Secondary flow influence on the skin friction coefficient distribution in topologies T1 (a, b, g), T2 (c, d, h) and T3 (e, f, </a:t>
            </a:r>
            <a:r>
              <a:rPr lang="en-US" sz="1600" b="1" dirty="0" err="1">
                <a:solidFill>
                  <a:schemeClr val="tx2">
                    <a:lumMod val="75000"/>
                  </a:schemeClr>
                </a:solidFill>
                <a:latin typeface="Times New Roman" panose="02020603050405020304" pitchFamily="18" charset="0"/>
                <a:ea typeface="Times New Roman" panose="02020603050405020304" pitchFamily="18" charset="0"/>
              </a:rPr>
              <a:t>i</a:t>
            </a:r>
            <a:r>
              <a:rPr lang="en-US" sz="1600" b="1" dirty="0">
                <a:solidFill>
                  <a:schemeClr val="tx2">
                    <a:lumMod val="75000"/>
                  </a:schemeClr>
                </a:solidFill>
                <a:latin typeface="Times New Roman" panose="02020603050405020304" pitchFamily="18" charset="0"/>
                <a:ea typeface="Times New Roman" panose="02020603050405020304" pitchFamily="18" charset="0"/>
              </a:rPr>
              <a:t>).</a:t>
            </a:r>
            <a:endParaRPr lang="en-US" sz="1600" dirty="0">
              <a:solidFill>
                <a:schemeClr val="tx2">
                  <a:lumMod val="75000"/>
                </a:schemeClr>
              </a:solidFill>
            </a:endParaRPr>
          </a:p>
        </p:txBody>
      </p:sp>
      <p:cxnSp>
        <p:nvCxnSpPr>
          <p:cNvPr id="6" name="Straight Arrow Connector 5"/>
          <p:cNvCxnSpPr/>
          <p:nvPr/>
        </p:nvCxnSpPr>
        <p:spPr>
          <a:xfrm>
            <a:off x="5208005" y="1340768"/>
            <a:ext cx="18122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220072" y="2780928"/>
            <a:ext cx="18122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220072" y="4149080"/>
            <a:ext cx="18122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0671" y="2069205"/>
            <a:ext cx="333746"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3631087" y="2069205"/>
            <a:ext cx="343364" cy="307777"/>
          </a:xfrm>
          <a:prstGeom prst="rect">
            <a:avLst/>
          </a:prstGeom>
          <a:noFill/>
        </p:spPr>
        <p:txBody>
          <a:bodyPr wrap="none" rtlCol="0">
            <a:spAutoFit/>
          </a:bodyPr>
          <a:lstStyle/>
          <a:p>
            <a:r>
              <a:rPr lang="es-ES" sz="1400" b="1" dirty="0">
                <a:solidFill>
                  <a:schemeClr val="tx2">
                    <a:lumMod val="75000"/>
                  </a:schemeClr>
                </a:solidFill>
                <a:latin typeface="Times New Roman" panose="02020603050405020304" pitchFamily="18" charset="0"/>
                <a:cs typeface="Times New Roman" panose="02020603050405020304" pitchFamily="18" charset="0"/>
              </a:rPr>
              <a:t>b</a:t>
            </a:r>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25153" y="3553271"/>
            <a:ext cx="324128"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c)</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631087" y="3529853"/>
            <a:ext cx="343364"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d)</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312340" y="4921423"/>
            <a:ext cx="324128" cy="307777"/>
          </a:xfrm>
          <a:prstGeom prst="rect">
            <a:avLst/>
          </a:prstGeom>
          <a:noFill/>
        </p:spPr>
        <p:txBody>
          <a:bodyPr wrap="none" rtlCol="0">
            <a:spAutoFit/>
          </a:bodyPr>
          <a:lstStyle/>
          <a:p>
            <a:r>
              <a:rPr lang="es-ES" sz="1400" b="1" dirty="0">
                <a:solidFill>
                  <a:schemeClr val="tx2">
                    <a:lumMod val="75000"/>
                  </a:schemeClr>
                </a:solidFill>
                <a:latin typeface="Times New Roman" panose="02020603050405020304" pitchFamily="18" charset="0"/>
                <a:cs typeface="Times New Roman" panose="02020603050405020304" pitchFamily="18" charset="0"/>
              </a:rPr>
              <a:t>e</a:t>
            </a:r>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3651125" y="4932951"/>
            <a:ext cx="303288"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f)</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1187624" y="5641503"/>
            <a:ext cx="333746"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g)</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3590182" y="5641503"/>
            <a:ext cx="343364"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h)</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5724128" y="5661248"/>
            <a:ext cx="293670"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i)</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15343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42111" y="1331418"/>
            <a:ext cx="2789953" cy="461665"/>
          </a:xfrm>
          <a:prstGeom prst="rect">
            <a:avLst/>
          </a:prstGeom>
          <a:solidFill>
            <a:schemeClr val="bg1"/>
          </a:solidFill>
        </p:spPr>
        <p:txBody>
          <a:bodyPr wrap="square">
            <a:spAutoFit/>
          </a:bodyPr>
          <a:lstStyle/>
          <a:p>
            <a:pPr algn="just">
              <a:spcAft>
                <a:spcPts val="0"/>
              </a:spcAft>
            </a:pP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Variable Magnitude velocity, water phase</a:t>
            </a:r>
          </a:p>
          <a:p>
            <a:pPr algn="just">
              <a:spcAft>
                <a:spcPts val="0"/>
              </a:spcAft>
            </a:pP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Streamline from 4 inch pipe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alimentation</a:t>
            </a:r>
            <a:endPar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ítulo 1"/>
          <p:cNvSpPr>
            <a:spLocks noGrp="1"/>
          </p:cNvSpPr>
          <p:nvPr>
            <p:ph type="title"/>
          </p:nvPr>
        </p:nvSpPr>
        <p:spPr>
          <a:xfrm>
            <a:off x="107951" y="115888"/>
            <a:ext cx="6048226" cy="865187"/>
          </a:xfrm>
        </p:spPr>
        <p:txBody>
          <a:bodyPr/>
          <a:lstStyle/>
          <a:p>
            <a:pPr eaLnBrk="1" hangingPunct="1"/>
            <a:r>
              <a:rPr lang="en-US" sz="1800" dirty="0" smtClean="0">
                <a:solidFill>
                  <a:schemeClr val="tx2">
                    <a:lumMod val="75000"/>
                  </a:schemeClr>
                </a:solidFill>
                <a:latin typeface="Arial" charset="0"/>
                <a:cs typeface="Arial" charset="0"/>
              </a:rPr>
              <a:t>Comparative modeling - </a:t>
            </a:r>
            <a:r>
              <a:rPr lang="en-US" sz="1800" dirty="0">
                <a:solidFill>
                  <a:schemeClr val="tx2">
                    <a:lumMod val="75000"/>
                  </a:schemeClr>
                </a:solidFill>
                <a:latin typeface="Arial" charset="0"/>
                <a:cs typeface="Arial" charset="0"/>
              </a:rPr>
              <a:t>Distribution of streamlines</a:t>
            </a:r>
            <a:endParaRPr lang="en-US" sz="1800" dirty="0" smtClean="0">
              <a:solidFill>
                <a:schemeClr val="tx2">
                  <a:lumMod val="75000"/>
                </a:schemeClr>
              </a:solidFill>
              <a:latin typeface="Arial" charset="0"/>
              <a:cs typeface="Arial" charset="0"/>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060848"/>
            <a:ext cx="3816424" cy="2979276"/>
          </a:xfrm>
          <a:prstGeom prst="rect">
            <a:avLst/>
          </a:prstGeom>
          <a:noFill/>
          <a:ln>
            <a:noFill/>
          </a:ln>
        </p:spPr>
      </p:pic>
      <p:pic>
        <p:nvPicPr>
          <p:cNvPr id="2" name="Modelacion 3_ Topologia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9841" y="2052300"/>
            <a:ext cx="4338183" cy="2987824"/>
          </a:xfrm>
          <a:prstGeom prst="rect">
            <a:avLst/>
          </a:prstGeom>
        </p:spPr>
      </p:pic>
      <p:sp>
        <p:nvSpPr>
          <p:cNvPr id="3" name="Rectangle 2"/>
          <p:cNvSpPr/>
          <p:nvPr/>
        </p:nvSpPr>
        <p:spPr>
          <a:xfrm>
            <a:off x="107951" y="5390467"/>
            <a:ext cx="8784529" cy="729430"/>
          </a:xfrm>
          <a:prstGeom prst="rect">
            <a:avLst/>
          </a:prstGeom>
        </p:spPr>
        <p:txBody>
          <a:bodyPr wrap="square">
            <a:spAutoFit/>
          </a:bodyPr>
          <a:lstStyle/>
          <a:p>
            <a:pPr algn="ctr">
              <a:lnSpc>
                <a:spcPct val="115000"/>
              </a:lnSpc>
              <a:spcAft>
                <a:spcPts val="0"/>
              </a:spcAft>
            </a:pP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18.  </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Streamlines,  </a:t>
            </a:r>
            <a:r>
              <a:rPr lang="en-US" b="1"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streaklines</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and </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photography </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for topologies </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T1 (a). </a:t>
            </a:r>
            <a:r>
              <a:rPr lang="es-CO"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s-CO"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 </a:t>
            </a:r>
            <a:r>
              <a:rPr lang="es-CO"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(Rodríguez and Camargo, 2013).</a:t>
            </a:r>
            <a:endParaRPr lang="en-US" sz="1600" dirty="0">
              <a:solidFill>
                <a:schemeClr val="tx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TextBox 15"/>
          <p:cNvSpPr txBox="1"/>
          <p:nvPr/>
        </p:nvSpPr>
        <p:spPr>
          <a:xfrm>
            <a:off x="179512" y="4705399"/>
            <a:ext cx="333746"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804700" y="4705399"/>
            <a:ext cx="343364" cy="307777"/>
          </a:xfrm>
          <a:prstGeom prst="rect">
            <a:avLst/>
          </a:prstGeom>
          <a:noFill/>
        </p:spPr>
        <p:txBody>
          <a:bodyPr wrap="none" rtlCol="0">
            <a:spAutoFit/>
          </a:bodyPr>
          <a:lstStyle/>
          <a:p>
            <a:r>
              <a:rPr lang="es-ES" sz="1400" b="1" dirty="0">
                <a:solidFill>
                  <a:schemeClr val="tx2">
                    <a:lumMod val="75000"/>
                  </a:schemeClr>
                </a:solidFill>
                <a:latin typeface="Times New Roman" panose="02020603050405020304" pitchFamily="18" charset="0"/>
                <a:cs typeface="Times New Roman" panose="02020603050405020304" pitchFamily="18" charset="0"/>
              </a:rPr>
              <a:t>b</a:t>
            </a:r>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785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odelacion 3 _ Topologia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441" y="2083840"/>
            <a:ext cx="4380259" cy="3004758"/>
          </a:xfrm>
          <a:prstGeom prst="rect">
            <a:avLst/>
          </a:prstGeom>
        </p:spPr>
      </p:pic>
      <p:pic>
        <p:nvPicPr>
          <p:cNvPr id="7" name="Picture 6"/>
          <p:cNvPicPr/>
          <p:nvPr/>
        </p:nvPicPr>
        <p:blipFill>
          <a:blip r:embed="rId5"/>
          <a:stretch>
            <a:fillRect/>
          </a:stretch>
        </p:blipFill>
        <p:spPr>
          <a:xfrm>
            <a:off x="5076056" y="2083840"/>
            <a:ext cx="3816424" cy="2956284"/>
          </a:xfrm>
          <a:prstGeom prst="rect">
            <a:avLst/>
          </a:prstGeom>
        </p:spPr>
      </p:pic>
      <p:sp>
        <p:nvSpPr>
          <p:cNvPr id="14" name="Rectangle 13"/>
          <p:cNvSpPr/>
          <p:nvPr/>
        </p:nvSpPr>
        <p:spPr>
          <a:xfrm>
            <a:off x="342111" y="1331418"/>
            <a:ext cx="2789953" cy="461665"/>
          </a:xfrm>
          <a:prstGeom prst="rect">
            <a:avLst/>
          </a:prstGeom>
          <a:solidFill>
            <a:schemeClr val="bg1"/>
          </a:solidFill>
        </p:spPr>
        <p:txBody>
          <a:bodyPr wrap="square">
            <a:spAutoFit/>
          </a:bodyPr>
          <a:lstStyle/>
          <a:p>
            <a:pPr algn="just">
              <a:spcAft>
                <a:spcPts val="0"/>
              </a:spcAft>
            </a:pP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Variable Magnitude velocity, water phase</a:t>
            </a:r>
          </a:p>
          <a:p>
            <a:pPr algn="just">
              <a:spcAft>
                <a:spcPts val="0"/>
              </a:spcAft>
            </a:pP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Streamline from 4 inch pipe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alimentation</a:t>
            </a:r>
            <a:endPar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ítulo 1"/>
          <p:cNvSpPr>
            <a:spLocks noGrp="1"/>
          </p:cNvSpPr>
          <p:nvPr>
            <p:ph type="title"/>
          </p:nvPr>
        </p:nvSpPr>
        <p:spPr>
          <a:xfrm>
            <a:off x="107951" y="115888"/>
            <a:ext cx="6048226" cy="865187"/>
          </a:xfrm>
        </p:spPr>
        <p:txBody>
          <a:bodyPr/>
          <a:lstStyle/>
          <a:p>
            <a:pPr eaLnBrk="1" hangingPunct="1"/>
            <a:r>
              <a:rPr lang="en-US" sz="1800" dirty="0" smtClean="0">
                <a:solidFill>
                  <a:schemeClr val="tx2">
                    <a:lumMod val="75000"/>
                  </a:schemeClr>
                </a:solidFill>
                <a:latin typeface="Arial" charset="0"/>
                <a:cs typeface="Arial" charset="0"/>
              </a:rPr>
              <a:t>Comparative modeling - </a:t>
            </a:r>
            <a:r>
              <a:rPr lang="en-US" sz="1800" dirty="0">
                <a:solidFill>
                  <a:schemeClr val="tx2">
                    <a:lumMod val="75000"/>
                  </a:schemeClr>
                </a:solidFill>
                <a:latin typeface="Arial" charset="0"/>
                <a:cs typeface="Arial" charset="0"/>
              </a:rPr>
              <a:t>Distribution of streamlines</a:t>
            </a:r>
            <a:endParaRPr lang="en-US" sz="1800" dirty="0" smtClean="0">
              <a:solidFill>
                <a:schemeClr val="tx2">
                  <a:lumMod val="75000"/>
                </a:schemeClr>
              </a:solidFill>
              <a:latin typeface="Arial" charset="0"/>
              <a:cs typeface="Arial" charset="0"/>
            </a:endParaRPr>
          </a:p>
        </p:txBody>
      </p:sp>
      <p:sp>
        <p:nvSpPr>
          <p:cNvPr id="3" name="Rectangle 2"/>
          <p:cNvSpPr/>
          <p:nvPr/>
        </p:nvSpPr>
        <p:spPr>
          <a:xfrm>
            <a:off x="107951" y="5390467"/>
            <a:ext cx="8784529" cy="729430"/>
          </a:xfrm>
          <a:prstGeom prst="rect">
            <a:avLst/>
          </a:prstGeom>
        </p:spPr>
        <p:txBody>
          <a:bodyPr wrap="square">
            <a:spAutoFit/>
          </a:bodyPr>
          <a:lstStyle/>
          <a:p>
            <a:pPr algn="ctr">
              <a:lnSpc>
                <a:spcPct val="115000"/>
              </a:lnSpc>
              <a:spcAft>
                <a:spcPts val="0"/>
              </a:spcAft>
            </a:pP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19.  </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Streamlines,  </a:t>
            </a:r>
            <a:r>
              <a:rPr lang="en-US" b="1"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streaklines</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and </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photography </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for topologies </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T2 </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 </a:t>
            </a:r>
            <a:r>
              <a:rPr lang="es-CO"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s-CO"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 </a:t>
            </a:r>
            <a:r>
              <a:rPr lang="es-CO"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(Rodríguez and Camargo, 2013).</a:t>
            </a:r>
            <a:endParaRPr lang="en-US" sz="1600" dirty="0">
              <a:solidFill>
                <a:schemeClr val="tx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179512" y="4705399"/>
            <a:ext cx="333746"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804700" y="4705399"/>
            <a:ext cx="343364" cy="307777"/>
          </a:xfrm>
          <a:prstGeom prst="rect">
            <a:avLst/>
          </a:prstGeom>
          <a:noFill/>
        </p:spPr>
        <p:txBody>
          <a:bodyPr wrap="none" rtlCol="0">
            <a:spAutoFit/>
          </a:bodyPr>
          <a:lstStyle/>
          <a:p>
            <a:r>
              <a:rPr lang="es-ES" sz="1400" b="1" dirty="0">
                <a:solidFill>
                  <a:schemeClr val="tx2">
                    <a:lumMod val="75000"/>
                  </a:schemeClr>
                </a:solidFill>
                <a:latin typeface="Times New Roman" panose="02020603050405020304" pitchFamily="18" charset="0"/>
                <a:cs typeface="Times New Roman" panose="02020603050405020304" pitchFamily="18" charset="0"/>
              </a:rPr>
              <a:t>b</a:t>
            </a:r>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447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delacion 3 _ Topologia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931" y="2051164"/>
            <a:ext cx="4379769" cy="3037434"/>
          </a:xfrm>
          <a:prstGeom prst="rect">
            <a:avLst/>
          </a:prstGeom>
        </p:spPr>
      </p:pic>
      <p:pic>
        <p:nvPicPr>
          <p:cNvPr id="8" name="Picture 7" descr="D:\0_ Documentos Tesis\4_Mediciones del canal de laboratorio y disipador de energia\Tesis Disipador\fotos canal 2eci\Fotos 2015 toma de datos\IMG_20151010_16370203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2083840"/>
            <a:ext cx="3816424" cy="2956284"/>
          </a:xfrm>
          <a:prstGeom prst="rect">
            <a:avLst/>
          </a:prstGeom>
          <a:noFill/>
          <a:ln>
            <a:noFill/>
          </a:ln>
        </p:spPr>
      </p:pic>
      <p:sp>
        <p:nvSpPr>
          <p:cNvPr id="14" name="Rectangle 13"/>
          <p:cNvSpPr/>
          <p:nvPr/>
        </p:nvSpPr>
        <p:spPr>
          <a:xfrm>
            <a:off x="342111" y="1331418"/>
            <a:ext cx="2789953" cy="461665"/>
          </a:xfrm>
          <a:prstGeom prst="rect">
            <a:avLst/>
          </a:prstGeom>
          <a:solidFill>
            <a:schemeClr val="bg1"/>
          </a:solidFill>
        </p:spPr>
        <p:txBody>
          <a:bodyPr wrap="square">
            <a:spAutoFit/>
          </a:bodyPr>
          <a:lstStyle/>
          <a:p>
            <a:pPr algn="just">
              <a:spcAft>
                <a:spcPts val="0"/>
              </a:spcAft>
            </a:pP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Variable Magnitude velocity, water phase</a:t>
            </a:r>
          </a:p>
          <a:p>
            <a:pPr algn="just">
              <a:spcAft>
                <a:spcPts val="0"/>
              </a:spcAft>
            </a:pP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Streamline from 4 inch pipe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alimentation</a:t>
            </a:r>
            <a:endPar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ítulo 1"/>
          <p:cNvSpPr>
            <a:spLocks noGrp="1"/>
          </p:cNvSpPr>
          <p:nvPr>
            <p:ph type="title"/>
          </p:nvPr>
        </p:nvSpPr>
        <p:spPr>
          <a:xfrm>
            <a:off x="107951" y="115888"/>
            <a:ext cx="6048226" cy="865187"/>
          </a:xfrm>
        </p:spPr>
        <p:txBody>
          <a:bodyPr/>
          <a:lstStyle/>
          <a:p>
            <a:pPr eaLnBrk="1" hangingPunct="1"/>
            <a:r>
              <a:rPr lang="en-US" sz="1800" dirty="0" smtClean="0">
                <a:solidFill>
                  <a:schemeClr val="tx2">
                    <a:lumMod val="75000"/>
                  </a:schemeClr>
                </a:solidFill>
                <a:latin typeface="Arial" charset="0"/>
                <a:cs typeface="Arial" charset="0"/>
              </a:rPr>
              <a:t>Comparative modeling - </a:t>
            </a:r>
            <a:r>
              <a:rPr lang="en-US" sz="1800" dirty="0">
                <a:solidFill>
                  <a:schemeClr val="tx2">
                    <a:lumMod val="75000"/>
                  </a:schemeClr>
                </a:solidFill>
                <a:latin typeface="Arial" charset="0"/>
                <a:cs typeface="Arial" charset="0"/>
              </a:rPr>
              <a:t>Distribution of streamlines</a:t>
            </a:r>
            <a:endParaRPr lang="en-US" sz="1800" dirty="0" smtClean="0">
              <a:solidFill>
                <a:schemeClr val="tx2">
                  <a:lumMod val="75000"/>
                </a:schemeClr>
              </a:solidFill>
              <a:latin typeface="Arial" charset="0"/>
              <a:cs typeface="Arial" charset="0"/>
            </a:endParaRPr>
          </a:p>
        </p:txBody>
      </p:sp>
      <p:sp>
        <p:nvSpPr>
          <p:cNvPr id="3" name="Rectangle 2"/>
          <p:cNvSpPr/>
          <p:nvPr/>
        </p:nvSpPr>
        <p:spPr>
          <a:xfrm>
            <a:off x="107951" y="5390467"/>
            <a:ext cx="8784529" cy="729430"/>
          </a:xfrm>
          <a:prstGeom prst="rect">
            <a:avLst/>
          </a:prstGeom>
        </p:spPr>
        <p:txBody>
          <a:bodyPr wrap="square">
            <a:spAutoFit/>
          </a:bodyPr>
          <a:lstStyle/>
          <a:p>
            <a:pPr algn="ctr">
              <a:lnSpc>
                <a:spcPct val="115000"/>
              </a:lnSpc>
              <a:spcAft>
                <a:spcPts val="0"/>
              </a:spcAft>
            </a:pP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20.  </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Streamlines,  </a:t>
            </a:r>
            <a:r>
              <a:rPr lang="en-US" b="1"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streaklines</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and </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photography </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for topologies </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T3 </a:t>
            </a:r>
            <a:r>
              <a:rPr lang="en-US"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 </a:t>
            </a:r>
            <a:r>
              <a:rPr lang="es-CO"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s-CO" b="1" dirty="0" smtClean="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a:t>
            </a:r>
            <a:r>
              <a:rPr lang="es-CO"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s-CO" b="1"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present</a:t>
            </a:r>
            <a:r>
              <a:rPr lang="es-CO"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s-CO" b="1"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study</a:t>
            </a:r>
            <a:r>
              <a:rPr lang="es-CO" b="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chemeClr val="tx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Box 8"/>
          <p:cNvSpPr txBox="1"/>
          <p:nvPr/>
        </p:nvSpPr>
        <p:spPr>
          <a:xfrm>
            <a:off x="179512" y="4705399"/>
            <a:ext cx="333746" cy="307777"/>
          </a:xfrm>
          <a:prstGeom prst="rect">
            <a:avLst/>
          </a:prstGeom>
          <a:noFill/>
        </p:spPr>
        <p:txBody>
          <a:bodyPr wrap="none" rtlCol="0">
            <a:spAutoFit/>
          </a:bodyPr>
          <a:lstStyle/>
          <a:p>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804700" y="4705399"/>
            <a:ext cx="343364" cy="307777"/>
          </a:xfrm>
          <a:prstGeom prst="rect">
            <a:avLst/>
          </a:prstGeom>
          <a:noFill/>
        </p:spPr>
        <p:txBody>
          <a:bodyPr wrap="none" rtlCol="0">
            <a:spAutoFit/>
          </a:bodyPr>
          <a:lstStyle/>
          <a:p>
            <a:r>
              <a:rPr lang="es-ES" sz="1400" b="1" dirty="0">
                <a:solidFill>
                  <a:schemeClr val="tx2">
                    <a:lumMod val="75000"/>
                  </a:schemeClr>
                </a:solidFill>
                <a:latin typeface="Times New Roman" panose="02020603050405020304" pitchFamily="18" charset="0"/>
                <a:cs typeface="Times New Roman" panose="02020603050405020304" pitchFamily="18" charset="0"/>
              </a:rPr>
              <a:t>b</a:t>
            </a:r>
            <a:r>
              <a:rPr lang="es-ES" sz="1400" b="1"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14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856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p:txBody>
          <a:bodyPr/>
          <a:lstStyle/>
          <a:p>
            <a:pPr eaLnBrk="1" hangingPunct="1"/>
            <a:r>
              <a:rPr lang="pt-BR" dirty="0" smtClean="0">
                <a:solidFill>
                  <a:schemeClr val="tx2">
                    <a:lumMod val="75000"/>
                  </a:schemeClr>
                </a:solidFill>
              </a:rPr>
              <a:t>PRESENTATION TOPICS</a:t>
            </a:r>
          </a:p>
        </p:txBody>
      </p:sp>
      <p:sp>
        <p:nvSpPr>
          <p:cNvPr id="4099" name="Espaço Reservado para Conteúdo 2"/>
          <p:cNvSpPr>
            <a:spLocks noGrp="1"/>
          </p:cNvSpPr>
          <p:nvPr>
            <p:ph idx="1"/>
          </p:nvPr>
        </p:nvSpPr>
        <p:spPr>
          <a:xfrm>
            <a:off x="611560" y="1988839"/>
            <a:ext cx="8281615" cy="4137323"/>
          </a:xfrm>
        </p:spPr>
        <p:txBody>
          <a:bodyPr/>
          <a:lstStyle/>
          <a:p>
            <a:pPr eaLnBrk="1" hangingPunct="1"/>
            <a:r>
              <a:rPr lang="en-US" dirty="0" smtClean="0">
                <a:solidFill>
                  <a:schemeClr val="tx2">
                    <a:lumMod val="75000"/>
                  </a:schemeClr>
                </a:solidFill>
              </a:rPr>
              <a:t>Methodology</a:t>
            </a:r>
            <a:endParaRPr lang="en-US" dirty="0" smtClean="0">
              <a:solidFill>
                <a:schemeClr val="tx2">
                  <a:lumMod val="75000"/>
                </a:schemeClr>
              </a:solidFill>
            </a:endParaRPr>
          </a:p>
          <a:p>
            <a:pPr eaLnBrk="1" hangingPunct="1"/>
            <a:r>
              <a:rPr lang="en-US" dirty="0" smtClean="0">
                <a:solidFill>
                  <a:schemeClr val="tx2">
                    <a:lumMod val="75000"/>
                  </a:schemeClr>
                </a:solidFill>
              </a:rPr>
              <a:t>Goals</a:t>
            </a:r>
          </a:p>
          <a:p>
            <a:pPr eaLnBrk="1" hangingPunct="1"/>
            <a:r>
              <a:rPr lang="en-US" dirty="0" smtClean="0">
                <a:solidFill>
                  <a:schemeClr val="tx2">
                    <a:lumMod val="75000"/>
                  </a:schemeClr>
                </a:solidFill>
              </a:rPr>
              <a:t>Future work</a:t>
            </a:r>
          </a:p>
          <a:p>
            <a:pPr eaLnBrk="1" hangingPunct="1"/>
            <a:r>
              <a:rPr lang="en-US" dirty="0" smtClean="0">
                <a:solidFill>
                  <a:schemeClr val="tx2">
                    <a:lumMod val="75000"/>
                  </a:schemeClr>
                </a:solidFill>
              </a:rPr>
              <a:t>Conclusion</a:t>
            </a:r>
          </a:p>
          <a:p>
            <a:pPr eaLnBrk="1" hangingPunct="1"/>
            <a:endParaRPr lang="pt-BR" dirty="0" smtClean="0">
              <a:solidFill>
                <a:schemeClr val="tx2">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539552" y="115888"/>
            <a:ext cx="8353623" cy="865187"/>
          </a:xfrm>
        </p:spPr>
        <p:txBody>
          <a:bodyPr/>
          <a:lstStyle/>
          <a:p>
            <a:pPr eaLnBrk="1" hangingPunct="1"/>
            <a:r>
              <a:rPr lang="pt-BR" dirty="0" smtClean="0">
                <a:solidFill>
                  <a:schemeClr val="tx2">
                    <a:lumMod val="75000"/>
                  </a:schemeClr>
                </a:solidFill>
              </a:rPr>
              <a:t>FUTURE WORK</a:t>
            </a:r>
          </a:p>
        </p:txBody>
      </p:sp>
      <p:sp>
        <p:nvSpPr>
          <p:cNvPr id="4099" name="Espaço Reservado para Conteúdo 2"/>
          <p:cNvSpPr>
            <a:spLocks noGrp="1"/>
          </p:cNvSpPr>
          <p:nvPr>
            <p:ph idx="1"/>
          </p:nvPr>
        </p:nvSpPr>
        <p:spPr>
          <a:xfrm>
            <a:off x="107950" y="1124744"/>
            <a:ext cx="8785225" cy="5256584"/>
          </a:xfrm>
        </p:spPr>
        <p:txBody>
          <a:bodyPr/>
          <a:lstStyle/>
          <a:p>
            <a:pPr algn="just"/>
            <a:r>
              <a:rPr lang="en-US" sz="1800" dirty="0">
                <a:solidFill>
                  <a:schemeClr val="tx2">
                    <a:lumMod val="75000"/>
                  </a:schemeClr>
                </a:solidFill>
              </a:rPr>
              <a:t>I</a:t>
            </a:r>
            <a:r>
              <a:rPr lang="en-US" sz="1800" dirty="0" smtClean="0">
                <a:solidFill>
                  <a:schemeClr val="tx2">
                    <a:lumMod val="75000"/>
                  </a:schemeClr>
                </a:solidFill>
              </a:rPr>
              <a:t>mplementation </a:t>
            </a:r>
            <a:r>
              <a:rPr lang="en-US" sz="1800" dirty="0">
                <a:solidFill>
                  <a:schemeClr val="tx2">
                    <a:lumMod val="75000"/>
                  </a:schemeClr>
                </a:solidFill>
              </a:rPr>
              <a:t>of a computer cluster to reduce the computational cost of running the simulations. </a:t>
            </a:r>
            <a:endParaRPr lang="en-US" sz="1800" dirty="0" smtClean="0">
              <a:solidFill>
                <a:schemeClr val="tx2">
                  <a:lumMod val="75000"/>
                </a:schemeClr>
              </a:solidFill>
            </a:endParaRPr>
          </a:p>
          <a:p>
            <a:pPr marL="0" indent="0" algn="just">
              <a:buNone/>
            </a:pPr>
            <a:endParaRPr lang="en-US" sz="1800" dirty="0" smtClean="0">
              <a:solidFill>
                <a:schemeClr val="tx2">
                  <a:lumMod val="75000"/>
                </a:schemeClr>
              </a:solidFill>
            </a:endParaRPr>
          </a:p>
          <a:p>
            <a:pPr algn="just"/>
            <a:r>
              <a:rPr lang="en-US" sz="1800" dirty="0">
                <a:solidFill>
                  <a:schemeClr val="tx2">
                    <a:lumMod val="75000"/>
                  </a:schemeClr>
                </a:solidFill>
              </a:rPr>
              <a:t>A</a:t>
            </a:r>
            <a:r>
              <a:rPr lang="en-US" sz="1800" dirty="0" smtClean="0">
                <a:solidFill>
                  <a:schemeClr val="tx2">
                    <a:lumMod val="75000"/>
                  </a:schemeClr>
                </a:solidFill>
              </a:rPr>
              <a:t>nalysis of </a:t>
            </a:r>
            <a:r>
              <a:rPr lang="en-US" sz="1800" dirty="0">
                <a:solidFill>
                  <a:schemeClr val="tx2">
                    <a:lumMod val="75000"/>
                  </a:schemeClr>
                </a:solidFill>
              </a:rPr>
              <a:t>grid dependency in order to reduce the uncertainty of the results of the simulation. </a:t>
            </a:r>
          </a:p>
          <a:p>
            <a:pPr algn="just"/>
            <a:endParaRPr lang="en-US" sz="1800" dirty="0">
              <a:solidFill>
                <a:schemeClr val="tx2">
                  <a:lumMod val="75000"/>
                </a:schemeClr>
              </a:solidFill>
            </a:endParaRPr>
          </a:p>
          <a:p>
            <a:pPr algn="just"/>
            <a:r>
              <a:rPr lang="en-US" sz="1800" dirty="0">
                <a:solidFill>
                  <a:schemeClr val="tx2">
                    <a:lumMod val="75000"/>
                  </a:schemeClr>
                </a:solidFill>
              </a:rPr>
              <a:t>Transductors and an ultrasound sensor should be installed in the laboratory </a:t>
            </a:r>
            <a:r>
              <a:rPr lang="en-US" sz="1800" dirty="0" smtClean="0">
                <a:solidFill>
                  <a:schemeClr val="tx2">
                    <a:lumMod val="75000"/>
                  </a:schemeClr>
                </a:solidFill>
              </a:rPr>
              <a:t>flume.</a:t>
            </a:r>
          </a:p>
          <a:p>
            <a:pPr marL="0" indent="0" algn="just">
              <a:buNone/>
            </a:pPr>
            <a:endParaRPr lang="en-US" sz="1800" dirty="0" smtClean="0">
              <a:solidFill>
                <a:schemeClr val="tx2">
                  <a:lumMod val="75000"/>
                </a:schemeClr>
              </a:solidFill>
            </a:endParaRPr>
          </a:p>
          <a:p>
            <a:pPr algn="just"/>
            <a:r>
              <a:rPr lang="en-US" sz="1800" dirty="0" smtClean="0">
                <a:solidFill>
                  <a:schemeClr val="tx2">
                    <a:lumMod val="75000"/>
                  </a:schemeClr>
                </a:solidFill>
              </a:rPr>
              <a:t>Use </a:t>
            </a:r>
            <a:r>
              <a:rPr lang="en-US" sz="1800" dirty="0">
                <a:solidFill>
                  <a:schemeClr val="tx2">
                    <a:lumMod val="75000"/>
                  </a:schemeClr>
                </a:solidFill>
              </a:rPr>
              <a:t>of apparatus that can measure turbulence </a:t>
            </a:r>
            <a:r>
              <a:rPr lang="en-US" sz="1800" dirty="0" smtClean="0">
                <a:solidFill>
                  <a:schemeClr val="tx2">
                    <a:lumMod val="75000"/>
                  </a:schemeClr>
                </a:solidFill>
              </a:rPr>
              <a:t>are </a:t>
            </a:r>
            <a:r>
              <a:rPr lang="en-US" sz="1800" dirty="0">
                <a:solidFill>
                  <a:schemeClr val="tx2">
                    <a:lumMod val="75000"/>
                  </a:schemeClr>
                </a:solidFill>
              </a:rPr>
              <a:t>necessary for the calibration of turbulence </a:t>
            </a:r>
            <a:r>
              <a:rPr lang="en-US" sz="1800" dirty="0" smtClean="0">
                <a:solidFill>
                  <a:schemeClr val="tx2">
                    <a:lumMod val="75000"/>
                  </a:schemeClr>
                </a:solidFill>
              </a:rPr>
              <a:t>models </a:t>
            </a:r>
          </a:p>
          <a:p>
            <a:pPr lvl="1" algn="just"/>
            <a:r>
              <a:rPr lang="en-US" sz="2000" dirty="0" smtClean="0">
                <a:solidFill>
                  <a:schemeClr val="tx2">
                    <a:lumMod val="75000"/>
                  </a:schemeClr>
                </a:solidFill>
              </a:rPr>
              <a:t>hot </a:t>
            </a:r>
            <a:r>
              <a:rPr lang="en-US" sz="2000" dirty="0">
                <a:solidFill>
                  <a:schemeClr val="tx2">
                    <a:lumMod val="75000"/>
                  </a:schemeClr>
                </a:solidFill>
              </a:rPr>
              <a:t>film anemometer (HFA</a:t>
            </a:r>
            <a:r>
              <a:rPr lang="en-US" sz="2000" dirty="0" smtClean="0">
                <a:solidFill>
                  <a:schemeClr val="tx2">
                    <a:lumMod val="75000"/>
                  </a:schemeClr>
                </a:solidFill>
              </a:rPr>
              <a:t>)</a:t>
            </a:r>
          </a:p>
          <a:p>
            <a:pPr lvl="1" algn="just"/>
            <a:r>
              <a:rPr lang="en-US" sz="2000" dirty="0" smtClean="0">
                <a:solidFill>
                  <a:schemeClr val="tx2">
                    <a:lumMod val="75000"/>
                  </a:schemeClr>
                </a:solidFill>
              </a:rPr>
              <a:t>Acoustic </a:t>
            </a:r>
            <a:r>
              <a:rPr lang="en-US" sz="2000" dirty="0">
                <a:solidFill>
                  <a:schemeClr val="tx2">
                    <a:lumMod val="75000"/>
                  </a:schemeClr>
                </a:solidFill>
              </a:rPr>
              <a:t>Doppler </a:t>
            </a:r>
            <a:r>
              <a:rPr lang="en-US" sz="2000" dirty="0" err="1">
                <a:solidFill>
                  <a:schemeClr val="tx2">
                    <a:lumMod val="75000"/>
                  </a:schemeClr>
                </a:solidFill>
              </a:rPr>
              <a:t>velocimeter</a:t>
            </a:r>
            <a:r>
              <a:rPr lang="en-US" sz="2000" dirty="0">
                <a:solidFill>
                  <a:schemeClr val="tx2">
                    <a:lumMod val="75000"/>
                  </a:schemeClr>
                </a:solidFill>
              </a:rPr>
              <a:t> (ADV</a:t>
            </a:r>
            <a:r>
              <a:rPr lang="en-US" sz="2000" dirty="0" smtClean="0">
                <a:solidFill>
                  <a:schemeClr val="tx2">
                    <a:lumMod val="75000"/>
                  </a:schemeClr>
                </a:solidFill>
              </a:rPr>
              <a:t>)</a:t>
            </a:r>
          </a:p>
          <a:p>
            <a:pPr lvl="1" algn="just"/>
            <a:r>
              <a:rPr lang="en-US" sz="2000" dirty="0">
                <a:solidFill>
                  <a:schemeClr val="tx2">
                    <a:lumMod val="75000"/>
                  </a:schemeClr>
                </a:solidFill>
              </a:rPr>
              <a:t>L</a:t>
            </a:r>
            <a:r>
              <a:rPr lang="en-US" sz="2000" dirty="0" smtClean="0">
                <a:solidFill>
                  <a:schemeClr val="tx2">
                    <a:lumMod val="75000"/>
                  </a:schemeClr>
                </a:solidFill>
              </a:rPr>
              <a:t>aser </a:t>
            </a:r>
            <a:r>
              <a:rPr lang="en-US" sz="2000" dirty="0">
                <a:solidFill>
                  <a:schemeClr val="tx2">
                    <a:lumMod val="75000"/>
                  </a:schemeClr>
                </a:solidFill>
              </a:rPr>
              <a:t>Doppler anemometer (LDA) </a:t>
            </a:r>
            <a:endParaRPr lang="en-US" sz="2000" dirty="0" smtClean="0">
              <a:solidFill>
                <a:schemeClr val="tx2">
                  <a:lumMod val="75000"/>
                </a:schemeClr>
              </a:solidFill>
            </a:endParaRPr>
          </a:p>
          <a:p>
            <a:pPr lvl="1" algn="just"/>
            <a:r>
              <a:rPr lang="en-US" sz="2000" dirty="0" smtClean="0">
                <a:solidFill>
                  <a:schemeClr val="tx2">
                    <a:lumMod val="75000"/>
                  </a:schemeClr>
                </a:solidFill>
              </a:rPr>
              <a:t>L</a:t>
            </a:r>
            <a:r>
              <a:rPr lang="en-US" sz="2000" dirty="0" smtClean="0">
                <a:solidFill>
                  <a:schemeClr val="tx2">
                    <a:lumMod val="75000"/>
                  </a:schemeClr>
                </a:solidFill>
              </a:rPr>
              <a:t>aser </a:t>
            </a:r>
            <a:r>
              <a:rPr lang="en-US" sz="2000" dirty="0">
                <a:solidFill>
                  <a:schemeClr val="tx2">
                    <a:lumMod val="75000"/>
                  </a:schemeClr>
                </a:solidFill>
              </a:rPr>
              <a:t>Doppler </a:t>
            </a:r>
            <a:r>
              <a:rPr lang="en-US" sz="2000" dirty="0" err="1">
                <a:solidFill>
                  <a:schemeClr val="tx2">
                    <a:lumMod val="75000"/>
                  </a:schemeClr>
                </a:solidFill>
              </a:rPr>
              <a:t>velocimeter</a:t>
            </a:r>
            <a:r>
              <a:rPr lang="en-US" sz="2000" dirty="0">
                <a:solidFill>
                  <a:schemeClr val="tx2">
                    <a:lumMod val="75000"/>
                  </a:schemeClr>
                </a:solidFill>
              </a:rPr>
              <a:t> (LDV</a:t>
            </a:r>
            <a:r>
              <a:rPr lang="en-US" sz="2000" dirty="0" smtClean="0">
                <a:solidFill>
                  <a:schemeClr val="tx2">
                    <a:lumMod val="75000"/>
                  </a:schemeClr>
                </a:solidFill>
              </a:rPr>
              <a:t>). </a:t>
            </a:r>
            <a:endParaRPr lang="en-US" sz="2000" dirty="0">
              <a:solidFill>
                <a:schemeClr val="tx2">
                  <a:lumMod val="75000"/>
                </a:schemeClr>
              </a:solidFill>
            </a:endParaRPr>
          </a:p>
        </p:txBody>
      </p:sp>
    </p:spTree>
    <p:extLst>
      <p:ext uri="{BB962C8B-B14F-4D97-AF65-F5344CB8AC3E}">
        <p14:creationId xmlns:p14="http://schemas.microsoft.com/office/powerpoint/2010/main" val="1947934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539552" y="115888"/>
            <a:ext cx="8353623" cy="865187"/>
          </a:xfrm>
        </p:spPr>
        <p:txBody>
          <a:bodyPr/>
          <a:lstStyle/>
          <a:p>
            <a:pPr eaLnBrk="1" hangingPunct="1"/>
            <a:r>
              <a:rPr lang="pt-BR" dirty="0" smtClean="0">
                <a:solidFill>
                  <a:schemeClr val="tx2">
                    <a:lumMod val="75000"/>
                  </a:schemeClr>
                </a:solidFill>
              </a:rPr>
              <a:t>CONCLUSION</a:t>
            </a:r>
          </a:p>
        </p:txBody>
      </p:sp>
      <p:sp>
        <p:nvSpPr>
          <p:cNvPr id="4099" name="Espaço Reservado para Conteúdo 2"/>
          <p:cNvSpPr>
            <a:spLocks noGrp="1"/>
          </p:cNvSpPr>
          <p:nvPr>
            <p:ph idx="1"/>
          </p:nvPr>
        </p:nvSpPr>
        <p:spPr>
          <a:xfrm>
            <a:off x="107950" y="1124744"/>
            <a:ext cx="8785225" cy="5256584"/>
          </a:xfrm>
        </p:spPr>
        <p:txBody>
          <a:bodyPr/>
          <a:lstStyle/>
          <a:p>
            <a:r>
              <a:rPr lang="en-US" sz="1800" dirty="0" smtClean="0">
                <a:solidFill>
                  <a:schemeClr val="tx2">
                    <a:lumMod val="75000"/>
                  </a:schemeClr>
                </a:solidFill>
              </a:rPr>
              <a:t>The </a:t>
            </a:r>
            <a:r>
              <a:rPr lang="en-US" sz="1800" dirty="0">
                <a:solidFill>
                  <a:schemeClr val="tx2">
                    <a:lumMod val="75000"/>
                  </a:schemeClr>
                </a:solidFill>
              </a:rPr>
              <a:t>1D, 2D and 3D models showed a displacement of the position in which the critical depth occurs in the direction of the flow</a:t>
            </a:r>
            <a:r>
              <a:rPr lang="en-US" sz="1800" dirty="0" smtClean="0">
                <a:solidFill>
                  <a:schemeClr val="tx2">
                    <a:lumMod val="75000"/>
                  </a:schemeClr>
                </a:solidFill>
              </a:rPr>
              <a:t>. </a:t>
            </a:r>
            <a:endParaRPr lang="en-US" sz="1800" dirty="0" smtClean="0">
              <a:solidFill>
                <a:schemeClr val="tx2">
                  <a:lumMod val="75000"/>
                </a:schemeClr>
              </a:solidFill>
            </a:endParaRPr>
          </a:p>
          <a:p>
            <a:endParaRPr lang="en-US" sz="1800" dirty="0">
              <a:solidFill>
                <a:schemeClr val="tx2">
                  <a:lumMod val="75000"/>
                </a:schemeClr>
              </a:solidFill>
            </a:endParaRPr>
          </a:p>
          <a:p>
            <a:r>
              <a:rPr lang="en-US" sz="1800" dirty="0">
                <a:solidFill>
                  <a:schemeClr val="tx2">
                    <a:lumMod val="75000"/>
                  </a:schemeClr>
                </a:solidFill>
              </a:rPr>
              <a:t>Topology T1 dissipates the energy of the incoming flow given that the ascending flow meets first with dammed water and then with the atmosphere. </a:t>
            </a:r>
            <a:r>
              <a:rPr lang="en-US" sz="1800" dirty="0" smtClean="0">
                <a:solidFill>
                  <a:schemeClr val="tx2">
                    <a:lumMod val="75000"/>
                  </a:schemeClr>
                </a:solidFill>
              </a:rPr>
              <a:t>The </a:t>
            </a:r>
            <a:r>
              <a:rPr lang="en-US" sz="1800" dirty="0">
                <a:solidFill>
                  <a:schemeClr val="tx2">
                    <a:lumMod val="75000"/>
                  </a:schemeClr>
                </a:solidFill>
              </a:rPr>
              <a:t>flow in this instance continues to be chaotic. By including an energy dissipating transitional structure and a </a:t>
            </a:r>
            <a:r>
              <a:rPr lang="en-US" sz="1800" dirty="0">
                <a:solidFill>
                  <a:schemeClr val="tx2">
                    <a:lumMod val="75000"/>
                  </a:schemeClr>
                </a:solidFill>
              </a:rPr>
              <a:t>ramp (Topology </a:t>
            </a:r>
            <a:r>
              <a:rPr lang="en-US" sz="1800" dirty="0" smtClean="0">
                <a:solidFill>
                  <a:schemeClr val="tx2">
                    <a:lumMod val="75000"/>
                  </a:schemeClr>
                </a:solidFill>
              </a:rPr>
              <a:t>T3) </a:t>
            </a:r>
            <a:r>
              <a:rPr lang="en-US" sz="1800" dirty="0">
                <a:solidFill>
                  <a:schemeClr val="tx2">
                    <a:lumMod val="75000"/>
                  </a:schemeClr>
                </a:solidFill>
              </a:rPr>
              <a:t>the flows achieved uniformity sooner. </a:t>
            </a:r>
            <a:endParaRPr lang="en-US" sz="1800" dirty="0" smtClean="0">
              <a:solidFill>
                <a:schemeClr val="tx2">
                  <a:lumMod val="75000"/>
                </a:schemeClr>
              </a:solidFill>
            </a:endParaRPr>
          </a:p>
          <a:p>
            <a:endParaRPr lang="en-US" sz="1800" dirty="0" smtClean="0">
              <a:solidFill>
                <a:schemeClr val="tx2">
                  <a:lumMod val="75000"/>
                </a:schemeClr>
              </a:solidFill>
            </a:endParaRPr>
          </a:p>
          <a:p>
            <a:r>
              <a:rPr lang="en-US" sz="1800" dirty="0" smtClean="0">
                <a:solidFill>
                  <a:schemeClr val="tx2">
                    <a:lumMod val="75000"/>
                  </a:schemeClr>
                </a:solidFill>
              </a:rPr>
              <a:t>The </a:t>
            </a:r>
            <a:r>
              <a:rPr lang="en-US" sz="1800" dirty="0">
                <a:solidFill>
                  <a:schemeClr val="tx2">
                    <a:lumMod val="75000"/>
                  </a:schemeClr>
                </a:solidFill>
              </a:rPr>
              <a:t>turbulent kinetic energy was identified to be responsible for the initial chaotic condition of the flow</a:t>
            </a:r>
            <a:r>
              <a:rPr lang="en-US" sz="1800" dirty="0" smtClean="0">
                <a:solidFill>
                  <a:schemeClr val="tx2">
                    <a:lumMod val="75000"/>
                  </a:schemeClr>
                </a:solidFill>
              </a:rPr>
              <a:t>.</a:t>
            </a:r>
          </a:p>
          <a:p>
            <a:endParaRPr lang="en-US" sz="1800" dirty="0" smtClean="0">
              <a:solidFill>
                <a:schemeClr val="tx2">
                  <a:lumMod val="75000"/>
                </a:schemeClr>
              </a:solidFill>
            </a:endParaRPr>
          </a:p>
          <a:p>
            <a:pPr algn="just"/>
            <a:r>
              <a:rPr lang="en-US" sz="1800" dirty="0">
                <a:solidFill>
                  <a:schemeClr val="tx2">
                    <a:lumMod val="75000"/>
                  </a:schemeClr>
                </a:solidFill>
              </a:rPr>
              <a:t>The 3D simulations were used to analyze the symmetry of the flow. Following the results of this analysis future investigations to optimize the transitional structure are encouraged.</a:t>
            </a:r>
          </a:p>
          <a:p>
            <a:pPr algn="just"/>
            <a:endParaRPr lang="en-US" sz="1800" dirty="0">
              <a:solidFill>
                <a:schemeClr val="tx2">
                  <a:lumMod val="75000"/>
                </a:schemeClr>
              </a:solidFill>
            </a:endParaRPr>
          </a:p>
          <a:p>
            <a:pPr algn="just"/>
            <a:r>
              <a:rPr lang="en-US" sz="1800" dirty="0">
                <a:solidFill>
                  <a:schemeClr val="tx2">
                    <a:lumMod val="75000"/>
                  </a:schemeClr>
                </a:solidFill>
              </a:rPr>
              <a:t>According to the results of the work in the laboratory and the 1D, 2D and 3D models, it was found that the use of ramps and structures that reduce the energy of the incoming flow are recommended as they reduce the length it takes the flow to reach uniformity.</a:t>
            </a:r>
          </a:p>
          <a:p>
            <a:endParaRPr lang="en-US" sz="1800" dirty="0" smtClean="0">
              <a:solidFill>
                <a:schemeClr val="tx2">
                  <a:lumMod val="75000"/>
                </a:schemeClr>
              </a:solidFill>
            </a:endParaRPr>
          </a:p>
        </p:txBody>
      </p:sp>
    </p:spTree>
    <p:extLst>
      <p:ext uri="{BB962C8B-B14F-4D97-AF65-F5344CB8AC3E}">
        <p14:creationId xmlns:p14="http://schemas.microsoft.com/office/powerpoint/2010/main" val="3674036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a:xfrm>
            <a:off x="323528" y="115888"/>
            <a:ext cx="8569647" cy="865187"/>
          </a:xfrm>
        </p:spPr>
        <p:txBody>
          <a:bodyPr/>
          <a:lstStyle/>
          <a:p>
            <a:pPr eaLnBrk="1" hangingPunct="1"/>
            <a:r>
              <a:rPr lang="pt-BR" dirty="0" smtClean="0">
                <a:solidFill>
                  <a:schemeClr val="tx2">
                    <a:lumMod val="75000"/>
                  </a:schemeClr>
                </a:solidFill>
              </a:rPr>
              <a:t>Reference</a:t>
            </a:r>
          </a:p>
        </p:txBody>
      </p:sp>
      <p:sp>
        <p:nvSpPr>
          <p:cNvPr id="3" name="Rectangle 2"/>
          <p:cNvSpPr/>
          <p:nvPr/>
        </p:nvSpPr>
        <p:spPr>
          <a:xfrm>
            <a:off x="323528" y="1242229"/>
            <a:ext cx="8569646" cy="5139099"/>
          </a:xfrm>
          <a:prstGeom prst="rect">
            <a:avLst/>
          </a:prstGeom>
        </p:spPr>
        <p:txBody>
          <a:bodyPr wrap="square">
            <a:spAutoFit/>
          </a:bodyPr>
          <a:lstStyle/>
          <a:p>
            <a:pPr marL="457200" indent="-457200" algn="just">
              <a:lnSpc>
                <a:spcPct val="115000"/>
              </a:lnSpc>
              <a:spcAft>
                <a:spcPts val="0"/>
              </a:spcAft>
            </a:pPr>
            <a:r>
              <a:rPr lang="es-CO"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Nezu</a:t>
            </a:r>
            <a:r>
              <a:rPr lang="es-CO"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I. (2005). </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“Open-Channel Flow Turbulence and Its Research Prospect in the 21st Century” </a:t>
            </a:r>
            <a:r>
              <a:rPr lang="en-US" sz="13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Journal of Hydraulic Engineering</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ASCE, 229-246.</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Andersson</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Andersson</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R., </a:t>
            </a: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Hakansson</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L., Mortensen, M., </a:t>
            </a: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Sudiyo</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R., and Van </a:t>
            </a: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Wachem</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B. (2012). </a:t>
            </a:r>
            <a:r>
              <a:rPr lang="en-US" sz="13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Computational Fluid Dynamics for Engineers</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New York, Cambridge University Press.</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ANSYS, Inc. (2013). “Ansys help 15.0, Fluent”, Canonsburg, </a:t>
            </a: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Pensilvania</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Estados</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Unidos</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Bakker, A. (2012). “The Colorful Fluid Mixing Gallery. </a:t>
            </a: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Obtenido</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de Course materials for the Computational Fluid Dynamics (ENGS 150)”, Dartmouth College from 2002-2006, &lt;</a:t>
            </a:r>
            <a:r>
              <a:rPr lang="en-US" sz="1300" u="sng"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hlinkClick r:id="rId2"/>
              </a:rPr>
              <a:t>http://www.bakker.org/dartmouth06/engs150/</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&gt; (Mar. 12, 2015).</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Butler, D., &amp; Davies, W. J. (2011). </a:t>
            </a:r>
            <a:r>
              <a:rPr lang="en-US" sz="13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Urban drainage. Abingdon</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Taylor &amp; Francis Group.</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Cengel</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Y. A., and Cimbala, J. M. (2006). </a:t>
            </a:r>
            <a:r>
              <a:rPr lang="es-CO" sz="13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Mecánica de fluidos, Fundamentos y aplicaciones</a:t>
            </a:r>
            <a:r>
              <a:rPr lang="es-CO"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México, D.F., McGraw-Hill/Interamericana Editores, S.A. de C.V.</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s-CO"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Chow, V. T. (1994). </a:t>
            </a:r>
            <a:r>
              <a:rPr lang="es-CO" sz="13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Hidráulica de canales abiertos</a:t>
            </a:r>
            <a:r>
              <a:rPr lang="es-CO"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(Juan Saldarriaga, </a:t>
            </a:r>
            <a:r>
              <a:rPr lang="es-CO"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Trads</a:t>
            </a:r>
            <a:r>
              <a:rPr lang="es-CO"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Santafé de Bogotá, Mac Graw-Hill Interamericana S.A.</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Gautam</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B., &amp; </a:t>
            </a:r>
            <a:r>
              <a:rPr lang="en-US" sz="1300" dirty="0" err="1">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Vinayak</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E. (2002). </a:t>
            </a:r>
            <a:r>
              <a:rPr lang="en-US" sz="13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Turbulent Flows: Fundamentals, Experiments and Modeling</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Kanpur, India, Alpha Science International Ltd.</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s-CO"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Mora Uscátegui, J. A. (2017). </a:t>
            </a:r>
            <a:r>
              <a:rPr lang="es-CO" sz="13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Modelación hidrodinámica Bi y Tridimensional de dos canales con disipador de energía del laboratorio de la Escuela Colombiana de Ingeniería utilizando ANSYS FLUENT</a:t>
            </a:r>
            <a:r>
              <a:rPr lang="es-CO"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Escuela colombiana de ingeniería Julio Garavito, Maestría en recursos hidráulicos y medio ambiente, Bogotá.</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s-CO"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Rodríguez Cárdenas, H. S., and Camargo, S. A. (2013). </a:t>
            </a:r>
            <a:r>
              <a:rPr lang="es-CO" sz="13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Diseño y construcción de un dispositivo de disipación de energía a la entrada del canal experimental de pendiente variable de la ECI</a:t>
            </a:r>
            <a:r>
              <a:rPr lang="es-CO"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Escuela colombiana de ingeniería Julio Garavito, Especialización en recursos hidráulicos y medio ambiente, Bogotá.</a:t>
            </a:r>
            <a:endParaRPr lang="en-US" sz="1300" dirty="0">
              <a:solidFill>
                <a:schemeClr val="tx2">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457200" indent="-457200" algn="just">
              <a:lnSpc>
                <a:spcPct val="115000"/>
              </a:lnSpc>
              <a:spcAft>
                <a:spcPts val="0"/>
              </a:spcAft>
            </a:pP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Versteeg, H. K., and Malalasekera, W. (2007). </a:t>
            </a:r>
            <a:r>
              <a:rPr lang="en-US" sz="1300" i="1"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An Introduction to Computational Fluid Dynamics, the finite volume method</a:t>
            </a:r>
            <a:r>
              <a:rPr lang="en-US" sz="1300" dirty="0">
                <a:solidFill>
                  <a:schemeClr val="tx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Harlow, Pearson Education Limited.</a:t>
            </a:r>
            <a:endParaRPr lang="en-US" sz="1300" dirty="0">
              <a:solidFill>
                <a:schemeClr val="tx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0324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p:txBody>
          <a:bodyPr/>
          <a:lstStyle/>
          <a:p>
            <a:pPr eaLnBrk="1" hangingPunct="1"/>
            <a:r>
              <a:rPr lang="pt-BR" dirty="0" smtClean="0">
                <a:solidFill>
                  <a:schemeClr val="tx2">
                    <a:lumMod val="75000"/>
                  </a:schemeClr>
                </a:solidFill>
              </a:rPr>
              <a:t>METHODOLOGY</a:t>
            </a:r>
          </a:p>
        </p:txBody>
      </p:sp>
      <p:pic>
        <p:nvPicPr>
          <p:cNvPr id="5" name="Picture 4"/>
          <p:cNvPicPr>
            <a:picLocks noChangeAspect="1"/>
          </p:cNvPicPr>
          <p:nvPr/>
        </p:nvPicPr>
        <p:blipFill>
          <a:blip r:embed="rId2"/>
          <a:stretch>
            <a:fillRect/>
          </a:stretch>
        </p:blipFill>
        <p:spPr>
          <a:xfrm>
            <a:off x="493221" y="1124744"/>
            <a:ext cx="8283963" cy="5256584"/>
          </a:xfrm>
          <a:prstGeom prst="rect">
            <a:avLst/>
          </a:prstGeom>
        </p:spPr>
      </p:pic>
      <p:sp>
        <p:nvSpPr>
          <p:cNvPr id="8" name="Rectángulo 188"/>
          <p:cNvSpPr/>
          <p:nvPr/>
        </p:nvSpPr>
        <p:spPr>
          <a:xfrm>
            <a:off x="6156178" y="5542382"/>
            <a:ext cx="2736997" cy="1292662"/>
          </a:xfrm>
          <a:prstGeom prst="rect">
            <a:avLst/>
          </a:prstGeom>
        </p:spPr>
        <p:txBody>
          <a:bodyPr wrap="square">
            <a:spAutoFit/>
          </a:bodyPr>
          <a:lstStyle/>
          <a:p>
            <a:pPr algn="just">
              <a:lnSpc>
                <a:spcPct val="150000"/>
              </a:lnSpc>
              <a:spcAft>
                <a:spcPts val="0"/>
              </a:spcAft>
            </a:pP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Figure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1</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Verification</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s-CO"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and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validation</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activities</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s-CO"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and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products</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for</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s-CO"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1D y 3D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modeling</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s-CO"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Source.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Adapted</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from</a:t>
            </a:r>
            <a:r>
              <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s-E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Oberkampf</a:t>
            </a:r>
            <a:r>
              <a:rPr lang="es-E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&amp; J. Roy, 2009,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p</a:t>
            </a:r>
            <a:r>
              <a:rPr lang="es-E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s-E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30)</a:t>
            </a:r>
            <a:r>
              <a:rPr lang="es-CO"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cxnSp>
        <p:nvCxnSpPr>
          <p:cNvPr id="4" name="Straight Connector 3"/>
          <p:cNvCxnSpPr/>
          <p:nvPr/>
        </p:nvCxnSpPr>
        <p:spPr>
          <a:xfrm>
            <a:off x="2123728" y="2924944"/>
            <a:ext cx="12241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23728" y="2492896"/>
            <a:ext cx="12241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23728" y="3645024"/>
            <a:ext cx="12241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23728" y="4437112"/>
            <a:ext cx="12241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23728" y="5229200"/>
            <a:ext cx="12241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27984" y="4725144"/>
            <a:ext cx="93610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27984" y="5013176"/>
            <a:ext cx="93610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27984" y="5445224"/>
            <a:ext cx="93610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27984" y="6425232"/>
            <a:ext cx="93610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23728" y="3284984"/>
            <a:ext cx="12241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95736" y="4077072"/>
            <a:ext cx="122413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658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srcRect l="49082"/>
          <a:stretch/>
        </p:blipFill>
        <p:spPr>
          <a:xfrm>
            <a:off x="1772277" y="2880819"/>
            <a:ext cx="1647595" cy="1052237"/>
          </a:xfrm>
          <a:prstGeom prst="rect">
            <a:avLst/>
          </a:prstGeom>
          <a:ln>
            <a:solidFill>
              <a:schemeClr val="tx1"/>
            </a:solidFill>
          </a:ln>
        </p:spPr>
      </p:pic>
      <p:pic>
        <p:nvPicPr>
          <p:cNvPr id="52" name="Picture 51"/>
          <p:cNvPicPr/>
          <p:nvPr/>
        </p:nvPicPr>
        <p:blipFill>
          <a:blip r:embed="rId3"/>
          <a:stretch>
            <a:fillRect/>
          </a:stretch>
        </p:blipFill>
        <p:spPr>
          <a:xfrm>
            <a:off x="201331" y="2881779"/>
            <a:ext cx="1570946" cy="1051277"/>
          </a:xfrm>
          <a:prstGeom prst="rect">
            <a:avLst/>
          </a:prstGeom>
          <a:ln>
            <a:solidFill>
              <a:schemeClr val="tx1"/>
            </a:solidFill>
          </a:ln>
        </p:spPr>
      </p:pic>
      <p:sp>
        <p:nvSpPr>
          <p:cNvPr id="4098" name="Título 1"/>
          <p:cNvSpPr>
            <a:spLocks noGrp="1"/>
          </p:cNvSpPr>
          <p:nvPr>
            <p:ph type="title"/>
          </p:nvPr>
        </p:nvSpPr>
        <p:spPr>
          <a:xfrm>
            <a:off x="107950" y="-27384"/>
            <a:ext cx="8785225" cy="865187"/>
          </a:xfrm>
        </p:spPr>
        <p:txBody>
          <a:bodyPr/>
          <a:lstStyle/>
          <a:p>
            <a:pPr eaLnBrk="1" hangingPunct="1"/>
            <a:r>
              <a:rPr lang="pt-BR" dirty="0"/>
              <a:t>Verification and validation results</a:t>
            </a:r>
            <a:endParaRPr lang="pt-BR" dirty="0" smtClean="0"/>
          </a:p>
        </p:txBody>
      </p:sp>
      <p:sp>
        <p:nvSpPr>
          <p:cNvPr id="28" name="Rectangle 27"/>
          <p:cNvSpPr/>
          <p:nvPr/>
        </p:nvSpPr>
        <p:spPr>
          <a:xfrm>
            <a:off x="201330" y="1356820"/>
            <a:ext cx="3325536" cy="135060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1" indent="-171450">
              <a:buFont typeface="Wingdings" panose="05000000000000000000" pitchFamily="2" charset="2"/>
              <a:buChar char="Ø"/>
            </a:pP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1</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Model the free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surface of water.</a:t>
            </a:r>
            <a:endPar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171450" lvl="1" indent="-171450">
              <a:buFont typeface="Wingdings" panose="05000000000000000000" pitchFamily="2" charset="2"/>
              <a:buChar char="Ø"/>
            </a:pP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2</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Analyze the dissipation of mechanical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energy</a:t>
            </a:r>
          </a:p>
          <a:p>
            <a:pPr marL="171450" lvl="1" indent="-171450">
              <a:buFont typeface="Wingdings" panose="05000000000000000000" pitchFamily="2" charset="2"/>
              <a:buChar char="Ø"/>
            </a:pP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3</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Analyze the symmetry of the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water:</a:t>
            </a:r>
            <a:endPar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628650" lvl="2" indent="-171450">
              <a:buFont typeface="Wingdings" panose="05000000000000000000" pitchFamily="2" charset="2"/>
              <a:buChar char="§"/>
            </a:pP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Distribution of primary (U) and secondary flows (VW</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Cf., Streamlines water.</a:t>
            </a:r>
            <a:endPar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lvl="1"/>
            <a:endParaRPr lang="es-CO" sz="10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ectangle 29"/>
          <p:cNvSpPr/>
          <p:nvPr/>
        </p:nvSpPr>
        <p:spPr>
          <a:xfrm>
            <a:off x="698782" y="702564"/>
            <a:ext cx="1897351" cy="461665"/>
          </a:xfrm>
          <a:prstGeom prst="rect">
            <a:avLst/>
          </a:prstGeom>
          <a:solidFill>
            <a:schemeClr val="tx2">
              <a:lumMod val="50000"/>
            </a:schemeClr>
          </a:solidFill>
          <a:ln>
            <a:solidFill>
              <a:schemeClr val="tx1"/>
            </a:solidFill>
          </a:ln>
        </p:spPr>
        <p:txBody>
          <a:bodyPr wrap="square">
            <a:spAutoFit/>
          </a:bodyPr>
          <a:lstStyle/>
          <a:p>
            <a:pPr algn="ctr"/>
            <a:r>
              <a:rPr lang="en-US" sz="1200" b="1" dirty="0" smtClean="0">
                <a:solidFill>
                  <a:schemeClr val="bg1"/>
                </a:solidFill>
                <a:latin typeface="Times New Roman" panose="02020603050405020304" pitchFamily="18" charset="0"/>
                <a:cs typeface="Times New Roman" panose="02020603050405020304" pitchFamily="18" charset="0"/>
              </a:rPr>
              <a:t>1. Defining modeling goals</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201331" y="4100904"/>
            <a:ext cx="3218541" cy="6962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Ø"/>
            </a:pP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Degree of accuracy required: confidence interval 4% error of measured data.</a:t>
            </a:r>
            <a:endParaRPr lang="es-CO"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3995936" y="702564"/>
            <a:ext cx="2216605" cy="279151"/>
          </a:xfrm>
          <a:prstGeom prst="rect">
            <a:avLst/>
          </a:prstGeom>
          <a:solidFill>
            <a:schemeClr val="tx2">
              <a:lumMod val="50000"/>
            </a:schemeClr>
          </a:solidFill>
          <a:ln>
            <a:solidFill>
              <a:schemeClr val="tx1"/>
            </a:solidFill>
          </a:ln>
        </p:spPr>
        <p:txBody>
          <a:bodyPr wrap="square">
            <a:spAutoFit/>
          </a:bodyPr>
          <a:lstStyle/>
          <a:p>
            <a:pPr marL="34299" indent="0" algn="ctr">
              <a:buNone/>
            </a:pPr>
            <a:r>
              <a:rPr lang="en-US" sz="1200" b="1" dirty="0" smtClean="0">
                <a:solidFill>
                  <a:schemeClr val="bg1"/>
                </a:solidFill>
              </a:rPr>
              <a:t>2. Domain </a:t>
            </a:r>
            <a:r>
              <a:rPr lang="en-US" sz="1200" b="1" dirty="0" smtClean="0">
                <a:solidFill>
                  <a:schemeClr val="bg1"/>
                </a:solidFill>
                <a:latin typeface="Times New Roman" panose="02020603050405020304" pitchFamily="18" charset="0"/>
                <a:cs typeface="Times New Roman" panose="02020603050405020304" pitchFamily="18" charset="0"/>
              </a:rPr>
              <a:t>Identification</a:t>
            </a:r>
            <a:endParaRPr lang="en-US" sz="1200" b="1" dirty="0">
              <a:solidFill>
                <a:schemeClr val="bg1"/>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424568" y="5019785"/>
            <a:ext cx="7342073" cy="1212188"/>
          </a:xfrm>
          <a:prstGeom prst="rect">
            <a:avLst/>
          </a:prstGeom>
          <a:ln>
            <a:solidFill>
              <a:schemeClr val="tx1"/>
            </a:solidFill>
          </a:ln>
        </p:spPr>
      </p:pic>
      <p:sp>
        <p:nvSpPr>
          <p:cNvPr id="36" name="Rectangle 35"/>
          <p:cNvSpPr/>
          <p:nvPr/>
        </p:nvSpPr>
        <p:spPr>
          <a:xfrm>
            <a:off x="3537038" y="1083355"/>
            <a:ext cx="3555242" cy="274370"/>
          </a:xfrm>
          <a:prstGeom prst="rect">
            <a:avLst/>
          </a:prstGeom>
        </p:spPr>
        <p:txBody>
          <a:bodyPr wrap="square">
            <a:spAutoFit/>
          </a:bodyPr>
          <a:lstStyle/>
          <a:p>
            <a:pPr algn="ctr">
              <a:lnSpc>
                <a:spcPct val="150000"/>
              </a:lnSpc>
              <a:spcAft>
                <a:spcPts val="0"/>
              </a:spcAft>
            </a:pPr>
            <a:r>
              <a:rPr lang="en-US" sz="900" dirty="0" smtClean="0">
                <a:solidFill>
                  <a:srgbClr val="C00000"/>
                </a:solidFill>
              </a:rPr>
              <a:t>.</a:t>
            </a:r>
            <a:endParaRPr lang="en-US" sz="900" i="1" dirty="0">
              <a:solidFill>
                <a:srgbClr val="C00000"/>
              </a:solidFill>
              <a:ea typeface="Calibri" panose="020F0502020204030204" pitchFamily="34" charset="0"/>
              <a:cs typeface="Times New Roman" panose="02020603050405020304" pitchFamily="18" charset="0"/>
            </a:endParaRPr>
          </a:p>
        </p:txBody>
      </p:sp>
      <p:pic>
        <p:nvPicPr>
          <p:cNvPr id="37" name="Picture 36"/>
          <p:cNvPicPr>
            <a:picLocks noChangeAspect="1"/>
          </p:cNvPicPr>
          <p:nvPr/>
        </p:nvPicPr>
        <p:blipFill>
          <a:blip r:embed="rId6"/>
          <a:stretch>
            <a:fillRect/>
          </a:stretch>
        </p:blipFill>
        <p:spPr>
          <a:xfrm>
            <a:off x="3773125" y="3892169"/>
            <a:ext cx="1465892" cy="1050000"/>
          </a:xfrm>
          <a:prstGeom prst="rect">
            <a:avLst/>
          </a:prstGeom>
          <a:ln>
            <a:solidFill>
              <a:schemeClr val="tx1"/>
            </a:solidFill>
          </a:ln>
        </p:spPr>
      </p:pic>
      <p:pic>
        <p:nvPicPr>
          <p:cNvPr id="38" name="Picture 37"/>
          <p:cNvPicPr>
            <a:picLocks noChangeAspect="1"/>
          </p:cNvPicPr>
          <p:nvPr/>
        </p:nvPicPr>
        <p:blipFill>
          <a:blip r:embed="rId7"/>
          <a:stretch>
            <a:fillRect/>
          </a:stretch>
        </p:blipFill>
        <p:spPr>
          <a:xfrm>
            <a:off x="5688018" y="3766769"/>
            <a:ext cx="1038615" cy="1199199"/>
          </a:xfrm>
          <a:prstGeom prst="rect">
            <a:avLst/>
          </a:prstGeom>
          <a:ln>
            <a:solidFill>
              <a:schemeClr val="tx1"/>
            </a:solidFill>
          </a:ln>
        </p:spPr>
      </p:pic>
      <p:pic>
        <p:nvPicPr>
          <p:cNvPr id="39" name="Picture 38"/>
          <p:cNvPicPr>
            <a:picLocks noChangeAspect="1"/>
          </p:cNvPicPr>
          <p:nvPr/>
        </p:nvPicPr>
        <p:blipFill>
          <a:blip r:embed="rId8"/>
          <a:stretch>
            <a:fillRect/>
          </a:stretch>
        </p:blipFill>
        <p:spPr>
          <a:xfrm>
            <a:off x="7045727" y="3850817"/>
            <a:ext cx="1050455" cy="1089092"/>
          </a:xfrm>
          <a:prstGeom prst="rect">
            <a:avLst/>
          </a:prstGeom>
          <a:ln>
            <a:solidFill>
              <a:schemeClr val="tx1"/>
            </a:solidFill>
          </a:ln>
        </p:spPr>
      </p:pic>
      <p:cxnSp>
        <p:nvCxnSpPr>
          <p:cNvPr id="40" name="Straight Arrow Connector 39"/>
          <p:cNvCxnSpPr>
            <a:stCxn id="30" idx="2"/>
          </p:cNvCxnSpPr>
          <p:nvPr/>
        </p:nvCxnSpPr>
        <p:spPr>
          <a:xfrm flipH="1">
            <a:off x="1647456" y="1164229"/>
            <a:ext cx="2" cy="192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1647456" y="2718767"/>
            <a:ext cx="1" cy="164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1685556" y="3947814"/>
            <a:ext cx="1" cy="164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5312945" y="973729"/>
            <a:ext cx="1" cy="164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628625" y="1138154"/>
            <a:ext cx="4999819" cy="2439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3490485" y="3727028"/>
            <a:ext cx="5401995"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a:off x="3490485" y="3727028"/>
            <a:ext cx="0" cy="1117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291825" y="4844628"/>
            <a:ext cx="219866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291825" y="4844628"/>
            <a:ext cx="0"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91825" y="6381328"/>
            <a:ext cx="76006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8892480" y="3727028"/>
            <a:ext cx="0" cy="264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346457" y="3589929"/>
            <a:ext cx="1" cy="164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37407" y="5777959"/>
            <a:ext cx="1709049" cy="369332"/>
          </a:xfrm>
          <a:prstGeom prst="rect">
            <a:avLst/>
          </a:prstGeom>
          <a:ln>
            <a:solidFill>
              <a:srgbClr val="C00000"/>
            </a:solidFill>
          </a:ln>
        </p:spPr>
        <p:txBody>
          <a:bodyPr wrap="square">
            <a:spAutoFit/>
          </a:bodyPr>
          <a:lstStyle/>
          <a:p>
            <a:pPr marL="34299" indent="0">
              <a:buNone/>
            </a:pPr>
            <a:r>
              <a:rPr lang="en-US" sz="900" i="1" dirty="0"/>
              <a:t>1_Measures in meters. </a:t>
            </a:r>
            <a:endParaRPr lang="en-US" sz="900" i="1" dirty="0" smtClean="0"/>
          </a:p>
          <a:p>
            <a:pPr marL="34299" indent="0">
              <a:buNone/>
            </a:pPr>
            <a:r>
              <a:rPr lang="en-US" sz="900" i="1" dirty="0" smtClean="0"/>
              <a:t>2_Channel </a:t>
            </a:r>
            <a:r>
              <a:rPr lang="en-US" sz="900" i="1" dirty="0">
                <a:solidFill>
                  <a:schemeClr val="tx2">
                    <a:lumMod val="75000"/>
                  </a:schemeClr>
                </a:solidFill>
              </a:rPr>
              <a:t>width</a:t>
            </a:r>
            <a:r>
              <a:rPr lang="en-US" sz="900" i="1" dirty="0"/>
              <a:t> b = </a:t>
            </a:r>
            <a:r>
              <a:rPr lang="en-US" sz="900" i="1" dirty="0" smtClean="0"/>
              <a:t>0.378m</a:t>
            </a:r>
            <a:endParaRPr lang="es-ES" sz="900" i="1" dirty="0"/>
          </a:p>
        </p:txBody>
      </p:sp>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3703077" y="1218029"/>
            <a:ext cx="3317195" cy="2330273"/>
          </a:xfrm>
          <a:prstGeom prst="rect">
            <a:avLst/>
          </a:prstGeom>
        </p:spPr>
      </p:pic>
      <p:sp>
        <p:nvSpPr>
          <p:cNvPr id="7" name="Rectangle 6"/>
          <p:cNvSpPr/>
          <p:nvPr/>
        </p:nvSpPr>
        <p:spPr>
          <a:xfrm>
            <a:off x="7036413" y="1890582"/>
            <a:ext cx="1592031" cy="1708160"/>
          </a:xfrm>
          <a:prstGeom prst="rect">
            <a:avLst/>
          </a:prstGeom>
        </p:spPr>
        <p:txBody>
          <a:bodyPr wrap="square">
            <a:spAutoFit/>
          </a:bodyPr>
          <a:lstStyle/>
          <a:p>
            <a:pPr algn="just">
              <a:lnSpc>
                <a:spcPct val="150000"/>
              </a:lnSpc>
              <a:spcAft>
                <a:spcPts val="0"/>
              </a:spcAft>
            </a:pPr>
            <a:r>
              <a:rPr lang="es-CO" sz="10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Figure 3. </a:t>
            </a:r>
            <a:r>
              <a:rPr lang="en-US" sz="10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Stability </a:t>
            </a:r>
            <a:r>
              <a:rPr lang="en-US" sz="10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of the flow with and without energy dissipator</a:t>
            </a:r>
            <a:r>
              <a:rPr lang="es-CO" sz="10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US" sz="10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s-CO" sz="10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Source. </a:t>
            </a:r>
            <a:r>
              <a:rPr lang="en-US" sz="10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Adapted</a:t>
            </a:r>
            <a:r>
              <a:rPr lang="es-CO" sz="10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0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from </a:t>
            </a:r>
            <a:r>
              <a:rPr lang="es-CO" sz="10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(Rodríguez Cárdenas &amp; Camargo, 2013, p. 32-34, 87-88, 107-110)</a:t>
            </a:r>
            <a:endParaRPr lang="en-US" sz="10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1"/>
          <a:stretch>
            <a:fillRect/>
          </a:stretch>
        </p:blipFill>
        <p:spPr>
          <a:xfrm>
            <a:off x="7092280" y="1503529"/>
            <a:ext cx="1434405" cy="413303"/>
          </a:xfrm>
          <a:prstGeom prst="rect">
            <a:avLst/>
          </a:prstGeom>
        </p:spPr>
      </p:pic>
      <p:sp>
        <p:nvSpPr>
          <p:cNvPr id="33" name="5-Point Star 32">
            <a:hlinkClick r:id="rId12" action="ppaction://hlinksldjump"/>
          </p:cNvPr>
          <p:cNvSpPr/>
          <p:nvPr/>
        </p:nvSpPr>
        <p:spPr>
          <a:xfrm>
            <a:off x="8748464" y="3356992"/>
            <a:ext cx="144016" cy="13999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196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67208" y="1172951"/>
            <a:ext cx="8609229" cy="313762"/>
          </a:xfrm>
          <a:prstGeom prst="rect">
            <a:avLst/>
          </a:prstGeom>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buNone/>
            </a:pPr>
            <a:r>
              <a:rPr lang="en-US" sz="1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Topologies </a:t>
            </a:r>
            <a:r>
              <a:rPr lang="en-US" sz="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proposed </a:t>
            </a:r>
            <a:r>
              <a:rPr lang="en-US" sz="1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for the </a:t>
            </a:r>
            <a:r>
              <a:rPr lang="en-US" sz="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validation of the </a:t>
            </a:r>
            <a:r>
              <a:rPr lang="en-US" sz="1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channel model </a:t>
            </a:r>
            <a:r>
              <a:rPr lang="en-US" sz="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ECI</a:t>
            </a:r>
            <a:r>
              <a:rPr lang="en-US" sz="1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No. 2 (channel with 1% slope)</a:t>
            </a:r>
            <a:endParaRPr lang="es-ES" sz="1600" i="1" dirty="0" smtClean="0">
              <a:solidFill>
                <a:srgbClr val="002060"/>
              </a:solidFill>
            </a:endParaRPr>
          </a:p>
          <a:p>
            <a:pPr marL="34299" indent="0" algn="ctr">
              <a:buFont typeface="Arial" pitchFamily="34" charset="0"/>
              <a:buNone/>
            </a:pPr>
            <a:endParaRPr lang="es-ES" sz="1600" b="1" i="1" dirty="0" smtClean="0">
              <a:solidFill>
                <a:srgbClr val="002060"/>
              </a:solidFill>
            </a:endParaRPr>
          </a:p>
          <a:p>
            <a:pPr marL="34299" indent="0" algn="ctr">
              <a:buFont typeface="Arial" pitchFamily="34" charset="0"/>
              <a:buNone/>
            </a:pPr>
            <a:endParaRPr lang="en-US" sz="1600" i="1" dirty="0" smtClean="0">
              <a:solidFill>
                <a:srgbClr val="002060"/>
              </a:solidFill>
            </a:endParaRPr>
          </a:p>
          <a:p>
            <a:pPr marL="34299" indent="0">
              <a:buFont typeface="Arial" pitchFamily="34" charset="0"/>
              <a:buNone/>
            </a:pPr>
            <a:endParaRPr lang="es-CO" sz="2400" dirty="0">
              <a:solidFill>
                <a:srgbClr val="002060"/>
              </a:solidFill>
            </a:endParaRPr>
          </a:p>
        </p:txBody>
      </p:sp>
      <p:pic>
        <p:nvPicPr>
          <p:cNvPr id="6" name="Imagen 365686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146" y="1471357"/>
            <a:ext cx="2973598" cy="1221613"/>
          </a:xfrm>
          <a:prstGeom prst="rect">
            <a:avLst/>
          </a:prstGeom>
          <a:noFill/>
          <a:ln>
            <a:solidFill>
              <a:schemeClr val="tx1"/>
            </a:solidFill>
          </a:ln>
        </p:spPr>
      </p:pic>
      <p:pic>
        <p:nvPicPr>
          <p:cNvPr id="10" name="Imagen 60"/>
          <p:cNvPicPr/>
          <p:nvPr/>
        </p:nvPicPr>
        <p:blipFill>
          <a:blip r:embed="rId3"/>
          <a:stretch>
            <a:fillRect/>
          </a:stretch>
        </p:blipFill>
        <p:spPr>
          <a:xfrm>
            <a:off x="414727" y="2824230"/>
            <a:ext cx="2973598" cy="1215270"/>
          </a:xfrm>
          <a:prstGeom prst="rect">
            <a:avLst/>
          </a:prstGeom>
          <a:ln>
            <a:solidFill>
              <a:schemeClr val="tx1"/>
            </a:solidFill>
          </a:ln>
        </p:spPr>
      </p:pic>
      <p:pic>
        <p:nvPicPr>
          <p:cNvPr id="15" name="Imagen 3656859"/>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666264" y="1508043"/>
            <a:ext cx="2838818" cy="936000"/>
          </a:xfrm>
          <a:prstGeom prst="rect">
            <a:avLst/>
          </a:prstGeom>
          <a:ln>
            <a:solidFill>
              <a:schemeClr val="tx1"/>
            </a:solidFill>
          </a:ln>
        </p:spPr>
      </p:pic>
      <p:pic>
        <p:nvPicPr>
          <p:cNvPr id="16" name="Imagen 3656856"/>
          <p:cNvPicPr/>
          <p:nvPr/>
        </p:nvPicPr>
        <p:blipFill>
          <a:blip r:embed="rId6"/>
          <a:stretch>
            <a:fillRect/>
          </a:stretch>
        </p:blipFill>
        <p:spPr>
          <a:xfrm>
            <a:off x="4880163" y="2437479"/>
            <a:ext cx="2860189" cy="936000"/>
          </a:xfrm>
          <a:prstGeom prst="rect">
            <a:avLst/>
          </a:prstGeom>
          <a:ln>
            <a:solidFill>
              <a:schemeClr val="tx1"/>
            </a:solidFill>
          </a:ln>
        </p:spPr>
      </p:pic>
      <p:pic>
        <p:nvPicPr>
          <p:cNvPr id="17" name="Imagen 3656857"/>
          <p:cNvPicPr/>
          <p:nvPr/>
        </p:nvPicPr>
        <p:blipFill rotWithShape="1">
          <a:blip r:embed="rId7"/>
          <a:srcRect t="3689"/>
          <a:stretch/>
        </p:blipFill>
        <p:spPr bwMode="auto">
          <a:xfrm>
            <a:off x="6249273" y="3375030"/>
            <a:ext cx="2627164" cy="936000"/>
          </a:xfrm>
          <a:prstGeom prst="rect">
            <a:avLst/>
          </a:prstGeom>
          <a:ln>
            <a:solidFill>
              <a:schemeClr val="tx1"/>
            </a:solidFill>
          </a:ln>
          <a:extLst>
            <a:ext uri="{53640926-AAD7-44D8-BBD7-CCE9431645EC}">
              <a14:shadowObscured xmlns:a14="http://schemas.microsoft.com/office/drawing/2010/main"/>
            </a:ext>
          </a:extLst>
        </p:spPr>
      </p:pic>
      <p:sp>
        <p:nvSpPr>
          <p:cNvPr id="19" name="Rectangle 18"/>
          <p:cNvSpPr/>
          <p:nvPr/>
        </p:nvSpPr>
        <p:spPr>
          <a:xfrm>
            <a:off x="2791425" y="1441029"/>
            <a:ext cx="474809" cy="254878"/>
          </a:xfrm>
          <a:prstGeom prst="rect">
            <a:avLst/>
          </a:prstGeom>
        </p:spPr>
        <p:txBody>
          <a:bodyPr wrap="none">
            <a:spAutoFit/>
          </a:bodyPr>
          <a:lstStyle/>
          <a:p>
            <a:pPr algn="ctr">
              <a:lnSpc>
                <a:spcPct val="150000"/>
              </a:lnSpc>
              <a:spcAft>
                <a:spcPts val="0"/>
              </a:spcAft>
            </a:pPr>
            <a:r>
              <a:rPr lang="es-CO"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T0_1D</a:t>
            </a:r>
            <a:endParaRPr lang="en-US"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2913516" y="2775534"/>
            <a:ext cx="474809" cy="254878"/>
          </a:xfrm>
          <a:prstGeom prst="rect">
            <a:avLst/>
          </a:prstGeom>
        </p:spPr>
        <p:txBody>
          <a:bodyPr wrap="none">
            <a:spAutoFit/>
          </a:bodyPr>
          <a:lstStyle/>
          <a:p>
            <a:pPr algn="ctr">
              <a:lnSpc>
                <a:spcPct val="150000"/>
              </a:lnSpc>
              <a:spcAft>
                <a:spcPts val="0"/>
              </a:spcAft>
            </a:pPr>
            <a:r>
              <a:rPr lang="es-CO"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T0_2D</a:t>
            </a:r>
            <a:endParaRPr lang="en-US"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6028629" y="1512634"/>
            <a:ext cx="474810" cy="254878"/>
          </a:xfrm>
          <a:prstGeom prst="rect">
            <a:avLst/>
          </a:prstGeom>
        </p:spPr>
        <p:txBody>
          <a:bodyPr wrap="none">
            <a:spAutoFit/>
          </a:bodyPr>
          <a:lstStyle/>
          <a:p>
            <a:pPr algn="ctr">
              <a:lnSpc>
                <a:spcPct val="150000"/>
              </a:lnSpc>
              <a:spcAft>
                <a:spcPts val="0"/>
              </a:spcAft>
            </a:pPr>
            <a:r>
              <a:rPr lang="es-CO"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T1_3D</a:t>
            </a:r>
            <a:endParaRPr lang="en-US"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ectangle 28"/>
          <p:cNvSpPr/>
          <p:nvPr/>
        </p:nvSpPr>
        <p:spPr>
          <a:xfrm>
            <a:off x="7217584" y="2416053"/>
            <a:ext cx="537511" cy="276999"/>
          </a:xfrm>
          <a:prstGeom prst="rect">
            <a:avLst/>
          </a:prstGeom>
        </p:spPr>
        <p:txBody>
          <a:bodyPr wrap="square">
            <a:spAutoFit/>
          </a:bodyPr>
          <a:lstStyle/>
          <a:p>
            <a:pPr algn="ctr">
              <a:lnSpc>
                <a:spcPct val="150000"/>
              </a:lnSpc>
              <a:spcAft>
                <a:spcPts val="0"/>
              </a:spcAft>
            </a:pPr>
            <a:r>
              <a:rPr lang="es-CO"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T2_3D</a:t>
            </a:r>
            <a:endParaRPr lang="en-US"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Rectangle 29"/>
          <p:cNvSpPr/>
          <p:nvPr/>
        </p:nvSpPr>
        <p:spPr>
          <a:xfrm>
            <a:off x="8418365" y="3373479"/>
            <a:ext cx="474810" cy="254878"/>
          </a:xfrm>
          <a:prstGeom prst="rect">
            <a:avLst/>
          </a:prstGeom>
        </p:spPr>
        <p:txBody>
          <a:bodyPr wrap="none">
            <a:spAutoFit/>
          </a:bodyPr>
          <a:lstStyle/>
          <a:p>
            <a:pPr algn="ctr">
              <a:lnSpc>
                <a:spcPct val="150000"/>
              </a:lnSpc>
              <a:spcAft>
                <a:spcPts val="0"/>
              </a:spcAft>
            </a:pPr>
            <a:r>
              <a:rPr lang="es-CO" sz="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T3_3D</a:t>
            </a:r>
            <a:endParaRPr lang="en-US" sz="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30"/>
          <p:cNvSpPr/>
          <p:nvPr/>
        </p:nvSpPr>
        <p:spPr>
          <a:xfrm>
            <a:off x="245354" y="4201142"/>
            <a:ext cx="3354819" cy="1253366"/>
          </a:xfrm>
          <a:prstGeom prst="rect">
            <a:avLst/>
          </a:prstGeom>
        </p:spPr>
        <p:txBody>
          <a:bodyPr vert="horz" lIns="91440" tIns="45720" rIns="91440" bIns="45720" rtlCol="0">
            <a:noAutofit/>
          </a:bodyPr>
          <a:lstStyle/>
          <a:p>
            <a:pPr marL="205749" indent="-171450" defTabSz="685983">
              <a:spcBef>
                <a:spcPts val="1350"/>
              </a:spcBef>
              <a:buClr>
                <a:schemeClr val="tx1">
                  <a:lumMod val="65000"/>
                  <a:lumOff val="35000"/>
                </a:schemeClr>
              </a:buClr>
              <a:buSzPct val="80000"/>
              <a:buFont typeface="Wingdings" panose="05000000000000000000" pitchFamily="2" charset="2"/>
              <a:buChar char="q"/>
            </a:pPr>
            <a:r>
              <a:rPr lang="es-ES" sz="1200" b="1" dirty="0" err="1" smtClean="0">
                <a:solidFill>
                  <a:srgbClr val="002060"/>
                </a:solidFill>
                <a:latin typeface="Times New Roman" panose="02020603050405020304" pitchFamily="18" charset="0"/>
                <a:cs typeface="Times New Roman" panose="02020603050405020304" pitchFamily="18" charset="0"/>
              </a:rPr>
              <a:t>Computational</a:t>
            </a:r>
            <a:r>
              <a:rPr lang="es-ES" sz="1200" b="1" dirty="0" smtClean="0">
                <a:solidFill>
                  <a:srgbClr val="002060"/>
                </a:solidFill>
                <a:latin typeface="Times New Roman" panose="02020603050405020304" pitchFamily="18" charset="0"/>
                <a:cs typeface="Times New Roman" panose="02020603050405020304" pitchFamily="18" charset="0"/>
              </a:rPr>
              <a:t> </a:t>
            </a:r>
            <a:r>
              <a:rPr lang="es-ES" sz="1200" b="1" dirty="0" err="1">
                <a:solidFill>
                  <a:srgbClr val="002060"/>
                </a:solidFill>
                <a:latin typeface="Times New Roman" panose="02020603050405020304" pitchFamily="18" charset="0"/>
                <a:cs typeface="Times New Roman" panose="02020603050405020304" pitchFamily="18" charset="0"/>
              </a:rPr>
              <a:t>tool</a:t>
            </a:r>
            <a:r>
              <a:rPr lang="es-ES" sz="1200" b="1" dirty="0">
                <a:solidFill>
                  <a:srgbClr val="002060"/>
                </a:solidFill>
                <a:latin typeface="Times New Roman" panose="02020603050405020304" pitchFamily="18" charset="0"/>
                <a:cs typeface="Times New Roman" panose="02020603050405020304" pitchFamily="18" charset="0"/>
              </a:rPr>
              <a:t> </a:t>
            </a:r>
            <a:r>
              <a:rPr lang="es-ES" sz="1200" b="1" dirty="0" err="1">
                <a:solidFill>
                  <a:srgbClr val="002060"/>
                </a:solidFill>
                <a:latin typeface="Times New Roman" panose="02020603050405020304" pitchFamily="18" charset="0"/>
                <a:cs typeface="Times New Roman" panose="02020603050405020304" pitchFamily="18" charset="0"/>
              </a:rPr>
              <a:t>used</a:t>
            </a:r>
            <a:r>
              <a:rPr lang="es-ES" sz="1200" b="1" dirty="0">
                <a:solidFill>
                  <a:srgbClr val="002060"/>
                </a:solidFill>
                <a:latin typeface="Times New Roman" panose="02020603050405020304" pitchFamily="18" charset="0"/>
                <a:cs typeface="Times New Roman" panose="02020603050405020304" pitchFamily="18" charset="0"/>
              </a:rPr>
              <a:t>:</a:t>
            </a:r>
            <a:endParaRPr lang="es-ES" sz="1200" b="1" dirty="0" smtClean="0">
              <a:solidFill>
                <a:srgbClr val="002060"/>
              </a:solidFill>
              <a:latin typeface="Times New Roman" panose="02020603050405020304" pitchFamily="18" charset="0"/>
              <a:cs typeface="Times New Roman" panose="02020603050405020304" pitchFamily="18" charset="0"/>
            </a:endParaRPr>
          </a:p>
          <a:p>
            <a:pPr marL="205749" indent="-171450" defTabSz="685983">
              <a:spcBef>
                <a:spcPts val="1350"/>
              </a:spcBef>
              <a:buClr>
                <a:schemeClr val="tx1">
                  <a:lumMod val="65000"/>
                  <a:lumOff val="35000"/>
                </a:schemeClr>
              </a:buClr>
              <a:buSzPct val="80000"/>
              <a:buFont typeface="Arial" panose="020B0604020202020204" pitchFamily="34" charset="0"/>
              <a:buChar char="•"/>
            </a:pPr>
            <a:r>
              <a:rPr lang="en-US" sz="1200" dirty="0">
                <a:solidFill>
                  <a:srgbClr val="002060"/>
                </a:solidFill>
                <a:latin typeface="Times New Roman" panose="02020603050405020304" pitchFamily="18" charset="0"/>
                <a:cs typeface="Times New Roman" panose="02020603050405020304" pitchFamily="18" charset="0"/>
              </a:rPr>
              <a:t>Modeling 1D: fourth-order Runge-Kutta method</a:t>
            </a:r>
            <a:r>
              <a:rPr lang="en-US" sz="1200" dirty="0" smtClean="0">
                <a:solidFill>
                  <a:srgbClr val="002060"/>
                </a:solidFill>
                <a:latin typeface="Times New Roman" panose="02020603050405020304" pitchFamily="18" charset="0"/>
                <a:cs typeface="Times New Roman" panose="02020603050405020304" pitchFamily="18" charset="0"/>
              </a:rPr>
              <a:t>. (Macros – Excel)</a:t>
            </a:r>
          </a:p>
          <a:p>
            <a:pPr marL="205749" indent="-171450" defTabSz="685983">
              <a:spcBef>
                <a:spcPts val="1350"/>
              </a:spcBef>
              <a:buClr>
                <a:schemeClr val="tx1">
                  <a:lumMod val="65000"/>
                  <a:lumOff val="35000"/>
                </a:schemeClr>
              </a:buClr>
              <a:buSzPct val="80000"/>
              <a:buFont typeface="Arial" panose="020B0604020202020204" pitchFamily="34" charset="0"/>
              <a:buChar char="•"/>
            </a:pPr>
            <a:r>
              <a:rPr lang="en-US" sz="1200" dirty="0">
                <a:solidFill>
                  <a:srgbClr val="002060"/>
                </a:solidFill>
                <a:latin typeface="Times New Roman" panose="02020603050405020304" pitchFamily="18" charset="0"/>
                <a:cs typeface="Times New Roman" panose="02020603050405020304" pitchFamily="18" charset="0"/>
              </a:rPr>
              <a:t>2D and 3D modeling: ANSYS FLUENT software.</a:t>
            </a:r>
            <a:endParaRPr lang="es-ES" sz="1200" dirty="0">
              <a:solidFill>
                <a:srgbClr val="00206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229690" y="5526990"/>
            <a:ext cx="3423148" cy="757130"/>
          </a:xfrm>
          <a:prstGeom prst="rect">
            <a:avLst/>
          </a:prstGeom>
        </p:spPr>
        <p:txBody>
          <a:bodyPr wrap="square">
            <a:spAutoFit/>
          </a:bodyPr>
          <a:lstStyle/>
          <a:p>
            <a:pPr marL="205749" indent="-171450" defTabSz="685983">
              <a:lnSpc>
                <a:spcPct val="90000"/>
              </a:lnSpc>
              <a:spcBef>
                <a:spcPts val="1350"/>
              </a:spcBef>
              <a:buClr>
                <a:schemeClr val="tx1">
                  <a:lumMod val="65000"/>
                  <a:lumOff val="35000"/>
                </a:schemeClr>
              </a:buClr>
              <a:buSzPct val="80000"/>
              <a:buFont typeface="Wingdings" panose="05000000000000000000" pitchFamily="2" charset="2"/>
              <a:buChar char="q"/>
            </a:pPr>
            <a:r>
              <a:rPr lang="en-US" sz="1200" b="1" dirty="0" smtClean="0">
                <a:solidFill>
                  <a:srgbClr val="002060"/>
                </a:solidFill>
                <a:latin typeface="Times New Roman" panose="02020603050405020304" pitchFamily="18" charset="0"/>
                <a:cs typeface="Times New Roman" panose="02020603050405020304" pitchFamily="18" charset="0"/>
              </a:rPr>
              <a:t>Hardware:  </a:t>
            </a:r>
            <a:r>
              <a:rPr lang="en-US" sz="1200" dirty="0" smtClean="0">
                <a:solidFill>
                  <a:srgbClr val="002060"/>
                </a:solidFill>
                <a:latin typeface="Times New Roman" panose="02020603050405020304" pitchFamily="18" charset="0"/>
                <a:cs typeface="Times New Roman" panose="02020603050405020304" pitchFamily="18" charset="0"/>
              </a:rPr>
              <a:t>processor Intel® Core™ i7 – 4700HQ CPU @ 2.40GHz - 2.39GHz, 4 Core and 8 Logical processors, 16 GB RAM. Graphic card NVIDIA GEFORCE GTX 760M.</a:t>
            </a:r>
            <a:endParaRPr lang="en-US" sz="1200" dirty="0">
              <a:solidFill>
                <a:srgbClr val="002060"/>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8"/>
          <a:stretch>
            <a:fillRect/>
          </a:stretch>
        </p:blipFill>
        <p:spPr>
          <a:xfrm>
            <a:off x="3925208" y="4315961"/>
            <a:ext cx="1014080" cy="471601"/>
          </a:xfrm>
          <a:prstGeom prst="rect">
            <a:avLst/>
          </a:prstGeom>
          <a:ln w="38100">
            <a:solidFill>
              <a:srgbClr val="C00000"/>
            </a:solidFill>
          </a:ln>
        </p:spPr>
      </p:pic>
      <p:sp>
        <p:nvSpPr>
          <p:cNvPr id="34" name="Rectangle 33"/>
          <p:cNvSpPr/>
          <p:nvPr/>
        </p:nvSpPr>
        <p:spPr>
          <a:xfrm>
            <a:off x="5034011" y="4694890"/>
            <a:ext cx="1694736" cy="707886"/>
          </a:xfrm>
          <a:prstGeom prst="rect">
            <a:avLst/>
          </a:prstGeom>
          <a:solidFill>
            <a:schemeClr val="accent5">
              <a:lumMod val="20000"/>
              <a:lumOff val="80000"/>
            </a:schemeClr>
          </a:solidFill>
          <a:ln>
            <a:solidFill>
              <a:schemeClr val="tx1"/>
            </a:solidFill>
          </a:ln>
        </p:spPr>
        <p:txBody>
          <a:bodyPr wrap="square">
            <a:spAutoFit/>
          </a:bodyPr>
          <a:lstStyle/>
          <a:p>
            <a:pPr algn="ctr"/>
            <a:r>
              <a:rPr lang="en-US" sz="1000" dirty="0" smtClean="0">
                <a:latin typeface="Times New Roman" panose="02020603050405020304" pitchFamily="18" charset="0"/>
                <a:cs typeface="Times New Roman" panose="02020603050405020304" pitchFamily="18" charset="0"/>
              </a:rPr>
              <a:t>Equation of Reynolds -averaged Navier–Stokes equations &gt; Hypothesis of Boussinesq</a:t>
            </a:r>
            <a:endParaRPr lang="en-US" sz="1000" dirty="0">
              <a:latin typeface="Times New Roman" panose="02020603050405020304" pitchFamily="18" charset="0"/>
              <a:cs typeface="Times New Roman" panose="02020603050405020304" pitchFamily="18" charset="0"/>
            </a:endParaRPr>
          </a:p>
        </p:txBody>
      </p:sp>
      <p:sp>
        <p:nvSpPr>
          <p:cNvPr id="35" name="Rectangle 34"/>
          <p:cNvSpPr/>
          <p:nvPr/>
        </p:nvSpPr>
        <p:spPr>
          <a:xfrm>
            <a:off x="6505082" y="5256489"/>
            <a:ext cx="1702361" cy="707886"/>
          </a:xfrm>
          <a:prstGeom prst="rect">
            <a:avLst/>
          </a:prstGeom>
          <a:solidFill>
            <a:schemeClr val="accent5">
              <a:lumMod val="20000"/>
              <a:lumOff val="80000"/>
            </a:schemeClr>
          </a:solidFill>
          <a:ln>
            <a:solidFill>
              <a:schemeClr val="tx1"/>
            </a:solidFill>
          </a:ln>
        </p:spPr>
        <p:txBody>
          <a:bodyPr wrap="square">
            <a:spAutoFit/>
          </a:bodyPr>
          <a:lstStyle/>
          <a:p>
            <a:r>
              <a:rPr lang="en-US" sz="1000" dirty="0" smtClean="0">
                <a:latin typeface="Times New Roman" panose="02020603050405020304" pitchFamily="18" charset="0"/>
                <a:ea typeface="Calibri" panose="020F0502020204030204" pitchFamily="34" charset="0"/>
                <a:cs typeface="Times New Roman" panose="02020603050405020304" pitchFamily="18" charset="0"/>
              </a:rPr>
              <a:t>Transport equations Turbulence model </a:t>
            </a:r>
            <a:r>
              <a:rPr lang="en-US" sz="1000" i="1" dirty="0" smtClean="0">
                <a:latin typeface="Times New Roman" panose="02020603050405020304" pitchFamily="18" charset="0"/>
                <a:ea typeface="Calibri" panose="020F0502020204030204" pitchFamily="34" charset="0"/>
                <a:cs typeface="Times New Roman" panose="02020603050405020304" pitchFamily="18" charset="0"/>
              </a:rPr>
              <a:t>baseline</a:t>
            </a:r>
            <a:r>
              <a:rPr lang="en-US" sz="1000" dirty="0" smtClean="0">
                <a:latin typeface="Times New Roman" panose="02020603050405020304" pitchFamily="18" charset="0"/>
                <a:ea typeface="Calibri" panose="020F0502020204030204" pitchFamily="34" charset="0"/>
                <a:cs typeface="Times New Roman" panose="02020603050405020304" pitchFamily="18" charset="0"/>
              </a:rPr>
              <a:t> (BSL) </a:t>
            </a:r>
            <a:r>
              <a:rPr lang="en-US" sz="1000" i="1" dirty="0" smtClean="0">
                <a:latin typeface="Times New Roman" panose="02020603050405020304" pitchFamily="18" charset="0"/>
                <a:ea typeface="Calibri" panose="020F0502020204030204" pitchFamily="34" charset="0"/>
                <a:cs typeface="Times New Roman" panose="02020603050405020304" pitchFamily="18" charset="0"/>
              </a:rPr>
              <a:t>k</a:t>
            </a:r>
            <a:r>
              <a:rPr lang="en-US" sz="1000" dirty="0" smtClean="0">
                <a:latin typeface="Times New Roman" panose="02020603050405020304" pitchFamily="18" charset="0"/>
                <a:ea typeface="Calibri" panose="020F0502020204030204" pitchFamily="34" charset="0"/>
                <a:cs typeface="Times New Roman" panose="02020603050405020304" pitchFamily="18" charset="0"/>
              </a:rPr>
              <a:t>- w Developed by Menter</a:t>
            </a:r>
            <a:endParaRPr lang="en-US" sz="1000" dirty="0">
              <a:latin typeface="Times New Roman" panose="02020603050405020304" pitchFamily="18" charset="0"/>
              <a:cs typeface="Times New Roman" panose="02020603050405020304" pitchFamily="18" charset="0"/>
            </a:endParaRPr>
          </a:p>
        </p:txBody>
      </p:sp>
      <p:sp>
        <p:nvSpPr>
          <p:cNvPr id="36" name="Rectangle 35"/>
          <p:cNvSpPr/>
          <p:nvPr/>
        </p:nvSpPr>
        <p:spPr>
          <a:xfrm>
            <a:off x="7691771" y="5905555"/>
            <a:ext cx="1148245" cy="553998"/>
          </a:xfrm>
          <a:prstGeom prst="rect">
            <a:avLst/>
          </a:prstGeom>
          <a:solidFill>
            <a:schemeClr val="accent5">
              <a:lumMod val="20000"/>
              <a:lumOff val="80000"/>
            </a:schemeClr>
          </a:solidFill>
          <a:ln>
            <a:solidFill>
              <a:schemeClr val="tx1"/>
            </a:solidFill>
          </a:ln>
        </p:spPr>
        <p:txBody>
          <a:bodyPr wrap="square">
            <a:spAutoFit/>
          </a:bodyPr>
          <a:lstStyle/>
          <a:p>
            <a:pPr algn="ctr"/>
            <a:r>
              <a:rPr lang="es-CO" sz="1000" i="1" dirty="0">
                <a:latin typeface="Times New Roman" panose="02020603050405020304" pitchFamily="18" charset="0"/>
                <a:cs typeface="Times New Roman" panose="02020603050405020304" pitchFamily="18" charset="0"/>
              </a:rPr>
              <a:t>Fluid Volume Fraction </a:t>
            </a:r>
            <a:r>
              <a:rPr lang="es-CO" sz="1000" i="1" dirty="0" smtClean="0">
                <a:latin typeface="Times New Roman" panose="02020603050405020304" pitchFamily="18" charset="0"/>
                <a:cs typeface="Times New Roman" panose="02020603050405020304" pitchFamily="18" charset="0"/>
              </a:rPr>
              <a:t>(Model VOF )</a:t>
            </a:r>
            <a:endParaRPr lang="en-US" sz="1000" dirty="0">
              <a:latin typeface="Times New Roman" panose="02020603050405020304" pitchFamily="18" charset="0"/>
              <a:cs typeface="Times New Roman" panose="02020603050405020304" pitchFamily="18" charset="0"/>
            </a:endParaRPr>
          </a:p>
        </p:txBody>
      </p:sp>
      <p:sp>
        <p:nvSpPr>
          <p:cNvPr id="37" name="Rectangle 36"/>
          <p:cNvSpPr/>
          <p:nvPr/>
        </p:nvSpPr>
        <p:spPr>
          <a:xfrm>
            <a:off x="4542011" y="5990944"/>
            <a:ext cx="1678689" cy="253916"/>
          </a:xfrm>
          <a:prstGeom prst="rect">
            <a:avLst/>
          </a:prstGeom>
          <a:solidFill>
            <a:schemeClr val="accent5">
              <a:lumMod val="20000"/>
              <a:lumOff val="80000"/>
            </a:schemeClr>
          </a:solidFill>
          <a:ln>
            <a:solidFill>
              <a:schemeClr val="tx1"/>
            </a:solidFill>
          </a:ln>
        </p:spPr>
        <p:txBody>
          <a:bodyPr wrap="square">
            <a:spAutoFit/>
          </a:bodyPr>
          <a:lstStyle/>
          <a:p>
            <a:pPr algn="ctr"/>
            <a:r>
              <a:rPr lang="es-CO" sz="1000" dirty="0">
                <a:latin typeface="Times New Roman" panose="02020603050405020304" pitchFamily="18" charset="0"/>
                <a:cs typeface="Times New Roman" panose="02020603050405020304" pitchFamily="18" charset="0"/>
              </a:rPr>
              <a:t>Discretization </a:t>
            </a:r>
            <a:r>
              <a:rPr lang="es-CO" sz="1000" dirty="0" err="1">
                <a:latin typeface="Times New Roman" panose="02020603050405020304" pitchFamily="18" charset="0"/>
                <a:cs typeface="Times New Roman" panose="02020603050405020304" pitchFamily="18" charset="0"/>
              </a:rPr>
              <a:t>methods</a:t>
            </a:r>
            <a:endParaRPr lang="en-US" sz="1000" dirty="0">
              <a:latin typeface="Times New Roman" panose="02020603050405020304" pitchFamily="18" charset="0"/>
              <a:cs typeface="Times New Roman" panose="02020603050405020304" pitchFamily="18" charset="0"/>
            </a:endParaRPr>
          </a:p>
        </p:txBody>
      </p:sp>
      <p:cxnSp>
        <p:nvCxnSpPr>
          <p:cNvPr id="38" name="Elbow Connector 37"/>
          <p:cNvCxnSpPr/>
          <p:nvPr/>
        </p:nvCxnSpPr>
        <p:spPr>
          <a:xfrm>
            <a:off x="4992895" y="4393980"/>
            <a:ext cx="849601" cy="31556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endCxn id="35" idx="0"/>
          </p:cNvCxnSpPr>
          <p:nvPr/>
        </p:nvCxnSpPr>
        <p:spPr>
          <a:xfrm>
            <a:off x="6728747" y="4941168"/>
            <a:ext cx="627516" cy="3153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a:off x="8207443" y="5574763"/>
            <a:ext cx="214700" cy="30250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7" idx="0"/>
          </p:cNvCxnSpPr>
          <p:nvPr/>
        </p:nvCxnSpPr>
        <p:spPr>
          <a:xfrm flipV="1">
            <a:off x="5381356" y="5470696"/>
            <a:ext cx="276401" cy="520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7" idx="0"/>
            <a:endCxn id="35" idx="1"/>
          </p:cNvCxnSpPr>
          <p:nvPr/>
        </p:nvCxnSpPr>
        <p:spPr>
          <a:xfrm flipV="1">
            <a:off x="5381356" y="5610432"/>
            <a:ext cx="1123726" cy="38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7" idx="3"/>
            <a:endCxn id="36" idx="1"/>
          </p:cNvCxnSpPr>
          <p:nvPr/>
        </p:nvCxnSpPr>
        <p:spPr>
          <a:xfrm>
            <a:off x="6220700" y="6117902"/>
            <a:ext cx="1471071" cy="6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4" name="Imagen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5726" y="4840227"/>
            <a:ext cx="919924" cy="634098"/>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
        <p:nvSpPr>
          <p:cNvPr id="48" name="Título 1"/>
          <p:cNvSpPr>
            <a:spLocks noGrp="1"/>
          </p:cNvSpPr>
          <p:nvPr>
            <p:ph type="title"/>
          </p:nvPr>
        </p:nvSpPr>
        <p:spPr>
          <a:xfrm>
            <a:off x="107950" y="115889"/>
            <a:ext cx="8785225" cy="650754"/>
          </a:xfrm>
        </p:spPr>
        <p:txBody>
          <a:bodyPr/>
          <a:lstStyle/>
          <a:p>
            <a:pPr eaLnBrk="1" hangingPunct="1"/>
            <a:r>
              <a:rPr lang="pt-BR" dirty="0"/>
              <a:t>Verification and validation results</a:t>
            </a:r>
            <a:endParaRPr lang="pt-BR" dirty="0" smtClean="0"/>
          </a:p>
        </p:txBody>
      </p:sp>
      <p:sp>
        <p:nvSpPr>
          <p:cNvPr id="45" name="Content Placeholder 2"/>
          <p:cNvSpPr txBox="1">
            <a:spLocks/>
          </p:cNvSpPr>
          <p:nvPr/>
        </p:nvSpPr>
        <p:spPr>
          <a:xfrm>
            <a:off x="401146" y="766643"/>
            <a:ext cx="2973598" cy="268123"/>
          </a:xfrm>
          <a:prstGeom prst="rect">
            <a:avLst/>
          </a:prstGeom>
          <a:solidFill>
            <a:schemeClr val="tx2">
              <a:lumMod val="50000"/>
            </a:schemeClr>
          </a:solidFill>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buNone/>
            </a:pPr>
            <a:r>
              <a:rPr lang="en-US" b="1" dirty="0" smtClean="0">
                <a:solidFill>
                  <a:schemeClr val="bg1"/>
                </a:solidFill>
                <a:latin typeface="Times New Roman" panose="02020603050405020304" pitchFamily="18" charset="0"/>
                <a:cs typeface="Times New Roman" panose="02020603050405020304" pitchFamily="18" charset="0"/>
              </a:rPr>
              <a:t>3</a:t>
            </a:r>
            <a:r>
              <a:rPr lang="en-US" b="1" dirty="0">
                <a:solidFill>
                  <a:schemeClr val="bg1"/>
                </a:solidFill>
                <a:latin typeface="Times New Roman" panose="02020603050405020304" pitchFamily="18" charset="0"/>
                <a:cs typeface="Times New Roman" panose="02020603050405020304" pitchFamily="18" charset="0"/>
              </a:rPr>
              <a:t>. Creating a domain model.</a:t>
            </a:r>
            <a:r>
              <a:rPr lang="es-ES" b="1" dirty="0" smtClean="0">
                <a:solidFill>
                  <a:schemeClr val="bg1"/>
                </a:solidFill>
                <a:latin typeface="Times New Roman" panose="02020603050405020304" pitchFamily="18" charset="0"/>
                <a:cs typeface="Times New Roman" panose="02020603050405020304" pitchFamily="18" charset="0"/>
              </a:rPr>
              <a:t> </a:t>
            </a:r>
            <a:endParaRPr lang="es-ES" b="1" dirty="0">
              <a:solidFill>
                <a:schemeClr val="bg1"/>
              </a:solidFill>
              <a:latin typeface="Times New Roman" panose="02020603050405020304" pitchFamily="18" charset="0"/>
              <a:cs typeface="Times New Roman" panose="02020603050405020304" pitchFamily="18" charset="0"/>
            </a:endParaRPr>
          </a:p>
          <a:p>
            <a:pPr marL="34299" indent="0" algn="ctr">
              <a:buFont typeface="Arial" pitchFamily="34" charset="0"/>
              <a:buNone/>
            </a:pPr>
            <a:endParaRPr lang="en-US" b="1" dirty="0" smtClean="0">
              <a:solidFill>
                <a:schemeClr val="bg1"/>
              </a:solidFill>
              <a:latin typeface="Times New Roman" panose="02020603050405020304" pitchFamily="18" charset="0"/>
              <a:cs typeface="Times New Roman" panose="02020603050405020304" pitchFamily="18" charset="0"/>
            </a:endParaRPr>
          </a:p>
          <a:p>
            <a:pPr marL="34299" indent="0">
              <a:buFont typeface="Arial" pitchFamily="34" charset="0"/>
              <a:buNone/>
            </a:pPr>
            <a:endParaRPr lang="es-CO"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016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08720" y="4970982"/>
            <a:ext cx="3447334" cy="1266330"/>
          </a:xfrm>
          <a:prstGeom prst="rect">
            <a:avLst/>
          </a:prstGeom>
          <a:ln>
            <a:solidFill>
              <a:srgbClr val="00B050"/>
            </a:solidFill>
          </a:ln>
        </p:spPr>
        <p:txBody>
          <a:bodyPr vert="horz" lIns="91440" tIns="45720" rIns="91440" bIns="45720" rtlCol="0">
            <a:noAutofit/>
          </a:bodyPr>
          <a:lstStyle/>
          <a:p>
            <a:pPr marL="34299" algn="just" defTabSz="685983">
              <a:lnSpc>
                <a:spcPct val="90000"/>
              </a:lnSpc>
              <a:spcBef>
                <a:spcPts val="1350"/>
              </a:spcBef>
              <a:buClr>
                <a:schemeClr val="tx1">
                  <a:lumMod val="65000"/>
                  <a:lumOff val="35000"/>
                </a:schemeClr>
              </a:buClr>
              <a:buSzPct val="80000"/>
            </a:pPr>
            <a:r>
              <a:rPr lang="en-US" sz="1400" b="1" dirty="0" smtClean="0">
                <a:solidFill>
                  <a:schemeClr val="tx2">
                    <a:lumMod val="75000"/>
                  </a:schemeClr>
                </a:solidFill>
                <a:latin typeface="Times New Roman" panose="02020603050405020304" pitchFamily="18" charset="0"/>
                <a:cs typeface="Times New Roman" panose="02020603050405020304" pitchFamily="18" charset="0"/>
              </a:rPr>
              <a:t>y </a:t>
            </a:r>
            <a:r>
              <a:rPr lang="en-US" sz="1400" b="1" dirty="0">
                <a:solidFill>
                  <a:schemeClr val="tx2">
                    <a:lumMod val="75000"/>
                  </a:schemeClr>
                </a:solidFill>
                <a:latin typeface="Times New Roman" panose="02020603050405020304" pitchFamily="18" charset="0"/>
                <a:cs typeface="Times New Roman" panose="02020603050405020304" pitchFamily="18" charset="0"/>
              </a:rPr>
              <a:t>+ </a:t>
            </a:r>
            <a:r>
              <a:rPr lang="en-US" sz="1400" dirty="0" smtClean="0">
                <a:solidFill>
                  <a:schemeClr val="tx2">
                    <a:lumMod val="75000"/>
                  </a:schemeClr>
                </a:solidFill>
                <a:latin typeface="Times New Roman" panose="02020603050405020304" pitchFamily="18" charset="0"/>
                <a:cs typeface="Times New Roman" panose="02020603050405020304" pitchFamily="18" charset="0"/>
              </a:rPr>
              <a:t>= 1 </a:t>
            </a:r>
            <a:r>
              <a:rPr lang="en-US" sz="1400" dirty="0">
                <a:solidFill>
                  <a:schemeClr val="tx2">
                    <a:lumMod val="75000"/>
                  </a:schemeClr>
                </a:solidFill>
                <a:latin typeface="Times New Roman" panose="02020603050405020304" pitchFamily="18" charset="0"/>
                <a:cs typeface="Times New Roman" panose="02020603050405020304" pitchFamily="18" charset="0"/>
              </a:rPr>
              <a:t>- 10 </a:t>
            </a:r>
            <a:r>
              <a:rPr lang="en-US" sz="1400" dirty="0" smtClean="0">
                <a:solidFill>
                  <a:schemeClr val="tx2">
                    <a:lumMod val="75000"/>
                  </a:schemeClr>
                </a:solidFill>
                <a:latin typeface="Times New Roman" panose="02020603050405020304" pitchFamily="18" charset="0"/>
                <a:cs typeface="Times New Roman" panose="02020603050405020304" pitchFamily="18" charset="0"/>
              </a:rPr>
              <a:t>...</a:t>
            </a:r>
            <a:r>
              <a:rPr lang="en-US" sz="1400" dirty="0" smtClean="0">
                <a:solidFill>
                  <a:schemeClr val="tx2">
                    <a:lumMod val="75000"/>
                  </a:schemeClr>
                </a:solidFill>
                <a:latin typeface="Times New Roman" panose="02020603050405020304" pitchFamily="18" charset="0"/>
                <a:cs typeface="Times New Roman" panose="02020603050405020304" pitchFamily="18" charset="0"/>
              </a:rPr>
              <a:t> Regions </a:t>
            </a:r>
            <a:r>
              <a:rPr lang="en-US" sz="1400" dirty="0">
                <a:solidFill>
                  <a:schemeClr val="tx2">
                    <a:lumMod val="75000"/>
                  </a:schemeClr>
                </a:solidFill>
                <a:latin typeface="Times New Roman" panose="02020603050405020304" pitchFamily="18" charset="0"/>
                <a:cs typeface="Times New Roman" panose="02020603050405020304" pitchFamily="18" charset="0"/>
              </a:rPr>
              <a:t>with recirculation with pressure and velocity gradients, </a:t>
            </a:r>
            <a:endParaRPr lang="en-US" sz="1400" dirty="0" smtClean="0">
              <a:solidFill>
                <a:schemeClr val="tx2">
                  <a:lumMod val="75000"/>
                </a:schemeClr>
              </a:solidFill>
              <a:latin typeface="Times New Roman" panose="02020603050405020304" pitchFamily="18" charset="0"/>
              <a:cs typeface="Times New Roman" panose="02020603050405020304" pitchFamily="18" charset="0"/>
            </a:endParaRPr>
          </a:p>
          <a:p>
            <a:pPr marL="34299" algn="just" defTabSz="685983">
              <a:lnSpc>
                <a:spcPct val="90000"/>
              </a:lnSpc>
              <a:spcBef>
                <a:spcPts val="1350"/>
              </a:spcBef>
              <a:buClr>
                <a:schemeClr val="tx1">
                  <a:lumMod val="65000"/>
                  <a:lumOff val="35000"/>
                </a:schemeClr>
              </a:buClr>
              <a:buSzPct val="80000"/>
            </a:pPr>
            <a:r>
              <a:rPr lang="en-US" sz="1400" b="1" dirty="0" smtClean="0">
                <a:solidFill>
                  <a:schemeClr val="tx2">
                    <a:lumMod val="75000"/>
                  </a:schemeClr>
                </a:solidFill>
                <a:latin typeface="Times New Roman" panose="02020603050405020304" pitchFamily="18" charset="0"/>
                <a:cs typeface="Times New Roman" panose="02020603050405020304" pitchFamily="18" charset="0"/>
              </a:rPr>
              <a:t>y + </a:t>
            </a:r>
            <a:r>
              <a:rPr lang="en-US" sz="14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1400" dirty="0">
                <a:solidFill>
                  <a:schemeClr val="tx2">
                    <a:lumMod val="75000"/>
                  </a:schemeClr>
                </a:solidFill>
                <a:latin typeface="Times New Roman" panose="02020603050405020304" pitchFamily="18" charset="0"/>
                <a:cs typeface="Times New Roman" panose="02020603050405020304" pitchFamily="18" charset="0"/>
              </a:rPr>
              <a:t>30 and </a:t>
            </a:r>
            <a:r>
              <a:rPr lang="en-US" sz="1400" dirty="0" smtClean="0">
                <a:solidFill>
                  <a:schemeClr val="tx2">
                    <a:lumMod val="75000"/>
                  </a:schemeClr>
                </a:solidFill>
                <a:latin typeface="Times New Roman" panose="02020603050405020304" pitchFamily="18" charset="0"/>
                <a:cs typeface="Times New Roman" panose="02020603050405020304" pitchFamily="18" charset="0"/>
              </a:rPr>
              <a:t>500 … Regions </a:t>
            </a:r>
            <a:r>
              <a:rPr lang="en-US" sz="1400" dirty="0">
                <a:solidFill>
                  <a:schemeClr val="tx2">
                    <a:lumMod val="75000"/>
                  </a:schemeClr>
                </a:solidFill>
                <a:latin typeface="Times New Roman" panose="02020603050405020304" pitchFamily="18" charset="0"/>
                <a:cs typeface="Times New Roman" panose="02020603050405020304" pitchFamily="18" charset="0"/>
              </a:rPr>
              <a:t>where </a:t>
            </a:r>
            <a:r>
              <a:rPr lang="en-US" sz="1400" dirty="0" smtClean="0">
                <a:solidFill>
                  <a:schemeClr val="tx2">
                    <a:lumMod val="75000"/>
                  </a:schemeClr>
                </a:solidFill>
                <a:latin typeface="Times New Roman" panose="02020603050405020304" pitchFamily="18" charset="0"/>
                <a:cs typeface="Times New Roman" panose="02020603050405020304" pitchFamily="18" charset="0"/>
              </a:rPr>
              <a:t>turbulent </a:t>
            </a:r>
            <a:r>
              <a:rPr lang="en-US" sz="1400" dirty="0">
                <a:solidFill>
                  <a:schemeClr val="tx2">
                    <a:lumMod val="75000"/>
                  </a:schemeClr>
                </a:solidFill>
                <a:latin typeface="Times New Roman" panose="02020603050405020304" pitchFamily="18" charset="0"/>
                <a:cs typeface="Times New Roman" panose="02020603050405020304" pitchFamily="18" charset="0"/>
              </a:rPr>
              <a:t>flow Begins to develop.</a:t>
            </a:r>
            <a:endParaRPr lang="es-ES" sz="14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l="10538" t="25201" r="3991" b="50293"/>
          <a:stretch/>
        </p:blipFill>
        <p:spPr>
          <a:xfrm>
            <a:off x="4499992" y="1196752"/>
            <a:ext cx="2232248" cy="1512168"/>
          </a:xfrm>
          <a:prstGeom prst="rect">
            <a:avLst/>
          </a:prstGeom>
          <a:ln>
            <a:solidFill>
              <a:schemeClr val="tx1"/>
            </a:solidFill>
          </a:ln>
        </p:spPr>
      </p:pic>
      <p:pic>
        <p:nvPicPr>
          <p:cNvPr id="12" name="Picture 11"/>
          <p:cNvPicPr>
            <a:picLocks noChangeAspect="1"/>
          </p:cNvPicPr>
          <p:nvPr/>
        </p:nvPicPr>
        <p:blipFill rotWithShape="1">
          <a:blip r:embed="rId2"/>
          <a:srcRect l="10811" t="50873" r="5209"/>
          <a:stretch/>
        </p:blipFill>
        <p:spPr>
          <a:xfrm>
            <a:off x="4499992" y="2708920"/>
            <a:ext cx="2232248" cy="3135616"/>
          </a:xfrm>
          <a:prstGeom prst="rect">
            <a:avLst/>
          </a:prstGeom>
          <a:ln>
            <a:solidFill>
              <a:schemeClr val="tx1"/>
            </a:solidFill>
          </a:ln>
        </p:spPr>
      </p:pic>
      <p:sp>
        <p:nvSpPr>
          <p:cNvPr id="3" name="Rectangle 2"/>
          <p:cNvSpPr/>
          <p:nvPr/>
        </p:nvSpPr>
        <p:spPr>
          <a:xfrm>
            <a:off x="6948264" y="2954288"/>
            <a:ext cx="2014538" cy="1200329"/>
          </a:xfrm>
          <a:prstGeom prst="rect">
            <a:avLst/>
          </a:prstGeom>
        </p:spPr>
        <p:txBody>
          <a:bodyPr wrap="square">
            <a:spAutoFit/>
          </a:bodyPr>
          <a:lstStyle/>
          <a:p>
            <a:pPr algn="just">
              <a:lnSpc>
                <a:spcPct val="150000"/>
              </a:lnSpc>
              <a:spcAft>
                <a:spcPts val="0"/>
              </a:spcAft>
            </a:pP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Figure 4</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Structured mesh used for 2D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and hybrid mesh modeling used for 3D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(b, c)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modeling.</a:t>
            </a:r>
            <a:endParaRPr lang="en-US" sz="1200" dirty="0">
              <a:solidFill>
                <a:schemeClr val="tx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Título 1"/>
          <p:cNvSpPr>
            <a:spLocks noGrp="1"/>
          </p:cNvSpPr>
          <p:nvPr>
            <p:ph type="title"/>
          </p:nvPr>
        </p:nvSpPr>
        <p:spPr>
          <a:xfrm>
            <a:off x="107950" y="115888"/>
            <a:ext cx="8785225" cy="865187"/>
          </a:xfrm>
        </p:spPr>
        <p:txBody>
          <a:bodyPr/>
          <a:lstStyle/>
          <a:p>
            <a:pPr eaLnBrk="1" hangingPunct="1"/>
            <a:r>
              <a:rPr lang="pt-BR" dirty="0">
                <a:solidFill>
                  <a:schemeClr val="tx2">
                    <a:lumMod val="75000"/>
                  </a:schemeClr>
                </a:solidFill>
              </a:rPr>
              <a:t>Verification and validation results</a:t>
            </a:r>
            <a:endParaRPr lang="pt-BR" dirty="0" smtClean="0">
              <a:solidFill>
                <a:schemeClr val="tx2">
                  <a:lumMod val="75000"/>
                </a:schemeClr>
              </a:solidFill>
            </a:endParaRPr>
          </a:p>
        </p:txBody>
      </p:sp>
      <p:sp>
        <p:nvSpPr>
          <p:cNvPr id="11" name="Content Placeholder 2"/>
          <p:cNvSpPr txBox="1">
            <a:spLocks/>
          </p:cNvSpPr>
          <p:nvPr/>
        </p:nvSpPr>
        <p:spPr>
          <a:xfrm>
            <a:off x="444724" y="790516"/>
            <a:ext cx="3375326" cy="318199"/>
          </a:xfrm>
          <a:prstGeom prst="rect">
            <a:avLst/>
          </a:prstGeom>
          <a:solidFill>
            <a:schemeClr val="tx2">
              <a:lumMod val="50000"/>
            </a:schemeClr>
          </a:solidFill>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buNone/>
            </a:pPr>
            <a:r>
              <a:rPr lang="en-US" b="1" dirty="0">
                <a:solidFill>
                  <a:schemeClr val="bg1"/>
                </a:solidFill>
                <a:latin typeface="Times New Roman" panose="02020603050405020304" pitchFamily="18" charset="0"/>
                <a:cs typeface="Times New Roman" panose="02020603050405020304" pitchFamily="18" charset="0"/>
              </a:rPr>
              <a:t>4. Design and creation of the mesh</a:t>
            </a:r>
            <a:r>
              <a:rPr lang="es-ES" b="1" dirty="0" smtClean="0">
                <a:solidFill>
                  <a:schemeClr val="bg1"/>
                </a:solidFill>
                <a:latin typeface="Times New Roman" panose="02020603050405020304" pitchFamily="18" charset="0"/>
                <a:cs typeface="Times New Roman" panose="02020603050405020304" pitchFamily="18" charset="0"/>
              </a:rPr>
              <a:t> </a:t>
            </a:r>
            <a:endParaRPr lang="es-ES" b="1" dirty="0">
              <a:solidFill>
                <a:schemeClr val="bg1"/>
              </a:solidFill>
              <a:latin typeface="Times New Roman" panose="02020603050405020304" pitchFamily="18" charset="0"/>
              <a:cs typeface="Times New Roman" panose="02020603050405020304" pitchFamily="18" charset="0"/>
            </a:endParaRPr>
          </a:p>
          <a:p>
            <a:pPr marL="34299" indent="0" algn="ctr">
              <a:buFont typeface="Arial" pitchFamily="34" charset="0"/>
              <a:buNone/>
            </a:pPr>
            <a:endParaRPr lang="en-US" b="1" dirty="0" smtClean="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110142" y="2339588"/>
            <a:ext cx="389850" cy="369332"/>
          </a:xfrm>
          <a:prstGeom prst="rect">
            <a:avLst/>
          </a:prstGeom>
          <a:noFill/>
        </p:spPr>
        <p:txBody>
          <a:bodyPr wrap="none" rtlCol="0">
            <a:spAutoFit/>
          </a:bodyPr>
          <a:lstStyle/>
          <a:p>
            <a:r>
              <a:rPr lang="es-ES" dirty="0" smtClean="0"/>
              <a:t>a)</a:t>
            </a:r>
            <a:endParaRPr lang="en-US" dirty="0"/>
          </a:p>
        </p:txBody>
      </p:sp>
      <p:sp>
        <p:nvSpPr>
          <p:cNvPr id="10" name="TextBox 9"/>
          <p:cNvSpPr txBox="1"/>
          <p:nvPr/>
        </p:nvSpPr>
        <p:spPr>
          <a:xfrm>
            <a:off x="4114104" y="3851756"/>
            <a:ext cx="389850" cy="369332"/>
          </a:xfrm>
          <a:prstGeom prst="rect">
            <a:avLst/>
          </a:prstGeom>
          <a:noFill/>
        </p:spPr>
        <p:txBody>
          <a:bodyPr wrap="none" rtlCol="0">
            <a:spAutoFit/>
          </a:bodyPr>
          <a:lstStyle/>
          <a:p>
            <a:r>
              <a:rPr lang="es-ES" dirty="0" smtClean="0"/>
              <a:t>b)</a:t>
            </a:r>
            <a:endParaRPr lang="en-US" dirty="0"/>
          </a:p>
        </p:txBody>
      </p:sp>
      <p:sp>
        <p:nvSpPr>
          <p:cNvPr id="13" name="TextBox 12"/>
          <p:cNvSpPr txBox="1"/>
          <p:nvPr/>
        </p:nvSpPr>
        <p:spPr>
          <a:xfrm>
            <a:off x="4110142" y="5511126"/>
            <a:ext cx="377026" cy="369332"/>
          </a:xfrm>
          <a:prstGeom prst="rect">
            <a:avLst/>
          </a:prstGeom>
          <a:noFill/>
        </p:spPr>
        <p:txBody>
          <a:bodyPr wrap="none" rtlCol="0">
            <a:spAutoFit/>
          </a:bodyPr>
          <a:lstStyle/>
          <a:p>
            <a:r>
              <a:rPr lang="es-ES" dirty="0"/>
              <a:t>c</a:t>
            </a:r>
            <a:r>
              <a:rPr lang="es-ES" dirty="0" smtClean="0"/>
              <a:t>)</a:t>
            </a:r>
            <a:endParaRPr lang="en-US" dirty="0"/>
          </a:p>
        </p:txBody>
      </p:sp>
      <p:sp>
        <p:nvSpPr>
          <p:cNvPr id="6" name="Pentagon 5"/>
          <p:cNvSpPr/>
          <p:nvPr/>
        </p:nvSpPr>
        <p:spPr>
          <a:xfrm>
            <a:off x="395536" y="1556792"/>
            <a:ext cx="1368152" cy="432048"/>
          </a:xfrm>
          <a:prstGeom prst="homePlat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75000"/>
                  </a:schemeClr>
                </a:solidFill>
                <a:latin typeface="Times New Roman" panose="02020603050405020304" pitchFamily="18" charset="0"/>
                <a:cs typeface="Times New Roman" panose="02020603050405020304" pitchFamily="18" charset="0"/>
              </a:rPr>
              <a:t>Geometry</a:t>
            </a:r>
            <a:endParaRPr lang="es-CO" b="1" dirty="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907705" y="1559031"/>
            <a:ext cx="1863157" cy="42756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latin typeface="Times New Roman" panose="02020603050405020304" pitchFamily="18" charset="0"/>
                <a:cs typeface="Times New Roman" panose="02020603050405020304" pitchFamily="18" charset="0"/>
              </a:rPr>
              <a:t>CAD </a:t>
            </a:r>
            <a:r>
              <a:rPr lang="en-US" b="1" dirty="0" smtClean="0">
                <a:solidFill>
                  <a:schemeClr val="tx2">
                    <a:lumMod val="75000"/>
                  </a:schemeClr>
                </a:solidFill>
                <a:latin typeface="Times New Roman" panose="02020603050405020304" pitchFamily="18" charset="0"/>
                <a:cs typeface="Times New Roman" panose="02020603050405020304" pitchFamily="18" charset="0"/>
              </a:rPr>
              <a:t>tool</a:t>
            </a:r>
            <a:endParaRPr lang="en-US" dirty="0"/>
          </a:p>
        </p:txBody>
      </p:sp>
      <p:sp>
        <p:nvSpPr>
          <p:cNvPr id="16" name="Rounded Rectangle 15"/>
          <p:cNvSpPr/>
          <p:nvPr/>
        </p:nvSpPr>
        <p:spPr>
          <a:xfrm>
            <a:off x="395536" y="3081421"/>
            <a:ext cx="1645075" cy="5738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lumMod val="75000"/>
                  </a:schemeClr>
                </a:solidFill>
                <a:latin typeface="Times New Roman" panose="02020603050405020304" pitchFamily="18" charset="0"/>
                <a:cs typeface="Times New Roman" panose="02020603050405020304" pitchFamily="18" charset="0"/>
              </a:rPr>
              <a:t>mesh -workbench </a:t>
            </a:r>
            <a:r>
              <a:rPr lang="en-US" sz="1400" dirty="0" smtClean="0">
                <a:solidFill>
                  <a:schemeClr val="tx2">
                    <a:lumMod val="75000"/>
                  </a:schemeClr>
                </a:solidFill>
                <a:latin typeface="Times New Roman" panose="02020603050405020304" pitchFamily="18" charset="0"/>
                <a:cs typeface="Times New Roman" panose="02020603050405020304" pitchFamily="18" charset="0"/>
              </a:rPr>
              <a:t>(</a:t>
            </a:r>
            <a:r>
              <a:rPr lang="en-US" sz="1400" b="1" dirty="0" smtClean="0">
                <a:solidFill>
                  <a:schemeClr val="tx2">
                    <a:lumMod val="75000"/>
                  </a:schemeClr>
                </a:solidFill>
                <a:latin typeface="Times New Roman" panose="02020603050405020304" pitchFamily="18" charset="0"/>
                <a:cs typeface="Times New Roman" panose="02020603050405020304" pitchFamily="18" charset="0"/>
              </a:rPr>
              <a:t>2D)</a:t>
            </a:r>
            <a:endParaRPr lang="en-US" sz="1400" dirty="0"/>
          </a:p>
        </p:txBody>
      </p:sp>
      <p:sp>
        <p:nvSpPr>
          <p:cNvPr id="18" name="Rounded Rectangle 17"/>
          <p:cNvSpPr/>
          <p:nvPr/>
        </p:nvSpPr>
        <p:spPr>
          <a:xfrm>
            <a:off x="2331866" y="3082959"/>
            <a:ext cx="1440162" cy="57228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lumMod val="75000"/>
                  </a:schemeClr>
                </a:solidFill>
                <a:latin typeface="Times New Roman" panose="02020603050405020304" pitchFamily="18" charset="0"/>
                <a:cs typeface="Times New Roman" panose="02020603050405020304" pitchFamily="18" charset="0"/>
              </a:rPr>
              <a:t>ICEM CFD </a:t>
            </a:r>
            <a:r>
              <a:rPr lang="en-US" sz="1400" b="1" dirty="0" smtClean="0">
                <a:solidFill>
                  <a:schemeClr val="tx2">
                    <a:lumMod val="75000"/>
                  </a:schemeClr>
                </a:solidFill>
                <a:latin typeface="Times New Roman" panose="02020603050405020304" pitchFamily="18" charset="0"/>
                <a:cs typeface="Times New Roman" panose="02020603050405020304" pitchFamily="18" charset="0"/>
              </a:rPr>
              <a:t>(3D)</a:t>
            </a:r>
            <a:endParaRPr lang="en-US" sz="1400" dirty="0"/>
          </a:p>
        </p:txBody>
      </p:sp>
      <p:sp>
        <p:nvSpPr>
          <p:cNvPr id="8" name="Down Arrow 7"/>
          <p:cNvSpPr/>
          <p:nvPr/>
        </p:nvSpPr>
        <p:spPr>
          <a:xfrm>
            <a:off x="1235213" y="2339081"/>
            <a:ext cx="1912345" cy="614700"/>
          </a:xfrm>
          <a:prstGeom prst="down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2">
                    <a:lumMod val="75000"/>
                  </a:schemeClr>
                </a:solidFill>
                <a:latin typeface="Times New Roman" panose="02020603050405020304" pitchFamily="18" charset="0"/>
                <a:cs typeface="Times New Roman" panose="02020603050405020304" pitchFamily="18" charset="0"/>
              </a:rPr>
              <a:t>Mesh</a:t>
            </a:r>
            <a:endParaRPr lang="es-CO" b="1" dirty="0">
              <a:solidFill>
                <a:schemeClr val="bg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30352" y="3934175"/>
            <a:ext cx="1595887" cy="5738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lumMod val="75000"/>
                  </a:schemeClr>
                </a:solidFill>
                <a:latin typeface="Times New Roman" panose="02020603050405020304" pitchFamily="18" charset="0"/>
                <a:cs typeface="Times New Roman" panose="02020603050405020304" pitchFamily="18" charset="0"/>
              </a:rPr>
              <a:t>square structured cells</a:t>
            </a:r>
            <a:endParaRPr lang="en-US" sz="1400" dirty="0"/>
          </a:p>
        </p:txBody>
      </p:sp>
      <p:sp>
        <p:nvSpPr>
          <p:cNvPr id="20" name="Rounded Rectangle 19"/>
          <p:cNvSpPr/>
          <p:nvPr/>
        </p:nvSpPr>
        <p:spPr>
          <a:xfrm>
            <a:off x="2328041" y="4001375"/>
            <a:ext cx="1442821" cy="86778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9" algn="just" defTabSz="685983">
              <a:lnSpc>
                <a:spcPct val="90000"/>
              </a:lnSpc>
              <a:spcBef>
                <a:spcPts val="1350"/>
              </a:spcBef>
              <a:buClr>
                <a:schemeClr val="tx1">
                  <a:lumMod val="65000"/>
                  <a:lumOff val="35000"/>
                </a:schemeClr>
              </a:buClr>
              <a:buSzPct val="80000"/>
              <a:buFont typeface="Arial" pitchFamily="34" charset="0"/>
              <a:buNone/>
            </a:pPr>
            <a:r>
              <a:rPr lang="en-US" sz="1400" b="1" dirty="0" smtClean="0">
                <a:solidFill>
                  <a:schemeClr val="tx2">
                    <a:lumMod val="75000"/>
                  </a:schemeClr>
                </a:solidFill>
                <a:latin typeface="Times New Roman" panose="02020603050405020304" pitchFamily="18" charset="0"/>
                <a:cs typeface="Times New Roman" panose="02020603050405020304" pitchFamily="18" charset="0"/>
              </a:rPr>
              <a:t>Delaunay </a:t>
            </a:r>
            <a:r>
              <a:rPr lang="en-US" sz="1400" b="1" dirty="0">
                <a:solidFill>
                  <a:schemeClr val="tx2">
                    <a:lumMod val="75000"/>
                  </a:schemeClr>
                </a:solidFill>
                <a:latin typeface="Times New Roman" panose="02020603050405020304" pitchFamily="18" charset="0"/>
                <a:cs typeface="Times New Roman" panose="02020603050405020304" pitchFamily="18" charset="0"/>
              </a:rPr>
              <a:t>method </a:t>
            </a:r>
            <a:r>
              <a:rPr lang="en-US" sz="1400" b="1" dirty="0" smtClean="0">
                <a:solidFill>
                  <a:schemeClr val="tx2">
                    <a:lumMod val="75000"/>
                  </a:schemeClr>
                </a:solidFill>
                <a:latin typeface="Times New Roman" panose="02020603050405020304" pitchFamily="18" charset="0"/>
                <a:cs typeface="Times New Roman" panose="02020603050405020304" pitchFamily="18" charset="0"/>
              </a:rPr>
              <a:t>(tetrahedron, hexagonal).</a:t>
            </a:r>
            <a:endParaRPr lang="es-ES" sz="1400" b="1" dirty="0">
              <a:solidFill>
                <a:schemeClr val="tx2">
                  <a:lumMod val="75000"/>
                </a:schemeClr>
              </a:solidFill>
              <a:latin typeface="Times New Roman" panose="02020603050405020304" pitchFamily="18" charset="0"/>
              <a:cs typeface="Times New Roman" panose="02020603050405020304" pitchFamily="18" charset="0"/>
            </a:endParaRPr>
          </a:p>
        </p:txBody>
      </p:sp>
      <p:cxnSp>
        <p:nvCxnSpPr>
          <p:cNvPr id="21" name="Straight Arrow Connector 20"/>
          <p:cNvCxnSpPr>
            <a:stCxn id="16" idx="2"/>
            <a:endCxn id="19" idx="0"/>
          </p:cNvCxnSpPr>
          <p:nvPr/>
        </p:nvCxnSpPr>
        <p:spPr>
          <a:xfrm>
            <a:off x="1218074" y="3655246"/>
            <a:ext cx="10222" cy="278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2"/>
            <a:endCxn id="20" idx="0"/>
          </p:cNvCxnSpPr>
          <p:nvPr/>
        </p:nvCxnSpPr>
        <p:spPr>
          <a:xfrm flipH="1">
            <a:off x="3049452" y="3655246"/>
            <a:ext cx="2495" cy="346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772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596837"/>
            <a:ext cx="4383438" cy="2484158"/>
          </a:xfrm>
          <a:prstGeom prst="rect">
            <a:avLst/>
          </a:prstGeom>
          <a:ln>
            <a:solidFill>
              <a:schemeClr val="tx1"/>
            </a:solidFill>
          </a:ln>
        </p:spPr>
      </p:pic>
      <p:sp>
        <p:nvSpPr>
          <p:cNvPr id="14" name="Rectangle 13"/>
          <p:cNvSpPr/>
          <p:nvPr/>
        </p:nvSpPr>
        <p:spPr>
          <a:xfrm>
            <a:off x="417300" y="1268760"/>
            <a:ext cx="3447334" cy="233586"/>
          </a:xfrm>
          <a:prstGeom prst="rect">
            <a:avLst/>
          </a:prstGeom>
        </p:spPr>
        <p:txBody>
          <a:bodyPr vert="horz" lIns="91440" tIns="45720" rIns="91440" bIns="45720" rtlCol="0">
            <a:noAutofit/>
          </a:bodyPr>
          <a:lstStyle/>
          <a:p>
            <a:pPr marL="34299" algn="just" defTabSz="685983">
              <a:lnSpc>
                <a:spcPct val="90000"/>
              </a:lnSpc>
              <a:spcBef>
                <a:spcPts val="1350"/>
              </a:spcBef>
              <a:buClr>
                <a:schemeClr val="tx1">
                  <a:lumMod val="65000"/>
                  <a:lumOff val="35000"/>
                </a:schemeClr>
              </a:buClr>
              <a:buSzPct val="80000"/>
              <a:buFont typeface="Arial" pitchFamily="34" charset="0"/>
              <a:buNone/>
            </a:pPr>
            <a:endParaRPr lang="es-ES" sz="1100" dirty="0">
              <a:solidFill>
                <a:schemeClr val="tx2">
                  <a:lumMod val="75000"/>
                </a:schemeClr>
              </a:solidFill>
            </a:endParaRPr>
          </a:p>
        </p:txBody>
      </p:sp>
      <p:sp>
        <p:nvSpPr>
          <p:cNvPr id="19" name="Rectangle 18"/>
          <p:cNvSpPr/>
          <p:nvPr/>
        </p:nvSpPr>
        <p:spPr>
          <a:xfrm>
            <a:off x="538785" y="1268760"/>
            <a:ext cx="2249427" cy="345058"/>
          </a:xfrm>
          <a:prstGeom prst="rect">
            <a:avLst/>
          </a:prstGeom>
        </p:spPr>
        <p:txBody>
          <a:bodyPr vert="horz" lIns="91440" tIns="45720" rIns="91440" bIns="45720" rtlCol="0">
            <a:noAutofit/>
          </a:bodyPr>
          <a:lstStyle/>
          <a:p>
            <a:pPr marL="205749" indent="-171450" defTabSz="685983">
              <a:lnSpc>
                <a:spcPct val="90000"/>
              </a:lnSpc>
              <a:spcBef>
                <a:spcPts val="1350"/>
              </a:spcBef>
              <a:buClr>
                <a:schemeClr val="tx1">
                  <a:lumMod val="65000"/>
                  <a:lumOff val="35000"/>
                </a:schemeClr>
              </a:buClr>
              <a:buSzPct val="80000"/>
              <a:buFont typeface="Wingdings" panose="05000000000000000000" pitchFamily="2" charset="2"/>
              <a:buChar char="q"/>
            </a:pPr>
            <a:r>
              <a:rPr lang="es-ES" sz="1100" b="1" i="1" dirty="0" smtClean="0"/>
              <a:t>Boundary conditions</a:t>
            </a:r>
            <a:r>
              <a:rPr lang="es-ES" sz="1100" b="1" i="1" dirty="0"/>
              <a:t>:</a:t>
            </a:r>
            <a:endParaRPr lang="es-ES" sz="1100" dirty="0">
              <a:solidFill>
                <a:srgbClr val="C00000"/>
              </a:solidFill>
            </a:endParaRPr>
          </a:p>
        </p:txBody>
      </p:sp>
      <p:sp>
        <p:nvSpPr>
          <p:cNvPr id="21" name="Rectangle 20"/>
          <p:cNvSpPr/>
          <p:nvPr/>
        </p:nvSpPr>
        <p:spPr>
          <a:xfrm>
            <a:off x="323528" y="5537345"/>
            <a:ext cx="8454297" cy="699967"/>
          </a:xfrm>
          <a:prstGeom prst="rect">
            <a:avLst/>
          </a:prstGeom>
        </p:spPr>
        <p:txBody>
          <a:bodyPr vert="horz" lIns="91440" tIns="45720" rIns="91440" bIns="45720" rtlCol="0">
            <a:noAutofit/>
          </a:bodyPr>
          <a:lstStyle/>
          <a:p>
            <a:pPr marL="34299" algn="just" defTabSz="685983">
              <a:lnSpc>
                <a:spcPct val="90000"/>
              </a:lnSpc>
              <a:spcBef>
                <a:spcPts val="1350"/>
              </a:spcBef>
              <a:buClr>
                <a:schemeClr val="tx1">
                  <a:lumMod val="65000"/>
                  <a:lumOff val="35000"/>
                </a:schemeClr>
              </a:buClr>
              <a:buSzPct val="80000"/>
            </a:pPr>
            <a:r>
              <a:rPr lang="en-US" sz="1200" dirty="0" smtClean="0">
                <a:solidFill>
                  <a:schemeClr val="tx2">
                    <a:lumMod val="75000"/>
                  </a:schemeClr>
                </a:solidFill>
                <a:latin typeface="Times New Roman" panose="02020603050405020304" pitchFamily="18" charset="0"/>
                <a:cs typeface="Times New Roman" panose="02020603050405020304" pitchFamily="18" charset="0"/>
              </a:rPr>
              <a:t>The </a:t>
            </a:r>
            <a:r>
              <a:rPr lang="en-US" sz="1200" dirty="0">
                <a:solidFill>
                  <a:schemeClr val="tx2">
                    <a:lumMod val="75000"/>
                  </a:schemeClr>
                </a:solidFill>
                <a:latin typeface="Times New Roman" panose="02020603050405020304" pitchFamily="18" charset="0"/>
                <a:cs typeface="Times New Roman" panose="02020603050405020304" pitchFamily="18" charset="0"/>
              </a:rPr>
              <a:t>models of multiphase (VOF), of viscosity (turbulence), discretization were configured. Also </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boundary </a:t>
            </a:r>
            <a:r>
              <a:rPr lang="en-US" sz="1200" dirty="0">
                <a:solidFill>
                  <a:schemeClr val="tx2">
                    <a:lumMod val="75000"/>
                  </a:schemeClr>
                </a:solidFill>
                <a:latin typeface="Times New Roman" panose="02020603050405020304" pitchFamily="18" charset="0"/>
                <a:cs typeface="Times New Roman" panose="02020603050405020304" pitchFamily="18" charset="0"/>
              </a:rPr>
              <a:t>conditions, relaxation factors for parameters (0.1 for 2D and 0.4 for 3D), residual monitors (</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10</a:t>
            </a:r>
            <a:r>
              <a:rPr lang="en-US" sz="1200" baseline="30000" dirty="0" smtClean="0">
                <a:solidFill>
                  <a:schemeClr val="tx2">
                    <a:lumMod val="75000"/>
                  </a:schemeClr>
                </a:solidFill>
                <a:latin typeface="Times New Roman" panose="02020603050405020304" pitchFamily="18" charset="0"/>
                <a:cs typeface="Times New Roman" panose="02020603050405020304" pitchFamily="18" charset="0"/>
              </a:rPr>
              <a:t>-5</a:t>
            </a:r>
            <a:r>
              <a:rPr lang="en-US" sz="1200" dirty="0">
                <a:solidFill>
                  <a:schemeClr val="tx2">
                    <a:lumMod val="75000"/>
                  </a:schemeClr>
                </a:solidFill>
                <a:latin typeface="Times New Roman" panose="02020603050405020304" pitchFamily="18" charset="0"/>
                <a:cs typeface="Times New Roman" panose="02020603050405020304" pitchFamily="18" charset="0"/>
              </a:rPr>
              <a:t>, with acceptance criteria </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10</a:t>
            </a:r>
            <a:r>
              <a:rPr lang="en-US" sz="1200" baseline="30000" dirty="0" smtClean="0">
                <a:solidFill>
                  <a:schemeClr val="tx2">
                    <a:lumMod val="75000"/>
                  </a:schemeClr>
                </a:solidFill>
                <a:latin typeface="Times New Roman" panose="02020603050405020304" pitchFamily="18" charset="0"/>
                <a:cs typeface="Times New Roman" panose="02020603050405020304" pitchFamily="18" charset="0"/>
              </a:rPr>
              <a:t>-3 </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to 10</a:t>
            </a:r>
            <a:r>
              <a:rPr lang="en-US" sz="1200" baseline="30000" dirty="0" smtClean="0">
                <a:solidFill>
                  <a:schemeClr val="tx2">
                    <a:lumMod val="75000"/>
                  </a:schemeClr>
                </a:solidFill>
                <a:latin typeface="Times New Roman" panose="02020603050405020304" pitchFamily="18" charset="0"/>
                <a:cs typeface="Times New Roman" panose="02020603050405020304" pitchFamily="18" charset="0"/>
              </a:rPr>
              <a:t>-5</a:t>
            </a:r>
            <a:r>
              <a:rPr lang="en-US" sz="1200" dirty="0">
                <a:solidFill>
                  <a:schemeClr val="tx2">
                    <a:lumMod val="75000"/>
                  </a:schemeClr>
                </a:solidFill>
                <a:latin typeface="Times New Roman" panose="02020603050405020304" pitchFamily="18" charset="0"/>
                <a:cs typeface="Times New Roman" panose="02020603050405020304" pitchFamily="18" charset="0"/>
              </a:rPr>
              <a:t>), monitoring surfaces (mass flow a</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nd </a:t>
            </a:r>
            <a:r>
              <a:rPr lang="en-US" sz="1200" dirty="0">
                <a:solidFill>
                  <a:schemeClr val="tx2">
                    <a:lumMod val="75000"/>
                  </a:schemeClr>
                </a:solidFill>
                <a:latin typeface="Times New Roman" panose="02020603050405020304" pitchFamily="18" charset="0"/>
                <a:cs typeface="Times New Roman" panose="02020603050405020304" pitchFamily="18" charset="0"/>
              </a:rPr>
              <a:t>static pressure). Configuring Solution Initialization (initial conditions), </a:t>
            </a:r>
            <a:r>
              <a:rPr lang="en-US" sz="1200" dirty="0" err="1" smtClean="0">
                <a:solidFill>
                  <a:schemeClr val="tx2">
                    <a:lumMod val="75000"/>
                  </a:schemeClr>
                </a:solidFill>
                <a:latin typeface="Times New Roman" panose="02020603050405020304" pitchFamily="18" charset="0"/>
                <a:cs typeface="Times New Roman" panose="02020603050405020304" pitchFamily="18" charset="0"/>
              </a:rPr>
              <a:t>autosave</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 </a:t>
            </a:r>
            <a:r>
              <a:rPr lang="en-US" sz="1200" dirty="0">
                <a:solidFill>
                  <a:schemeClr val="tx2">
                    <a:lumMod val="75000"/>
                  </a:schemeClr>
                </a:solidFill>
                <a:latin typeface="Times New Roman" panose="02020603050405020304" pitchFamily="18" charset="0"/>
                <a:cs typeface="Times New Roman" panose="02020603050405020304" pitchFamily="18" charset="0"/>
              </a:rPr>
              <a:t>and boot (No. Iterations)</a:t>
            </a:r>
            <a:endParaRPr lang="es-ES" sz="1200" dirty="0">
              <a:solidFill>
                <a:schemeClr val="tx2">
                  <a:lumMod val="75000"/>
                </a:schemeClr>
              </a:solidFill>
              <a:latin typeface="Times New Roman" panose="02020603050405020304" pitchFamily="18" charset="0"/>
              <a:cs typeface="Times New Roman" panose="02020603050405020304" pitchFamily="18" charset="0"/>
            </a:endParaRPr>
          </a:p>
          <a:p>
            <a:pPr marL="34299" algn="just" defTabSz="685983">
              <a:lnSpc>
                <a:spcPct val="90000"/>
              </a:lnSpc>
              <a:spcBef>
                <a:spcPts val="1350"/>
              </a:spcBef>
              <a:buClr>
                <a:schemeClr val="tx1">
                  <a:lumMod val="65000"/>
                  <a:lumOff val="35000"/>
                </a:schemeClr>
              </a:buClr>
              <a:buSzPct val="80000"/>
              <a:buFont typeface="Arial" pitchFamily="34" charset="0"/>
              <a:buNone/>
            </a:pPr>
            <a:endParaRPr lang="es-ES" sz="1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2" name="Título 1"/>
          <p:cNvSpPr>
            <a:spLocks noGrp="1"/>
          </p:cNvSpPr>
          <p:nvPr>
            <p:ph type="title"/>
          </p:nvPr>
        </p:nvSpPr>
        <p:spPr>
          <a:xfrm>
            <a:off x="107950" y="115888"/>
            <a:ext cx="8785225" cy="865187"/>
          </a:xfrm>
        </p:spPr>
        <p:txBody>
          <a:bodyPr/>
          <a:lstStyle/>
          <a:p>
            <a:pPr eaLnBrk="1" hangingPunct="1"/>
            <a:r>
              <a:rPr lang="pt-BR" dirty="0">
                <a:solidFill>
                  <a:schemeClr val="tx2">
                    <a:lumMod val="75000"/>
                  </a:schemeClr>
                </a:solidFill>
                <a:latin typeface="Arial" charset="0"/>
                <a:cs typeface="Arial" charset="0"/>
              </a:rPr>
              <a:t>Verification</a:t>
            </a:r>
            <a:r>
              <a:rPr lang="pt-BR" dirty="0">
                <a:latin typeface="Arial" charset="0"/>
                <a:cs typeface="Arial" charset="0"/>
              </a:rPr>
              <a:t> and validation results</a:t>
            </a:r>
            <a:endParaRPr lang="pt-BR" dirty="0" smtClean="0">
              <a:latin typeface="Arial" charset="0"/>
              <a:cs typeface="Arial" charset="0"/>
            </a:endParaRPr>
          </a:p>
        </p:txBody>
      </p:sp>
      <p:pic>
        <p:nvPicPr>
          <p:cNvPr id="4" name="Picture 3"/>
          <p:cNvPicPr>
            <a:picLocks noChangeAspect="1"/>
          </p:cNvPicPr>
          <p:nvPr/>
        </p:nvPicPr>
        <p:blipFill>
          <a:blip r:embed="rId3"/>
          <a:stretch>
            <a:fillRect/>
          </a:stretch>
        </p:blipFill>
        <p:spPr>
          <a:xfrm>
            <a:off x="4644008" y="3071796"/>
            <a:ext cx="4397549" cy="1941380"/>
          </a:xfrm>
          <a:prstGeom prst="rect">
            <a:avLst/>
          </a:prstGeom>
          <a:ln>
            <a:solidFill>
              <a:schemeClr val="tx1"/>
            </a:solidFill>
          </a:ln>
        </p:spPr>
      </p:pic>
      <p:pic>
        <p:nvPicPr>
          <p:cNvPr id="8" name="Picture 7"/>
          <p:cNvPicPr>
            <a:picLocks noChangeAspect="1"/>
          </p:cNvPicPr>
          <p:nvPr/>
        </p:nvPicPr>
        <p:blipFill rotWithShape="1">
          <a:blip r:embed="rId4"/>
          <a:srcRect l="91596" t="71754" r="297" b="15643"/>
          <a:stretch/>
        </p:blipFill>
        <p:spPr>
          <a:xfrm>
            <a:off x="4788024" y="1631461"/>
            <a:ext cx="548096" cy="570784"/>
          </a:xfrm>
          <a:prstGeom prst="rect">
            <a:avLst/>
          </a:prstGeom>
          <a:ln>
            <a:solidFill>
              <a:schemeClr val="tx1"/>
            </a:solidFill>
          </a:ln>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l="91631" t="74625" b="6454"/>
          <a:stretch/>
        </p:blipFill>
        <p:spPr>
          <a:xfrm>
            <a:off x="3950801" y="4484437"/>
            <a:ext cx="558021" cy="528739"/>
          </a:xfrm>
          <a:prstGeom prst="rect">
            <a:avLst/>
          </a:prstGeom>
          <a:ln>
            <a:solidFill>
              <a:schemeClr val="tx1"/>
            </a:solidFill>
          </a:ln>
        </p:spPr>
      </p:pic>
      <p:sp>
        <p:nvSpPr>
          <p:cNvPr id="10" name="Content Placeholder 2"/>
          <p:cNvSpPr txBox="1">
            <a:spLocks/>
          </p:cNvSpPr>
          <p:nvPr/>
        </p:nvSpPr>
        <p:spPr>
          <a:xfrm>
            <a:off x="323528" y="908720"/>
            <a:ext cx="4464496" cy="318199"/>
          </a:xfrm>
          <a:prstGeom prst="rect">
            <a:avLst/>
          </a:prstGeom>
          <a:solidFill>
            <a:schemeClr val="tx2">
              <a:lumMod val="50000"/>
            </a:schemeClr>
          </a:solidFill>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buNone/>
            </a:pPr>
            <a:r>
              <a:rPr lang="en-US" b="1" dirty="0">
                <a:solidFill>
                  <a:schemeClr val="bg1"/>
                </a:solidFill>
              </a:rPr>
              <a:t>4. Design and creation of the </a:t>
            </a:r>
            <a:r>
              <a:rPr lang="en-US" b="1" dirty="0" smtClean="0">
                <a:solidFill>
                  <a:schemeClr val="bg1"/>
                </a:solidFill>
              </a:rPr>
              <a:t>mesh (</a:t>
            </a:r>
            <a:r>
              <a:rPr lang="en-US" b="1" i="1" dirty="0" smtClean="0">
                <a:solidFill>
                  <a:schemeClr val="bg1"/>
                </a:solidFill>
              </a:rPr>
              <a:t>continuation</a:t>
            </a:r>
            <a:r>
              <a:rPr lang="en-US" b="1" dirty="0" smtClean="0">
                <a:solidFill>
                  <a:schemeClr val="bg1"/>
                </a:solidFill>
              </a:rPr>
              <a:t>)</a:t>
            </a:r>
            <a:r>
              <a:rPr lang="es-ES" b="1" dirty="0" smtClean="0">
                <a:solidFill>
                  <a:schemeClr val="bg1"/>
                </a:solidFill>
              </a:rPr>
              <a:t> </a:t>
            </a:r>
            <a:endParaRPr lang="es-ES" b="1" dirty="0">
              <a:solidFill>
                <a:schemeClr val="bg1"/>
              </a:solidFill>
            </a:endParaRPr>
          </a:p>
          <a:p>
            <a:pPr marL="34299" indent="0" algn="ctr">
              <a:buFont typeface="Arial" pitchFamily="34" charset="0"/>
              <a:buNone/>
            </a:pPr>
            <a:endParaRPr lang="en-US" b="1" dirty="0" smtClean="0">
              <a:solidFill>
                <a:schemeClr val="bg1"/>
              </a:solidFill>
            </a:endParaRPr>
          </a:p>
          <a:p>
            <a:pPr marL="34299" indent="0">
              <a:buFont typeface="Arial" pitchFamily="34" charset="0"/>
              <a:buNone/>
            </a:pPr>
            <a:endParaRPr lang="es-CO" sz="2000" b="1" dirty="0">
              <a:solidFill>
                <a:schemeClr val="bg1"/>
              </a:solidFill>
            </a:endParaRPr>
          </a:p>
        </p:txBody>
      </p:sp>
      <p:sp>
        <p:nvSpPr>
          <p:cNvPr id="11" name="Content Placeholder 2"/>
          <p:cNvSpPr txBox="1">
            <a:spLocks/>
          </p:cNvSpPr>
          <p:nvPr/>
        </p:nvSpPr>
        <p:spPr>
          <a:xfrm>
            <a:off x="323528" y="5074433"/>
            <a:ext cx="4464496" cy="318199"/>
          </a:xfrm>
          <a:prstGeom prst="rect">
            <a:avLst/>
          </a:prstGeom>
          <a:solidFill>
            <a:schemeClr val="tx2">
              <a:lumMod val="50000"/>
            </a:schemeClr>
          </a:solidFill>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buNone/>
            </a:pPr>
            <a:r>
              <a:rPr lang="en-US" b="1" dirty="0" smtClean="0">
                <a:solidFill>
                  <a:schemeClr val="bg1"/>
                </a:solidFill>
              </a:rPr>
              <a:t>5</a:t>
            </a:r>
            <a:r>
              <a:rPr lang="en-US" b="1" dirty="0">
                <a:solidFill>
                  <a:schemeClr val="bg1"/>
                </a:solidFill>
              </a:rPr>
              <a:t>. Configuration of the "Solver" menu of FLUENT </a:t>
            </a:r>
            <a:endParaRPr lang="en-US" b="1" dirty="0" smtClean="0">
              <a:solidFill>
                <a:schemeClr val="bg1"/>
              </a:solidFill>
            </a:endParaRPr>
          </a:p>
          <a:p>
            <a:pPr marL="34299" indent="0">
              <a:buFont typeface="Arial" pitchFamily="34" charset="0"/>
              <a:buNone/>
            </a:pPr>
            <a:endParaRPr lang="es-CO" sz="2000" b="1" dirty="0">
              <a:solidFill>
                <a:schemeClr val="bg1"/>
              </a:solidFill>
            </a:endParaRPr>
          </a:p>
        </p:txBody>
      </p:sp>
    </p:spTree>
    <p:extLst>
      <p:ext uri="{BB962C8B-B14F-4D97-AF65-F5344CB8AC3E}">
        <p14:creationId xmlns:p14="http://schemas.microsoft.com/office/powerpoint/2010/main" val="1963904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96094" y="760543"/>
            <a:ext cx="3689310" cy="407623"/>
          </a:xfrm>
          <a:prstGeom prst="rect">
            <a:avLst/>
          </a:prstGeom>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lgn="just">
              <a:buFont typeface="Arial" pitchFamily="34" charset="0"/>
              <a:buNone/>
            </a:pPr>
            <a:endParaRPr lang="en-US" i="1" dirty="0" smtClean="0">
              <a:solidFill>
                <a:schemeClr val="tx2">
                  <a:lumMod val="75000"/>
                </a:schemeClr>
              </a:solidFill>
              <a:latin typeface="Times New Roman" panose="02020603050405020304" pitchFamily="18" charset="0"/>
              <a:cs typeface="Times New Roman" panose="02020603050405020304" pitchFamily="18" charset="0"/>
            </a:endParaRPr>
          </a:p>
          <a:p>
            <a:pPr marL="34299" indent="0" algn="just">
              <a:buFont typeface="Arial" pitchFamily="34" charset="0"/>
              <a:buNone/>
            </a:pPr>
            <a:endParaRPr lang="es-CO" sz="20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8" name="Título 1"/>
          <p:cNvSpPr>
            <a:spLocks noGrp="1"/>
          </p:cNvSpPr>
          <p:nvPr>
            <p:ph type="title"/>
          </p:nvPr>
        </p:nvSpPr>
        <p:spPr>
          <a:xfrm>
            <a:off x="107950" y="-27384"/>
            <a:ext cx="8785225" cy="588278"/>
          </a:xfrm>
        </p:spPr>
        <p:txBody>
          <a:bodyPr/>
          <a:lstStyle/>
          <a:p>
            <a:pPr eaLnBrk="1" hangingPunct="1"/>
            <a:r>
              <a:rPr lang="pt-BR" dirty="0">
                <a:solidFill>
                  <a:schemeClr val="tx2">
                    <a:lumMod val="75000"/>
                  </a:schemeClr>
                </a:solidFill>
              </a:rPr>
              <a:t>Verification and validation results</a:t>
            </a:r>
            <a:endParaRPr lang="pt-BR" dirty="0" smtClean="0">
              <a:solidFill>
                <a:schemeClr val="tx2">
                  <a:lumMod val="75000"/>
                </a:schemeClr>
              </a:solidFill>
            </a:endParaRPr>
          </a:p>
        </p:txBody>
      </p:sp>
      <p:sp>
        <p:nvSpPr>
          <p:cNvPr id="19" name="Content Placeholder 2"/>
          <p:cNvSpPr txBox="1">
            <a:spLocks/>
          </p:cNvSpPr>
          <p:nvPr/>
        </p:nvSpPr>
        <p:spPr>
          <a:xfrm>
            <a:off x="4572000" y="2060848"/>
            <a:ext cx="4344333" cy="1134592"/>
          </a:xfrm>
          <a:prstGeom prst="rect">
            <a:avLst/>
          </a:prstGeom>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lgn="just">
              <a:buNone/>
            </a:pP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In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order to validate the 1D and 3D modeling, a comparison of the measurements in the ECI channel No. 2, with energy dissipator and ramp, of the height of the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water surface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in the central axis with the models for the flow rate of 18.21 L / s. Measurements were made in the physical model of the height of the free surface of the water in the central axis.</a:t>
            </a:r>
            <a:endPar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9" indent="0" algn="just">
              <a:buNone/>
            </a:pPr>
            <a:endParaRPr lang="es-CO" sz="24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429040" y="1558796"/>
            <a:ext cx="3926936" cy="2230244"/>
          </a:xfrm>
          <a:prstGeom prst="rect">
            <a:avLst/>
          </a:prstGeom>
          <a:ln>
            <a:solidFill>
              <a:srgbClr val="C00000"/>
            </a:solidFill>
          </a:ln>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462204" y="4023625"/>
            <a:ext cx="3895944" cy="2213687"/>
          </a:xfrm>
          <a:prstGeom prst="rect">
            <a:avLst/>
          </a:prstGeom>
          <a:ln>
            <a:solidFill>
              <a:srgbClr val="C00000"/>
            </a:solidFill>
          </a:ln>
        </p:spPr>
      </p:pic>
      <p:sp>
        <p:nvSpPr>
          <p:cNvPr id="10" name="Content Placeholder 2"/>
          <p:cNvSpPr txBox="1">
            <a:spLocks/>
          </p:cNvSpPr>
          <p:nvPr/>
        </p:nvSpPr>
        <p:spPr>
          <a:xfrm>
            <a:off x="429041" y="759398"/>
            <a:ext cx="3926936" cy="564813"/>
          </a:xfrm>
          <a:prstGeom prst="rect">
            <a:avLst/>
          </a:prstGeom>
          <a:solidFill>
            <a:schemeClr val="tx2">
              <a:lumMod val="50000"/>
            </a:schemeClr>
          </a:solidFill>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buNone/>
            </a:pPr>
            <a:r>
              <a:rPr lang="en-US" b="1" dirty="0">
                <a:solidFill>
                  <a:schemeClr val="bg1"/>
                </a:solidFill>
                <a:latin typeface="Times New Roman" panose="02020603050405020304" pitchFamily="18" charset="0"/>
                <a:cs typeface="Times New Roman" panose="02020603050405020304" pitchFamily="18" charset="0"/>
              </a:rPr>
              <a:t>6. Calculation of the solution (Verification of the calculation).</a:t>
            </a:r>
          </a:p>
          <a:p>
            <a:pPr marL="34299" indent="0">
              <a:buFont typeface="Arial" pitchFamily="34" charset="0"/>
              <a:buNone/>
            </a:pPr>
            <a:endParaRPr lang="es-CO" sz="2000" b="1" dirty="0">
              <a:solidFill>
                <a:schemeClr val="bg1"/>
              </a:solidFill>
              <a:latin typeface="Times New Roman" panose="02020603050405020304" pitchFamily="18" charset="0"/>
              <a:cs typeface="Times New Roman" panose="02020603050405020304" pitchFamily="18" charset="0"/>
            </a:endParaRPr>
          </a:p>
        </p:txBody>
      </p:sp>
      <p:sp>
        <p:nvSpPr>
          <p:cNvPr id="11" name="Content Placeholder 2"/>
          <p:cNvSpPr txBox="1">
            <a:spLocks/>
          </p:cNvSpPr>
          <p:nvPr/>
        </p:nvSpPr>
        <p:spPr>
          <a:xfrm>
            <a:off x="4507928" y="1412776"/>
            <a:ext cx="4408405" cy="518923"/>
          </a:xfrm>
          <a:prstGeom prst="rect">
            <a:avLst/>
          </a:prstGeom>
          <a:solidFill>
            <a:schemeClr val="tx2">
              <a:lumMod val="50000"/>
            </a:schemeClr>
          </a:solidFill>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buNone/>
            </a:pPr>
            <a:r>
              <a:rPr lang="en-US" b="1" dirty="0">
                <a:solidFill>
                  <a:schemeClr val="bg1"/>
                </a:solidFill>
              </a:rPr>
              <a:t>7. Examine the </a:t>
            </a:r>
            <a:r>
              <a:rPr lang="en-US" b="1" dirty="0">
                <a:solidFill>
                  <a:schemeClr val="bg1"/>
                </a:solidFill>
                <a:latin typeface="Times New Roman" panose="02020603050405020304" pitchFamily="18" charset="0"/>
                <a:cs typeface="Times New Roman" panose="02020603050405020304" pitchFamily="18" charset="0"/>
              </a:rPr>
              <a:t>results</a:t>
            </a:r>
            <a:r>
              <a:rPr lang="en-US" b="1" dirty="0">
                <a:solidFill>
                  <a:schemeClr val="bg1"/>
                </a:solidFill>
              </a:rPr>
              <a:t> (Verification of the calculation</a:t>
            </a:r>
            <a:r>
              <a:rPr lang="en-US" b="1" dirty="0" smtClean="0">
                <a:solidFill>
                  <a:schemeClr val="bg1"/>
                </a:solidFill>
              </a:rPr>
              <a:t>).</a:t>
            </a:r>
            <a:endParaRPr lang="en-US"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831692890"/>
              </p:ext>
            </p:extLst>
          </p:nvPr>
        </p:nvGraphicFramePr>
        <p:xfrm>
          <a:off x="4572002" y="3279458"/>
          <a:ext cx="4321173" cy="2264086"/>
        </p:xfrm>
        <a:graphic>
          <a:graphicData uri="http://schemas.openxmlformats.org/drawingml/2006/table">
            <a:tbl>
              <a:tblPr firstRow="1" firstCol="1" bandRow="1">
                <a:tableStyleId>{5C22544A-7EE6-4342-B048-85BDC9FD1C3A}</a:tableStyleId>
              </a:tblPr>
              <a:tblGrid>
                <a:gridCol w="1298946">
                  <a:extLst>
                    <a:ext uri="{9D8B030D-6E8A-4147-A177-3AD203B41FA5}">
                      <a16:colId xmlns:a16="http://schemas.microsoft.com/office/drawing/2014/main" val="2811631453"/>
                    </a:ext>
                  </a:extLst>
                </a:gridCol>
                <a:gridCol w="861292">
                  <a:extLst>
                    <a:ext uri="{9D8B030D-6E8A-4147-A177-3AD203B41FA5}">
                      <a16:colId xmlns:a16="http://schemas.microsoft.com/office/drawing/2014/main" val="2361298307"/>
                    </a:ext>
                  </a:extLst>
                </a:gridCol>
                <a:gridCol w="1154102">
                  <a:extLst>
                    <a:ext uri="{9D8B030D-6E8A-4147-A177-3AD203B41FA5}">
                      <a16:colId xmlns:a16="http://schemas.microsoft.com/office/drawing/2014/main" val="2379719077"/>
                    </a:ext>
                  </a:extLst>
                </a:gridCol>
                <a:gridCol w="1006833">
                  <a:extLst>
                    <a:ext uri="{9D8B030D-6E8A-4147-A177-3AD203B41FA5}">
                      <a16:colId xmlns:a16="http://schemas.microsoft.com/office/drawing/2014/main" val="886101257"/>
                    </a:ext>
                  </a:extLst>
                </a:gridCol>
              </a:tblGrid>
              <a:tr h="581590">
                <a:tc>
                  <a:txBody>
                    <a:bodyPr/>
                    <a:lstStyle/>
                    <a:p>
                      <a:pPr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Topology</a:t>
                      </a:r>
                      <a:endParaRPr lang="en-US"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Number of cells</a:t>
                      </a:r>
                      <a:endParaRPr lang="en-US"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Computational time (hours)</a:t>
                      </a:r>
                      <a:endParaRPr lang="en-US"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Iterations</a:t>
                      </a:r>
                      <a:endParaRPr lang="en-US"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5271589"/>
                  </a:ext>
                </a:extLst>
              </a:tr>
              <a:tr h="0">
                <a:tc>
                  <a:txBody>
                    <a:bodyPr/>
                    <a:lstStyle/>
                    <a:p>
                      <a:pPr algn="ctr">
                        <a:lnSpc>
                          <a:spcPct val="115000"/>
                        </a:lnSpc>
                        <a:spcAft>
                          <a:spcPts val="0"/>
                        </a:spcAft>
                      </a:pPr>
                      <a:r>
                        <a:rPr lang="en-US" sz="1200" b="0">
                          <a:effectLst/>
                          <a:latin typeface="Times New Roman" panose="02020603050405020304" pitchFamily="18" charset="0"/>
                          <a:cs typeface="Times New Roman" panose="02020603050405020304" pitchFamily="18" charset="0"/>
                        </a:rPr>
                        <a:t>T0  channel  long ramp</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dirty="0">
                          <a:effectLst/>
                          <a:latin typeface="Times New Roman" panose="02020603050405020304" pitchFamily="18" charset="0"/>
                          <a:cs typeface="Times New Roman" panose="02020603050405020304" pitchFamily="18" charset="0"/>
                        </a:rPr>
                        <a:t>104800</a:t>
                      </a:r>
                      <a:endParaRPr lang="en-US" sz="11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dirty="0">
                          <a:effectLst/>
                          <a:latin typeface="Times New Roman" panose="02020603050405020304" pitchFamily="18" charset="0"/>
                          <a:cs typeface="Times New Roman" panose="02020603050405020304" pitchFamily="18" charset="0"/>
                        </a:rPr>
                        <a:t>2.5</a:t>
                      </a:r>
                      <a:endParaRPr lang="en-US" sz="11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a:effectLst/>
                          <a:latin typeface="Times New Roman" panose="02020603050405020304" pitchFamily="18" charset="0"/>
                          <a:cs typeface="Times New Roman" panose="02020603050405020304" pitchFamily="18" charset="0"/>
                        </a:rPr>
                        <a:t>6000</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1463092"/>
                  </a:ext>
                </a:extLst>
              </a:tr>
              <a:tr h="0">
                <a:tc>
                  <a:txBody>
                    <a:bodyPr/>
                    <a:lstStyle/>
                    <a:p>
                      <a:pPr algn="ctr">
                        <a:lnSpc>
                          <a:spcPct val="115000"/>
                        </a:lnSpc>
                        <a:spcAft>
                          <a:spcPts val="0"/>
                        </a:spcAft>
                      </a:pPr>
                      <a:r>
                        <a:rPr lang="en-US" sz="1200" b="0">
                          <a:effectLst/>
                          <a:latin typeface="Times New Roman" panose="02020603050405020304" pitchFamily="18" charset="0"/>
                          <a:cs typeface="Times New Roman" panose="02020603050405020304" pitchFamily="18" charset="0"/>
                        </a:rPr>
                        <a:t>T1 no dissipater no ramp</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a:effectLst/>
                          <a:latin typeface="Times New Roman" panose="02020603050405020304" pitchFamily="18" charset="0"/>
                          <a:cs typeface="Times New Roman" panose="02020603050405020304" pitchFamily="18" charset="0"/>
                        </a:rPr>
                        <a:t>1341579</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dirty="0">
                          <a:effectLst/>
                          <a:latin typeface="Times New Roman" panose="02020603050405020304" pitchFamily="18" charset="0"/>
                          <a:cs typeface="Times New Roman" panose="02020603050405020304" pitchFamily="18" charset="0"/>
                        </a:rPr>
                        <a:t>10</a:t>
                      </a:r>
                      <a:endParaRPr lang="en-US" sz="11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dirty="0">
                          <a:effectLst/>
                          <a:latin typeface="Times New Roman" panose="02020603050405020304" pitchFamily="18" charset="0"/>
                          <a:cs typeface="Times New Roman" panose="02020603050405020304" pitchFamily="18" charset="0"/>
                        </a:rPr>
                        <a:t>4350</a:t>
                      </a:r>
                      <a:endParaRPr lang="en-US" sz="11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8056653"/>
                  </a:ext>
                </a:extLst>
              </a:tr>
              <a:tr h="0">
                <a:tc>
                  <a:txBody>
                    <a:bodyPr/>
                    <a:lstStyle/>
                    <a:p>
                      <a:pPr algn="ctr">
                        <a:lnSpc>
                          <a:spcPct val="115000"/>
                        </a:lnSpc>
                        <a:spcAft>
                          <a:spcPts val="0"/>
                        </a:spcAft>
                      </a:pPr>
                      <a:r>
                        <a:rPr lang="en-US" sz="1200" b="0">
                          <a:effectLst/>
                          <a:latin typeface="Times New Roman" panose="02020603050405020304" pitchFamily="18" charset="0"/>
                          <a:cs typeface="Times New Roman" panose="02020603050405020304" pitchFamily="18" charset="0"/>
                        </a:rPr>
                        <a:t>T2 dissipater and no ramp</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200" b="0">
                          <a:effectLst/>
                          <a:latin typeface="Times New Roman" panose="02020603050405020304" pitchFamily="18" charset="0"/>
                          <a:cs typeface="Times New Roman" panose="02020603050405020304" pitchFamily="18" charset="0"/>
                        </a:rPr>
                        <a:t>1656589</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a:effectLst/>
                          <a:latin typeface="Times New Roman" panose="02020603050405020304" pitchFamily="18" charset="0"/>
                          <a:cs typeface="Times New Roman" panose="02020603050405020304" pitchFamily="18" charset="0"/>
                        </a:rPr>
                        <a:t>10</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dirty="0">
                          <a:effectLst/>
                          <a:latin typeface="Times New Roman" panose="02020603050405020304" pitchFamily="18" charset="0"/>
                          <a:cs typeface="Times New Roman" panose="02020603050405020304" pitchFamily="18" charset="0"/>
                        </a:rPr>
                        <a:t>7000</a:t>
                      </a:r>
                      <a:endParaRPr lang="en-US" sz="11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2320583"/>
                  </a:ext>
                </a:extLst>
              </a:tr>
              <a:tr h="0">
                <a:tc>
                  <a:txBody>
                    <a:bodyPr/>
                    <a:lstStyle/>
                    <a:p>
                      <a:pPr algn="ctr">
                        <a:lnSpc>
                          <a:spcPct val="115000"/>
                        </a:lnSpc>
                        <a:spcAft>
                          <a:spcPts val="0"/>
                        </a:spcAft>
                      </a:pPr>
                      <a:r>
                        <a:rPr lang="en-US" sz="1200" b="0">
                          <a:effectLst/>
                          <a:latin typeface="Times New Roman" panose="02020603050405020304" pitchFamily="18" charset="0"/>
                          <a:cs typeface="Times New Roman" panose="02020603050405020304" pitchFamily="18" charset="0"/>
                        </a:rPr>
                        <a:t>T3 dissipater and ramp</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CO" sz="1200" b="0">
                          <a:effectLst/>
                          <a:latin typeface="Times New Roman" panose="02020603050405020304" pitchFamily="18" charset="0"/>
                          <a:cs typeface="Times New Roman" panose="02020603050405020304" pitchFamily="18" charset="0"/>
                        </a:rPr>
                        <a:t>1656580</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a:effectLst/>
                          <a:latin typeface="Times New Roman" panose="02020603050405020304" pitchFamily="18" charset="0"/>
                          <a:cs typeface="Times New Roman" panose="02020603050405020304" pitchFamily="18" charset="0"/>
                        </a:rPr>
                        <a:t>10.23</a:t>
                      </a:r>
                      <a:endParaRPr lang="en-US" sz="11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200" b="0" dirty="0">
                          <a:effectLst/>
                          <a:latin typeface="Times New Roman" panose="02020603050405020304" pitchFamily="18" charset="0"/>
                          <a:cs typeface="Times New Roman" panose="02020603050405020304" pitchFamily="18" charset="0"/>
                        </a:rPr>
                        <a:t>7000</a:t>
                      </a:r>
                      <a:endParaRPr lang="en-US" sz="11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5420372"/>
                  </a:ext>
                </a:extLst>
              </a:tr>
            </a:tbl>
          </a:graphicData>
        </a:graphic>
      </p:graphicFrame>
      <p:sp>
        <p:nvSpPr>
          <p:cNvPr id="9" name="Rectangle 8"/>
          <p:cNvSpPr/>
          <p:nvPr/>
        </p:nvSpPr>
        <p:spPr>
          <a:xfrm>
            <a:off x="4572000" y="5786971"/>
            <a:ext cx="4321175" cy="461665"/>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rPr>
              <a:t>Table </a:t>
            </a:r>
            <a:r>
              <a:rPr lang="en-US" sz="1200" dirty="0" smtClean="0">
                <a:latin typeface="Times New Roman" panose="02020603050405020304" pitchFamily="18" charset="0"/>
                <a:ea typeface="Times New Roman" panose="02020603050405020304" pitchFamily="18" charset="0"/>
              </a:rPr>
              <a:t>5 </a:t>
            </a:r>
            <a:r>
              <a:rPr lang="en-US" sz="1200" dirty="0">
                <a:latin typeface="Times New Roman" panose="02020603050405020304" pitchFamily="18" charset="0"/>
                <a:ea typeface="Times New Roman" panose="02020603050405020304" pitchFamily="18" charset="0"/>
              </a:rPr>
              <a:t>details the number of cells used for each topology, the computational cost of running the model and the iterations required</a:t>
            </a:r>
            <a:endParaRPr lang="en-US" sz="1200" dirty="0"/>
          </a:p>
        </p:txBody>
      </p:sp>
    </p:spTree>
    <p:extLst>
      <p:ext uri="{BB962C8B-B14F-4D97-AF65-F5344CB8AC3E}">
        <p14:creationId xmlns:p14="http://schemas.microsoft.com/office/powerpoint/2010/main" val="1847365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802298" y="2008462"/>
            <a:ext cx="3828077" cy="2360567"/>
          </a:xfrm>
          <a:prstGeom prst="rect">
            <a:avLst/>
          </a:prstGeom>
          <a:ln>
            <a:solidFill>
              <a:srgbClr val="00B0F0"/>
            </a:solidFill>
          </a:ln>
        </p:spPr>
      </p:pic>
      <p:pic>
        <p:nvPicPr>
          <p:cNvPr id="4" name="Picture 3"/>
          <p:cNvPicPr>
            <a:picLocks noChangeAspect="1"/>
          </p:cNvPicPr>
          <p:nvPr/>
        </p:nvPicPr>
        <p:blipFill>
          <a:blip r:embed="rId4"/>
          <a:stretch>
            <a:fillRect/>
          </a:stretch>
        </p:blipFill>
        <p:spPr>
          <a:xfrm>
            <a:off x="755565" y="2008463"/>
            <a:ext cx="3846992" cy="2367673"/>
          </a:xfrm>
          <a:prstGeom prst="rect">
            <a:avLst/>
          </a:prstGeom>
          <a:ln>
            <a:solidFill>
              <a:schemeClr val="tx1"/>
            </a:solidFill>
          </a:ln>
        </p:spPr>
      </p:pic>
      <p:sp>
        <p:nvSpPr>
          <p:cNvPr id="10" name="Rectangle 9"/>
          <p:cNvSpPr/>
          <p:nvPr/>
        </p:nvSpPr>
        <p:spPr>
          <a:xfrm>
            <a:off x="774480" y="4376137"/>
            <a:ext cx="7325912" cy="276999"/>
          </a:xfrm>
          <a:prstGeom prst="rect">
            <a:avLst/>
          </a:prstGeom>
        </p:spPr>
        <p:txBody>
          <a:bodyPr wrap="square">
            <a:spAutoFit/>
          </a:bodyPr>
          <a:lstStyle/>
          <a:p>
            <a:r>
              <a:rPr lang="en-US" sz="1200" dirty="0">
                <a:solidFill>
                  <a:schemeClr val="tx2">
                    <a:lumMod val="75000"/>
                  </a:schemeClr>
                </a:solidFill>
                <a:latin typeface="Times New Roman" panose="02020603050405020304" pitchFamily="18" charset="0"/>
                <a:cs typeface="Times New Roman" panose="02020603050405020304" pitchFamily="18" charset="0"/>
              </a:rPr>
              <a:t>Figure </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6.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Profile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water </a:t>
            </a:r>
            <a:r>
              <a:rPr lang="en-US" sz="1200" dirty="0" smtClean="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surface </a:t>
            </a:r>
            <a:r>
              <a:rPr lang="en-US" sz="12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measured vs 1D, T3_1D_Q3 (On the central axis).</a:t>
            </a:r>
            <a:endParaRPr lang="en-US" sz="12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Content Placeholder 2"/>
          <p:cNvSpPr txBox="1">
            <a:spLocks/>
          </p:cNvSpPr>
          <p:nvPr/>
        </p:nvSpPr>
        <p:spPr>
          <a:xfrm>
            <a:off x="363279" y="1618885"/>
            <a:ext cx="8042686" cy="399728"/>
          </a:xfrm>
          <a:prstGeom prst="rect">
            <a:avLst/>
          </a:prstGeom>
        </p:spPr>
        <p:txBody>
          <a:bodyPr vert="horz" lIns="91440" tIns="45720" rIns="91440" bIns="45720" rtlCol="0">
            <a:noAutofit/>
          </a:bodyPr>
          <a:lstStyle>
            <a:lvl1pPr marL="205795" indent="-171496" algn="l" defTabSz="685983" rtl="0" eaLnBrk="1" latinLnBrk="0" hangingPunct="1">
              <a:lnSpc>
                <a:spcPct val="90000"/>
              </a:lnSpc>
              <a:spcBef>
                <a:spcPts val="1350"/>
              </a:spcBef>
              <a:buClr>
                <a:schemeClr val="tx1">
                  <a:lumMod val="65000"/>
                  <a:lumOff val="35000"/>
                </a:schemeClr>
              </a:buClr>
              <a:buSzPct val="80000"/>
              <a:buFont typeface="Arial" pitchFamily="34" charset="0"/>
              <a:buChar char="•"/>
              <a:defRPr sz="1500" kern="1200">
                <a:solidFill>
                  <a:schemeClr val="tx1">
                    <a:lumMod val="65000"/>
                    <a:lumOff val="35000"/>
                  </a:schemeClr>
                </a:solidFill>
                <a:latin typeface="+mn-lt"/>
                <a:ea typeface="+mn-ea"/>
                <a:cs typeface="+mn-cs"/>
              </a:defRPr>
            </a:lvl1pPr>
            <a:lvl2pPr marL="445889" indent="-171496" algn="l" defTabSz="685983" rtl="0" eaLnBrk="1" latinLnBrk="0" hangingPunct="1">
              <a:lnSpc>
                <a:spcPct val="90000"/>
              </a:lnSpc>
              <a:spcBef>
                <a:spcPts val="750"/>
              </a:spcBef>
              <a:buClr>
                <a:schemeClr val="tx1">
                  <a:lumMod val="65000"/>
                  <a:lumOff val="35000"/>
                </a:schemeClr>
              </a:buClr>
              <a:buSzPct val="80000"/>
              <a:buFont typeface="Arial" pitchFamily="34" charset="0"/>
              <a:buChar char="•"/>
              <a:defRPr sz="1350" kern="1200">
                <a:solidFill>
                  <a:schemeClr val="tx1">
                    <a:lumMod val="65000"/>
                    <a:lumOff val="35000"/>
                  </a:schemeClr>
                </a:solidFill>
                <a:latin typeface="+mn-lt"/>
                <a:ea typeface="+mn-ea"/>
                <a:cs typeface="+mn-cs"/>
              </a:defRPr>
            </a:lvl2pPr>
            <a:lvl3pPr marL="583085"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200" kern="1200">
                <a:solidFill>
                  <a:schemeClr val="tx1">
                    <a:lumMod val="65000"/>
                    <a:lumOff val="35000"/>
                  </a:schemeClr>
                </a:solidFill>
                <a:latin typeface="+mn-lt"/>
                <a:ea typeface="+mn-ea"/>
                <a:cs typeface="+mn-cs"/>
              </a:defRPr>
            </a:lvl3pPr>
            <a:lvl4pPr marL="720282" indent="-1371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4pPr>
            <a:lvl5pPr marL="823179" indent="-102897" algn="l" defTabSz="685983" rtl="0" eaLnBrk="1" latinLnBrk="0" hangingPunct="1">
              <a:lnSpc>
                <a:spcPct val="90000"/>
              </a:lnSpc>
              <a:spcBef>
                <a:spcPts val="450"/>
              </a:spcBef>
              <a:buClr>
                <a:schemeClr val="tx1">
                  <a:lumMod val="65000"/>
                  <a:lumOff val="35000"/>
                </a:schemeClr>
              </a:buClr>
              <a:buSzPct val="80000"/>
              <a:buFont typeface="Arial" pitchFamily="34" charset="0"/>
              <a:buChar char="•"/>
              <a:defRPr sz="1050" kern="1200">
                <a:solidFill>
                  <a:schemeClr val="tx1">
                    <a:lumMod val="65000"/>
                    <a:lumOff val="35000"/>
                  </a:schemeClr>
                </a:solidFill>
                <a:latin typeface="+mn-lt"/>
                <a:ea typeface="+mn-ea"/>
                <a:cs typeface="+mn-cs"/>
              </a:defRPr>
            </a:lvl5pPr>
            <a:lvl6pPr marL="926077"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6pPr>
            <a:lvl7pPr marL="1028974"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7pPr>
            <a:lvl8pPr marL="1131872"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8pPr>
            <a:lvl9pPr marL="1234769" indent="-102897" algn="l" defTabSz="685983" rtl="0" eaLnBrk="1" latinLnBrk="0" hangingPunct="1">
              <a:spcBef>
                <a:spcPts val="450"/>
              </a:spcBef>
              <a:buSzPct val="80000"/>
              <a:buFont typeface="Arial" pitchFamily="34" charset="0"/>
              <a:buChar char="•"/>
              <a:defRPr sz="1050" kern="1200">
                <a:solidFill>
                  <a:schemeClr val="tx1">
                    <a:lumMod val="65000"/>
                    <a:lumOff val="35000"/>
                  </a:schemeClr>
                </a:solidFill>
                <a:latin typeface="+mn-lt"/>
                <a:ea typeface="+mn-ea"/>
                <a:cs typeface="+mn-cs"/>
              </a:defRPr>
            </a:lvl9pPr>
          </a:lstStyle>
          <a:p>
            <a:pPr marL="34299" indent="0" algn="just">
              <a:buNone/>
            </a:pPr>
            <a:r>
              <a:rPr lang="en-US" b="1" dirty="0">
                <a:solidFill>
                  <a:schemeClr val="tx2">
                    <a:lumMod val="75000"/>
                  </a:schemeClr>
                </a:solidFill>
                <a:latin typeface="Times New Roman" panose="02020603050405020304" pitchFamily="18" charset="0"/>
                <a:cs typeface="Times New Roman" panose="02020603050405020304" pitchFamily="18" charset="0"/>
              </a:rPr>
              <a:t>Profile </a:t>
            </a:r>
            <a:r>
              <a:rPr lang="en-US" b="1" dirty="0" smtClean="0">
                <a:solidFill>
                  <a:schemeClr val="tx2">
                    <a:lumMod val="75000"/>
                  </a:schemeClr>
                </a:solidFill>
                <a:latin typeface="Times New Roman" panose="02020603050405020304" pitchFamily="18" charset="0"/>
                <a:cs typeface="Times New Roman" panose="02020603050405020304" pitchFamily="18" charset="0"/>
              </a:rPr>
              <a:t>measured </a:t>
            </a:r>
            <a:r>
              <a:rPr lang="en-US" b="1" dirty="0">
                <a:solidFill>
                  <a:schemeClr val="tx2">
                    <a:lumMod val="75000"/>
                  </a:schemeClr>
                </a:solidFill>
                <a:latin typeface="Times New Roman" panose="02020603050405020304" pitchFamily="18" charset="0"/>
                <a:cs typeface="Times New Roman" panose="02020603050405020304" pitchFamily="18" charset="0"/>
              </a:rPr>
              <a:t>Water </a:t>
            </a:r>
            <a:r>
              <a:rPr lang="en-US" b="1" dirty="0" smtClean="0">
                <a:solidFill>
                  <a:schemeClr val="tx2">
                    <a:lumMod val="75000"/>
                  </a:schemeClr>
                </a:solidFill>
                <a:latin typeface="Times New Roman" panose="02020603050405020304" pitchFamily="18" charset="0"/>
                <a:cs typeface="Times New Roman" panose="02020603050405020304" pitchFamily="18" charset="0"/>
              </a:rPr>
              <a:t>surface </a:t>
            </a:r>
            <a:r>
              <a:rPr lang="en-US" b="1" dirty="0">
                <a:solidFill>
                  <a:schemeClr val="tx2">
                    <a:lumMod val="75000"/>
                  </a:schemeClr>
                </a:solidFill>
                <a:latin typeface="Times New Roman" panose="02020603050405020304" pitchFamily="18" charset="0"/>
                <a:cs typeface="Times New Roman" panose="02020603050405020304" pitchFamily="18" charset="0"/>
              </a:rPr>
              <a:t>vs 1D Modeling</a:t>
            </a:r>
            <a:endParaRPr lang="es-ES" b="1" dirty="0" smtClean="0">
              <a:solidFill>
                <a:schemeClr val="tx2">
                  <a:lumMod val="75000"/>
                </a:schemeClr>
              </a:solidFill>
              <a:latin typeface="Times New Roman" panose="02020603050405020304" pitchFamily="18" charset="0"/>
              <a:cs typeface="Times New Roman" panose="02020603050405020304" pitchFamily="18" charset="0"/>
            </a:endParaRPr>
          </a:p>
          <a:p>
            <a:pPr marL="34299" indent="0" algn="just">
              <a:buFont typeface="Arial" pitchFamily="34" charset="0"/>
              <a:buNone/>
            </a:pPr>
            <a:endParaRPr lang="en-US" b="1" dirty="0" smtClean="0">
              <a:solidFill>
                <a:schemeClr val="tx2">
                  <a:lumMod val="75000"/>
                </a:schemeClr>
              </a:solidFill>
              <a:latin typeface="Times New Roman" panose="02020603050405020304" pitchFamily="18" charset="0"/>
              <a:cs typeface="Times New Roman" panose="02020603050405020304" pitchFamily="18" charset="0"/>
            </a:endParaRPr>
          </a:p>
          <a:p>
            <a:pPr marL="34299" indent="0" algn="just">
              <a:buFont typeface="Arial" pitchFamily="34" charset="0"/>
              <a:buNone/>
            </a:pPr>
            <a:endParaRPr lang="es-CO" sz="20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2" name="Título 1"/>
          <p:cNvSpPr>
            <a:spLocks noGrp="1"/>
          </p:cNvSpPr>
          <p:nvPr>
            <p:ph type="title"/>
          </p:nvPr>
        </p:nvSpPr>
        <p:spPr>
          <a:xfrm>
            <a:off x="107950" y="115888"/>
            <a:ext cx="8785225" cy="865187"/>
          </a:xfrm>
        </p:spPr>
        <p:txBody>
          <a:bodyPr/>
          <a:lstStyle/>
          <a:p>
            <a:pPr eaLnBrk="1" hangingPunct="1"/>
            <a:r>
              <a:rPr lang="pt-BR" dirty="0">
                <a:solidFill>
                  <a:schemeClr val="tx2">
                    <a:lumMod val="75000"/>
                  </a:schemeClr>
                </a:solidFill>
              </a:rPr>
              <a:t>Verification and validation results</a:t>
            </a:r>
            <a:endParaRPr lang="pt-BR" dirty="0" smtClean="0">
              <a:solidFill>
                <a:schemeClr val="tx2">
                  <a:lumMod val="75000"/>
                </a:schemeClr>
              </a:solidFill>
            </a:endParaRPr>
          </a:p>
        </p:txBody>
      </p:sp>
      <p:sp>
        <p:nvSpPr>
          <p:cNvPr id="2" name="Rectangle 1"/>
          <p:cNvSpPr/>
          <p:nvPr/>
        </p:nvSpPr>
        <p:spPr>
          <a:xfrm>
            <a:off x="1187624" y="2204864"/>
            <a:ext cx="720080" cy="720080"/>
          </a:xfrm>
          <a:prstGeom prst="rect">
            <a:avLst/>
          </a:prstGeom>
          <a:noFill/>
          <a:ln w="127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urved Connector 12"/>
          <p:cNvCxnSpPr/>
          <p:nvPr/>
        </p:nvCxnSpPr>
        <p:spPr>
          <a:xfrm>
            <a:off x="1907704" y="2204864"/>
            <a:ext cx="2894594" cy="360040"/>
          </a:xfrm>
          <a:prstGeom prst="curvedConnector3">
            <a:avLst/>
          </a:prstGeom>
          <a:ln>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359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4877</TotalTime>
  <Words>1970</Words>
  <Application>Microsoft Office PowerPoint</Application>
  <PresentationFormat>On-screen Show (4:3)</PresentationFormat>
  <Paragraphs>200</Paragraphs>
  <Slides>22</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Cambria Math</vt:lpstr>
      <vt:lpstr>Times New Roman</vt:lpstr>
      <vt:lpstr>Wingdings</vt:lpstr>
      <vt:lpstr>Tema do Office</vt:lpstr>
      <vt:lpstr>Bi- and Three-dimensional hydrodynamic modeling of the new channel with energy dissipator from the Escuela Colombiana de Ingeniería using ANSYS FLUENT</vt:lpstr>
      <vt:lpstr>PRESENTATION TOPICS</vt:lpstr>
      <vt:lpstr>METHODOLOGY</vt:lpstr>
      <vt:lpstr>Verification and validation results</vt:lpstr>
      <vt:lpstr>Verification and validation results</vt:lpstr>
      <vt:lpstr>Verification and validation results</vt:lpstr>
      <vt:lpstr>Verification and validation results</vt:lpstr>
      <vt:lpstr>Verification and validation results</vt:lpstr>
      <vt:lpstr>Verification and validation results</vt:lpstr>
      <vt:lpstr>Verification and validation results</vt:lpstr>
      <vt:lpstr>Comparative modeling </vt:lpstr>
      <vt:lpstr>Comparative modeling</vt:lpstr>
      <vt:lpstr>Comparative modeling</vt:lpstr>
      <vt:lpstr>Comparative modeling - mechanical energy </vt:lpstr>
      <vt:lpstr>Comparative modeling - flow symmetry (distribution of primary and secondary flows)  </vt:lpstr>
      <vt:lpstr>Comparative modeling - flow symmetry (Friction coefficient distribution) </vt:lpstr>
      <vt:lpstr>Comparative modeling - Distribution of streamlines</vt:lpstr>
      <vt:lpstr>Comparative modeling - Distribution of streamlines</vt:lpstr>
      <vt:lpstr>Comparative modeling - Distribution of streamlines</vt:lpstr>
      <vt:lpstr>FUTURE WORK</vt:lpstr>
      <vt:lpstr>CONCLUSION</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Bernard Patury</dc:creator>
  <cp:lastModifiedBy>Alejo Mora</cp:lastModifiedBy>
  <cp:revision>259</cp:revision>
  <dcterms:created xsi:type="dcterms:W3CDTF">2011-07-25T18:12:54Z</dcterms:created>
  <dcterms:modified xsi:type="dcterms:W3CDTF">2018-12-05T11:37:46Z</dcterms:modified>
</cp:coreProperties>
</file>