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88" r:id="rId2"/>
    <p:sldMasterId id="2147483698" r:id="rId3"/>
  </p:sldMasterIdLst>
  <p:notesMasterIdLst>
    <p:notesMasterId r:id="rId25"/>
  </p:notesMasterIdLst>
  <p:handoutMasterIdLst>
    <p:handoutMasterId r:id="rId26"/>
  </p:handoutMasterIdLst>
  <p:sldIdLst>
    <p:sldId id="257" r:id="rId4"/>
    <p:sldId id="271" r:id="rId5"/>
    <p:sldId id="304" r:id="rId6"/>
    <p:sldId id="273" r:id="rId7"/>
    <p:sldId id="276" r:id="rId8"/>
    <p:sldId id="278" r:id="rId9"/>
    <p:sldId id="280" r:id="rId10"/>
    <p:sldId id="277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300" r:id="rId19"/>
    <p:sldId id="301" r:id="rId20"/>
    <p:sldId id="297" r:id="rId21"/>
    <p:sldId id="302" r:id="rId22"/>
    <p:sldId id="299" r:id="rId23"/>
    <p:sldId id="286" r:id="rId24"/>
  </p:sldIdLst>
  <p:sldSz cx="10691813" cy="7559675"/>
  <p:notesSz cx="9144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57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acassi" initials="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1BD5"/>
    <a:srgbClr val="00404C"/>
    <a:srgbClr val="B91023"/>
    <a:srgbClr val="E34F0D"/>
    <a:srgbClr val="EE7A19"/>
    <a:srgbClr val="F9B92C"/>
    <a:srgbClr val="A5C8CA"/>
    <a:srgbClr val="449D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4" autoAdjust="0"/>
    <p:restoredTop sz="94669" autoAdjust="0"/>
  </p:normalViewPr>
  <p:slideViewPr>
    <p:cSldViewPr snapToGrid="0" showGuides="1">
      <p:cViewPr varScale="1">
        <p:scale>
          <a:sx n="75" d="100"/>
          <a:sy n="75" d="100"/>
        </p:scale>
        <p:origin x="-684" y="-102"/>
      </p:cViewPr>
      <p:guideLst>
        <p:guide orient="horz" pos="541"/>
        <p:guide pos="33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18" d="100"/>
          <a:sy n="118" d="100"/>
        </p:scale>
        <p:origin x="-2322" y="-96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9-20T21:19:25.045" idx="1">
    <p:pos x="4638" y="2226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>
              <a:latin typeface="Arial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FCBC5-20FD-4FA1-A9EE-BE231A5A0715}" type="datetimeFigureOut">
              <a:rPr lang="it-IT" smtClean="0">
                <a:latin typeface="Arial"/>
              </a:rPr>
              <a:t>06/12/2018</a:t>
            </a:fld>
            <a:endParaRPr lang="it-IT" dirty="0">
              <a:latin typeface="Arial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>
              <a:latin typeface="Arial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36636-2A58-4A47-9C78-45EBE7EF9A9B}" type="slidenum">
              <a:rPr lang="it-IT" smtClean="0">
                <a:latin typeface="Arial"/>
              </a:rPr>
              <a:t>‹nº›</a:t>
            </a:fld>
            <a:endParaRPr lang="it-IT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4929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8466A627-F93F-4E67-AB12-F54C78B1B46D}" type="datetimeFigureOut">
              <a:rPr lang="it-IT" smtClean="0"/>
              <a:pPr/>
              <a:t>06/12/2018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064F03E7-8122-4749-B30D-8763C2AF2668}" type="slidenum">
              <a:rPr lang="it-IT" smtClean="0"/>
              <a:pPr/>
              <a:t>‹nº›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405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F03E7-8122-4749-B30D-8763C2AF2668}" type="slidenum">
              <a:rPr lang="it-IT" smtClean="0"/>
              <a:pPr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5541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 noChangeAspect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8" name="Segnaposto testo 2"/>
          <p:cNvSpPr>
            <a:spLocks noGrp="1" noChangeAspect="1"/>
          </p:cNvSpPr>
          <p:nvPr>
            <p:ph type="body" idx="1"/>
          </p:nvPr>
        </p:nvSpPr>
        <p:spPr>
          <a:xfrm>
            <a:off x="4265613" y="4248150"/>
            <a:ext cx="4752975" cy="936625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77532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e Imagine. Du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it-IT" smtClean="0"/>
              <a:t>‹nº›</a:t>
            </a:fld>
            <a:endParaRPr lang="it-IT"/>
          </a:p>
        </p:txBody>
      </p:sp>
      <p:sp>
        <p:nvSpPr>
          <p:cNvPr id="8" name="Segnaposto titolo 1"/>
          <p:cNvSpPr>
            <a:spLocks noGrp="1"/>
          </p:cNvSpPr>
          <p:nvPr>
            <p:ph type="title"/>
          </p:nvPr>
        </p:nvSpPr>
        <p:spPr>
          <a:xfrm>
            <a:off x="678834" y="493670"/>
            <a:ext cx="6824902" cy="464040"/>
          </a:xfrm>
          <a:prstGeom prst="rect">
            <a:avLst/>
          </a:prstGeom>
        </p:spPr>
        <p:txBody>
          <a:bodyPr vert="horz" lIns="0" tIns="45720" rIns="108000" bIns="45720" rtlCol="0" anchor="b" anchorCtr="0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9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403350"/>
            <a:ext cx="4537075" cy="5256213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1" name="Segnaposto contenuto 3"/>
          <p:cNvSpPr>
            <a:spLocks noGrp="1"/>
          </p:cNvSpPr>
          <p:nvPr>
            <p:ph sz="half" idx="2"/>
          </p:nvPr>
        </p:nvSpPr>
        <p:spPr>
          <a:xfrm>
            <a:off x="5526088" y="1403351"/>
            <a:ext cx="4464049" cy="5256212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319795" y="7007225"/>
            <a:ext cx="232837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B91023"/>
                </a:solidFill>
              </a:defRPr>
            </a:lvl1pPr>
          </a:lstStyle>
          <a:p>
            <a:r>
              <a:rPr lang="it-IT" dirty="0" err="1"/>
              <a:t>Strictly</a:t>
            </a:r>
            <a:r>
              <a:rPr lang="it-IT" dirty="0"/>
              <a:t> </a:t>
            </a:r>
            <a:r>
              <a:rPr lang="it-IT" dirty="0" err="1"/>
              <a:t>confidential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6885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it-IT" smtClean="0"/>
              <a:t>‹nº›</a:t>
            </a:fld>
            <a:endParaRPr lang="it-IT"/>
          </a:p>
        </p:txBody>
      </p:sp>
      <p:sp>
        <p:nvSpPr>
          <p:cNvPr id="11" name="Segnaposto titolo 1"/>
          <p:cNvSpPr>
            <a:spLocks noGrp="1"/>
          </p:cNvSpPr>
          <p:nvPr>
            <p:ph type="title"/>
          </p:nvPr>
        </p:nvSpPr>
        <p:spPr>
          <a:xfrm>
            <a:off x="678834" y="493670"/>
            <a:ext cx="6824902" cy="464040"/>
          </a:xfrm>
          <a:prstGeom prst="rect">
            <a:avLst/>
          </a:prstGeom>
        </p:spPr>
        <p:txBody>
          <a:bodyPr vert="horz" lIns="0" tIns="45720" rIns="108000" bIns="45720" rtlCol="0" anchor="b" anchorCtr="0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12" name="Segnaposto contenuto 3"/>
          <p:cNvSpPr>
            <a:spLocks noGrp="1"/>
          </p:cNvSpPr>
          <p:nvPr>
            <p:ph sz="half" idx="2"/>
          </p:nvPr>
        </p:nvSpPr>
        <p:spPr>
          <a:xfrm>
            <a:off x="628650" y="2196445"/>
            <a:ext cx="4537076" cy="4463118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3" name="Segnaposto testo 2"/>
          <p:cNvSpPr>
            <a:spLocks noGrp="1"/>
          </p:cNvSpPr>
          <p:nvPr>
            <p:ph type="body" idx="15"/>
          </p:nvPr>
        </p:nvSpPr>
        <p:spPr>
          <a:xfrm>
            <a:off x="637961" y="1414020"/>
            <a:ext cx="4527766" cy="612743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15" name="Segnaposto testo 2"/>
          <p:cNvSpPr>
            <a:spLocks noGrp="1"/>
          </p:cNvSpPr>
          <p:nvPr>
            <p:ph type="body" idx="16"/>
          </p:nvPr>
        </p:nvSpPr>
        <p:spPr>
          <a:xfrm>
            <a:off x="5462372" y="1414020"/>
            <a:ext cx="4527766" cy="612743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16" name="Segnaposto contenuto 3"/>
          <p:cNvSpPr>
            <a:spLocks noGrp="1"/>
          </p:cNvSpPr>
          <p:nvPr>
            <p:ph sz="half" idx="17"/>
          </p:nvPr>
        </p:nvSpPr>
        <p:spPr>
          <a:xfrm>
            <a:off x="5453062" y="2196445"/>
            <a:ext cx="4537076" cy="4463118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319795" y="7007225"/>
            <a:ext cx="232837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B91023"/>
                </a:solidFill>
              </a:defRPr>
            </a:lvl1pPr>
          </a:lstStyle>
          <a:p>
            <a:r>
              <a:rPr lang="it-IT" dirty="0" err="1"/>
              <a:t>Strictly</a:t>
            </a:r>
            <a:r>
              <a:rPr lang="it-IT" dirty="0"/>
              <a:t> </a:t>
            </a:r>
            <a:r>
              <a:rPr lang="it-IT" dirty="0" err="1"/>
              <a:t>confidential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4729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it-IT" smtClean="0"/>
              <a:t>‹nº›</a:t>
            </a:fld>
            <a:endParaRPr lang="it-IT"/>
          </a:p>
        </p:txBody>
      </p:sp>
      <p:sp>
        <p:nvSpPr>
          <p:cNvPr id="9" name="Segnaposto titolo 1"/>
          <p:cNvSpPr>
            <a:spLocks noGrp="1"/>
          </p:cNvSpPr>
          <p:nvPr>
            <p:ph type="title"/>
          </p:nvPr>
        </p:nvSpPr>
        <p:spPr>
          <a:xfrm>
            <a:off x="678834" y="493670"/>
            <a:ext cx="6824902" cy="464040"/>
          </a:xfrm>
          <a:prstGeom prst="rect">
            <a:avLst/>
          </a:prstGeom>
        </p:spPr>
        <p:txBody>
          <a:bodyPr vert="horz" lIns="0" tIns="45720" rIns="108000" bIns="45720" rtlCol="0" anchor="b" anchorCtr="0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10" name="Segnaposto immagine 2"/>
          <p:cNvSpPr>
            <a:spLocks noGrp="1"/>
          </p:cNvSpPr>
          <p:nvPr>
            <p:ph type="pic" idx="1"/>
          </p:nvPr>
        </p:nvSpPr>
        <p:spPr>
          <a:xfrm>
            <a:off x="5527342" y="1403350"/>
            <a:ext cx="4462795" cy="52562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11" name="Segnaposto testo 3"/>
          <p:cNvSpPr>
            <a:spLocks noGrp="1"/>
          </p:cNvSpPr>
          <p:nvPr>
            <p:ph type="body" sz="half" idx="2"/>
          </p:nvPr>
        </p:nvSpPr>
        <p:spPr>
          <a:xfrm>
            <a:off x="628650" y="1403350"/>
            <a:ext cx="4537076" cy="52562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319795" y="7007225"/>
            <a:ext cx="232837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B91023"/>
                </a:solidFill>
              </a:defRPr>
            </a:lvl1pPr>
          </a:lstStyle>
          <a:p>
            <a:r>
              <a:rPr lang="it-IT" dirty="0" err="1"/>
              <a:t>Strictly</a:t>
            </a:r>
            <a:r>
              <a:rPr lang="it-IT" dirty="0"/>
              <a:t> </a:t>
            </a:r>
            <a:r>
              <a:rPr lang="it-IT" dirty="0" err="1"/>
              <a:t>confidential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2418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it-IT" smtClean="0"/>
              <a:t>‹nº›</a:t>
            </a:fld>
            <a:endParaRPr lang="it-IT"/>
          </a:p>
        </p:txBody>
      </p:sp>
      <p:sp>
        <p:nvSpPr>
          <p:cNvPr id="11" name="Segnaposto testo 10"/>
          <p:cNvSpPr>
            <a:spLocks noGrp="1"/>
          </p:cNvSpPr>
          <p:nvPr>
            <p:ph type="body" sz="quarter" idx="13"/>
          </p:nvPr>
        </p:nvSpPr>
        <p:spPr>
          <a:xfrm>
            <a:off x="628650" y="1403349"/>
            <a:ext cx="9361488" cy="525621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319795" y="7007225"/>
            <a:ext cx="232837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B91023"/>
                </a:solidFill>
              </a:defRPr>
            </a:lvl1pPr>
          </a:lstStyle>
          <a:p>
            <a:r>
              <a:rPr lang="it-IT" dirty="0" err="1"/>
              <a:t>Strictly</a:t>
            </a:r>
            <a:r>
              <a:rPr lang="it-IT" dirty="0"/>
              <a:t> </a:t>
            </a:r>
            <a:r>
              <a:rPr lang="it-IT" dirty="0" err="1"/>
              <a:t>confidential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1742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e i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403349"/>
            <a:ext cx="9361487" cy="52562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800100" indent="-342900">
              <a:buFont typeface="Wingdings" panose="05000000000000000000" pitchFamily="2" charset="2"/>
              <a:buChar char="§"/>
              <a:defRPr/>
            </a:lvl2pPr>
            <a:lvl3pPr marL="1200150" indent="-285750">
              <a:buFont typeface="Wingdings" panose="05000000000000000000" pitchFamily="2" charset="2"/>
              <a:buChar char="§"/>
              <a:defRPr/>
            </a:lvl3pPr>
            <a:lvl4pPr marL="1657350" indent="-285750">
              <a:buFont typeface="Wingdings" panose="05000000000000000000" pitchFamily="2" charset="2"/>
              <a:buChar char="§"/>
              <a:defRPr/>
            </a:lvl4pPr>
            <a:lvl5pPr marL="2114550" indent="-2857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it-IT" smtClean="0"/>
              <a:t>‹nº›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319795" y="7007225"/>
            <a:ext cx="232837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B91023"/>
                </a:solidFill>
              </a:defRPr>
            </a:lvl1pPr>
          </a:lstStyle>
          <a:p>
            <a:r>
              <a:rPr lang="it-IT" dirty="0" err="1"/>
              <a:t>Strictly</a:t>
            </a:r>
            <a:r>
              <a:rPr lang="it-IT" dirty="0"/>
              <a:t> </a:t>
            </a:r>
            <a:r>
              <a:rPr lang="it-IT" dirty="0" err="1"/>
              <a:t>confidential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567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e Imagine. Du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403350"/>
            <a:ext cx="4537075" cy="5256213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526088" y="1403351"/>
            <a:ext cx="4464049" cy="5256212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it-IT" smtClean="0"/>
              <a:t>‹nº›</a:t>
            </a:fld>
            <a:endParaRPr lang="it-IT"/>
          </a:p>
        </p:txBody>
      </p:sp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622168" y="493670"/>
            <a:ext cx="6881567" cy="46404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319795" y="7007225"/>
            <a:ext cx="232837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B91023"/>
                </a:solidFill>
              </a:defRPr>
            </a:lvl1pPr>
          </a:lstStyle>
          <a:p>
            <a:r>
              <a:rPr lang="it-IT" dirty="0" err="1"/>
              <a:t>Strictly</a:t>
            </a:r>
            <a:r>
              <a:rPr lang="it-IT" dirty="0"/>
              <a:t> </a:t>
            </a:r>
            <a:r>
              <a:rPr lang="it-IT" dirty="0" err="1"/>
              <a:t>confidential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719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8650" y="2196445"/>
            <a:ext cx="4537076" cy="4463118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it-IT" smtClean="0"/>
              <a:t>‹nº›</a:t>
            </a:fld>
            <a:endParaRPr lang="it-IT"/>
          </a:p>
        </p:txBody>
      </p:sp>
      <p:sp>
        <p:nvSpPr>
          <p:cNvPr id="14" name="Segnaposto testo 2"/>
          <p:cNvSpPr>
            <a:spLocks noGrp="1"/>
          </p:cNvSpPr>
          <p:nvPr>
            <p:ph type="body" idx="15"/>
          </p:nvPr>
        </p:nvSpPr>
        <p:spPr>
          <a:xfrm>
            <a:off x="637961" y="1414020"/>
            <a:ext cx="4527766" cy="612743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10" name="Segnaposto testo 2"/>
          <p:cNvSpPr>
            <a:spLocks noGrp="1"/>
          </p:cNvSpPr>
          <p:nvPr>
            <p:ph type="body" idx="16"/>
          </p:nvPr>
        </p:nvSpPr>
        <p:spPr>
          <a:xfrm>
            <a:off x="5462372" y="1414020"/>
            <a:ext cx="4527766" cy="612743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15" name="Segnaposto contenuto 3"/>
          <p:cNvSpPr>
            <a:spLocks noGrp="1"/>
          </p:cNvSpPr>
          <p:nvPr>
            <p:ph sz="half" idx="17"/>
          </p:nvPr>
        </p:nvSpPr>
        <p:spPr>
          <a:xfrm>
            <a:off x="5453062" y="2196445"/>
            <a:ext cx="4537076" cy="4463118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622168" y="493670"/>
            <a:ext cx="6881567" cy="464040"/>
          </a:xfrm>
        </p:spPr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319795" y="7007225"/>
            <a:ext cx="232837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B91023"/>
                </a:solidFill>
              </a:defRPr>
            </a:lvl1pPr>
          </a:lstStyle>
          <a:p>
            <a:r>
              <a:rPr lang="it-IT" dirty="0" err="1"/>
              <a:t>Strictly</a:t>
            </a:r>
            <a:r>
              <a:rPr lang="it-IT" dirty="0"/>
              <a:t> </a:t>
            </a:r>
            <a:r>
              <a:rPr lang="it-IT" dirty="0" err="1"/>
              <a:t>confidential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291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527342" y="1403350"/>
            <a:ext cx="4462795" cy="52562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8650" y="1403350"/>
            <a:ext cx="4537076" cy="52562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it-IT" smtClean="0"/>
              <a:t>‹nº›</a:t>
            </a:fld>
            <a:endParaRPr lang="it-IT"/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622168" y="493670"/>
            <a:ext cx="6881567" cy="46404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319795" y="7007225"/>
            <a:ext cx="232837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B91023"/>
                </a:solidFill>
              </a:defRPr>
            </a:lvl1pPr>
          </a:lstStyle>
          <a:p>
            <a:r>
              <a:rPr lang="it-IT" dirty="0" err="1"/>
              <a:t>Strictly</a:t>
            </a:r>
            <a:r>
              <a:rPr lang="it-IT" dirty="0"/>
              <a:t> </a:t>
            </a:r>
            <a:r>
              <a:rPr lang="it-IT" dirty="0" err="1"/>
              <a:t>confidential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750472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 noChangeAspect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8" name="Segnaposto testo 2"/>
          <p:cNvSpPr>
            <a:spLocks noGrp="1" noChangeAspect="1"/>
          </p:cNvSpPr>
          <p:nvPr>
            <p:ph type="body" idx="1"/>
          </p:nvPr>
        </p:nvSpPr>
        <p:spPr>
          <a:xfrm>
            <a:off x="4265613" y="4248150"/>
            <a:ext cx="4752975" cy="936625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72559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e Interne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it-IT" smtClean="0"/>
              <a:t>‹nº›</a:t>
            </a:fld>
            <a:endParaRPr lang="it-IT"/>
          </a:p>
        </p:txBody>
      </p:sp>
      <p:sp>
        <p:nvSpPr>
          <p:cNvPr id="7" name="Segnaposto titolo 1"/>
          <p:cNvSpPr>
            <a:spLocks noGrp="1"/>
          </p:cNvSpPr>
          <p:nvPr>
            <p:ph type="title" hasCustomPrompt="1"/>
          </p:nvPr>
        </p:nvSpPr>
        <p:spPr>
          <a:xfrm>
            <a:off x="678834" y="493670"/>
            <a:ext cx="6824902" cy="464040"/>
          </a:xfrm>
          <a:prstGeom prst="rect">
            <a:avLst/>
          </a:prstGeom>
        </p:spPr>
        <p:txBody>
          <a:bodyPr vert="horz" lIns="0" tIns="45720" rIns="108000" bIns="45720" rtlCol="0" anchor="b" anchorCtr="0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8" name="Segnaposto testo 10"/>
          <p:cNvSpPr>
            <a:spLocks noGrp="1"/>
          </p:cNvSpPr>
          <p:nvPr>
            <p:ph type="body" sz="quarter" idx="13"/>
          </p:nvPr>
        </p:nvSpPr>
        <p:spPr>
          <a:xfrm>
            <a:off x="628650" y="1403349"/>
            <a:ext cx="9361488" cy="525621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319795" y="7007225"/>
            <a:ext cx="232837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B91023"/>
                </a:solidFill>
              </a:defRPr>
            </a:lvl1pPr>
          </a:lstStyle>
          <a:p>
            <a:r>
              <a:rPr lang="it-IT" dirty="0" err="1"/>
              <a:t>Strictly</a:t>
            </a:r>
            <a:r>
              <a:rPr lang="it-IT" dirty="0"/>
              <a:t> </a:t>
            </a:r>
            <a:r>
              <a:rPr lang="it-IT" dirty="0" err="1"/>
              <a:t>confidential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2393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e i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it-IT" smtClean="0"/>
              <a:t>‹nº›</a:t>
            </a:fld>
            <a:endParaRPr lang="it-IT"/>
          </a:p>
        </p:txBody>
      </p:sp>
      <p:sp>
        <p:nvSpPr>
          <p:cNvPr id="7" name="Segnaposto titolo 1"/>
          <p:cNvSpPr>
            <a:spLocks noGrp="1"/>
          </p:cNvSpPr>
          <p:nvPr>
            <p:ph type="title"/>
          </p:nvPr>
        </p:nvSpPr>
        <p:spPr>
          <a:xfrm>
            <a:off x="678834" y="493670"/>
            <a:ext cx="6824902" cy="464040"/>
          </a:xfrm>
          <a:prstGeom prst="rect">
            <a:avLst/>
          </a:prstGeom>
        </p:spPr>
        <p:txBody>
          <a:bodyPr vert="horz" lIns="0" tIns="45720" rIns="108000" bIns="45720" rtlCol="0" anchor="b" anchorCtr="0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628650" y="1403349"/>
            <a:ext cx="9361487" cy="52562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800100" indent="-342900">
              <a:buFont typeface="Wingdings" panose="05000000000000000000" pitchFamily="2" charset="2"/>
              <a:buChar char="§"/>
              <a:defRPr/>
            </a:lvl2pPr>
            <a:lvl3pPr marL="1200150" indent="-285750">
              <a:buFont typeface="Wingdings" panose="05000000000000000000" pitchFamily="2" charset="2"/>
              <a:buChar char="§"/>
              <a:defRPr/>
            </a:lvl3pPr>
            <a:lvl4pPr marL="1657350" indent="-285750">
              <a:buFont typeface="Wingdings" panose="05000000000000000000" pitchFamily="2" charset="2"/>
              <a:buChar char="§"/>
              <a:defRPr/>
            </a:lvl4pPr>
            <a:lvl5pPr marL="2114550" indent="-2857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319795" y="7007225"/>
            <a:ext cx="232837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B91023"/>
                </a:solidFill>
              </a:defRPr>
            </a:lvl1pPr>
          </a:lstStyle>
          <a:p>
            <a:r>
              <a:rPr lang="it-IT" dirty="0" err="1"/>
              <a:t>Strictly</a:t>
            </a:r>
            <a:r>
              <a:rPr lang="it-IT" dirty="0"/>
              <a:t> </a:t>
            </a:r>
            <a:r>
              <a:rPr lang="it-IT" dirty="0" err="1"/>
              <a:t>confidential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18990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 noChangeAspect="1"/>
          </p:cNvSpPr>
          <p:nvPr>
            <p:ph type="title"/>
          </p:nvPr>
        </p:nvSpPr>
        <p:spPr>
          <a:xfrm>
            <a:off x="4262833" y="2016126"/>
            <a:ext cx="4755755" cy="191465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Segnaposto testo 2"/>
          <p:cNvSpPr>
            <a:spLocks noGrp="1" noChangeAspect="1"/>
          </p:cNvSpPr>
          <p:nvPr>
            <p:ph type="body" idx="1"/>
          </p:nvPr>
        </p:nvSpPr>
        <p:spPr>
          <a:xfrm>
            <a:off x="4265613" y="4248150"/>
            <a:ext cx="4752975" cy="936625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513" y="5540375"/>
            <a:ext cx="65913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9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50000"/>
        </a:lnSpc>
        <a:spcBef>
          <a:spcPts val="600"/>
        </a:spcBef>
        <a:buFont typeface="Arial" panose="020B0604020202020204" pitchFamily="34" charset="0"/>
        <a:buNone/>
        <a:defRPr sz="1100" kern="1200">
          <a:solidFill>
            <a:schemeClr val="tx2"/>
          </a:solidFill>
          <a:latin typeface="Arial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313" y="0"/>
            <a:ext cx="2476500" cy="755650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2168" y="493670"/>
            <a:ext cx="6881567" cy="464040"/>
          </a:xfrm>
          <a:prstGeom prst="rect">
            <a:avLst/>
          </a:prstGeom>
        </p:spPr>
        <p:txBody>
          <a:bodyPr vert="horz" lIns="108000" tIns="45720" rIns="108000" bIns="45720" rtlCol="0" anchor="b" anchorCtr="0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403350"/>
            <a:ext cx="9361487" cy="52562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19760" y="6999605"/>
            <a:ext cx="39052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272DB7FC-58F0-42AC-AC5B-BE636AB71FBC}" type="slidenum">
              <a:rPr lang="it-IT" smtClean="0"/>
              <a:pPr/>
              <a:t>‹nº›</a:t>
            </a:fld>
            <a:endParaRPr lang="it-IT" dirty="0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319795" y="7007225"/>
            <a:ext cx="232837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B91023"/>
                </a:solidFill>
                <a:latin typeface="Arial"/>
              </a:defRPr>
            </a:lvl1pPr>
          </a:lstStyle>
          <a:p>
            <a:r>
              <a:rPr lang="it-IT" dirty="0" err="1"/>
              <a:t>Strictly</a:t>
            </a:r>
            <a:r>
              <a:rPr lang="it-IT" dirty="0"/>
              <a:t> </a:t>
            </a:r>
            <a:r>
              <a:rPr lang="it-IT" dirty="0" err="1"/>
              <a:t>confidential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207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2" r:id="rId3"/>
    <p:sldLayoutId id="2147483693" r:id="rId4"/>
    <p:sldLayoutId id="2147483697" r:id="rId5"/>
    <p:sldLayoutId id="2147483704" r:id="rId6"/>
  </p:sldLayoutIdLst>
  <p:hf hdr="0" dt="0"/>
  <p:txStyles>
    <p:titleStyle>
      <a:lvl1pPr marL="514350" indent="-514350" algn="l" defTabSz="914400" rtl="0" eaLnBrk="1" latinLnBrk="0" hangingPunct="1">
        <a:lnSpc>
          <a:spcPct val="90000"/>
        </a:lnSpc>
        <a:spcBef>
          <a:spcPct val="0"/>
        </a:spcBef>
        <a:buClr>
          <a:schemeClr val="bg1"/>
        </a:buClr>
        <a:buFont typeface="+mj-lt"/>
        <a:buAutoNum type="arabicPeriod"/>
        <a:defRPr lang="it-IT" sz="1800" kern="1200" dirty="0">
          <a:solidFill>
            <a:schemeClr val="bg2">
              <a:lumMod val="50000"/>
            </a:schemeClr>
          </a:solidFill>
          <a:latin typeface="Arial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None/>
        <a:defRPr sz="1800" kern="1200">
          <a:solidFill>
            <a:schemeClr val="tx1"/>
          </a:solidFill>
          <a:latin typeface="Arial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1600" kern="1200">
          <a:solidFill>
            <a:schemeClr val="tx1"/>
          </a:solidFill>
          <a:latin typeface="Arial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1400" kern="1200">
          <a:solidFill>
            <a:schemeClr val="tx1"/>
          </a:solidFill>
          <a:latin typeface="Arial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1200" kern="1200">
          <a:solidFill>
            <a:schemeClr val="tx1"/>
          </a:solidFill>
          <a:latin typeface="Arial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11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884" userDrawn="1">
          <p15:clr>
            <a:srgbClr val="F26B43"/>
          </p15:clr>
        </p15:guide>
        <p15:guide id="4" pos="374" userDrawn="1">
          <p15:clr>
            <a:srgbClr val="F26B43"/>
          </p15:clr>
        </p15:guide>
        <p15:guide id="5" pos="6293" userDrawn="1">
          <p15:clr>
            <a:srgbClr val="F26B43"/>
          </p15:clr>
        </p15:guide>
        <p15:guide id="7" orient="horz" pos="419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313" y="0"/>
            <a:ext cx="2476500" cy="7556500"/>
          </a:xfrm>
          <a:prstGeom prst="rect">
            <a:avLst/>
          </a:prstGeom>
        </p:spPr>
      </p:pic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319795" y="7007225"/>
            <a:ext cx="232837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B91023"/>
                </a:solidFill>
                <a:latin typeface="Arial"/>
              </a:defRPr>
            </a:lvl1pPr>
          </a:lstStyle>
          <a:p>
            <a:r>
              <a:rPr lang="it-IT" dirty="0" err="1"/>
              <a:t>Strictly</a:t>
            </a:r>
            <a:r>
              <a:rPr lang="it-IT" dirty="0"/>
              <a:t> </a:t>
            </a:r>
            <a:r>
              <a:rPr lang="it-IT" dirty="0" err="1"/>
              <a:t>confidential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19760" y="6999605"/>
            <a:ext cx="39052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272DB7FC-58F0-42AC-AC5B-BE636AB71FBC}" type="slidenum">
              <a:rPr lang="it-IT" smtClean="0"/>
              <a:pPr/>
              <a:t>‹nº›</a:t>
            </a:fld>
            <a:endParaRPr lang="it-IT" dirty="0"/>
          </a:p>
        </p:txBody>
      </p:sp>
      <p:sp>
        <p:nvSpPr>
          <p:cNvPr id="7" name="Segnaposto testo 2"/>
          <p:cNvSpPr>
            <a:spLocks noGrp="1"/>
          </p:cNvSpPr>
          <p:nvPr>
            <p:ph type="body" idx="1"/>
          </p:nvPr>
        </p:nvSpPr>
        <p:spPr>
          <a:xfrm>
            <a:off x="628650" y="1403350"/>
            <a:ext cx="9361487" cy="52562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Segnaposto titolo 1"/>
          <p:cNvSpPr>
            <a:spLocks noGrp="1"/>
          </p:cNvSpPr>
          <p:nvPr>
            <p:ph type="title"/>
          </p:nvPr>
        </p:nvSpPr>
        <p:spPr>
          <a:xfrm>
            <a:off x="678834" y="493670"/>
            <a:ext cx="6824902" cy="464040"/>
          </a:xfrm>
          <a:prstGeom prst="rect">
            <a:avLst/>
          </a:prstGeom>
        </p:spPr>
        <p:txBody>
          <a:bodyPr vert="horz" lIns="0" tIns="45720" rIns="108000" bIns="45720" rtlCol="0" anchor="b" anchorCtr="0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16774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Clr>
          <a:schemeClr val="tx2"/>
        </a:buClr>
        <a:buFontTx/>
        <a:buNone/>
        <a:defRPr lang="it-IT" sz="1800" kern="1200" dirty="0">
          <a:solidFill>
            <a:schemeClr val="bg2">
              <a:lumMod val="50000"/>
            </a:schemeClr>
          </a:solidFill>
          <a:latin typeface="Arial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None/>
        <a:defRPr sz="1800" kern="1200">
          <a:solidFill>
            <a:schemeClr val="tx1"/>
          </a:solidFill>
          <a:latin typeface="Arial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1600" kern="1200">
          <a:solidFill>
            <a:schemeClr val="tx1"/>
          </a:solidFill>
          <a:latin typeface="Arial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1400" kern="1200">
          <a:solidFill>
            <a:schemeClr val="tx1"/>
          </a:solidFill>
          <a:latin typeface="Arial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1200" kern="1200">
          <a:solidFill>
            <a:schemeClr val="tx1"/>
          </a:solidFill>
          <a:latin typeface="Arial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11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884">
          <p15:clr>
            <a:srgbClr val="F26B43"/>
          </p15:clr>
        </p15:guide>
        <p15:guide id="2" pos="396">
          <p15:clr>
            <a:srgbClr val="F26B43"/>
          </p15:clr>
        </p15:guide>
        <p15:guide id="3" pos="6293">
          <p15:clr>
            <a:srgbClr val="F26B43"/>
          </p15:clr>
        </p15:guide>
        <p15:guide id="4" orient="horz" pos="419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image" Target="../media/image66.jpeg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5" Type="http://schemas.openxmlformats.org/officeDocument/2006/relationships/image" Target="../media/image7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275217" y="2016125"/>
            <a:ext cx="4752975" cy="822609"/>
          </a:xfrm>
        </p:spPr>
        <p:txBody>
          <a:bodyPr/>
          <a:lstStyle/>
          <a:p>
            <a:r>
              <a:rPr lang="es-ES" dirty="0" smtClean="0"/>
              <a:t>Defensas ribereñas con soluciones Maccaferri</a:t>
            </a:r>
            <a:endParaRPr lang="es-E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4294967295"/>
          </p:nvPr>
        </p:nvSpPr>
        <p:spPr>
          <a:xfrm>
            <a:off x="4273828" y="4258077"/>
            <a:ext cx="4755755" cy="588397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Fecha	 22 de </a:t>
            </a:r>
            <a:r>
              <a:rPr lang="pt-BR" dirty="0" err="1" smtClean="0"/>
              <a:t>noviembre</a:t>
            </a:r>
            <a:r>
              <a:rPr lang="pt-BR" dirty="0" smtClean="0"/>
              <a:t> de 2018</a:t>
            </a:r>
          </a:p>
          <a:p>
            <a:r>
              <a:rPr lang="pt-BR" dirty="0" smtClean="0"/>
              <a:t>Autor	 Ing. Gerardo Fracassi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203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it-IT" smtClean="0"/>
              <a:t>10</a:t>
            </a:fld>
            <a:endParaRPr lang="it-I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534988" lvl="1" indent="-169863" algn="just">
              <a:buSzPct val="100000"/>
              <a:buFont typeface="+mj-lt"/>
              <a:buAutoNum type="arabicPeriod" startAt="3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 Tipos y finalidades de las soluciones posibles</a:t>
            </a:r>
          </a:p>
          <a:p>
            <a:pPr marL="3651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s-E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Protección de las márgenes contra la erosión</a:t>
            </a:r>
          </a:p>
          <a:p>
            <a:pPr marL="365125" lvl="1" algn="just">
              <a:buSzPct val="100000"/>
            </a:pPr>
            <a:r>
              <a:rPr lang="es-E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Protección contra las inundaciones</a:t>
            </a:r>
          </a:p>
          <a:p>
            <a:pPr marL="365125" lvl="1" algn="just">
              <a:buSzPct val="100000"/>
            </a:pPr>
            <a:r>
              <a:rPr lang="es-E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Fijación del trazado del cauce</a:t>
            </a:r>
          </a:p>
          <a:p>
            <a:pPr marL="365125" lvl="1" algn="just">
              <a:buSzPct val="100000"/>
            </a:pPr>
            <a:r>
              <a:rPr lang="es-E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Mejoramiento de las condiciones hidráulicas</a:t>
            </a:r>
          </a:p>
          <a:p>
            <a:pPr marL="365125" lvl="1" algn="just">
              <a:buSzPct val="100000"/>
            </a:pPr>
            <a:r>
              <a:rPr lang="es-E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Formación de un canal navegable</a:t>
            </a:r>
          </a:p>
          <a:p>
            <a:pPr marL="365125" lvl="1" algn="just">
              <a:buSzPct val="100000"/>
            </a:pPr>
            <a:r>
              <a:rPr lang="es-E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Recuperación de tierras erosionadas</a:t>
            </a:r>
          </a:p>
          <a:p>
            <a:pPr marL="365125" lvl="1" algn="just">
              <a:buSzPct val="100000"/>
            </a:pPr>
            <a:r>
              <a:rPr lang="es-E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Recuperación natural/paisajística del entorno </a:t>
            </a:r>
          </a:p>
          <a:p>
            <a:pPr marL="3651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3.2 Tipos de soluciones</a:t>
            </a:r>
          </a:p>
          <a:p>
            <a:pPr marL="623888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3.2.1 Revestimientos</a:t>
            </a:r>
          </a:p>
          <a:p>
            <a:pPr marL="623888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3.2.2 Muros longitudinales</a:t>
            </a:r>
          </a:p>
          <a:p>
            <a:pPr marL="623888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3.2.3 Diques longitudinales.</a:t>
            </a:r>
          </a:p>
          <a:p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 startAt="3"/>
            </a:pPr>
            <a:r>
              <a:rPr lang="es-ES" smtClean="0"/>
              <a:t>Intervenciones en un curso de agua</a:t>
            </a:r>
            <a:endParaRPr lang="es-ES"/>
          </a:p>
        </p:txBody>
      </p:sp>
      <p:pic>
        <p:nvPicPr>
          <p:cNvPr id="1026" name="Picture 2" descr="C:\Users\Fracassi\Tracing\Music\Documents\MANUALES\Hidráulica fluvial\1 Ríos\Manual Maccaferri\Fotos 1\Argentina\DSC02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42" y="3275464"/>
            <a:ext cx="4799999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Fracassi\Tracing\Music\Documents\MANUALES\Hidráulica fluvial\1 Ríos\Manual Maccaferri\Fotos 1\Rep. Dominicana\Fotos Proyecto Canalizaicon Rio Ocoa - Los Pilones\P10208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5" r="2082"/>
          <a:stretch/>
        </p:blipFill>
        <p:spPr bwMode="auto">
          <a:xfrm>
            <a:off x="5841242" y="3292760"/>
            <a:ext cx="4817662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Fracassi\Tracing\Music\Documents\MANUALES\Hidráulica fluvial\1 Ríos\Manual Maccaferri\Fotos 1\Rep. Dominicana\Planta Ambev\Fotos varias\PICT02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-462" r="772"/>
          <a:stretch/>
        </p:blipFill>
        <p:spPr bwMode="auto">
          <a:xfrm>
            <a:off x="5841242" y="3275456"/>
            <a:ext cx="4817662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54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es-ES" smtClean="0"/>
              <a:t>11</a:t>
            </a:fld>
            <a:endParaRPr lang="es-E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627063" lvl="1" indent="-169863" algn="just">
              <a:buSzPct val="100000"/>
              <a:buFont typeface="+mj-lt"/>
              <a:buAutoNum type="arabicPeriod" startAt="4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 Tipos de solución</a:t>
            </a:r>
          </a:p>
          <a:p>
            <a:pPr marL="906463" lvl="1" indent="171450" algn="just" defTabSz="1077913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Colchones Reno</a:t>
            </a:r>
            <a:r>
              <a:rPr lang="es-ES" sz="2000" baseline="300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</a:t>
            </a:r>
            <a:endParaRPr lang="es-ES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06463" lvl="1" indent="171450" algn="just" defTabSz="1077913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Colchones </a:t>
            </a:r>
            <a:r>
              <a:rPr lang="es-E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RenoMac</a:t>
            </a:r>
            <a:r>
              <a:rPr lang="es-ES" sz="2000" baseline="300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</a:t>
            </a:r>
            <a:endParaRPr lang="es-ES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06463" lvl="1" indent="171450" algn="just" defTabSz="1077913">
              <a:buSzPct val="100000"/>
            </a:pPr>
            <a:r>
              <a:rPr lang="es-E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Geomantas</a:t>
            </a: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MacMat</a:t>
            </a:r>
            <a:r>
              <a:rPr lang="es-ES" sz="2000" baseline="300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 </a:t>
            </a: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R1</a:t>
            </a:r>
          </a:p>
          <a:p>
            <a:pPr marL="906463" lvl="1" indent="171450" algn="just" defTabSz="1077913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Gaviones caja</a:t>
            </a:r>
          </a:p>
          <a:p>
            <a:pPr marL="906463" lvl="1" indent="171450" algn="just" defTabSz="1077913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Gaviones caja </a:t>
            </a:r>
            <a:r>
              <a:rPr lang="es-E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forte</a:t>
            </a:r>
            <a:r>
              <a:rPr lang="es-ES" sz="2000" baseline="300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</a:t>
            </a:r>
            <a:endParaRPr lang="es-ES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06463" lvl="1" indent="171450" algn="just" defTabSz="1077913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Gaviones saco</a:t>
            </a:r>
          </a:p>
          <a:p>
            <a:pPr marL="906463" lvl="1" indent="171450" algn="just" defTabSz="1077913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Gaviones </a:t>
            </a:r>
            <a:r>
              <a:rPr lang="es-E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MacSoil</a:t>
            </a:r>
            <a:r>
              <a:rPr lang="es-ES" sz="2000" baseline="300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</a:t>
            </a:r>
            <a:endParaRPr lang="es-ES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06463" lvl="1" indent="171450" algn="just" defTabSz="1077913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Sistema </a:t>
            </a:r>
            <a:r>
              <a:rPr lang="es-E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Terramesh</a:t>
            </a:r>
            <a:r>
              <a:rPr lang="es-ES" sz="2000" baseline="300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 </a:t>
            </a: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s-E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Terramesh</a:t>
            </a:r>
            <a:r>
              <a:rPr lang="es-ES" sz="2000" baseline="300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 </a:t>
            </a: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Verde</a:t>
            </a:r>
          </a:p>
          <a:p>
            <a:pPr lvl="1" algn="just">
              <a:buSzPct val="100000"/>
            </a:pPr>
            <a:endParaRPr lang="es-ES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SzPct val="100000"/>
            </a:pPr>
            <a:endParaRPr lang="es-ES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SzPct val="100000"/>
            </a:pPr>
            <a:endParaRPr lang="es-ES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SzPct val="100000"/>
            </a:pPr>
            <a:endParaRPr lang="es-ES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SzPct val="100000"/>
            </a:pPr>
            <a:endParaRPr lang="es-ES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7063" lvl="1" indent="-169863" algn="just">
              <a:buSzPct val="100000"/>
              <a:buFont typeface="+mj-lt"/>
              <a:buAutoNum type="arabicPeriod" startAt="4"/>
            </a:pPr>
            <a:endParaRPr lang="es-ES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 startAt="4"/>
            </a:pPr>
            <a:r>
              <a:rPr lang="es-ES" dirty="0" smtClean="0"/>
              <a:t>Soluciones usuales y sus aplicaciones</a:t>
            </a:r>
            <a:endParaRPr lang="es-ES" dirty="0"/>
          </a:p>
        </p:txBody>
      </p:sp>
      <p:pic>
        <p:nvPicPr>
          <p:cNvPr id="2050" name="Picture 2" descr="C:\Users\Fracassi\Pictures\2018-01-15\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"/>
          <a:stretch/>
        </p:blipFill>
        <p:spPr bwMode="auto">
          <a:xfrm>
            <a:off x="6062524" y="2341193"/>
            <a:ext cx="4464856" cy="324000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Fracassi\Pictures\2018-01-15\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r="4130"/>
          <a:stretch/>
        </p:blipFill>
        <p:spPr bwMode="auto">
          <a:xfrm>
            <a:off x="6052976" y="2361526"/>
            <a:ext cx="4452956" cy="324000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Fracassi\Pictures\2018-01-15\00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"/>
          <a:stretch/>
        </p:blipFill>
        <p:spPr bwMode="auto">
          <a:xfrm>
            <a:off x="6062524" y="2361526"/>
            <a:ext cx="3323129" cy="3241559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Fracassi\Pictures\Paises\FOTOS\OM\Diseños-Gráficos\gavión caja I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" r="4921"/>
          <a:stretch/>
        </p:blipFill>
        <p:spPr bwMode="auto">
          <a:xfrm>
            <a:off x="6062713" y="2363085"/>
            <a:ext cx="4449169" cy="324000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Fracassi\Pictures\2018-01-15\00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6" r="6260" b="814"/>
          <a:stretch/>
        </p:blipFill>
        <p:spPr bwMode="auto">
          <a:xfrm>
            <a:off x="6037335" y="2341193"/>
            <a:ext cx="4453242" cy="323248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6005612" y="2339102"/>
            <a:ext cx="2134788" cy="3234577"/>
            <a:chOff x="8136087" y="2346195"/>
            <a:chExt cx="2134788" cy="32345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45" r="2917" b="87932"/>
            <a:stretch/>
          </p:blipFill>
          <p:spPr bwMode="auto">
            <a:xfrm>
              <a:off x="8136087" y="2346195"/>
              <a:ext cx="2124000" cy="915118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8" name="Picture 10" descr="C:\Users\Fracassi\Pictures\Paises\FOTOS\OM\Diseños-Gráficos\gavión saco I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78" t="8204" r="13811" b="5444"/>
            <a:stretch/>
          </p:blipFill>
          <p:spPr bwMode="auto">
            <a:xfrm>
              <a:off x="8146505" y="3236891"/>
              <a:ext cx="2124370" cy="2343881"/>
            </a:xfrm>
            <a:prstGeom prst="rect">
              <a:avLst/>
            </a:prstGeom>
            <a:ln w="63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4" name="Picture 6" descr="C:\Users\Fracassi\Pictures\2018-01-15\00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73514" r="39846"/>
          <a:stretch/>
        </p:blipFill>
        <p:spPr bwMode="auto">
          <a:xfrm>
            <a:off x="6016030" y="2333000"/>
            <a:ext cx="4457357" cy="3239999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Fracassi\Pictures\2018-01-15\00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026" y="2333000"/>
            <a:ext cx="4464856" cy="323457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92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it-IT" smtClean="0"/>
              <a:t>12</a:t>
            </a:fld>
            <a:endParaRPr lang="it-I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534988" lvl="1" indent="-169863" algn="just">
              <a:buSzPct val="100000"/>
              <a:buFont typeface="+mj-lt"/>
              <a:buAutoNum type="arabicPeriod" startAt="5"/>
            </a:pPr>
            <a:r>
              <a:rPr lang="pt-B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Características dos espigões</a:t>
            </a:r>
          </a:p>
          <a:p>
            <a:pPr marL="365125" lvl="1" algn="just">
              <a:buSzPct val="100000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5.2 Dimensionamento dos espigões</a:t>
            </a:r>
          </a:p>
          <a:p>
            <a:pPr marL="365125" lvl="1" algn="just">
              <a:buSzPct val="100000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5.3 Espigões em gabiões</a:t>
            </a:r>
          </a:p>
          <a:p>
            <a:pPr marL="365125" lvl="1" algn="just">
              <a:buSzPct val="100000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5.4 Espigões permeáveis construídos com </a:t>
            </a:r>
            <a:r>
              <a:rPr lang="pt-B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troncos.</a:t>
            </a:r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 startAt="5"/>
            </a:pPr>
            <a:r>
              <a:rPr lang="pt-BR" dirty="0" err="1" smtClean="0"/>
              <a:t>Espigones</a:t>
            </a:r>
            <a:endParaRPr lang="es-ES" dirty="0"/>
          </a:p>
        </p:txBody>
      </p:sp>
      <p:pic>
        <p:nvPicPr>
          <p:cNvPr id="3074" name="Picture 2" descr="C:\Users\Fracassi\Pictures\Paises\FOTOS\OM\Espigones\Arquitectura 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003" y="3183340"/>
            <a:ext cx="4616705" cy="346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85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534988" lvl="1" indent="-169863" algn="just">
              <a:buSzPct val="100000"/>
              <a:buFont typeface="+mj-lt"/>
              <a:buAutoNum type="arabicPeriod" startAt="6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s-E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Benefícios</a:t>
            </a: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la bioingeniería para el proyecto</a:t>
            </a:r>
          </a:p>
          <a:p>
            <a:pPr marL="3651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6.2 Consideraciones de proyecto</a:t>
            </a:r>
          </a:p>
          <a:p>
            <a:pPr marL="3651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6.3 Técnicas</a:t>
            </a:r>
          </a:p>
          <a:p>
            <a:pPr marL="3651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6.4 Operaciones para la revegetación</a:t>
            </a:r>
          </a:p>
          <a:p>
            <a:pPr marL="3651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6.5 Protección de las márgenes mediante técnicas de Ingeniería Ambiental</a:t>
            </a:r>
          </a:p>
          <a:p>
            <a:pPr marL="3651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6.6 Estructuras de consolidación de márgenes – protección del pie</a:t>
            </a:r>
          </a:p>
          <a:p>
            <a:pPr marL="3651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6.7 Infraestructura verde</a:t>
            </a:r>
          </a:p>
          <a:p>
            <a:pPr marL="804863" lvl="1" algn="just">
              <a:buSzPct val="100000"/>
            </a:pPr>
            <a:r>
              <a:rPr lang="es-E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free</a:t>
            </a:r>
          </a:p>
          <a:p>
            <a:pPr marL="1420813" lvl="1" indent="-342900" algn="just">
              <a:buSzPct val="100000"/>
              <a:buFont typeface="Arial" panose="020B0604020202020204" pitchFamily="34" charset="0"/>
              <a:buChar char="•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Huella de carbono de los productos de doble torsión</a:t>
            </a:r>
          </a:p>
          <a:p>
            <a:pPr marL="1420813" lvl="1" indent="-342900" algn="just">
              <a:buSzPct val="100000"/>
              <a:buFont typeface="Arial" panose="020B0604020202020204" pitchFamily="34" charset="0"/>
              <a:buChar char="•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Cálculo de la absorción de CO</a:t>
            </a:r>
            <a:r>
              <a:rPr lang="es-ES" sz="20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los productos de doble torsión</a:t>
            </a:r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 startAt="6"/>
            </a:pPr>
            <a:r>
              <a:rPr lang="es-ES" dirty="0" smtClean="0"/>
              <a:t>Bioingeniería</a:t>
            </a:r>
            <a:endParaRPr lang="es-ES" dirty="0"/>
          </a:p>
        </p:txBody>
      </p:sp>
      <p:grpSp>
        <p:nvGrpSpPr>
          <p:cNvPr id="15" name="Grupo 14"/>
          <p:cNvGrpSpPr/>
          <p:nvPr/>
        </p:nvGrpSpPr>
        <p:grpSpPr>
          <a:xfrm>
            <a:off x="1692329" y="2152618"/>
            <a:ext cx="6846834" cy="4548086"/>
            <a:chOff x="7132320" y="1531620"/>
            <a:chExt cx="6846834" cy="4548086"/>
          </a:xfrm>
        </p:grpSpPr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520" y="1531620"/>
              <a:ext cx="6770634" cy="454808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CaixaDeTexto 18"/>
            <p:cNvSpPr txBox="1"/>
            <p:nvPr/>
          </p:nvSpPr>
          <p:spPr>
            <a:xfrm>
              <a:off x="7132320" y="2636520"/>
              <a:ext cx="16642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err="1" smtClean="0"/>
                <a:t>Nível</a:t>
              </a:r>
              <a:r>
                <a:rPr lang="es-ES" sz="1600" dirty="0" smtClean="0"/>
                <a:t> de </a:t>
              </a:r>
              <a:r>
                <a:rPr lang="es-ES" sz="1600" dirty="0" err="1" smtClean="0"/>
                <a:t>energia</a:t>
              </a:r>
              <a:endParaRPr lang="es-ES" sz="1600" dirty="0"/>
            </a:p>
          </p:txBody>
        </p:sp>
      </p:grpSp>
      <p:pic>
        <p:nvPicPr>
          <p:cNvPr id="26" name="Picture 8" descr="C:\Users\Fracassi\Pictures\2018-03-26\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3" y="2481871"/>
            <a:ext cx="4030367" cy="356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3" descr="C:\Users\Fracassi\Pictures\2018-03-26\0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"/>
          <a:stretch/>
        </p:blipFill>
        <p:spPr bwMode="auto">
          <a:xfrm>
            <a:off x="7076994" y="2481871"/>
            <a:ext cx="2974878" cy="349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25983" y="7015708"/>
            <a:ext cx="390520" cy="401638"/>
          </a:xfrm>
        </p:spPr>
        <p:txBody>
          <a:bodyPr/>
          <a:lstStyle/>
          <a:p>
            <a:fld id="{F978DE44-342D-4E2C-ADD3-36DB2C90AEA2}" type="slidenum">
              <a:rPr lang="it-IT" smtClean="0"/>
              <a:t>13</a:t>
            </a:fld>
            <a:endParaRPr lang="it-IT"/>
          </a:p>
        </p:txBody>
      </p:sp>
      <p:grpSp>
        <p:nvGrpSpPr>
          <p:cNvPr id="5" name="Grupo 4"/>
          <p:cNvGrpSpPr/>
          <p:nvPr/>
        </p:nvGrpSpPr>
        <p:grpSpPr>
          <a:xfrm>
            <a:off x="577076" y="2739106"/>
            <a:ext cx="9979068" cy="5049599"/>
            <a:chOff x="-4978816" y="2852958"/>
            <a:chExt cx="9979068" cy="5049599"/>
          </a:xfrm>
        </p:grpSpPr>
        <p:pic>
          <p:nvPicPr>
            <p:cNvPr id="21" name="Picture 4" descr="C:\Users\Fracassi\Pictures\2018-03-26\002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67"/>
            <a:stretch/>
          </p:blipFill>
          <p:spPr bwMode="auto">
            <a:xfrm>
              <a:off x="-4978816" y="2852958"/>
              <a:ext cx="4747452" cy="2880000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5" descr="C:\Users\Fracassi\Pictures\2018-03-26\003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8"/>
            <a:stretch/>
          </p:blipFill>
          <p:spPr bwMode="auto">
            <a:xfrm>
              <a:off x="-11430" y="2861402"/>
              <a:ext cx="5011682" cy="2880000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51790" y="5022557"/>
              <a:ext cx="5369703" cy="288000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1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/>
          <a:stretch/>
        </p:blipFill>
        <p:spPr bwMode="auto">
          <a:xfrm>
            <a:off x="592123" y="2348521"/>
            <a:ext cx="10704777" cy="4988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70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es-ES" smtClean="0"/>
              <a:t>14</a:t>
            </a:fld>
            <a:endParaRPr lang="es-E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804863" lvl="1" algn="just">
              <a:buSzPct val="100000"/>
            </a:pPr>
            <a:r>
              <a:rPr lang="es-E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free</a:t>
            </a:r>
          </a:p>
          <a:p>
            <a:pPr marL="1420813" lvl="1" indent="-342900" algn="just">
              <a:buSzPct val="100000"/>
              <a:buFont typeface="Arial" panose="020B0604020202020204" pitchFamily="34" charset="0"/>
              <a:buChar char="•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Huella de carbono de los productos de doble torsión</a:t>
            </a:r>
          </a:p>
          <a:p>
            <a:pPr marL="1420813" lvl="1" indent="-342900" algn="just">
              <a:buSzPct val="100000"/>
              <a:buFont typeface="Arial" panose="020B0604020202020204" pitchFamily="34" charset="0"/>
              <a:buChar char="•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Cálculo de la absorción de CO</a:t>
            </a:r>
            <a:r>
              <a:rPr lang="es-ES" sz="20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los productos de doble torsión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 startAt="6"/>
            </a:pPr>
            <a:r>
              <a:rPr lang="es-ES" smtClean="0"/>
              <a:t>Bioingeniería</a:t>
            </a:r>
            <a:endParaRPr lang="es-ES"/>
          </a:p>
        </p:txBody>
      </p:sp>
      <p:sp>
        <p:nvSpPr>
          <p:cNvPr id="12" name="CaixaDeTexto 11"/>
          <p:cNvSpPr txBox="1"/>
          <p:nvPr/>
        </p:nvSpPr>
        <p:spPr>
          <a:xfrm>
            <a:off x="1733266" y="5194392"/>
            <a:ext cx="7206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es-ES" sz="1600" dirty="0" smtClean="0"/>
              <a:t>*   Calculada después de trece años de la construcción</a:t>
            </a:r>
          </a:p>
          <a:p>
            <a:pPr marL="177800" indent="-177800"/>
            <a:r>
              <a:rPr lang="es-ES" sz="1600" dirty="0" smtClean="0"/>
              <a:t>** Valores comparables con el valor medio de un bosque de hayas altas, una bosque de hayas cortadas o bosque de robles altos, respectivamente </a:t>
            </a:r>
            <a:endParaRPr lang="es-ES" sz="1600" dirty="0"/>
          </a:p>
        </p:txBody>
      </p:sp>
      <p:grpSp>
        <p:nvGrpSpPr>
          <p:cNvPr id="13" name="Grupo 12"/>
          <p:cNvGrpSpPr/>
          <p:nvPr/>
        </p:nvGrpSpPr>
        <p:grpSpPr>
          <a:xfrm>
            <a:off x="3084397" y="2208370"/>
            <a:ext cx="4500371" cy="4740268"/>
            <a:chOff x="3084397" y="2113120"/>
            <a:chExt cx="4500371" cy="4740268"/>
          </a:xfrm>
        </p:grpSpPr>
        <p:pic>
          <p:nvPicPr>
            <p:cNvPr id="14" name="Picture 2" descr="C:\Users\Fracassi\Pictures\2018-01-15\00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397" y="2113120"/>
              <a:ext cx="4500371" cy="474026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upo 14"/>
            <p:cNvGrpSpPr/>
            <p:nvPr/>
          </p:nvGrpSpPr>
          <p:grpSpPr>
            <a:xfrm>
              <a:off x="4610682" y="3581400"/>
              <a:ext cx="761418" cy="142875"/>
              <a:chOff x="4610682" y="3581400"/>
              <a:chExt cx="761418" cy="142875"/>
            </a:xfrm>
          </p:grpSpPr>
          <p:pic>
            <p:nvPicPr>
              <p:cNvPr id="16" name="Picture 2" descr="C:\Users\Fracassi\Pictures\2018-01-15\001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30975" r="40065" b="66212"/>
              <a:stretch/>
            </p:blipFill>
            <p:spPr bwMode="auto">
              <a:xfrm>
                <a:off x="4610682" y="3590925"/>
                <a:ext cx="447093" cy="133350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tângulo 16"/>
              <p:cNvSpPr/>
              <p:nvPr/>
            </p:nvSpPr>
            <p:spPr>
              <a:xfrm>
                <a:off x="5057491" y="3581400"/>
                <a:ext cx="314609" cy="1238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aphicFrame>
        <p:nvGraphicFramePr>
          <p:cNvPr id="18" name="Tabe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648808"/>
              </p:ext>
            </p:extLst>
          </p:nvPr>
        </p:nvGraphicFramePr>
        <p:xfrm>
          <a:off x="1768550" y="2844665"/>
          <a:ext cx="7127876" cy="1981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563938"/>
                <a:gridCol w="3563938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Taxa de absorção</a:t>
                      </a:r>
                      <a:r>
                        <a:rPr lang="pt-BR" sz="2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três soluções de bioengenharia em DT*</a:t>
                      </a:r>
                      <a:endParaRPr lang="es-E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Solução</a:t>
                      </a:r>
                      <a:endParaRPr lang="es-E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 CO</a:t>
                      </a:r>
                      <a:r>
                        <a:rPr lang="pt-BR" sz="2000" baseline="-25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pt-BR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ha ano</a:t>
                      </a:r>
                      <a:endParaRPr lang="es-E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Terramesh</a:t>
                      </a:r>
                      <a:r>
                        <a:rPr lang="pt-BR" sz="20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  <a:sym typeface="Symbol"/>
                        </a:rPr>
                        <a:t> </a:t>
                      </a:r>
                      <a:r>
                        <a:rPr lang="pt-BR" sz="2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Verde</a:t>
                      </a:r>
                      <a:endParaRPr lang="es-E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7,5**</a:t>
                      </a:r>
                      <a:endParaRPr lang="es-E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Colchões Reno</a:t>
                      </a:r>
                      <a:r>
                        <a:rPr lang="pt-BR" sz="20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  <a:sym typeface="Symbol"/>
                        </a:rPr>
                        <a:t></a:t>
                      </a:r>
                      <a:endParaRPr lang="es-ES" sz="2000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4,5**</a:t>
                      </a:r>
                      <a:endParaRPr lang="es-E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Gabiões</a:t>
                      </a:r>
                      <a:endParaRPr lang="es-E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7,3**</a:t>
                      </a:r>
                      <a:endParaRPr lang="es-E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44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580752" y="8994624"/>
            <a:ext cx="390520" cy="401638"/>
          </a:xfrm>
        </p:spPr>
        <p:txBody>
          <a:bodyPr/>
          <a:lstStyle/>
          <a:p>
            <a:fld id="{F978DE44-342D-4E2C-ADD3-36DB2C90AEA2}" type="slidenum">
              <a:rPr lang="it-IT" smtClean="0"/>
              <a:t>15</a:t>
            </a:fld>
            <a:endParaRPr lang="it-I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534988" lvl="1" indent="-182563" algn="just">
              <a:buSzPct val="100000"/>
              <a:buFont typeface="+mj-lt"/>
              <a:buAutoNum type="arabicPeriod" startAt="7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 Comportamiento de los colchones Reno</a:t>
            </a:r>
            <a:r>
              <a:rPr lang="es-ES" sz="2000" b="1" baseline="300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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7.1.1 Definición del coeficiente de rugosidad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7.1.2 Definición del comportamiento de las piedras sujetas a la acción del flujo 	           de agua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7.1.3 Comportamiento de los colchones Reno</a:t>
            </a:r>
            <a:r>
              <a:rPr lang="es-ES" sz="2000" b="1" baseline="300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</a:t>
            </a: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como protección del pie</a:t>
            </a:r>
          </a:p>
          <a:p>
            <a:pPr marL="1528763" lvl="1" indent="-628650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7.1.4 Comparación entre el comportamiento de diferentes tipos de revestimiento de margen (</a:t>
            </a:r>
            <a:r>
              <a:rPr lang="es-E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rip</a:t>
            </a: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-rap)</a:t>
            </a:r>
          </a:p>
          <a:p>
            <a:pPr marL="1528763" lvl="1" indent="-628650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Comparación del comportamiento de diferentes tipos de revestimiento de margen (bloques de concreto)</a:t>
            </a:r>
          </a:p>
          <a:p>
            <a:pPr marL="1528763" lvl="1" indent="-628650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7.1.5 Velocidad residual en el fondo</a:t>
            </a:r>
          </a:p>
          <a:p>
            <a:pPr marL="1528763" lvl="1" indent="-628650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7.1.6 Comportamiento de los colchones Reno</a:t>
            </a:r>
            <a:r>
              <a:rPr lang="es-ES" sz="2000" b="1" baseline="300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</a:t>
            </a: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cuando sometidos a la acción de las olas causadas por el pasaje de embarcaciones</a:t>
            </a:r>
          </a:p>
          <a:p>
            <a:pPr marL="1528763" lvl="1" indent="-628650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7.1.7 Comportamiento de los colchones Reno</a:t>
            </a:r>
            <a:r>
              <a:rPr lang="es-ES" sz="2000" b="1" baseline="300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</a:t>
            </a: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cuando sometidos a la acción de las olas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 startAt="7"/>
            </a:pPr>
            <a:r>
              <a:rPr lang="es-ES" dirty="0" smtClean="0"/>
              <a:t>Investigaciones</a:t>
            </a:r>
            <a:endParaRPr lang="es-ES" dirty="0"/>
          </a:p>
        </p:txBody>
      </p:sp>
      <p:grpSp>
        <p:nvGrpSpPr>
          <p:cNvPr id="29" name="Grupo 28"/>
          <p:cNvGrpSpPr/>
          <p:nvPr/>
        </p:nvGrpSpPr>
        <p:grpSpPr>
          <a:xfrm>
            <a:off x="1346065" y="2777166"/>
            <a:ext cx="2133517" cy="4039770"/>
            <a:chOff x="709683" y="1802193"/>
            <a:chExt cx="2844688" cy="5040000"/>
          </a:xfrm>
        </p:grpSpPr>
        <p:grpSp>
          <p:nvGrpSpPr>
            <p:cNvPr id="30" name="Grupo 29"/>
            <p:cNvGrpSpPr/>
            <p:nvPr/>
          </p:nvGrpSpPr>
          <p:grpSpPr>
            <a:xfrm>
              <a:off x="709683" y="1802193"/>
              <a:ext cx="2844688" cy="5040000"/>
              <a:chOff x="709683" y="1802193"/>
              <a:chExt cx="2844688" cy="5040000"/>
            </a:xfrm>
          </p:grpSpPr>
          <p:pic>
            <p:nvPicPr>
              <p:cNvPr id="32" name="Picture 3" descr="C:\Users\Fracassi\Tracing\Music\Documents\MANUALES\Hidráulica fluvial\1 Ríos\Manual Maccaferri\Foto Libro\7 Ensayos verificado\199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275" y="1802193"/>
                <a:ext cx="1985745" cy="252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4" descr="C:\Users\Fracassi\Tracing\Music\Documents\MANUALES\Hidráulica fluvial\1 Ríos\Manual Maccaferri\Foto Libro\7 Ensayos verificado\200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209" t="1626" b="1"/>
              <a:stretch/>
            </p:blipFill>
            <p:spPr bwMode="auto">
              <a:xfrm>
                <a:off x="709683" y="4322193"/>
                <a:ext cx="2844688" cy="252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" name="CaixaDeTexto 30"/>
            <p:cNvSpPr txBox="1"/>
            <p:nvPr/>
          </p:nvSpPr>
          <p:spPr>
            <a:xfrm>
              <a:off x="2702251" y="3671537"/>
              <a:ext cx="852120" cy="652767"/>
            </a:xfrm>
            <a:prstGeom prst="rect">
              <a:avLst/>
            </a:prstGeom>
            <a:noFill/>
          </p:spPr>
          <p:txBody>
            <a:bodyPr wrap="square" lIns="36000" rIns="0" rtlCol="0">
              <a:spAutoFit/>
            </a:bodyPr>
            <a:lstStyle/>
            <a:p>
              <a:r>
                <a:rPr lang="pt-BR" sz="1400" dirty="0" smtClean="0"/>
                <a:t>Fort Collins</a:t>
              </a:r>
              <a:endParaRPr lang="es-ES" sz="1400" dirty="0"/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4507591" y="2771172"/>
            <a:ext cx="2204860" cy="4032907"/>
            <a:chOff x="3871208" y="1797365"/>
            <a:chExt cx="2939813" cy="5031439"/>
          </a:xfrm>
        </p:grpSpPr>
        <p:pic>
          <p:nvPicPr>
            <p:cNvPr id="35" name="Picture 5" descr="C:\Users\Fracassi\Tracing\Music\Documents\MANUALES\Hidráulica fluvial\1 Ríos\Manual Maccaferri\Foto Libro\7 Ensayos verificado\201 INA - Canal em escala real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9418" y="1797365"/>
              <a:ext cx="2254243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C:\Users\Fracassi\Tracing\Music\Documents\MANUALES\Hidráulica fluvial\1 Ríos\Manual Maccaferri\Foto Libro\7 Ensayos verificado\202 INA - Canal em escala real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208" y="4308804"/>
              <a:ext cx="2939813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CaixaDeTexto 36"/>
            <p:cNvSpPr txBox="1"/>
            <p:nvPr/>
          </p:nvSpPr>
          <p:spPr>
            <a:xfrm>
              <a:off x="6153661" y="3959929"/>
              <a:ext cx="4844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smtClean="0"/>
                <a:t>INA</a:t>
              </a:r>
              <a:endParaRPr lang="es-ES" sz="1400" dirty="0"/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8006174" y="2772334"/>
            <a:ext cx="2169994" cy="4039738"/>
            <a:chOff x="7369791" y="1811013"/>
            <a:chExt cx="2893325" cy="5039961"/>
          </a:xfrm>
        </p:grpSpPr>
        <p:pic>
          <p:nvPicPr>
            <p:cNvPr id="39" name="Picture 2" descr="C:\Users\Fracassi\Tracing\Music\Documents\MANUALES\Hidráulica fluvial\1 Ríos\Manual Maccaferri\Foto Libro\7 Ensayos verificado\204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9791" y="4330974"/>
              <a:ext cx="1745443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7" descr="C:\Users\Fracassi\Tracing\Music\Documents\MANUALES\Hidráulica fluvial\1 Ríos\Manual Maccaferri\Foto Libro\7 Ensayos verificado\203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6" r="6282"/>
            <a:stretch/>
          </p:blipFill>
          <p:spPr bwMode="auto">
            <a:xfrm>
              <a:off x="7369791" y="1811013"/>
              <a:ext cx="2893325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CaixaDeTexto 40"/>
            <p:cNvSpPr txBox="1"/>
            <p:nvPr/>
          </p:nvSpPr>
          <p:spPr>
            <a:xfrm>
              <a:off x="9134159" y="4338638"/>
              <a:ext cx="6623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smtClean="0"/>
                <a:t>FCTH</a:t>
              </a:r>
              <a:endParaRPr lang="es-ES" sz="1400" dirty="0"/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2965467" y="3217730"/>
            <a:ext cx="4843578" cy="3600000"/>
            <a:chOff x="2769315" y="3280392"/>
            <a:chExt cx="4843578" cy="3600000"/>
          </a:xfrm>
        </p:grpSpPr>
        <p:pic>
          <p:nvPicPr>
            <p:cNvPr id="43" name="Picture 8" descr="C:\Users\Fracassi\Pictures\2018-01-15\001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315" y="3280392"/>
              <a:ext cx="4843578" cy="3600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2916844" y="6578221"/>
              <a:ext cx="399562" cy="2798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1404120" y="3691933"/>
            <a:ext cx="7963716" cy="3152179"/>
            <a:chOff x="1031746" y="-179484"/>
            <a:chExt cx="8164897" cy="3247160"/>
          </a:xfrm>
        </p:grpSpPr>
        <p:pic>
          <p:nvPicPr>
            <p:cNvPr id="46" name="Picture 9" descr="C:\Users\Fracassi\Pictures\2018-01-15\002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"/>
            <a:stretch/>
          </p:blipFill>
          <p:spPr bwMode="auto">
            <a:xfrm>
              <a:off x="1031746" y="-179483"/>
              <a:ext cx="4292731" cy="324715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 descr="C:\Users\Fracassi\Pictures\2018-01-15\003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674" y="-179484"/>
              <a:ext cx="4019969" cy="323549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8" name="Picture 13" descr="C:\Users\Fracassi\Pictures\2018-01-15\004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9373" r="2540" b="6680"/>
          <a:stretch/>
        </p:blipFill>
        <p:spPr bwMode="auto">
          <a:xfrm>
            <a:off x="365839" y="4511065"/>
            <a:ext cx="5114109" cy="180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4" descr="C:\Users\Fracassi\Pictures\2018-01-15\005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t="8659" r="3897" b="5539"/>
          <a:stretch/>
        </p:blipFill>
        <p:spPr bwMode="auto">
          <a:xfrm>
            <a:off x="2827221" y="4511326"/>
            <a:ext cx="5250862" cy="180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C:\Users\Fracassi\Pictures\2018-01-15\006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" t="6890" r="3083" b="8825"/>
          <a:stretch/>
        </p:blipFill>
        <p:spPr bwMode="auto">
          <a:xfrm>
            <a:off x="5360442" y="4517177"/>
            <a:ext cx="5142643" cy="180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5" descr="C:\Users\Fracassi\Pictures\2018-01-15\007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9" r="3584"/>
          <a:stretch/>
        </p:blipFill>
        <p:spPr bwMode="auto">
          <a:xfrm>
            <a:off x="1661643" y="4799504"/>
            <a:ext cx="7397598" cy="20657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6" descr="C:\Users\Fracassi\Pictures\2018-01-15\008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5930" r="2187" b="6131"/>
          <a:stretch/>
        </p:blipFill>
        <p:spPr bwMode="auto">
          <a:xfrm>
            <a:off x="2965468" y="5272502"/>
            <a:ext cx="4683439" cy="1617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Espaço Reservado para Número de Slide 1"/>
          <p:cNvSpPr txBox="1">
            <a:spLocks/>
          </p:cNvSpPr>
          <p:nvPr/>
        </p:nvSpPr>
        <p:spPr>
          <a:xfrm>
            <a:off x="619760" y="7005955"/>
            <a:ext cx="39052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78DE44-342D-4E2C-ADD3-36DB2C90AEA2}" type="slidenum">
              <a:rPr lang="it-IT" smtClean="0"/>
              <a:pPr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562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19760" y="7018655"/>
            <a:ext cx="390520" cy="401638"/>
          </a:xfrm>
        </p:spPr>
        <p:txBody>
          <a:bodyPr/>
          <a:lstStyle/>
          <a:p>
            <a:fld id="{F978DE44-342D-4E2C-ADD3-36DB2C90AEA2}" type="slidenum">
              <a:rPr lang="it-IT" smtClean="0"/>
              <a:t>16</a:t>
            </a:fld>
            <a:endParaRPr lang="it-IT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623411" y="1398727"/>
            <a:ext cx="9361488" cy="5256214"/>
          </a:xfrm>
        </p:spPr>
        <p:txBody>
          <a:bodyPr/>
          <a:lstStyle/>
          <a:p>
            <a:pPr marL="534988" lvl="1" indent="-182563" algn="just">
              <a:buSzPct val="100000"/>
              <a:buFont typeface="+mj-lt"/>
              <a:buAutoNum type="arabicPeriod" startAt="7"/>
            </a:pPr>
            <a:r>
              <a:rPr lang="pt-B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 Desempenho ambiental das obras em gabiões e colchões Reno</a:t>
            </a:r>
            <a:r>
              <a:rPr lang="pt-BR" sz="2000" b="1" baseline="300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</a:t>
            </a:r>
            <a:endParaRPr lang="pt-BR" sz="2000" b="1" baseline="30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 startAt="7"/>
            </a:pPr>
            <a:r>
              <a:rPr lang="pt-BR" dirty="0" err="1" smtClean="0"/>
              <a:t>Investigaciones</a:t>
            </a:r>
            <a:endParaRPr lang="pt-BR" dirty="0"/>
          </a:p>
        </p:txBody>
      </p:sp>
      <p:pic>
        <p:nvPicPr>
          <p:cNvPr id="6149" name="Picture 5" descr="C:\Users\Fracassi\Tracing\Music\Documents\MANUALES\Hidráulica fluvial\1 Ríos\Manual Maccaferri\Foto Libro\7 Ensayos verificado\23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24" y="2095702"/>
            <a:ext cx="350682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Fracassi\Tracing\Music\Documents\MANUALES\Hidráulica fluvial\1 Ríos\Manual Maccaferri\Foto Libro\7 Ensayos verificado\237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068" y="2095702"/>
            <a:ext cx="255388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Fracassi\Tracing\Music\Documents\MANUALES\Hidráulica fluvial\1 Ríos\Manual Maccaferri\Foto Libro\7 Ensayos verificado\238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75" y="4497872"/>
            <a:ext cx="349411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Fracassi\Tracing\Music\Documents\MANUALES\Hidráulica fluvial\1 Ríos\Manual Maccaferri\Foto Libro\7 Ensayos verificado\239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36" y="4497872"/>
            <a:ext cx="226164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6780158" y="3963106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Canal La </a:t>
            </a:r>
            <a:r>
              <a:rPr lang="pt-BR" dirty="0" err="1" smtClean="0"/>
              <a:t>Muzza</a:t>
            </a:r>
            <a:r>
              <a:rPr lang="pt-BR" dirty="0" smtClean="0"/>
              <a:t> – Itália 1979-1994 </a:t>
            </a:r>
            <a:endParaRPr lang="es-ES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6894001" y="6330101"/>
            <a:ext cx="312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Rio </a:t>
            </a:r>
            <a:r>
              <a:rPr lang="pt-BR" dirty="0" err="1" smtClean="0"/>
              <a:t>Ticino</a:t>
            </a:r>
            <a:r>
              <a:rPr lang="pt-BR" dirty="0" smtClean="0"/>
              <a:t> - Itália</a:t>
            </a:r>
            <a:r>
              <a:rPr lang="pt-BR" dirty="0"/>
              <a:t> </a:t>
            </a:r>
            <a:r>
              <a:rPr lang="pt-BR" dirty="0" smtClean="0"/>
              <a:t>1971-1994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426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19760" y="7005955"/>
            <a:ext cx="390520" cy="401638"/>
          </a:xfrm>
        </p:spPr>
        <p:txBody>
          <a:bodyPr/>
          <a:lstStyle/>
          <a:p>
            <a:fld id="{F978DE44-342D-4E2C-ADD3-36DB2C90AEA2}" type="slidenum">
              <a:rPr lang="it-IT" smtClean="0"/>
              <a:t>17</a:t>
            </a:fld>
            <a:endParaRPr lang="it-IT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534988" lvl="1" indent="-182563" algn="just">
              <a:buSzPct val="100000"/>
              <a:buFont typeface="+mj-lt"/>
              <a:buAutoNum type="arabicPeriod" startAt="7"/>
            </a:pPr>
            <a:r>
              <a:rPr lang="pt-B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 Desempenho ambiental das obras em gabiões e colchões Reno</a:t>
            </a:r>
            <a:r>
              <a:rPr lang="pt-BR" sz="2000" b="1" baseline="300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</a:t>
            </a:r>
            <a:endParaRPr lang="pt-BR" sz="2000" b="1" baseline="30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 startAt="7"/>
            </a:pPr>
            <a:r>
              <a:rPr lang="pt-BR" dirty="0" err="1" smtClean="0"/>
              <a:t>Investigaciones</a:t>
            </a:r>
            <a:endParaRPr lang="pt-BR" dirty="0"/>
          </a:p>
        </p:txBody>
      </p:sp>
      <p:pic>
        <p:nvPicPr>
          <p:cNvPr id="6153" name="Picture 9" descr="C:\Users\Fracassi\Tracing\Music\Documents\MANUALES\Hidráulica fluvial\1 Ríos\Manual Maccaferri\Foto Libro\7 Ensayos verificado\24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31" y="2346230"/>
            <a:ext cx="24574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Fracassi\Tracing\Music\Documents\MANUALES\Hidráulica fluvial\1 Ríos\Manual Maccaferri\Foto Libro\7 Ensayos verificado\24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749" y="2075855"/>
            <a:ext cx="261741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7367022" y="3944056"/>
            <a:ext cx="3044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Rio Arno – Itália 1955-1994 </a:t>
            </a:r>
            <a:endParaRPr lang="es-ES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7359996" y="6328844"/>
            <a:ext cx="315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Rio Alento - Itália</a:t>
            </a:r>
            <a:r>
              <a:rPr lang="pt-BR" dirty="0"/>
              <a:t> </a:t>
            </a:r>
            <a:r>
              <a:rPr lang="pt-BR" dirty="0" smtClean="0"/>
              <a:t>1984-1994 </a:t>
            </a:r>
            <a:endParaRPr lang="es-ES" dirty="0"/>
          </a:p>
        </p:txBody>
      </p:sp>
      <p:pic>
        <p:nvPicPr>
          <p:cNvPr id="15" name="Picture 4" descr="C:\Users\Fracassi\Tracing\Music\Documents\MANUALES\Hidráulica fluvial\1 Ríos\Manual Maccaferri\Foto Libro\7 Ensayos verificado\24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173" y="4483584"/>
            <a:ext cx="329082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Fracassi\Tracing\Music\Documents\MANUALES\Hidráulica fluvial\1 Ríos\Manual Maccaferri\Foto Libro\7 Ensayos verificado\24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0" y="2077677"/>
            <a:ext cx="327811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C:\Users\Fracassi\Tracing\Music\Documents\MANUALES\Hidráulica fluvial\1 Ríos\Manual Maccaferri\Foto Libro\7 Ensayos verificado\24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4483584"/>
            <a:ext cx="329082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37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534988" lvl="1" indent="-182563" algn="just">
              <a:buSzPct val="100000"/>
              <a:buFont typeface="+mj-lt"/>
              <a:buAutoNum type="arabicPeriod" startAt="8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 Dimensionamiento de los revestimientos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8.1.1 Revestimientos en colchones Reno</a:t>
            </a:r>
            <a:r>
              <a:rPr lang="es-ES" sz="2000" b="1" baseline="300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</a:t>
            </a: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8.1.2 Revestimientos en </a:t>
            </a:r>
            <a:r>
              <a:rPr lang="es-E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geomantas</a:t>
            </a: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tipo </a:t>
            </a:r>
            <a:r>
              <a:rPr lang="es-E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MacMat</a:t>
            </a:r>
            <a:r>
              <a:rPr lang="es-ES" sz="2000" b="1" baseline="300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</a:t>
            </a:r>
            <a:endParaRPr lang="es-ES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8.1.3 Comparación entre protecciones en colchones Reno y piedras sueltas (</a:t>
            </a:r>
            <a:r>
              <a:rPr lang="es-E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rip</a:t>
            </a: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-rap)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8.1.4 Software </a:t>
            </a:r>
            <a:r>
              <a:rPr lang="es-E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Macra</a:t>
            </a: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8.2 Dimensionamiento de los revestimientos en relación al movimiento de las olas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8.3 Dimensionamiento de la sección transversal de los espigones</a:t>
            </a:r>
          </a:p>
          <a:p>
            <a:endParaRPr lang="es-ES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es-ES" smtClean="0"/>
              <a:t>18</a:t>
            </a:fld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 startAt="8"/>
            </a:pPr>
            <a:r>
              <a:rPr lang="es-ES" smtClean="0"/>
              <a:t>Métodos de cálculo</a:t>
            </a:r>
            <a:endParaRPr lang="es-ES"/>
          </a:p>
        </p:txBody>
      </p:sp>
      <p:pic>
        <p:nvPicPr>
          <p:cNvPr id="11" name="Picture 2" descr="C:\Users\Fracassi\Pictures\2018-01-15\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116" y="2493883"/>
            <a:ext cx="7530625" cy="446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092" y="3496509"/>
            <a:ext cx="6343535" cy="33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091" y="3496509"/>
            <a:ext cx="6343536" cy="33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091" y="3496509"/>
            <a:ext cx="6343512" cy="33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067" y="3496509"/>
            <a:ext cx="6343536" cy="33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02" y="3496509"/>
            <a:ext cx="5810274" cy="33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92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534988" lvl="1" indent="-182563" algn="just">
              <a:buSzPct val="100000"/>
              <a:buFont typeface="+mj-lt"/>
              <a:buAutoNum type="arabicPeriod" startAt="9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 Sección y relación altura/base</a:t>
            </a:r>
            <a:endParaRPr lang="es-ES" sz="2000" b="1" baseline="30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9.2 Estabilidad contra el vuelco y contra el deslizamiento, presión en los distintos niveles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9.3 Fundación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9.3.1 Nivel de la fundación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9.3.2 Protección de la fundación 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9.4 Uso del geotextil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9.5 Durabilidad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9.6 Empotramiento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9.7 Contrafuertes y cajas de trabamiento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9.8 Colocación en agua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9.9 Adaptación de los gaviones caja y de los colchones Reno</a:t>
            </a:r>
            <a:r>
              <a:rPr lang="es-ES" sz="2000" b="1" baseline="300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</a:t>
            </a: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 la sección de la estructura</a:t>
            </a:r>
            <a:endParaRPr lang="es-ES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9.10 Tipos de piedras para el llenado de los gaviones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9.11 Social</a:t>
            </a:r>
          </a:p>
          <a:p>
            <a:pPr marL="352425" lvl="1" algn="just">
              <a:buSzPct val="100000"/>
            </a:pPr>
            <a:endParaRPr lang="es-ES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lvl="1" algn="just">
              <a:buSzPct val="100000"/>
            </a:pPr>
            <a:endParaRPr lang="es-ES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24609" y="485716"/>
            <a:ext cx="7662023" cy="464040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 startAt="9"/>
            </a:pPr>
            <a:r>
              <a:rPr lang="es-ES" dirty="0" smtClean="0"/>
              <a:t>Sugerencias para diseñar algunos tipos de estructura en gaviones</a:t>
            </a:r>
            <a:endParaRPr lang="es-ES" dirty="0"/>
          </a:p>
        </p:txBody>
      </p:sp>
      <p:grpSp>
        <p:nvGrpSpPr>
          <p:cNvPr id="47" name="Grupo 46"/>
          <p:cNvGrpSpPr/>
          <p:nvPr/>
        </p:nvGrpSpPr>
        <p:grpSpPr>
          <a:xfrm>
            <a:off x="4950991" y="4813988"/>
            <a:ext cx="5712057" cy="1988425"/>
            <a:chOff x="5350331" y="2860992"/>
            <a:chExt cx="5712057" cy="1988425"/>
          </a:xfrm>
        </p:grpSpPr>
        <p:grpSp>
          <p:nvGrpSpPr>
            <p:cNvPr id="48" name="Grupo 47"/>
            <p:cNvGrpSpPr/>
            <p:nvPr/>
          </p:nvGrpSpPr>
          <p:grpSpPr>
            <a:xfrm>
              <a:off x="8303082" y="2869417"/>
              <a:ext cx="2759306" cy="1980000"/>
              <a:chOff x="8660913" y="2711597"/>
              <a:chExt cx="2991069" cy="2160000"/>
            </a:xfrm>
          </p:grpSpPr>
          <p:pic>
            <p:nvPicPr>
              <p:cNvPr id="53" name="Picture 14" descr="C:\Users\Fracassi\Pictures\2018-02-21\010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55909" r="27953"/>
              <a:stretch/>
            </p:blipFill>
            <p:spPr bwMode="auto">
              <a:xfrm>
                <a:off x="8660913" y="2711597"/>
                <a:ext cx="2991069" cy="216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Retângulo 53"/>
              <p:cNvSpPr/>
              <p:nvPr/>
            </p:nvSpPr>
            <p:spPr>
              <a:xfrm>
                <a:off x="10596690" y="2738773"/>
                <a:ext cx="1047629" cy="4941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9" name="Grupo 48"/>
            <p:cNvGrpSpPr/>
            <p:nvPr/>
          </p:nvGrpSpPr>
          <p:grpSpPr>
            <a:xfrm>
              <a:off x="5350331" y="2860992"/>
              <a:ext cx="2750585" cy="1980000"/>
              <a:chOff x="8451220" y="5042869"/>
              <a:chExt cx="2836618" cy="2160000"/>
            </a:xfrm>
          </p:grpSpPr>
          <p:pic>
            <p:nvPicPr>
              <p:cNvPr id="50" name="Picture 14" descr="C:\Users\Fracassi\Pictures\2018-02-21\010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9" r="45649" b="66282"/>
              <a:stretch/>
            </p:blipFill>
            <p:spPr bwMode="auto">
              <a:xfrm>
                <a:off x="8451220" y="5042869"/>
                <a:ext cx="2836618" cy="216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Retângulo 50"/>
              <p:cNvSpPr/>
              <p:nvPr/>
            </p:nvSpPr>
            <p:spPr>
              <a:xfrm>
                <a:off x="10827786" y="5052060"/>
                <a:ext cx="438280" cy="13891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" name="Retângulo 51"/>
              <p:cNvSpPr/>
              <p:nvPr/>
            </p:nvSpPr>
            <p:spPr>
              <a:xfrm>
                <a:off x="10635349" y="5252469"/>
                <a:ext cx="182584" cy="247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64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19760" y="6999605"/>
            <a:ext cx="390520" cy="401638"/>
          </a:xfrm>
        </p:spPr>
        <p:txBody>
          <a:bodyPr/>
          <a:lstStyle/>
          <a:p>
            <a:fld id="{F978DE44-342D-4E2C-ADD3-36DB2C90AEA2}" type="slidenum">
              <a:rPr lang="es-ES" smtClean="0"/>
              <a:t>19</a:t>
            </a:fld>
            <a:endParaRPr lang="es-ES"/>
          </a:p>
        </p:txBody>
      </p:sp>
      <p:grpSp>
        <p:nvGrpSpPr>
          <p:cNvPr id="2" name="Grupo 1"/>
          <p:cNvGrpSpPr/>
          <p:nvPr/>
        </p:nvGrpSpPr>
        <p:grpSpPr>
          <a:xfrm>
            <a:off x="1492366" y="2426252"/>
            <a:ext cx="9170682" cy="2160000"/>
            <a:chOff x="-3973115" y="3706888"/>
            <a:chExt cx="9170682" cy="2160000"/>
          </a:xfrm>
        </p:grpSpPr>
        <p:pic>
          <p:nvPicPr>
            <p:cNvPr id="65" name="Picture 2" descr="C:\Users\Fracassi\Pictures\2018-01-17\00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869"/>
            <a:stretch/>
          </p:blipFill>
          <p:spPr bwMode="auto">
            <a:xfrm>
              <a:off x="-3973115" y="3706888"/>
              <a:ext cx="2912051" cy="21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3" descr="C:\Users\Fracassi\Pictures\2018-01-17\00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05" r="2588"/>
            <a:stretch/>
          </p:blipFill>
          <p:spPr bwMode="auto">
            <a:xfrm>
              <a:off x="-858922" y="3706888"/>
              <a:ext cx="2935750" cy="21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C:\Users\Fracassi\Pictures\2018-01-17\00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0" b="-9436"/>
            <a:stretch/>
          </p:blipFill>
          <p:spPr bwMode="auto">
            <a:xfrm>
              <a:off x="2252068" y="3706888"/>
              <a:ext cx="2945499" cy="2160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CaixaDeTexto 70"/>
          <p:cNvSpPr txBox="1"/>
          <p:nvPr/>
        </p:nvSpPr>
        <p:spPr>
          <a:xfrm>
            <a:off x="1486675" y="3709952"/>
            <a:ext cx="9105185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600" b="1" dirty="0" smtClean="0"/>
              <a:t>El dimensionamiento puede ser realizado utilizando el </a:t>
            </a:r>
            <a:r>
              <a:rPr lang="es-ES" sz="1600" b="1" i="1" dirty="0" smtClean="0"/>
              <a:t>software</a:t>
            </a:r>
            <a:r>
              <a:rPr lang="es-ES" sz="1600" b="1" dirty="0" smtClean="0"/>
              <a:t> </a:t>
            </a:r>
            <a:r>
              <a:rPr lang="es-ES" sz="1600" b="1" dirty="0" err="1" smtClean="0"/>
              <a:t>GawacWin</a:t>
            </a:r>
            <a:r>
              <a:rPr lang="es-ES" sz="1600" b="1" baseline="30000" dirty="0" smtClean="0">
                <a:sym typeface="Symbol"/>
              </a:rPr>
              <a:t></a:t>
            </a:r>
            <a:r>
              <a:rPr lang="es-ES" sz="1600" b="1" dirty="0" smtClean="0">
                <a:sym typeface="Symbol"/>
              </a:rPr>
              <a:t> en el sitio web:</a:t>
            </a:r>
          </a:p>
          <a:p>
            <a:pPr algn="ctr">
              <a:lnSpc>
                <a:spcPct val="200000"/>
              </a:lnSpc>
            </a:pPr>
            <a:r>
              <a:rPr lang="es-ES" b="1" u="sng" dirty="0" smtClean="0">
                <a:solidFill>
                  <a:srgbClr val="241BD5"/>
                </a:solidFill>
                <a:sym typeface="Symbol"/>
              </a:rPr>
              <a:t>www.maccaferri.com/b</a:t>
            </a:r>
            <a:r>
              <a:rPr lang="es-ES" b="1" dirty="0" smtClean="0">
                <a:solidFill>
                  <a:srgbClr val="241BD5"/>
                </a:solidFill>
                <a:sym typeface="Symbol"/>
              </a:rPr>
              <a:t>r</a:t>
            </a:r>
          </a:p>
          <a:p>
            <a:endParaRPr lang="es-ES" b="1" dirty="0"/>
          </a:p>
        </p:txBody>
      </p:sp>
      <p:grpSp>
        <p:nvGrpSpPr>
          <p:cNvPr id="6" name="Grupo 5"/>
          <p:cNvGrpSpPr/>
          <p:nvPr/>
        </p:nvGrpSpPr>
        <p:grpSpPr>
          <a:xfrm>
            <a:off x="1504784" y="4129427"/>
            <a:ext cx="7885377" cy="1982345"/>
            <a:chOff x="2749138" y="3040947"/>
            <a:chExt cx="7885377" cy="1982345"/>
          </a:xfrm>
        </p:grpSpPr>
        <p:pic>
          <p:nvPicPr>
            <p:cNvPr id="61" name="Picture 2" descr="C:\Users\Fracassi\Pictures\2018-02-21\002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"/>
            <a:stretch/>
          </p:blipFill>
          <p:spPr bwMode="auto">
            <a:xfrm>
              <a:off x="8188147" y="3043292"/>
              <a:ext cx="2446368" cy="19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3" descr="C:\Users\Fracassi\Pictures\2018-02-21\003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1" r="794" b="300"/>
            <a:stretch/>
          </p:blipFill>
          <p:spPr bwMode="auto">
            <a:xfrm>
              <a:off x="5447649" y="3043292"/>
              <a:ext cx="2443720" cy="19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4" descr="C:\Users\Fracassi\Pictures\2018-02-21\001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24" b="2925"/>
            <a:stretch/>
          </p:blipFill>
          <p:spPr bwMode="auto">
            <a:xfrm>
              <a:off x="2749138" y="3040947"/>
              <a:ext cx="2448429" cy="19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" name="Grupo 67"/>
          <p:cNvGrpSpPr/>
          <p:nvPr/>
        </p:nvGrpSpPr>
        <p:grpSpPr>
          <a:xfrm>
            <a:off x="4606559" y="2995470"/>
            <a:ext cx="4140000" cy="4416260"/>
            <a:chOff x="748795" y="2315111"/>
            <a:chExt cx="4140000" cy="4416260"/>
          </a:xfrm>
        </p:grpSpPr>
        <p:pic>
          <p:nvPicPr>
            <p:cNvPr id="70" name="Picture 18"/>
            <p:cNvPicPr>
              <a:picLocks noChangeAspect="1" noChangeArrowheads="1"/>
            </p:cNvPicPr>
            <p:nvPr/>
          </p:nvPicPr>
          <p:blipFill rotWithShape="1"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5"/>
            <a:stretch/>
          </p:blipFill>
          <p:spPr bwMode="auto">
            <a:xfrm>
              <a:off x="748795" y="4680978"/>
              <a:ext cx="4140000" cy="205039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17"/>
            <p:cNvPicPr>
              <a:picLocks noChangeAspect="1" noChangeArrowheads="1"/>
            </p:cNvPicPr>
            <p:nvPr/>
          </p:nvPicPr>
          <p:blipFill>
            <a:blip r:embed="rId9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795" y="2315111"/>
              <a:ext cx="4140000" cy="20184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0" name="Picture 5" descr="C:\Users\Fracassi\Pictures\2018-02-21\004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" t="4988" r="4584" b="2731"/>
          <a:stretch/>
        </p:blipFill>
        <p:spPr bwMode="auto">
          <a:xfrm>
            <a:off x="4613191" y="3376470"/>
            <a:ext cx="6043267" cy="33739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o 12"/>
          <p:cNvGrpSpPr/>
          <p:nvPr/>
        </p:nvGrpSpPr>
        <p:grpSpPr>
          <a:xfrm>
            <a:off x="1877341" y="4563182"/>
            <a:ext cx="8766388" cy="1966206"/>
            <a:chOff x="2846632" y="-2195936"/>
            <a:chExt cx="8766388" cy="1966206"/>
          </a:xfrm>
        </p:grpSpPr>
        <p:grpSp>
          <p:nvGrpSpPr>
            <p:cNvPr id="10" name="Grupo 9"/>
            <p:cNvGrpSpPr/>
            <p:nvPr/>
          </p:nvGrpSpPr>
          <p:grpSpPr>
            <a:xfrm>
              <a:off x="2846632" y="-2175737"/>
              <a:ext cx="2343763" cy="1942851"/>
              <a:chOff x="3735741" y="1222370"/>
              <a:chExt cx="2343763" cy="1942851"/>
            </a:xfrm>
          </p:grpSpPr>
          <p:pic>
            <p:nvPicPr>
              <p:cNvPr id="21" name="Picture 11" descr="C:\Users\Fracassi\Pictures\2018-02-21\007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5741" y="1222370"/>
                <a:ext cx="2343763" cy="19428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etângulo 21"/>
              <p:cNvSpPr/>
              <p:nvPr/>
            </p:nvSpPr>
            <p:spPr>
              <a:xfrm>
                <a:off x="3754791" y="2696037"/>
                <a:ext cx="500265" cy="4501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1" name="Grupo 10"/>
            <p:cNvGrpSpPr/>
            <p:nvPr/>
          </p:nvGrpSpPr>
          <p:grpSpPr>
            <a:xfrm>
              <a:off x="5368243" y="-2173730"/>
              <a:ext cx="2757402" cy="1944000"/>
              <a:chOff x="10430613" y="-2245194"/>
              <a:chExt cx="2757402" cy="1944000"/>
            </a:xfrm>
          </p:grpSpPr>
          <p:pic>
            <p:nvPicPr>
              <p:cNvPr id="24" name="Picture 12" descr="C:\Users\Fracassi\Pictures\2018-02-21\008.jp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45589"/>
              <a:stretch/>
            </p:blipFill>
            <p:spPr bwMode="auto">
              <a:xfrm>
                <a:off x="10430613" y="-2245194"/>
                <a:ext cx="2757402" cy="1944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tângulo 24"/>
              <p:cNvSpPr/>
              <p:nvPr/>
            </p:nvSpPr>
            <p:spPr>
              <a:xfrm>
                <a:off x="12669890" y="-2032327"/>
                <a:ext cx="499075" cy="4490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2" name="Grupo 11"/>
            <p:cNvGrpSpPr/>
            <p:nvPr/>
          </p:nvGrpSpPr>
          <p:grpSpPr>
            <a:xfrm>
              <a:off x="8343667" y="-2195936"/>
              <a:ext cx="3269353" cy="1944000"/>
              <a:chOff x="6114817" y="-1125560"/>
              <a:chExt cx="3269353" cy="1944000"/>
            </a:xfrm>
          </p:grpSpPr>
          <p:pic>
            <p:nvPicPr>
              <p:cNvPr id="27" name="Picture 12" descr="C:\Users\Fracassi\Pictures\2018-02-21\008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247" b="-137"/>
              <a:stretch/>
            </p:blipFill>
            <p:spPr bwMode="auto">
              <a:xfrm>
                <a:off x="6114817" y="-1125560"/>
                <a:ext cx="3269353" cy="1944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Retângulo 27"/>
              <p:cNvSpPr/>
              <p:nvPr/>
            </p:nvSpPr>
            <p:spPr>
              <a:xfrm>
                <a:off x="8774359" y="359312"/>
                <a:ext cx="590761" cy="4401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755" y="3352212"/>
            <a:ext cx="5355293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 descr="C:\Users\Fracassi\Pictures\2018-03-06\00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70" y="3179234"/>
            <a:ext cx="3798109" cy="3592978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7" descr="C:\Users\Fracassi\Pictures\2018-03-06\002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078" y="4777521"/>
            <a:ext cx="6015982" cy="2010173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40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it-IT" smtClean="0"/>
              <a:t>2</a:t>
            </a:fld>
            <a:endParaRPr lang="it-IT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" t="5060" r="11100" b="30249"/>
          <a:stretch/>
        </p:blipFill>
        <p:spPr bwMode="auto">
          <a:xfrm>
            <a:off x="3721100" y="1087438"/>
            <a:ext cx="3684417" cy="537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37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es-ES" smtClean="0"/>
              <a:t>20</a:t>
            </a:fld>
            <a:endParaRPr lang="es-E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772674" y="1485236"/>
            <a:ext cx="9361488" cy="5256214"/>
          </a:xfrm>
        </p:spPr>
        <p:txBody>
          <a:bodyPr/>
          <a:lstStyle/>
          <a:p>
            <a:pPr algn="just"/>
            <a:r>
              <a:rPr lang="es-E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Cap. 10 CASOS HISTÓRICOS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10.1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10.2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.........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.........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.........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.........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.........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10.20</a:t>
            </a:r>
          </a:p>
          <a:p>
            <a:pPr marL="352425" lvl="1" algn="just">
              <a:buSzPct val="100000"/>
            </a:pPr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10.21</a:t>
            </a:r>
          </a:p>
          <a:p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22167" y="493670"/>
            <a:ext cx="7662023" cy="464040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 startAt="10"/>
            </a:pPr>
            <a:r>
              <a:rPr lang="es-ES" dirty="0" smtClean="0"/>
              <a:t>Casos históricos</a:t>
            </a:r>
            <a:endParaRPr lang="es-ES" dirty="0"/>
          </a:p>
        </p:txBody>
      </p:sp>
      <p:sp>
        <p:nvSpPr>
          <p:cNvPr id="7" name="CaixaDeTexto 6"/>
          <p:cNvSpPr txBox="1"/>
          <p:nvPr/>
        </p:nvSpPr>
        <p:spPr>
          <a:xfrm>
            <a:off x="2254837" y="4619526"/>
            <a:ext cx="7055417" cy="230832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Título</a:t>
            </a:r>
          </a:p>
          <a:p>
            <a:r>
              <a:rPr lang="es-E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Descripción del problema</a:t>
            </a:r>
          </a:p>
          <a:p>
            <a:r>
              <a:rPr lang="es-E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Solución</a:t>
            </a:r>
          </a:p>
          <a:p>
            <a:r>
              <a:rPr lang="es-E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Fotos de la obra</a:t>
            </a:r>
          </a:p>
          <a:p>
            <a:r>
              <a:rPr lang="es-E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Datos del proyecto: cliente, constructora, proyectista Productos y cantidades, fecha de la obra</a:t>
            </a:r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3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it-IT" smtClean="0"/>
              <a:t>21</a:t>
            </a:fld>
            <a:endParaRPr lang="it-IT"/>
          </a:p>
        </p:txBody>
      </p:sp>
      <p:sp>
        <p:nvSpPr>
          <p:cNvPr id="3" name="CaixaDeTexto 2"/>
          <p:cNvSpPr txBox="1"/>
          <p:nvPr/>
        </p:nvSpPr>
        <p:spPr>
          <a:xfrm>
            <a:off x="783776" y="2599509"/>
            <a:ext cx="9109850" cy="142960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s-ES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GRACIAS POR SU ATENCIÓN</a:t>
            </a:r>
            <a:endParaRPr lang="es-ES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733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it-IT" smtClean="0"/>
              <a:t>3</a:t>
            </a:fld>
            <a:endParaRPr lang="it-IT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Defensas ribereñas con soluciones Maccaferri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/>
            <a:r>
              <a:rPr lang="es-ES" dirty="0" smtClean="0"/>
              <a:t>Resumen del contenido del libro.</a:t>
            </a:r>
          </a:p>
          <a:p>
            <a:pPr algn="just"/>
            <a:r>
              <a:rPr lang="es-ES" b="1" dirty="0" smtClean="0"/>
              <a:t>Sumario do libro: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 smtClean="0"/>
              <a:t>Historia de los gaviones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 smtClean="0"/>
              <a:t>La morfología fluvial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 smtClean="0"/>
              <a:t>Las intervenciones en un curso de agua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 smtClean="0"/>
              <a:t>Las soluciones usuales y sus aplicaciones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 smtClean="0"/>
              <a:t>Espigones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 smtClean="0"/>
              <a:t>Bioingeniería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 smtClean="0"/>
              <a:t>Investigaciones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 smtClean="0"/>
              <a:t>Métodos de cálculo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 smtClean="0"/>
              <a:t>Sugerencias para el diseño de algunos tipos de estructura en gaviones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 smtClean="0"/>
              <a:t>Casos históricos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378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it-IT" smtClean="0"/>
              <a:t>4</a:t>
            </a:fld>
            <a:endParaRPr lang="it-IT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611265" y="1425426"/>
            <a:ext cx="9361488" cy="5256214"/>
          </a:xfrm>
        </p:spPr>
        <p:txBody>
          <a:bodyPr/>
          <a:lstStyle/>
          <a:p>
            <a:r>
              <a:rPr lang="es-ES" dirty="0" smtClean="0"/>
              <a:t>El personaje principal es el gavión</a:t>
            </a:r>
          </a:p>
          <a:p>
            <a:r>
              <a:rPr lang="es-ES" dirty="0" smtClean="0"/>
              <a:t>Es usado a millares de años:</a:t>
            </a:r>
          </a:p>
          <a:p>
            <a:r>
              <a:rPr lang="es-ES" dirty="0" smtClean="0"/>
              <a:t>Año 2.647 a.C. aprox. – Ciudad de </a:t>
            </a:r>
            <a:r>
              <a:rPr lang="es-ES" dirty="0" err="1" smtClean="0"/>
              <a:t>Caral</a:t>
            </a:r>
            <a:r>
              <a:rPr lang="es-ES" dirty="0" smtClean="0"/>
              <a:t>, Perú (</a:t>
            </a:r>
            <a:r>
              <a:rPr lang="es-ES" dirty="0" err="1" smtClean="0"/>
              <a:t>Shicras</a:t>
            </a:r>
            <a:r>
              <a:rPr lang="es-ES" dirty="0" smtClean="0"/>
              <a:t>)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História</a:t>
            </a:r>
            <a:r>
              <a:rPr lang="es-ES" dirty="0" smtClean="0"/>
              <a:t> de los gaviones</a:t>
            </a:r>
            <a:endParaRPr lang="es-ES" dirty="0"/>
          </a:p>
        </p:txBody>
      </p:sp>
      <p:sp>
        <p:nvSpPr>
          <p:cNvPr id="12" name="11 Rectángulo"/>
          <p:cNvSpPr/>
          <p:nvPr/>
        </p:nvSpPr>
        <p:spPr>
          <a:xfrm>
            <a:off x="2610000" y="6761072"/>
            <a:ext cx="5343525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 smtClean="0"/>
              <a:t>Fuente: Zona Arqueológica de </a:t>
            </a:r>
            <a:r>
              <a:rPr lang="pt-BR" sz="1200" dirty="0" err="1" smtClean="0"/>
              <a:t>Caral</a:t>
            </a:r>
            <a:endParaRPr lang="es-ES" sz="1200" dirty="0"/>
          </a:p>
        </p:txBody>
      </p:sp>
      <p:pic>
        <p:nvPicPr>
          <p:cNvPr id="11" name="Picture 7" descr="C:\Users\Fracassi\Tracing\Music\Documents\MANUALES\Hidráulica fluvial\1 Ríos\Manual Maccaferri\Foto Libro\1 Historia\002a Shicras do Edificio Las Cornisas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177"/>
          <a:stretch/>
        </p:blipFill>
        <p:spPr bwMode="auto">
          <a:xfrm>
            <a:off x="2592000" y="2581562"/>
            <a:ext cx="5416167" cy="406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Fracassi\Tracing\Music\Documents\MANUALES\Hidráulica fluvial\1 Ríos\Manual Maccaferri\Foto Libro\1 Historia\002b Arqueologos e Shicras.tif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68" r="2344" b="5354"/>
          <a:stretch/>
        </p:blipFill>
        <p:spPr bwMode="auto">
          <a:xfrm>
            <a:off x="2592000" y="2592000"/>
            <a:ext cx="5416167" cy="406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07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628650" y="1386899"/>
            <a:ext cx="10063163" cy="5256213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Século </a:t>
            </a:r>
            <a:r>
              <a:rPr lang="pt-BR" dirty="0" smtClean="0"/>
              <a:t>XIX (1894) Itália – </a:t>
            </a:r>
            <a:r>
              <a:rPr lang="pt-BR" dirty="0" err="1" smtClean="0"/>
              <a:t>Chiusa</a:t>
            </a:r>
            <a:r>
              <a:rPr lang="pt-BR" dirty="0" smtClean="0"/>
              <a:t> di </a:t>
            </a:r>
            <a:r>
              <a:rPr lang="pt-BR" dirty="0" err="1" smtClean="0"/>
              <a:t>Casalecchio</a:t>
            </a:r>
            <a:endParaRPr lang="pt-BR" dirty="0"/>
          </a:p>
          <a:p>
            <a:pPr marL="0" indent="0">
              <a:buNone/>
            </a:pPr>
            <a:r>
              <a:rPr lang="pt-BR" dirty="0" err="1" smtClean="0"/>
              <a:t>Cierre</a:t>
            </a:r>
            <a:r>
              <a:rPr lang="pt-BR" dirty="0" smtClean="0"/>
              <a:t> </a:t>
            </a:r>
            <a:r>
              <a:rPr lang="pt-BR" dirty="0" err="1" smtClean="0"/>
              <a:t>del</a:t>
            </a:r>
            <a:r>
              <a:rPr lang="pt-BR" dirty="0" smtClean="0"/>
              <a:t> dique </a:t>
            </a:r>
            <a:r>
              <a:rPr lang="pt-BR" dirty="0" err="1" smtClean="0"/>
              <a:t>en</a:t>
            </a:r>
            <a:r>
              <a:rPr lang="pt-BR" dirty="0" smtClean="0"/>
              <a:t> </a:t>
            </a:r>
            <a:r>
              <a:rPr lang="pt-BR" dirty="0" err="1" smtClean="0"/>
              <a:t>la</a:t>
            </a:r>
            <a:r>
              <a:rPr lang="pt-BR" dirty="0" smtClean="0"/>
              <a:t> </a:t>
            </a:r>
            <a:r>
              <a:rPr lang="pt-BR" dirty="0" err="1" smtClean="0"/>
              <a:t>margen</a:t>
            </a:r>
            <a:r>
              <a:rPr lang="pt-BR" dirty="0" smtClean="0"/>
              <a:t> </a:t>
            </a:r>
            <a:r>
              <a:rPr lang="pt-BR" dirty="0" err="1" smtClean="0"/>
              <a:t>derecha</a:t>
            </a:r>
            <a:r>
              <a:rPr lang="pt-BR" dirty="0" smtClean="0"/>
              <a:t> </a:t>
            </a:r>
            <a:r>
              <a:rPr lang="pt-BR" dirty="0" err="1" smtClean="0"/>
              <a:t>del</a:t>
            </a:r>
            <a:r>
              <a:rPr lang="pt-BR" dirty="0" smtClean="0"/>
              <a:t> </a:t>
            </a:r>
            <a:r>
              <a:rPr lang="pt-BR" dirty="0" err="1" smtClean="0"/>
              <a:t>río</a:t>
            </a:r>
            <a:r>
              <a:rPr lang="pt-BR" dirty="0" smtClean="0"/>
              <a:t> Reno (</a:t>
            </a:r>
            <a:r>
              <a:rPr lang="pt-BR" dirty="0" err="1" smtClean="0"/>
              <a:t>Primera</a:t>
            </a:r>
            <a:r>
              <a:rPr lang="pt-BR" dirty="0" smtClean="0"/>
              <a:t> obra construída </a:t>
            </a:r>
            <a:r>
              <a:rPr lang="pt-BR" dirty="0" err="1" smtClean="0"/>
              <a:t>en</a:t>
            </a:r>
            <a:r>
              <a:rPr lang="pt-BR" dirty="0" smtClean="0"/>
              <a:t> </a:t>
            </a:r>
            <a:r>
              <a:rPr lang="pt-BR" dirty="0" err="1" smtClean="0"/>
              <a:t>el</a:t>
            </a:r>
            <a:r>
              <a:rPr lang="pt-BR" dirty="0" smtClean="0"/>
              <a:t> mundo </a:t>
            </a:r>
            <a:r>
              <a:rPr lang="pt-BR" dirty="0" err="1" smtClean="0"/>
              <a:t>con</a:t>
            </a:r>
            <a:r>
              <a:rPr lang="pt-BR" dirty="0" smtClean="0"/>
              <a:t> gaviones metálicos)</a:t>
            </a:r>
            <a:endParaRPr lang="es-ES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it-IT" smtClean="0"/>
              <a:t>5</a:t>
            </a:fld>
            <a:endParaRPr lang="it-IT"/>
          </a:p>
        </p:txBody>
      </p:sp>
      <p:pic>
        <p:nvPicPr>
          <p:cNvPr id="6149" name="Picture 5" descr="C:\Users\Fracassi\Tracing\Music\Documents\MANUALES\Hidráulica fluvial\1 Ríos\Manual Maccaferri\Foto Libro\1 Historia\009.jpg"/>
          <p:cNvPicPr preferRelativeResize="0"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17"/>
          <a:stretch/>
        </p:blipFill>
        <p:spPr bwMode="auto">
          <a:xfrm>
            <a:off x="2592000" y="2391494"/>
            <a:ext cx="6108060" cy="4117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2592000" y="6643112"/>
            <a:ext cx="5343525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 smtClean="0"/>
              <a:t>Fuente: </a:t>
            </a:r>
            <a:r>
              <a:rPr lang="pt-BR" sz="1200" dirty="0" err="1" smtClean="0"/>
              <a:t>Officine</a:t>
            </a:r>
            <a:r>
              <a:rPr lang="pt-BR" sz="1200" dirty="0" smtClean="0"/>
              <a:t> Maccaferri </a:t>
            </a:r>
            <a:r>
              <a:rPr lang="pt-BR" sz="1200" dirty="0" err="1" smtClean="0"/>
              <a:t>S.p.A</a:t>
            </a:r>
            <a:r>
              <a:rPr lang="pt-BR" sz="1200" dirty="0" smtClean="0"/>
              <a:t>.</a:t>
            </a:r>
            <a:endParaRPr lang="es-ES" sz="1200" dirty="0"/>
          </a:p>
        </p:txBody>
      </p:sp>
      <p:sp>
        <p:nvSpPr>
          <p:cNvPr id="12" name="3 Título"/>
          <p:cNvSpPr>
            <a:spLocks noGrp="1"/>
          </p:cNvSpPr>
          <p:nvPr>
            <p:ph type="title"/>
          </p:nvPr>
        </p:nvSpPr>
        <p:spPr>
          <a:xfrm>
            <a:off x="622168" y="493670"/>
            <a:ext cx="6881567" cy="464040"/>
          </a:xfrm>
        </p:spPr>
        <p:txBody>
          <a:bodyPr/>
          <a:lstStyle/>
          <a:p>
            <a:r>
              <a:rPr lang="pt-BR" dirty="0"/>
              <a:t>História </a:t>
            </a:r>
            <a:r>
              <a:rPr lang="pt-BR" dirty="0" smtClean="0"/>
              <a:t>de </a:t>
            </a:r>
            <a:r>
              <a:rPr lang="pt-BR" dirty="0" err="1" smtClean="0"/>
              <a:t>los</a:t>
            </a:r>
            <a:r>
              <a:rPr lang="pt-BR" dirty="0" smtClean="0"/>
              <a:t> gaviones</a:t>
            </a:r>
            <a:endParaRPr lang="es-ES" dirty="0"/>
          </a:p>
        </p:txBody>
      </p:sp>
      <p:pic>
        <p:nvPicPr>
          <p:cNvPr id="10" name="Picture 9" descr="C:\Users\Fracassi\Tracing\Music\Documents\MANUALES\Hidráulica fluvial\1 Ríos\Manual Maccaferri\Foto Libro\1 Historia\013.tif"/>
          <p:cNvPicPr preferRelativeResize="0"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150" y="2391488"/>
            <a:ext cx="6108060" cy="4117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56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es-ES" smtClean="0"/>
              <a:t>6</a:t>
            </a:fld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História</a:t>
            </a:r>
            <a:r>
              <a:rPr lang="es-ES" dirty="0" smtClean="0"/>
              <a:t> de los gaviones</a:t>
            </a:r>
            <a:endParaRPr lang="es-E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92" b="9597"/>
          <a:stretch/>
        </p:blipFill>
        <p:spPr bwMode="auto">
          <a:xfrm>
            <a:off x="3269550" y="2016558"/>
            <a:ext cx="4139639" cy="476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533434" y="1375558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Siglo XX (1.913)</a:t>
            </a:r>
          </a:p>
          <a:p>
            <a:r>
              <a:rPr lang="es-ES" dirty="0" smtClean="0"/>
              <a:t>Italia – Primera patente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475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it-IT" smtClean="0"/>
              <a:t>7</a:t>
            </a:fld>
            <a:endParaRPr lang="it-IT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err="1"/>
              <a:t>Chiusa</a:t>
            </a:r>
            <a:r>
              <a:rPr lang="pt-BR" dirty="0"/>
              <a:t> di </a:t>
            </a:r>
            <a:r>
              <a:rPr lang="pt-BR" dirty="0" err="1" smtClean="0"/>
              <a:t>Casalecchio</a:t>
            </a:r>
            <a:r>
              <a:rPr lang="pt-BR" dirty="0"/>
              <a:t> - </a:t>
            </a:r>
            <a:r>
              <a:rPr lang="pt-BR" dirty="0" smtClean="0"/>
              <a:t>1894</a:t>
            </a: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2829" y="1121459"/>
            <a:ext cx="3821721" cy="564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92" t="10044" r="3414"/>
          <a:stretch/>
        </p:blipFill>
        <p:spPr bwMode="auto">
          <a:xfrm>
            <a:off x="315035" y="1828801"/>
            <a:ext cx="5485194" cy="4954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96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Siglo XIX (1.893) Italia</a:t>
            </a:r>
          </a:p>
          <a:p>
            <a:pPr marL="0" indent="0">
              <a:buNone/>
            </a:pPr>
            <a:r>
              <a:rPr lang="es-ES" dirty="0" smtClean="0"/>
              <a:t> (Primera obra </a:t>
            </a:r>
            <a:r>
              <a:rPr lang="es-ES" dirty="0" err="1" smtClean="0"/>
              <a:t>costruída</a:t>
            </a:r>
            <a:r>
              <a:rPr lang="es-ES" dirty="0" smtClean="0"/>
              <a:t> en el mundo con gaviones metálicos)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es-ES" smtClean="0"/>
              <a:t>8</a:t>
            </a:fld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Chiusa</a:t>
            </a:r>
            <a:r>
              <a:rPr lang="es-ES" dirty="0" smtClean="0"/>
              <a:t> di </a:t>
            </a:r>
            <a:r>
              <a:rPr lang="es-ES" dirty="0" err="1" smtClean="0"/>
              <a:t>Casalecchio</a:t>
            </a:r>
            <a:r>
              <a:rPr lang="es-ES" dirty="0" smtClean="0"/>
              <a:t> - 1894</a:t>
            </a:r>
            <a:endParaRPr lang="es-ES" dirty="0"/>
          </a:p>
        </p:txBody>
      </p:sp>
      <p:pic>
        <p:nvPicPr>
          <p:cNvPr id="7181" name="Picture 13" descr="C:\Users\Fracassi\Tracing\Music\Documents\MANUALES\Hidráulica fluvial\1 Ríos\Manual Maccaferri\Foto Libro\1 Historia\015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613" y="2145470"/>
            <a:ext cx="5578554" cy="360000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Fracassi\Tracing\Music\Documents\MANUALES\Hidráulica fluvial\1 Ríos\Manual Maccaferri\Foto Libro\1 Historia\016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7644" y="2783540"/>
            <a:ext cx="4562109" cy="342000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Fracassi\Tracing\Music\Documents\MANUALES\Hidráulica fluvial\1 Ríos\Manual Maccaferri\Foto Libro\1 Historia\016a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23" t="1571" r="5302" b="573"/>
          <a:stretch/>
        </p:blipFill>
        <p:spPr bwMode="auto">
          <a:xfrm>
            <a:off x="5773005" y="3330573"/>
            <a:ext cx="4784489" cy="342000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709613" y="5807557"/>
            <a:ext cx="5343525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200" smtClean="0"/>
              <a:t>Fotos: 2003-2005</a:t>
            </a:r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101395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DE44-342D-4E2C-ADD3-36DB2C90AEA2}" type="slidenum">
              <a:rPr lang="it-IT" smtClean="0"/>
              <a:t>9</a:t>
            </a:fld>
            <a:endParaRPr lang="it-I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534988" lvl="1" indent="-169863" algn="just">
              <a:buSzPct val="100000"/>
              <a:buFont typeface="+mj-lt"/>
              <a:buAutoNum type="arabicPeriod" startAt="2"/>
            </a:pPr>
            <a:r>
              <a:rPr lang="pt-B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pt-B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Clasificación</a:t>
            </a:r>
            <a:r>
              <a:rPr lang="pt-B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pt-B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pt-B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cursos de </a:t>
            </a:r>
            <a:r>
              <a:rPr lang="pt-B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agua</a:t>
            </a:r>
            <a:endParaRPr lang="pt-B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5125" lvl="1" algn="just">
              <a:buSzPct val="100000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2.2 Equilíbrio</a:t>
            </a:r>
          </a:p>
          <a:p>
            <a:pPr marL="365125" lvl="1" algn="just">
              <a:buSzPct val="100000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2.3 </a:t>
            </a:r>
            <a:r>
              <a:rPr lang="pt-B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Grados </a:t>
            </a: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pt-B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liberdad</a:t>
            </a:r>
            <a:endParaRPr lang="pt-B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5125" lvl="1" algn="just">
              <a:buSzPct val="100000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2.4 </a:t>
            </a:r>
            <a:r>
              <a:rPr lang="pt-B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Erosión</a:t>
            </a:r>
            <a:endParaRPr lang="pt-B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5125" lvl="1" algn="just">
              <a:buSzPct val="100000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2.5 Transporte sólido</a:t>
            </a:r>
          </a:p>
          <a:p>
            <a:pPr marL="365125" lvl="1" algn="just">
              <a:buSzPct val="100000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2.6 </a:t>
            </a:r>
            <a:r>
              <a:rPr lang="pt-B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pt-B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necesários</a:t>
            </a:r>
            <a:r>
              <a:rPr lang="pt-B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pt-B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pt-B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diseño</a:t>
            </a:r>
            <a:r>
              <a:rPr lang="pt-B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 obras </a:t>
            </a:r>
            <a:r>
              <a:rPr lang="pt-B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fluviales</a:t>
            </a:r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+mj-lt"/>
              <a:buAutoNum type="arabicPeriod" startAt="2"/>
            </a:pPr>
            <a:r>
              <a:rPr lang="pt-BR" dirty="0" smtClean="0"/>
              <a:t>Morfologia fluvial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67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pertina">
  <a:themeElements>
    <a:clrScheme name="Custom 3">
      <a:dk1>
        <a:sysClr val="windowText" lastClr="000000"/>
      </a:dk1>
      <a:lt1>
        <a:sysClr val="window" lastClr="FFFFFF"/>
      </a:lt1>
      <a:dk2>
        <a:srgbClr val="757070"/>
      </a:dk2>
      <a:lt2>
        <a:srgbClr val="F2F2F2"/>
      </a:lt2>
      <a:accent1>
        <a:srgbClr val="00414E"/>
      </a:accent1>
      <a:accent2>
        <a:srgbClr val="449DAC"/>
      </a:accent2>
      <a:accent3>
        <a:srgbClr val="A5C8CA"/>
      </a:accent3>
      <a:accent4>
        <a:srgbClr val="F9B92C"/>
      </a:accent4>
      <a:accent5>
        <a:srgbClr val="EE7A19"/>
      </a:accent5>
      <a:accent6>
        <a:srgbClr val="E34F0D"/>
      </a:accent6>
      <a:hlink>
        <a:srgbClr val="B91023"/>
      </a:hlink>
      <a:folHlink>
        <a:srgbClr val="D8D8D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gine Interne">
  <a:themeElements>
    <a:clrScheme name="Custom 3">
      <a:dk1>
        <a:sysClr val="windowText" lastClr="000000"/>
      </a:dk1>
      <a:lt1>
        <a:sysClr val="window" lastClr="FFFFFF"/>
      </a:lt1>
      <a:dk2>
        <a:srgbClr val="757070"/>
      </a:dk2>
      <a:lt2>
        <a:srgbClr val="F2F2F2"/>
      </a:lt2>
      <a:accent1>
        <a:srgbClr val="00414E"/>
      </a:accent1>
      <a:accent2>
        <a:srgbClr val="449DAC"/>
      </a:accent2>
      <a:accent3>
        <a:srgbClr val="A5C8CA"/>
      </a:accent3>
      <a:accent4>
        <a:srgbClr val="F9B92C"/>
      </a:accent4>
      <a:accent5>
        <a:srgbClr val="EE7A19"/>
      </a:accent5>
      <a:accent6>
        <a:srgbClr val="E34F0D"/>
      </a:accent6>
      <a:hlink>
        <a:srgbClr val="B91023"/>
      </a:hlink>
      <a:folHlink>
        <a:srgbClr val="D8D8D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agine Interne Senza Capitolo">
  <a:themeElements>
    <a:clrScheme name="Custom 3">
      <a:dk1>
        <a:sysClr val="windowText" lastClr="000000"/>
      </a:dk1>
      <a:lt1>
        <a:sysClr val="window" lastClr="FFFFFF"/>
      </a:lt1>
      <a:dk2>
        <a:srgbClr val="757070"/>
      </a:dk2>
      <a:lt2>
        <a:srgbClr val="F2F2F2"/>
      </a:lt2>
      <a:accent1>
        <a:srgbClr val="00414E"/>
      </a:accent1>
      <a:accent2>
        <a:srgbClr val="449DAC"/>
      </a:accent2>
      <a:accent3>
        <a:srgbClr val="A5C8CA"/>
      </a:accent3>
      <a:accent4>
        <a:srgbClr val="F9B92C"/>
      </a:accent4>
      <a:accent5>
        <a:srgbClr val="EE7A19"/>
      </a:accent5>
      <a:accent6>
        <a:srgbClr val="E34F0D"/>
      </a:accent6>
      <a:hlink>
        <a:srgbClr val="B91023"/>
      </a:hlink>
      <a:folHlink>
        <a:srgbClr val="D8D8D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4135</TotalTime>
  <Words>672</Words>
  <Application>Microsoft Office PowerPoint</Application>
  <PresentationFormat>Personalizar</PresentationFormat>
  <Paragraphs>186</Paragraphs>
  <Slides>21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slides</vt:lpstr>
      </vt:variant>
      <vt:variant>
        <vt:i4>21</vt:i4>
      </vt:variant>
    </vt:vector>
  </HeadingPairs>
  <TitlesOfParts>
    <vt:vector size="24" baseType="lpstr">
      <vt:lpstr>Copertina</vt:lpstr>
      <vt:lpstr>Pagine Interne</vt:lpstr>
      <vt:lpstr>Pagine Interne Senza Capitolo</vt:lpstr>
      <vt:lpstr>Defensas ribereñas con soluciones Maccaferri</vt:lpstr>
      <vt:lpstr>Apresentação do PowerPoint</vt:lpstr>
      <vt:lpstr>Defensas ribereñas con soluciones Maccaferri</vt:lpstr>
      <vt:lpstr>História de los gaviones</vt:lpstr>
      <vt:lpstr>História de los gaviones</vt:lpstr>
      <vt:lpstr>História de los gaviones</vt:lpstr>
      <vt:lpstr>Chiusa di Casalecchio - 1894</vt:lpstr>
      <vt:lpstr>Chiusa di Casalecchio - 1894</vt:lpstr>
      <vt:lpstr>Morfologia fluvial</vt:lpstr>
      <vt:lpstr>Intervenciones en un curso de agua</vt:lpstr>
      <vt:lpstr>Soluciones usuales y sus aplicaciones</vt:lpstr>
      <vt:lpstr>Espigones</vt:lpstr>
      <vt:lpstr>Bioingeniería</vt:lpstr>
      <vt:lpstr>Bioingeniería</vt:lpstr>
      <vt:lpstr>Investigaciones</vt:lpstr>
      <vt:lpstr>Investigaciones</vt:lpstr>
      <vt:lpstr>Investigaciones</vt:lpstr>
      <vt:lpstr>Métodos de cálculo</vt:lpstr>
      <vt:lpstr>Sugerencias para diseñar algunos tipos de estructura en gaviones</vt:lpstr>
      <vt:lpstr>Casos históricos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Mauro Antonio Rizzo</dc:creator>
  <cp:keywords>GUIDA</cp:keywords>
  <cp:lastModifiedBy>Fracassi</cp:lastModifiedBy>
  <cp:revision>289</cp:revision>
  <cp:lastPrinted>2015-06-07T16:28:19Z</cp:lastPrinted>
  <dcterms:created xsi:type="dcterms:W3CDTF">2014-07-02T11:41:35Z</dcterms:created>
  <dcterms:modified xsi:type="dcterms:W3CDTF">2018-12-06T20:46:13Z</dcterms:modified>
</cp:coreProperties>
</file>