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99" r:id="rId2"/>
    <p:sldId id="400" r:id="rId3"/>
    <p:sldId id="257" r:id="rId4"/>
    <p:sldId id="259" r:id="rId5"/>
    <p:sldId id="260" r:id="rId6"/>
    <p:sldId id="261" r:id="rId7"/>
    <p:sldId id="263" r:id="rId8"/>
    <p:sldId id="264" r:id="rId9"/>
    <p:sldId id="266" r:id="rId10"/>
    <p:sldId id="267" r:id="rId11"/>
    <p:sldId id="268" r:id="rId12"/>
    <p:sldId id="269" r:id="rId13"/>
    <p:sldId id="271" r:id="rId14"/>
    <p:sldId id="273" r:id="rId15"/>
    <p:sldId id="274" r:id="rId16"/>
    <p:sldId id="277" r:id="rId17"/>
    <p:sldId id="279" r:id="rId18"/>
    <p:sldId id="280" r:id="rId19"/>
    <p:sldId id="286" r:id="rId20"/>
    <p:sldId id="287" r:id="rId21"/>
    <p:sldId id="288" r:id="rId22"/>
    <p:sldId id="289" r:id="rId23"/>
    <p:sldId id="292" r:id="rId24"/>
    <p:sldId id="298" r:id="rId25"/>
    <p:sldId id="300" r:id="rId26"/>
    <p:sldId id="301" r:id="rId27"/>
    <p:sldId id="302" r:id="rId28"/>
    <p:sldId id="306" r:id="rId29"/>
    <p:sldId id="308" r:id="rId30"/>
    <p:sldId id="309" r:id="rId31"/>
    <p:sldId id="311" r:id="rId32"/>
    <p:sldId id="312" r:id="rId33"/>
    <p:sldId id="313" r:id="rId34"/>
    <p:sldId id="314" r:id="rId35"/>
    <p:sldId id="316" r:id="rId36"/>
    <p:sldId id="317" r:id="rId37"/>
    <p:sldId id="318" r:id="rId38"/>
    <p:sldId id="319" r:id="rId39"/>
    <p:sldId id="320" r:id="rId40"/>
    <p:sldId id="321" r:id="rId41"/>
    <p:sldId id="322" r:id="rId42"/>
    <p:sldId id="323" r:id="rId43"/>
    <p:sldId id="324" r:id="rId44"/>
    <p:sldId id="325"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84" r:id="rId66"/>
    <p:sldId id="396" r:id="rId67"/>
    <p:sldId id="397" r:id="rId6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82" autoAdjust="0"/>
    <p:restoredTop sz="94660"/>
  </p:normalViewPr>
  <p:slideViewPr>
    <p:cSldViewPr snapToGrid="0">
      <p:cViewPr varScale="1">
        <p:scale>
          <a:sx n="78" d="100"/>
          <a:sy n="78" d="100"/>
        </p:scale>
        <p:origin x="96"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B184A-D36C-494C-B474-4BDBA16B9F21}" type="datetimeFigureOut">
              <a:rPr lang="es-ES" smtClean="0"/>
              <a:t>17/12/2018</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CB8EE-9F31-4FEB-B0E4-6D58F686AE4C}" type="slidenum">
              <a:rPr lang="es-ES" smtClean="0"/>
              <a:t>‹#›</a:t>
            </a:fld>
            <a:endParaRPr lang="es-ES"/>
          </a:p>
        </p:txBody>
      </p:sp>
    </p:spTree>
    <p:extLst>
      <p:ext uri="{BB962C8B-B14F-4D97-AF65-F5344CB8AC3E}">
        <p14:creationId xmlns:p14="http://schemas.microsoft.com/office/powerpoint/2010/main" val="1005318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D46CB8EE-9F31-4FEB-B0E4-6D58F686AE4C}" type="slidenum">
              <a:rPr lang="es-ES" smtClean="0"/>
              <a:t>1</a:t>
            </a:fld>
            <a:endParaRPr lang="es-ES"/>
          </a:p>
        </p:txBody>
      </p:sp>
    </p:spTree>
    <p:extLst>
      <p:ext uri="{BB962C8B-B14F-4D97-AF65-F5344CB8AC3E}">
        <p14:creationId xmlns:p14="http://schemas.microsoft.com/office/powerpoint/2010/main" val="31474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MX"/>
          </a:p>
        </p:txBody>
      </p:sp>
      <p:sp>
        <p:nvSpPr>
          <p:cNvPr id="6246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D197AB-384B-460A-A42D-DE1B4EA5C049}" type="slidenum">
              <a:rPr lang="es-CO" altLang="es-MX" smtClean="0"/>
              <a:pPr/>
              <a:t>20</a:t>
            </a:fld>
            <a:endParaRPr lang="es-CO" altLang="es-MX"/>
          </a:p>
        </p:txBody>
      </p:sp>
    </p:spTree>
    <p:extLst>
      <p:ext uri="{BB962C8B-B14F-4D97-AF65-F5344CB8AC3E}">
        <p14:creationId xmlns:p14="http://schemas.microsoft.com/office/powerpoint/2010/main" val="3814961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FFCE45-1447-4268-868F-FEFA9F75CDE8}" type="datetime1">
              <a:rPr lang="es-ES" smtClean="0"/>
              <a:t>17/12/2018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382337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E5AA11-D067-4D8F-86F4-AE9C37988CCA}" type="datetime1">
              <a:rPr lang="es-ES" smtClean="0"/>
              <a:t>17/12/2018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4221367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E50C22-1903-4EA8-8B39-C24C54E8FCE6}" type="datetime1">
              <a:rPr lang="es-ES" smtClean="0"/>
              <a:t>17/12/2018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83280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B38198B-F602-47F4-BE35-0CE7D7B13D52}" type="datetime1">
              <a:rPr lang="es-ES" smtClean="0"/>
              <a:t>17/12/2018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218519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79D1F630-412D-4493-BAC8-F4FE08D8C07D}" type="datetime1">
              <a:rPr lang="es-ES" smtClean="0"/>
              <a:t>17/12/2018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4222951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606E729-5935-4050-B0FA-C67126411904}" type="datetime1">
              <a:rPr lang="es-ES" smtClean="0"/>
              <a:t>17/12/2018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43066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463C7A8-A042-46D1-A1B9-EE4C665B6107}" type="datetime1">
              <a:rPr lang="es-ES" smtClean="0"/>
              <a:t>17/12/2018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915934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167FFC3-8B8B-44C2-945A-0EEFF355D3A0}" type="datetime1">
              <a:rPr lang="es-ES" smtClean="0"/>
              <a:t>17/12/2018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427715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83BEF-8F87-4012-AD32-07F96DA15C0C}" type="datetime1">
              <a:rPr lang="es-ES" smtClean="0"/>
              <a:t>17/12/2018</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38017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10B5586-1F2F-4848-BBD2-0F5E1F56ED89}" type="datetime1">
              <a:rPr lang="es-ES" smtClean="0"/>
              <a:t>17/12/2018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2403812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927A930-5D5A-432F-ADFF-B0F3F04046C3}" type="datetime1">
              <a:rPr lang="es-ES" smtClean="0"/>
              <a:t>17/12/2018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39AA125-58B9-46E3-80C7-15B76B32D137}" type="slidenum">
              <a:rPr lang="es-ES" smtClean="0"/>
              <a:t>‹#›</a:t>
            </a:fld>
            <a:endParaRPr lang="es-ES"/>
          </a:p>
        </p:txBody>
      </p:sp>
    </p:spTree>
    <p:extLst>
      <p:ext uri="{BB962C8B-B14F-4D97-AF65-F5344CB8AC3E}">
        <p14:creationId xmlns:p14="http://schemas.microsoft.com/office/powerpoint/2010/main" val="1970814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78330-C11E-48EF-A720-A0F31EAF1B69}" type="datetime1">
              <a:rPr lang="es-ES" smtClean="0"/>
              <a:t>17/12/2018</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AA125-58B9-46E3-80C7-15B76B32D137}" type="slidenum">
              <a:rPr lang="es-ES" smtClean="0"/>
              <a:t>‹#›</a:t>
            </a:fld>
            <a:endParaRPr lang="es-ES"/>
          </a:p>
        </p:txBody>
      </p:sp>
    </p:spTree>
    <p:extLst>
      <p:ext uri="{BB962C8B-B14F-4D97-AF65-F5344CB8AC3E}">
        <p14:creationId xmlns:p14="http://schemas.microsoft.com/office/powerpoint/2010/main" val="3067589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pwe2018.uniandes.academy/templates/yootheme/cache/Logo-IPWE-6704fa8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422" y="991961"/>
            <a:ext cx="4145076" cy="17952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ipwe2018.uniandes.academy/images/Home/log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846" y="1474697"/>
            <a:ext cx="4012747" cy="82979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815546" y="2751734"/>
            <a:ext cx="7797113" cy="830997"/>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REPRESAS NATURALES</a:t>
            </a:r>
          </a:p>
          <a:p>
            <a:pPr algn="ctr"/>
            <a:r>
              <a:rPr lang="es-CO" sz="2400" dirty="0" err="1">
                <a:solidFill>
                  <a:srgbClr val="FF0000"/>
                </a:solidFill>
                <a:latin typeface="Arial" panose="020B0604020202020204" pitchFamily="34" charset="0"/>
                <a:cs typeface="Arial" panose="020B0604020202020204" pitchFamily="34" charset="0"/>
              </a:rPr>
              <a:t>Landslides</a:t>
            </a:r>
            <a:r>
              <a:rPr lang="es-CO" sz="2400" dirty="0">
                <a:solidFill>
                  <a:srgbClr val="FF0000"/>
                </a:solidFill>
                <a:latin typeface="Arial" panose="020B0604020202020204" pitchFamily="34" charset="0"/>
                <a:cs typeface="Arial" panose="020B0604020202020204" pitchFamily="34" charset="0"/>
              </a:rPr>
              <a:t> </a:t>
            </a:r>
            <a:r>
              <a:rPr lang="es-CO" sz="2400" dirty="0" err="1">
                <a:solidFill>
                  <a:srgbClr val="FF0000"/>
                </a:solidFill>
                <a:latin typeface="Arial" panose="020B0604020202020204" pitchFamily="34" charset="0"/>
                <a:cs typeface="Arial" panose="020B0604020202020204" pitchFamily="34" charset="0"/>
              </a:rPr>
              <a:t>Dams</a:t>
            </a:r>
            <a:endParaRPr lang="es-CO" sz="2400" dirty="0">
              <a:solidFill>
                <a:srgbClr val="FF0000"/>
              </a:solidFill>
              <a:latin typeface="Arial" panose="020B0604020202020204" pitchFamily="34" charset="0"/>
              <a:cs typeface="Arial" panose="020B0604020202020204" pitchFamily="34" charset="0"/>
            </a:endParaRPr>
          </a:p>
        </p:txBody>
      </p:sp>
      <p:sp>
        <p:nvSpPr>
          <p:cNvPr id="6" name="CuadroTexto 5"/>
          <p:cNvSpPr txBox="1"/>
          <p:nvPr/>
        </p:nvSpPr>
        <p:spPr>
          <a:xfrm>
            <a:off x="432379" y="3923951"/>
            <a:ext cx="8393214" cy="1569660"/>
          </a:xfrm>
          <a:prstGeom prst="rect">
            <a:avLst/>
          </a:prstGeom>
          <a:noFill/>
        </p:spPr>
        <p:txBody>
          <a:bodyPr wrap="square" rtlCol="0">
            <a:spAutoFit/>
          </a:bodyPr>
          <a:lstStyle/>
          <a:p>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Por: Manuel García López, I.C., MSCE</a:t>
            </a:r>
          </a:p>
          <a:p>
            <a:pPr marL="600075" lvl="1" indent="-257175">
              <a:buFont typeface="Arial" panose="020B0604020202020204" pitchFamily="34" charset="0"/>
              <a:buChar char="•"/>
            </a:pPr>
            <a:r>
              <a:rPr lang="es-CO" sz="1500" dirty="0">
                <a:latin typeface="Arial" panose="020B0604020202020204" pitchFamily="34" charset="0"/>
                <a:cs typeface="Arial" panose="020B0604020202020204" pitchFamily="34" charset="0"/>
              </a:rPr>
              <a:t>Profesor Emérito de la Universidad Nacional de Colombia.</a:t>
            </a:r>
          </a:p>
          <a:p>
            <a:pPr marL="600075" lvl="1" indent="-257175">
              <a:buFont typeface="Arial" panose="020B0604020202020204" pitchFamily="34" charset="0"/>
              <a:buChar char="•"/>
            </a:pPr>
            <a:r>
              <a:rPr lang="es-CO" sz="1500" dirty="0">
                <a:latin typeface="Arial" panose="020B0604020202020204" pitchFamily="34" charset="0"/>
                <a:cs typeface="Arial" panose="020B0604020202020204" pitchFamily="34" charset="0"/>
              </a:rPr>
              <a:t>Cofundador y Profesor Titular de la Escuela Colombiana de Ingeniería.</a:t>
            </a:r>
          </a:p>
          <a:p>
            <a:pPr marL="600075" lvl="1" indent="-257175">
              <a:buFont typeface="Arial" panose="020B0604020202020204" pitchFamily="34" charset="0"/>
              <a:buChar char="•"/>
            </a:pPr>
            <a:r>
              <a:rPr lang="es-CO" sz="1500" dirty="0">
                <a:latin typeface="Arial" panose="020B0604020202020204" pitchFamily="34" charset="0"/>
                <a:cs typeface="Arial" panose="020B0604020202020204" pitchFamily="34" charset="0"/>
              </a:rPr>
              <a:t>Socio y Gerente de Ingeniería y Geotecnia S.A.S., Ingenieros Consultores,</a:t>
            </a:r>
            <a:br>
              <a:rPr lang="es-CO" sz="1500" dirty="0">
                <a:latin typeface="Arial" panose="020B0604020202020204" pitchFamily="34" charset="0"/>
                <a:cs typeface="Arial" panose="020B0604020202020204" pitchFamily="34" charset="0"/>
              </a:rPr>
            </a:br>
            <a:r>
              <a:rPr lang="es-CO" sz="1500" dirty="0">
                <a:latin typeface="Arial" panose="020B0604020202020204" pitchFamily="34" charset="0"/>
                <a:cs typeface="Arial" panose="020B0604020202020204" pitchFamily="34" charset="0"/>
              </a:rPr>
              <a:t>Bogotá, Colombia. igl_mgl@yahoo.com</a:t>
            </a:r>
          </a:p>
        </p:txBody>
      </p:sp>
      <p:sp>
        <p:nvSpPr>
          <p:cNvPr id="2" name="Marcador de número de diapositiva 1"/>
          <p:cNvSpPr>
            <a:spLocks noGrp="1"/>
          </p:cNvSpPr>
          <p:nvPr>
            <p:ph type="sldNum" sz="quarter" idx="12"/>
          </p:nvPr>
        </p:nvSpPr>
        <p:spPr/>
        <p:txBody>
          <a:bodyPr/>
          <a:lstStyle/>
          <a:p>
            <a:fld id="{4FED9953-44F0-4AB7-BC1A-B9611D41118F}" type="slidenum">
              <a:rPr lang="es-CO" smtClean="0"/>
              <a:t>1</a:t>
            </a:fld>
            <a:endParaRPr lang="es-CO"/>
          </a:p>
        </p:txBody>
      </p:sp>
    </p:spTree>
    <p:extLst>
      <p:ext uri="{BB962C8B-B14F-4D97-AF65-F5344CB8AC3E}">
        <p14:creationId xmlns:p14="http://schemas.microsoft.com/office/powerpoint/2010/main" val="407693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Imagen 2"/>
          <p:cNvPicPr>
            <a:picLocks noChangeAspect="1"/>
          </p:cNvPicPr>
          <p:nvPr/>
        </p:nvPicPr>
        <p:blipFill>
          <a:blip r:embed="rId2">
            <a:extLst>
              <a:ext uri="{28A0092B-C50C-407E-A947-70E740481C1C}">
                <a14:useLocalDpi xmlns:a14="http://schemas.microsoft.com/office/drawing/2010/main" val="0"/>
              </a:ext>
            </a:extLst>
          </a:blip>
          <a:srcRect r="70969" b="73360"/>
          <a:stretch>
            <a:fillRect/>
          </a:stretch>
        </p:blipFill>
        <p:spPr bwMode="auto">
          <a:xfrm>
            <a:off x="2268538" y="184150"/>
            <a:ext cx="5076104" cy="648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10</a:t>
            </a:fld>
            <a:endParaRPr lang="es-ES"/>
          </a:p>
        </p:txBody>
      </p:sp>
    </p:spTree>
    <p:extLst>
      <p:ext uri="{BB962C8B-B14F-4D97-AF65-F5344CB8AC3E}">
        <p14:creationId xmlns:p14="http://schemas.microsoft.com/office/powerpoint/2010/main" val="286898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uadroTexto 6"/>
          <p:cNvSpPr txBox="1">
            <a:spLocks noChangeArrowheads="1"/>
          </p:cNvSpPr>
          <p:nvPr/>
        </p:nvSpPr>
        <p:spPr bwMode="auto">
          <a:xfrm>
            <a:off x="268288" y="3659188"/>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es-CO" altLang="es-CO" sz="1800"/>
          </a:p>
        </p:txBody>
      </p:sp>
      <p:grpSp>
        <p:nvGrpSpPr>
          <p:cNvPr id="23555" name="Grupo 9"/>
          <p:cNvGrpSpPr>
            <a:grpSpLocks/>
          </p:cNvGrpSpPr>
          <p:nvPr/>
        </p:nvGrpSpPr>
        <p:grpSpPr bwMode="auto">
          <a:xfrm>
            <a:off x="179388" y="877888"/>
            <a:ext cx="8583612" cy="5143500"/>
            <a:chOff x="179512" y="548680"/>
            <a:chExt cx="8583910" cy="5142870"/>
          </a:xfrm>
        </p:grpSpPr>
        <p:grpSp>
          <p:nvGrpSpPr>
            <p:cNvPr id="23556" name="Grupo 8"/>
            <p:cNvGrpSpPr>
              <a:grpSpLocks/>
            </p:cNvGrpSpPr>
            <p:nvPr/>
          </p:nvGrpSpPr>
          <p:grpSpPr bwMode="auto">
            <a:xfrm>
              <a:off x="179512" y="548680"/>
              <a:ext cx="8583910" cy="5142870"/>
              <a:chOff x="179512" y="548680"/>
              <a:chExt cx="8583910" cy="5142870"/>
            </a:xfrm>
          </p:grpSpPr>
          <p:grpSp>
            <p:nvGrpSpPr>
              <p:cNvPr id="23558" name="Grupo 2"/>
              <p:cNvGrpSpPr>
                <a:grpSpLocks/>
              </p:cNvGrpSpPr>
              <p:nvPr/>
            </p:nvGrpSpPr>
            <p:grpSpPr bwMode="auto">
              <a:xfrm>
                <a:off x="179512" y="548680"/>
                <a:ext cx="8583910" cy="5142870"/>
                <a:chOff x="251520" y="547936"/>
                <a:chExt cx="8583910" cy="5142870"/>
              </a:xfrm>
            </p:grpSpPr>
            <p:grpSp>
              <p:nvGrpSpPr>
                <p:cNvPr id="23563" name="Grupo 3"/>
                <p:cNvGrpSpPr>
                  <a:grpSpLocks/>
                </p:cNvGrpSpPr>
                <p:nvPr/>
              </p:nvGrpSpPr>
              <p:grpSpPr bwMode="auto">
                <a:xfrm>
                  <a:off x="251520" y="547936"/>
                  <a:ext cx="8583910" cy="5142870"/>
                  <a:chOff x="-3003798" y="908050"/>
                  <a:chExt cx="8583910" cy="5142870"/>
                </a:xfrm>
              </p:grpSpPr>
              <p:pic>
                <p:nvPicPr>
                  <p:cNvPr id="23565"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25" y="908050"/>
                    <a:ext cx="4173587" cy="279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CuadroTexto 5"/>
                  <p:cNvSpPr txBox="1">
                    <a:spLocks noChangeArrowheads="1"/>
                  </p:cNvSpPr>
                  <p:nvPr/>
                </p:nvSpPr>
                <p:spPr bwMode="auto">
                  <a:xfrm>
                    <a:off x="-3003798" y="4019595"/>
                    <a:ext cx="858391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s-CO" altLang="es-CO" sz="1800" dirty="0"/>
                      <a:t>1 y 2: Con la letra A se señala un deslizamiento de detritos en </a:t>
                    </a:r>
                    <a:r>
                      <a:rPr lang="es-CO" altLang="es-CO" sz="1800" dirty="0" err="1"/>
                      <a:t>lutitas</a:t>
                    </a:r>
                    <a:r>
                      <a:rPr lang="es-CO" altLang="es-CO" sz="1800" dirty="0"/>
                      <a:t> altamente meteorizadas, y en B la parte final de dos lengüetas de flujo de lodos, la b1 de un pulso inicial y la b2 un segundo pulso, superpuesta a la primera. Ambos casos ocurrieron sobre la margen izquierda del río </a:t>
                    </a:r>
                    <a:r>
                      <a:rPr lang="es-CO" altLang="es-CO" sz="1800" dirty="0" err="1"/>
                      <a:t>Gazaunta</a:t>
                    </a:r>
                    <a:r>
                      <a:rPr lang="es-CO" altLang="es-CO" sz="1800" dirty="0"/>
                      <a:t>, aguas arriba de la población de Medina, Cundinamarca. El caso A, en la foto 2, formó una represa del Tipo I de Costa y </a:t>
                    </a:r>
                    <a:r>
                      <a:rPr lang="es-CO" altLang="es-CO" sz="1800" dirty="0" err="1"/>
                      <a:t>Schuster</a:t>
                    </a:r>
                    <a:r>
                      <a:rPr lang="es-CO" altLang="es-CO" sz="1800" dirty="0"/>
                      <a:t> (1988); notar el flujo de detritos en la quebrada del flanco izquierdo de este deslizamiento.</a:t>
                    </a:r>
                  </a:p>
                </p:txBody>
              </p:sp>
            </p:grpSp>
            <p:pic>
              <p:nvPicPr>
                <p:cNvPr id="23564" name="Picture 4" descr="1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47936"/>
                  <a:ext cx="4193542" cy="279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9" name="CuadroTexto 7"/>
              <p:cNvSpPr txBox="1">
                <a:spLocks noChangeArrowheads="1"/>
              </p:cNvSpPr>
              <p:nvPr/>
            </p:nvSpPr>
            <p:spPr bwMode="auto">
              <a:xfrm>
                <a:off x="3419872" y="1484784"/>
                <a:ext cx="72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800">
                    <a:solidFill>
                      <a:srgbClr val="FF0000"/>
                    </a:solidFill>
                  </a:rPr>
                  <a:t>B</a:t>
                </a:r>
              </a:p>
            </p:txBody>
          </p:sp>
          <p:sp>
            <p:nvSpPr>
              <p:cNvPr id="23560" name="CuadroTexto 10"/>
              <p:cNvSpPr txBox="1">
                <a:spLocks noChangeArrowheads="1"/>
              </p:cNvSpPr>
              <p:nvPr/>
            </p:nvSpPr>
            <p:spPr bwMode="auto">
              <a:xfrm>
                <a:off x="2267744" y="1340768"/>
                <a:ext cx="72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800">
                    <a:solidFill>
                      <a:srgbClr val="FF0000"/>
                    </a:solidFill>
                  </a:rPr>
                  <a:t>A</a:t>
                </a:r>
              </a:p>
            </p:txBody>
          </p:sp>
          <p:sp>
            <p:nvSpPr>
              <p:cNvPr id="23561" name="CuadroTexto 11"/>
              <p:cNvSpPr txBox="1">
                <a:spLocks noChangeArrowheads="1"/>
              </p:cNvSpPr>
              <p:nvPr/>
            </p:nvSpPr>
            <p:spPr bwMode="auto">
              <a:xfrm>
                <a:off x="2915816" y="1844825"/>
                <a:ext cx="504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600">
                    <a:solidFill>
                      <a:srgbClr val="FF0000"/>
                    </a:solidFill>
                  </a:rPr>
                  <a:t>b1</a:t>
                </a:r>
              </a:p>
            </p:txBody>
          </p:sp>
          <p:sp>
            <p:nvSpPr>
              <p:cNvPr id="23562" name="CuadroTexto 12"/>
              <p:cNvSpPr txBox="1">
                <a:spLocks noChangeArrowheads="1"/>
              </p:cNvSpPr>
              <p:nvPr/>
            </p:nvSpPr>
            <p:spPr bwMode="auto">
              <a:xfrm>
                <a:off x="3923928" y="1412776"/>
                <a:ext cx="504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600">
                    <a:solidFill>
                      <a:srgbClr val="FF0000"/>
                    </a:solidFill>
                  </a:rPr>
                  <a:t>b2</a:t>
                </a:r>
              </a:p>
            </p:txBody>
          </p:sp>
        </p:grpSp>
        <p:sp>
          <p:nvSpPr>
            <p:cNvPr id="23557" name="CuadroTexto 13"/>
            <p:cNvSpPr txBox="1">
              <a:spLocks noChangeArrowheads="1"/>
            </p:cNvSpPr>
            <p:nvPr/>
          </p:nvSpPr>
          <p:spPr bwMode="auto">
            <a:xfrm>
              <a:off x="5796136" y="1196752"/>
              <a:ext cx="504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600">
                  <a:solidFill>
                    <a:srgbClr val="FF0000"/>
                  </a:solidFill>
                </a:rPr>
                <a:t>A</a:t>
              </a:r>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11</a:t>
            </a:fld>
            <a:endParaRPr lang="es-ES"/>
          </a:p>
        </p:txBody>
      </p:sp>
    </p:spTree>
    <p:extLst>
      <p:ext uri="{BB962C8B-B14F-4D97-AF65-F5344CB8AC3E}">
        <p14:creationId xmlns:p14="http://schemas.microsoft.com/office/powerpoint/2010/main" val="3901278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1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692150"/>
            <a:ext cx="6478587"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uadroTexto 6"/>
          <p:cNvSpPr txBox="1">
            <a:spLocks noChangeArrowheads="1"/>
          </p:cNvSpPr>
          <p:nvPr/>
        </p:nvSpPr>
        <p:spPr bwMode="auto">
          <a:xfrm>
            <a:off x="598488" y="5229225"/>
            <a:ext cx="7800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s-CO" altLang="es-CO" sz="1600" dirty="0"/>
              <a:t>3. Al fondo a la izquierda, caídas y deslizamientos de rocas que formaron una represa del Tipo I, la cual se muestra en las fotografías 4 y 5 siguientes. Notar que el caso se divide en los dos brazos A y B.</a:t>
            </a:r>
          </a:p>
        </p:txBody>
      </p:sp>
      <p:sp>
        <p:nvSpPr>
          <p:cNvPr id="25604" name="CuadroTexto 1"/>
          <p:cNvSpPr txBox="1">
            <a:spLocks noChangeArrowheads="1"/>
          </p:cNvSpPr>
          <p:nvPr/>
        </p:nvSpPr>
        <p:spPr bwMode="auto">
          <a:xfrm>
            <a:off x="1763713" y="730250"/>
            <a:ext cx="647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FF00"/>
                </a:solidFill>
              </a:rPr>
              <a:t>A</a:t>
            </a:r>
          </a:p>
        </p:txBody>
      </p:sp>
      <p:sp>
        <p:nvSpPr>
          <p:cNvPr id="25605" name="CuadroTexto 4"/>
          <p:cNvSpPr txBox="1">
            <a:spLocks noChangeArrowheads="1"/>
          </p:cNvSpPr>
          <p:nvPr/>
        </p:nvSpPr>
        <p:spPr bwMode="auto">
          <a:xfrm>
            <a:off x="3276600" y="1001713"/>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FF00"/>
                </a:solidFill>
              </a:rPr>
              <a:t>B</a:t>
            </a:r>
          </a:p>
        </p:txBody>
      </p:sp>
      <p:sp>
        <p:nvSpPr>
          <p:cNvPr id="2" name="Marcador de número de diapositiva 1"/>
          <p:cNvSpPr>
            <a:spLocks noGrp="1"/>
          </p:cNvSpPr>
          <p:nvPr>
            <p:ph type="sldNum" sz="quarter" idx="12"/>
          </p:nvPr>
        </p:nvSpPr>
        <p:spPr/>
        <p:txBody>
          <a:bodyPr/>
          <a:lstStyle/>
          <a:p>
            <a:fld id="{F39AA125-58B9-46E3-80C7-15B76B32D137}" type="slidenum">
              <a:rPr lang="es-ES" smtClean="0"/>
              <a:t>12</a:t>
            </a:fld>
            <a:endParaRPr lang="es-ES"/>
          </a:p>
        </p:txBody>
      </p:sp>
    </p:spTree>
    <p:extLst>
      <p:ext uri="{BB962C8B-B14F-4D97-AF65-F5344CB8AC3E}">
        <p14:creationId xmlns:p14="http://schemas.microsoft.com/office/powerpoint/2010/main" val="141992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escanear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04813"/>
            <a:ext cx="4572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uadroTexto 6"/>
          <p:cNvSpPr txBox="1">
            <a:spLocks noChangeArrowheads="1"/>
          </p:cNvSpPr>
          <p:nvPr/>
        </p:nvSpPr>
        <p:spPr bwMode="auto">
          <a:xfrm>
            <a:off x="5148263" y="404813"/>
            <a:ext cx="37480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600" dirty="0"/>
              <a:t>4 Arriba izquierda y 5 abajo derecha:</a:t>
            </a:r>
          </a:p>
          <a:p>
            <a:pPr algn="just">
              <a:spcBef>
                <a:spcPct val="0"/>
              </a:spcBef>
              <a:buFontTx/>
              <a:buNone/>
            </a:pPr>
            <a:r>
              <a:rPr lang="es-CO" altLang="es-CO" sz="1600" dirty="0"/>
              <a:t>Gran cono de deyección de los materiales rocosos de deslizamientos y flujos de detritos del ramal B del caso que se observa en la foto 3. Las personas encerradas en los círculos rojos dan la escala de las dimensiones del cono y los bloques rocosos que lo forman.</a:t>
            </a:r>
          </a:p>
          <a:p>
            <a:pPr algn="just">
              <a:spcBef>
                <a:spcPct val="0"/>
              </a:spcBef>
              <a:buFontTx/>
              <a:buNone/>
            </a:pPr>
            <a:r>
              <a:rPr lang="es-CO" altLang="es-CO" sz="1600" dirty="0"/>
              <a:t>Notar que se origina una represa del Tipo I.</a:t>
            </a:r>
          </a:p>
        </p:txBody>
      </p:sp>
      <p:pic>
        <p:nvPicPr>
          <p:cNvPr id="27652" name="Picture 3" descr="escanear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644900"/>
            <a:ext cx="468471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ipse 5"/>
          <p:cNvSpPr/>
          <p:nvPr/>
        </p:nvSpPr>
        <p:spPr>
          <a:xfrm>
            <a:off x="8172450" y="5157788"/>
            <a:ext cx="503238" cy="574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Elipse 6"/>
          <p:cNvSpPr/>
          <p:nvPr/>
        </p:nvSpPr>
        <p:spPr>
          <a:xfrm>
            <a:off x="5688013" y="5229225"/>
            <a:ext cx="504825"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 name="Elipse 7"/>
          <p:cNvSpPr/>
          <p:nvPr/>
        </p:nvSpPr>
        <p:spPr>
          <a:xfrm>
            <a:off x="4643438" y="6165850"/>
            <a:ext cx="504825" cy="576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 name="Marcador de número de diapositiva 1"/>
          <p:cNvSpPr>
            <a:spLocks noGrp="1"/>
          </p:cNvSpPr>
          <p:nvPr>
            <p:ph type="sldNum" sz="quarter" idx="12"/>
          </p:nvPr>
        </p:nvSpPr>
        <p:spPr/>
        <p:txBody>
          <a:bodyPr/>
          <a:lstStyle/>
          <a:p>
            <a:fld id="{F39AA125-58B9-46E3-80C7-15B76B32D137}" type="slidenum">
              <a:rPr lang="es-ES" smtClean="0"/>
              <a:t>13</a:t>
            </a:fld>
            <a:endParaRPr lang="es-ES"/>
          </a:p>
        </p:txBody>
      </p:sp>
    </p:spTree>
    <p:extLst>
      <p:ext uri="{BB962C8B-B14F-4D97-AF65-F5344CB8AC3E}">
        <p14:creationId xmlns:p14="http://schemas.microsoft.com/office/powerpoint/2010/main" val="2304863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n 2"/>
          <p:cNvPicPr>
            <a:picLocks noChangeAspect="1"/>
          </p:cNvPicPr>
          <p:nvPr/>
        </p:nvPicPr>
        <p:blipFill>
          <a:blip r:embed="rId2">
            <a:extLst>
              <a:ext uri="{28A0092B-C50C-407E-A947-70E740481C1C}">
                <a14:useLocalDpi xmlns:a14="http://schemas.microsoft.com/office/drawing/2010/main" val="0"/>
              </a:ext>
            </a:extLst>
          </a:blip>
          <a:srcRect l="27419" t="446" r="41936" b="71082"/>
          <a:stretch>
            <a:fillRect/>
          </a:stretch>
        </p:blipFill>
        <p:spPr bwMode="auto">
          <a:xfrm>
            <a:off x="2105025" y="274638"/>
            <a:ext cx="49339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14</a:t>
            </a:fld>
            <a:endParaRPr lang="es-ES"/>
          </a:p>
        </p:txBody>
      </p:sp>
    </p:spTree>
    <p:extLst>
      <p:ext uri="{BB962C8B-B14F-4D97-AF65-F5344CB8AC3E}">
        <p14:creationId xmlns:p14="http://schemas.microsoft.com/office/powerpoint/2010/main" val="101683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898525" y="5516563"/>
            <a:ext cx="748823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CO" altLang="es-CO" sz="1800"/>
              <a:t>Deslizamiento de detritos “El Caminante”,Samacá – Sáchica, Boyacá. Cuando se tomó esta fotografía la quebrada ya había logrado abrir su cauce en la orilla de la margen izquierda.</a:t>
            </a:r>
            <a:endParaRPr lang="es-ES" altLang="es-CO" sz="1800"/>
          </a:p>
        </p:txBody>
      </p:sp>
      <p:pic>
        <p:nvPicPr>
          <p:cNvPr id="33795" name="Picture 4" descr="1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981075"/>
            <a:ext cx="6478588"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15</a:t>
            </a:fld>
            <a:endParaRPr lang="es-ES"/>
          </a:p>
        </p:txBody>
      </p:sp>
    </p:spTree>
    <p:extLst>
      <p:ext uri="{BB962C8B-B14F-4D97-AF65-F5344CB8AC3E}">
        <p14:creationId xmlns:p14="http://schemas.microsoft.com/office/powerpoint/2010/main" val="1536861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6"/>
          <p:cNvGrpSpPr>
            <a:grpSpLocks/>
          </p:cNvGrpSpPr>
          <p:nvPr/>
        </p:nvGrpSpPr>
        <p:grpSpPr bwMode="auto">
          <a:xfrm>
            <a:off x="1331913" y="836613"/>
            <a:ext cx="6550025" cy="4962525"/>
            <a:chOff x="839" y="527"/>
            <a:chExt cx="4126" cy="3126"/>
          </a:xfrm>
        </p:grpSpPr>
        <p:sp>
          <p:nvSpPr>
            <p:cNvPr id="41987" name="Rectangle 3"/>
            <p:cNvSpPr>
              <a:spLocks noChangeArrowheads="1"/>
            </p:cNvSpPr>
            <p:nvPr/>
          </p:nvSpPr>
          <p:spPr bwMode="auto">
            <a:xfrm>
              <a:off x="839" y="3249"/>
              <a:ext cx="408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CO" altLang="es-CO" sz="1800"/>
                <a:t>Deslizamiento del K128 FC, (Tobia, Útica, Cundinamarca). 11 de mayo/1994.</a:t>
              </a:r>
              <a:endParaRPr lang="es-ES" altLang="es-CO" sz="1800"/>
            </a:p>
          </p:txBody>
        </p:sp>
        <p:pic>
          <p:nvPicPr>
            <p:cNvPr id="41988" name="Picture 5" descr="1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 y="527"/>
              <a:ext cx="4081" cy="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Marcador de número de diapositiva 1"/>
          <p:cNvSpPr>
            <a:spLocks noGrp="1"/>
          </p:cNvSpPr>
          <p:nvPr>
            <p:ph type="sldNum" sz="quarter" idx="12"/>
          </p:nvPr>
        </p:nvSpPr>
        <p:spPr/>
        <p:txBody>
          <a:bodyPr/>
          <a:lstStyle/>
          <a:p>
            <a:fld id="{F39AA125-58B9-46E3-80C7-15B76B32D137}" type="slidenum">
              <a:rPr lang="es-ES" smtClean="0"/>
              <a:t>16</a:t>
            </a:fld>
            <a:endParaRPr lang="es-ES"/>
          </a:p>
        </p:txBody>
      </p:sp>
    </p:spTree>
    <p:extLst>
      <p:ext uri="{BB962C8B-B14F-4D97-AF65-F5344CB8AC3E}">
        <p14:creationId xmlns:p14="http://schemas.microsoft.com/office/powerpoint/2010/main" val="852847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descr="1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89" y="151503"/>
            <a:ext cx="8674928" cy="574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ChangeArrowheads="1"/>
          </p:cNvSpPr>
          <p:nvPr/>
        </p:nvSpPr>
        <p:spPr bwMode="auto">
          <a:xfrm>
            <a:off x="270289" y="5895108"/>
            <a:ext cx="8674927"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Deslizamiento del K128 FC. Los materiales llegaron hasta la orilla opuesta del río y formaron una represa del Tipo II; notar el resalto y represamiento del río. 11 de mayo/1994.</a:t>
            </a:r>
            <a:endParaRPr lang="es-ES" altLang="es-CO" sz="1800" dirty="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17</a:t>
            </a:fld>
            <a:endParaRPr lang="es-ES"/>
          </a:p>
        </p:txBody>
      </p:sp>
    </p:spTree>
    <p:extLst>
      <p:ext uri="{BB962C8B-B14F-4D97-AF65-F5344CB8AC3E}">
        <p14:creationId xmlns:p14="http://schemas.microsoft.com/office/powerpoint/2010/main" val="4515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4"/>
          <p:cNvPicPr>
            <a:picLocks noChangeAspect="1"/>
          </p:cNvPicPr>
          <p:nvPr/>
        </p:nvPicPr>
        <p:blipFill>
          <a:blip r:embed="rId2">
            <a:extLst>
              <a:ext uri="{28A0092B-C50C-407E-A947-70E740481C1C}">
                <a14:useLocalDpi xmlns:a14="http://schemas.microsoft.com/office/drawing/2010/main" val="0"/>
              </a:ext>
            </a:extLst>
          </a:blip>
          <a:srcRect l="56502" b="71710"/>
          <a:stretch>
            <a:fillRect/>
          </a:stretch>
        </p:blipFill>
        <p:spPr bwMode="auto">
          <a:xfrm>
            <a:off x="1403350" y="476250"/>
            <a:ext cx="6408738"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18</a:t>
            </a:fld>
            <a:endParaRPr lang="es-ES"/>
          </a:p>
        </p:txBody>
      </p:sp>
    </p:spTree>
    <p:extLst>
      <p:ext uri="{BB962C8B-B14F-4D97-AF65-F5344CB8AC3E}">
        <p14:creationId xmlns:p14="http://schemas.microsoft.com/office/powerpoint/2010/main" val="301720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ChangeArrowheads="1"/>
          </p:cNvSpPr>
          <p:nvPr/>
        </p:nvSpPr>
        <p:spPr bwMode="auto">
          <a:xfrm>
            <a:off x="1331913" y="5084763"/>
            <a:ext cx="655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CO" altLang="es-CO" sz="1800" dirty="0"/>
              <a:t>Falla del relleno sanitario de “Doña Juana” Bogotá. Formación de una represa del Tipo III. Fotografía tomada de EL TIEMPO. 30 de septiembre de 1997.</a:t>
            </a:r>
            <a:endParaRPr lang="es-ES" altLang="es-CO" sz="1800" dirty="0"/>
          </a:p>
        </p:txBody>
      </p:sp>
      <p:pic>
        <p:nvPicPr>
          <p:cNvPr id="60419" name="Picture 7" descr="escanear0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765175"/>
            <a:ext cx="6478588"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19</a:t>
            </a:fld>
            <a:endParaRPr lang="es-ES"/>
          </a:p>
        </p:txBody>
      </p:sp>
    </p:spTree>
    <p:extLst>
      <p:ext uri="{BB962C8B-B14F-4D97-AF65-F5344CB8AC3E}">
        <p14:creationId xmlns:p14="http://schemas.microsoft.com/office/powerpoint/2010/main" val="454933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CONTENIDO</a:t>
            </a:r>
            <a:endParaRPr lang="es-ES" dirty="0">
              <a:solidFill>
                <a:srgbClr val="002060"/>
              </a:solidFill>
            </a:endParaRPr>
          </a:p>
        </p:txBody>
      </p:sp>
      <p:sp>
        <p:nvSpPr>
          <p:cNvPr id="3" name="Marcador de contenido 2"/>
          <p:cNvSpPr>
            <a:spLocks noGrp="1"/>
          </p:cNvSpPr>
          <p:nvPr>
            <p:ph idx="1"/>
          </p:nvPr>
        </p:nvSpPr>
        <p:spPr>
          <a:xfrm>
            <a:off x="382287" y="1690689"/>
            <a:ext cx="8379426" cy="4351338"/>
          </a:xfrm>
        </p:spPr>
        <p:txBody>
          <a:bodyPr/>
          <a:lstStyle/>
          <a:p>
            <a:pPr marL="514350" indent="-514350">
              <a:buFont typeface="+mj-lt"/>
              <a:buAutoNum type="arabicPeriod"/>
            </a:pPr>
            <a:r>
              <a:rPr lang="es-MX" dirty="0"/>
              <a:t>REPRESAS NATURALES (INTRODUCCIÓN)</a:t>
            </a:r>
          </a:p>
          <a:p>
            <a:pPr marL="514350" indent="-514350">
              <a:buFont typeface="+mj-lt"/>
              <a:buAutoNum type="arabicPeriod"/>
            </a:pPr>
            <a:r>
              <a:rPr lang="es-CO" altLang="es-CO" dirty="0"/>
              <a:t>ILUSTRACIÓN DE LOS TIPOS DE REPRESAS CAUSADAS POR DESLIZAMIENTOS (Casos Colombianos).</a:t>
            </a:r>
          </a:p>
          <a:p>
            <a:pPr marL="514350" indent="-514350">
              <a:buFont typeface="+mj-lt"/>
              <a:buAutoNum type="arabicPeriod"/>
            </a:pPr>
            <a:r>
              <a:rPr lang="es-CO" dirty="0"/>
              <a:t>CONCLUSIONES</a:t>
            </a:r>
          </a:p>
          <a:p>
            <a:pPr marL="514350" indent="-514350">
              <a:buFont typeface="+mj-lt"/>
              <a:buAutoNum type="arabicPeriod"/>
            </a:pPr>
            <a:r>
              <a:rPr lang="es-CO" dirty="0"/>
              <a:t>BIBLIOGRAFÍA</a:t>
            </a:r>
            <a:endParaRPr lang="es-ES" dirty="0"/>
          </a:p>
        </p:txBody>
      </p:sp>
      <p:sp>
        <p:nvSpPr>
          <p:cNvPr id="4" name="Marcador de número de diapositiva 3"/>
          <p:cNvSpPr>
            <a:spLocks noGrp="1"/>
          </p:cNvSpPr>
          <p:nvPr>
            <p:ph type="sldNum" sz="quarter" idx="12"/>
          </p:nvPr>
        </p:nvSpPr>
        <p:spPr/>
        <p:txBody>
          <a:bodyPr/>
          <a:lstStyle/>
          <a:p>
            <a:fld id="{F39AA125-58B9-46E3-80C7-15B76B32D137}" type="slidenum">
              <a:rPr lang="es-ES" smtClean="0"/>
              <a:t>2</a:t>
            </a:fld>
            <a:endParaRPr lang="es-ES"/>
          </a:p>
        </p:txBody>
      </p:sp>
    </p:spTree>
    <p:extLst>
      <p:ext uri="{BB962C8B-B14F-4D97-AF65-F5344CB8AC3E}">
        <p14:creationId xmlns:p14="http://schemas.microsoft.com/office/powerpoint/2010/main" val="2080134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5"/>
          <p:cNvSpPr>
            <a:spLocks noChangeArrowheads="1"/>
          </p:cNvSpPr>
          <p:nvPr/>
        </p:nvSpPr>
        <p:spPr bwMode="auto">
          <a:xfrm>
            <a:off x="218019" y="5325069"/>
            <a:ext cx="87998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s-CO" altLang="es-CO" sz="1600" dirty="0"/>
              <a:t>La lengüeta central del gran flujo de materiales siguió de frente, atravesó el río e irrumpió en la excavación dejada por la extracción de materiales aluviales del río Tunjuelito. Se formaron dos lengüetas que se desplazaron hacia aguas arriba y aguas abajo del sitio de llegada al cauce. Las obras remediales de emergencia, para evitar una avalancha hacia sectores de alta densidad de población del suroccidente de Bogotá incluyeron un canal de desagüe A-B, y una represa A-C construida con materiales del canal y de la cantera vecina.</a:t>
            </a:r>
            <a:endParaRPr lang="es-ES" altLang="es-CO" sz="1600" dirty="0"/>
          </a:p>
        </p:txBody>
      </p:sp>
      <p:grpSp>
        <p:nvGrpSpPr>
          <p:cNvPr id="4" name="Grupo 3"/>
          <p:cNvGrpSpPr>
            <a:grpSpLocks noChangeAspect="1"/>
          </p:cNvGrpSpPr>
          <p:nvPr/>
        </p:nvGrpSpPr>
        <p:grpSpPr>
          <a:xfrm>
            <a:off x="959747" y="416331"/>
            <a:ext cx="7335830" cy="4835822"/>
            <a:chOff x="840478" y="225908"/>
            <a:chExt cx="7855885" cy="5178645"/>
          </a:xfrm>
        </p:grpSpPr>
        <p:grpSp>
          <p:nvGrpSpPr>
            <p:cNvPr id="2" name="Grupo 1"/>
            <p:cNvGrpSpPr>
              <a:grpSpLocks noChangeAspect="1"/>
            </p:cNvGrpSpPr>
            <p:nvPr/>
          </p:nvGrpSpPr>
          <p:grpSpPr>
            <a:xfrm>
              <a:off x="840478" y="225908"/>
              <a:ext cx="7727260" cy="5178645"/>
              <a:chOff x="1476375" y="404813"/>
              <a:chExt cx="6478588" cy="4341812"/>
            </a:xfrm>
          </p:grpSpPr>
          <p:pic>
            <p:nvPicPr>
              <p:cNvPr id="61442" name="Picture 5" descr="escanear00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5" y="404813"/>
                <a:ext cx="6478588"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ector recto de flecha 9"/>
              <p:cNvCxnSpPr/>
              <p:nvPr/>
            </p:nvCxnSpPr>
            <p:spPr>
              <a:xfrm>
                <a:off x="4067175" y="2276475"/>
                <a:ext cx="576263" cy="576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H="1">
                <a:off x="3779838" y="2420938"/>
                <a:ext cx="431800" cy="431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4211638" y="2420938"/>
                <a:ext cx="9366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CuadroTexto 2"/>
            <p:cNvSpPr txBox="1"/>
            <p:nvPr/>
          </p:nvSpPr>
          <p:spPr>
            <a:xfrm>
              <a:off x="4031599" y="4547659"/>
              <a:ext cx="616226" cy="769441"/>
            </a:xfrm>
            <a:prstGeom prst="rect">
              <a:avLst/>
            </a:prstGeom>
            <a:noFill/>
          </p:spPr>
          <p:txBody>
            <a:bodyPr wrap="square" rtlCol="0">
              <a:spAutoFit/>
            </a:bodyPr>
            <a:lstStyle/>
            <a:p>
              <a:r>
                <a:rPr lang="es-CO" sz="4400" dirty="0">
                  <a:solidFill>
                    <a:srgbClr val="FF0000"/>
                  </a:solidFill>
                </a:rPr>
                <a:t>A</a:t>
              </a:r>
            </a:p>
          </p:txBody>
        </p:sp>
        <p:sp>
          <p:nvSpPr>
            <p:cNvPr id="9" name="CuadroTexto 8"/>
            <p:cNvSpPr txBox="1"/>
            <p:nvPr/>
          </p:nvSpPr>
          <p:spPr>
            <a:xfrm>
              <a:off x="8080137" y="3268826"/>
              <a:ext cx="616226" cy="769441"/>
            </a:xfrm>
            <a:prstGeom prst="rect">
              <a:avLst/>
            </a:prstGeom>
            <a:noFill/>
          </p:spPr>
          <p:txBody>
            <a:bodyPr wrap="square" rtlCol="0">
              <a:spAutoFit/>
            </a:bodyPr>
            <a:lstStyle/>
            <a:p>
              <a:r>
                <a:rPr lang="es-CO" sz="4400" dirty="0">
                  <a:solidFill>
                    <a:srgbClr val="FF0000"/>
                  </a:solidFill>
                </a:rPr>
                <a:t>B</a:t>
              </a:r>
            </a:p>
          </p:txBody>
        </p:sp>
        <p:sp>
          <p:nvSpPr>
            <p:cNvPr id="11" name="CuadroTexto 10"/>
            <p:cNvSpPr txBox="1"/>
            <p:nvPr/>
          </p:nvSpPr>
          <p:spPr>
            <a:xfrm>
              <a:off x="2348572" y="3232050"/>
              <a:ext cx="616226" cy="769441"/>
            </a:xfrm>
            <a:prstGeom prst="rect">
              <a:avLst/>
            </a:prstGeom>
            <a:noFill/>
          </p:spPr>
          <p:txBody>
            <a:bodyPr wrap="square" rtlCol="0">
              <a:spAutoFit/>
            </a:bodyPr>
            <a:lstStyle/>
            <a:p>
              <a:r>
                <a:rPr lang="es-CO" sz="4400" dirty="0">
                  <a:solidFill>
                    <a:srgbClr val="FF0000"/>
                  </a:solidFill>
                </a:rPr>
                <a:t>C</a:t>
              </a:r>
            </a:p>
          </p:txBody>
        </p:sp>
      </p:grpSp>
      <p:sp>
        <p:nvSpPr>
          <p:cNvPr id="5" name="Rectángulo 4"/>
          <p:cNvSpPr/>
          <p:nvPr/>
        </p:nvSpPr>
        <p:spPr>
          <a:xfrm>
            <a:off x="1696785" y="40373"/>
            <a:ext cx="5842337" cy="369332"/>
          </a:xfrm>
          <a:prstGeom prst="rect">
            <a:avLst/>
          </a:prstGeom>
        </p:spPr>
        <p:txBody>
          <a:bodyPr wrap="square">
            <a:spAutoFit/>
          </a:bodyPr>
          <a:lstStyle/>
          <a:p>
            <a:pPr algn="ctr"/>
            <a:r>
              <a:rPr lang="es-CO" altLang="es-CO" dirty="0"/>
              <a:t>Falla del Relleno Sanitario de “Doña Juana”, Bogotá.</a:t>
            </a:r>
            <a:endParaRPr lang="es-CO" dirty="0"/>
          </a:p>
        </p:txBody>
      </p:sp>
      <p:sp>
        <p:nvSpPr>
          <p:cNvPr id="6" name="Marcador de número de diapositiva 5"/>
          <p:cNvSpPr>
            <a:spLocks noGrp="1"/>
          </p:cNvSpPr>
          <p:nvPr>
            <p:ph type="sldNum" sz="quarter" idx="12"/>
          </p:nvPr>
        </p:nvSpPr>
        <p:spPr/>
        <p:txBody>
          <a:bodyPr/>
          <a:lstStyle/>
          <a:p>
            <a:fld id="{F39AA125-58B9-46E3-80C7-15B76B32D137}" type="slidenum">
              <a:rPr lang="es-ES" smtClean="0"/>
              <a:t>20</a:t>
            </a:fld>
            <a:endParaRPr lang="es-ES"/>
          </a:p>
        </p:txBody>
      </p:sp>
    </p:spTree>
    <p:extLst>
      <p:ext uri="{BB962C8B-B14F-4D97-AF65-F5344CB8AC3E}">
        <p14:creationId xmlns:p14="http://schemas.microsoft.com/office/powerpoint/2010/main" val="2960367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4" descr="1 (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1692" y="163878"/>
            <a:ext cx="5433284"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5"/>
          <p:cNvSpPr>
            <a:spLocks noChangeArrowheads="1"/>
          </p:cNvSpPr>
          <p:nvPr/>
        </p:nvSpPr>
        <p:spPr bwMode="auto">
          <a:xfrm>
            <a:off x="152509" y="1017465"/>
            <a:ext cx="33991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CO" altLang="es-CO" sz="1800" dirty="0"/>
              <a:t>Deslizamiento del Relleno Sanitario de  “Doña Juana”. Sector central de la represa del Tipo III formada en el cauce del río Tunjuelito.</a:t>
            </a:r>
            <a:endParaRPr lang="es-ES" altLang="es-CO" sz="1800" dirty="0"/>
          </a:p>
        </p:txBody>
      </p:sp>
      <p:pic>
        <p:nvPicPr>
          <p:cNvPr id="5" name="Picture 4" descr="1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442" y="3863268"/>
            <a:ext cx="4348236"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4638190" y="4703103"/>
            <a:ext cx="44262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s-CO" altLang="es-CO" sz="1800" dirty="0"/>
              <a:t>Doña Juana. Punta del flujo de basura en la cubeta de extracción de materiales granulares de los “Conos del Tunjuelo”. 30 de septiembre/1997.</a:t>
            </a:r>
            <a:endParaRPr lang="es-ES" altLang="es-CO" sz="1800" dirty="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21</a:t>
            </a:fld>
            <a:endParaRPr lang="es-ES"/>
          </a:p>
        </p:txBody>
      </p:sp>
    </p:spTree>
    <p:extLst>
      <p:ext uri="{BB962C8B-B14F-4D97-AF65-F5344CB8AC3E}">
        <p14:creationId xmlns:p14="http://schemas.microsoft.com/office/powerpoint/2010/main" val="3901352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5"/>
          <p:cNvSpPr>
            <a:spLocks noChangeArrowheads="1"/>
          </p:cNvSpPr>
          <p:nvPr/>
        </p:nvSpPr>
        <p:spPr bwMode="auto">
          <a:xfrm>
            <a:off x="242822" y="3750505"/>
            <a:ext cx="3970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600" dirty="0"/>
              <a:t>Arriba, se observa la excavación de un canal cerca y aguas abajo de la desembocadura de la Quebrada </a:t>
            </a:r>
            <a:r>
              <a:rPr lang="es-CO" altLang="es-CO" sz="1600" dirty="0" err="1"/>
              <a:t>Yomasa</a:t>
            </a:r>
            <a:r>
              <a:rPr lang="es-CO" altLang="es-CO" sz="1600" dirty="0"/>
              <a:t> para desembalse del Río Tunjuelito y de dicha quebrada. Los materiales de la excavación del canal eran aprovechados de inmediato para el dique.</a:t>
            </a:r>
            <a:endParaRPr lang="es-ES" altLang="es-CO" sz="1600" dirty="0"/>
          </a:p>
        </p:txBody>
      </p:sp>
      <p:grpSp>
        <p:nvGrpSpPr>
          <p:cNvPr id="5" name="Grupo 4"/>
          <p:cNvGrpSpPr>
            <a:grpSpLocks noChangeAspect="1"/>
          </p:cNvGrpSpPr>
          <p:nvPr/>
        </p:nvGrpSpPr>
        <p:grpSpPr>
          <a:xfrm>
            <a:off x="242822" y="554817"/>
            <a:ext cx="4291471" cy="2826630"/>
            <a:chOff x="1331913" y="836613"/>
            <a:chExt cx="6478588" cy="4267201"/>
          </a:xfrm>
        </p:grpSpPr>
        <p:pic>
          <p:nvPicPr>
            <p:cNvPr id="67588" name="Picture 4" descr="1 (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836613"/>
              <a:ext cx="6478588" cy="42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de flecha 2"/>
            <p:cNvCxnSpPr/>
            <p:nvPr/>
          </p:nvCxnSpPr>
          <p:spPr>
            <a:xfrm flipH="1">
              <a:off x="3232875" y="3657600"/>
              <a:ext cx="782533" cy="55659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4" descr="1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427" y="3750505"/>
            <a:ext cx="4394436" cy="287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4940135" y="1388286"/>
            <a:ext cx="392073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600" dirty="0"/>
              <a:t>Abajo, embalse del río Tunjuelito y la </a:t>
            </a:r>
            <a:r>
              <a:rPr lang="es-CO" altLang="es-CO" sz="1600" dirty="0" err="1"/>
              <a:t>Qda</a:t>
            </a:r>
            <a:r>
              <a:rPr lang="es-CO" altLang="es-CO" sz="1600" dirty="0"/>
              <a:t>. </a:t>
            </a:r>
            <a:r>
              <a:rPr lang="es-CO" altLang="es-CO" sz="1600" dirty="0" err="1"/>
              <a:t>Yomasa</a:t>
            </a:r>
            <a:r>
              <a:rPr lang="es-CO" altLang="es-CO" sz="1600" dirty="0"/>
              <a:t> (ambos con aguas servidas) por la represa formada. A la derecha del centro se observa el tramo inicial de la construcción de un Dique de Emergencia, aguas arriba de la represa.</a:t>
            </a:r>
            <a:endParaRPr lang="es-ES" altLang="es-CO" sz="1600" dirty="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22</a:t>
            </a:fld>
            <a:endParaRPr lang="es-ES"/>
          </a:p>
        </p:txBody>
      </p:sp>
    </p:spTree>
    <p:extLst>
      <p:ext uri="{BB962C8B-B14F-4D97-AF65-F5344CB8AC3E}">
        <p14:creationId xmlns:p14="http://schemas.microsoft.com/office/powerpoint/2010/main" val="3861039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4" descr="1 (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39" y="81241"/>
            <a:ext cx="8152798" cy="542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5"/>
          <p:cNvSpPr>
            <a:spLocks noChangeArrowheads="1"/>
          </p:cNvSpPr>
          <p:nvPr/>
        </p:nvSpPr>
        <p:spPr bwMode="auto">
          <a:xfrm>
            <a:off x="226357" y="5562756"/>
            <a:ext cx="87619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Tramo final de la construcción del Dique de Emergencia, el cual se llevó hasta la orilla izquierda del río. Por la rapidez que exigían las circunstancias y cierta escasez de materiales, fue inevitable construir esta parte del dique sobre el extremo de la lengüeta de aguas arriba, por lo cual hubo infiltración de aguas bajo la estructura.</a:t>
            </a:r>
            <a:endParaRPr lang="es-ES" altLang="es-CO" sz="1800" dirty="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23</a:t>
            </a:fld>
            <a:endParaRPr lang="es-ES"/>
          </a:p>
        </p:txBody>
      </p:sp>
    </p:spTree>
    <p:extLst>
      <p:ext uri="{BB962C8B-B14F-4D97-AF65-F5344CB8AC3E}">
        <p14:creationId xmlns:p14="http://schemas.microsoft.com/office/powerpoint/2010/main" val="365095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upo 1"/>
          <p:cNvGrpSpPr>
            <a:grpSpLocks/>
          </p:cNvGrpSpPr>
          <p:nvPr/>
        </p:nvGrpSpPr>
        <p:grpSpPr bwMode="auto">
          <a:xfrm>
            <a:off x="1508125" y="260350"/>
            <a:ext cx="6808788" cy="6364288"/>
            <a:chOff x="1507482" y="493912"/>
            <a:chExt cx="6808934" cy="6364088"/>
          </a:xfrm>
        </p:grpSpPr>
        <p:pic>
          <p:nvPicPr>
            <p:cNvPr id="76803" name="Imagen 2"/>
            <p:cNvPicPr>
              <a:picLocks noChangeAspect="1"/>
            </p:cNvPicPr>
            <p:nvPr/>
          </p:nvPicPr>
          <p:blipFill>
            <a:blip r:embed="rId2">
              <a:extLst>
                <a:ext uri="{28A0092B-C50C-407E-A947-70E740481C1C}">
                  <a14:useLocalDpi xmlns:a14="http://schemas.microsoft.com/office/drawing/2010/main" val="0"/>
                </a:ext>
              </a:extLst>
            </a:blip>
            <a:srcRect l="6589" t="31055" r="54289" b="40257"/>
            <a:stretch>
              <a:fillRect/>
            </a:stretch>
          </p:blipFill>
          <p:spPr bwMode="auto">
            <a:xfrm>
              <a:off x="1507482" y="493912"/>
              <a:ext cx="6232870" cy="63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CuadroTexto 3"/>
            <p:cNvSpPr txBox="1">
              <a:spLocks noChangeArrowheads="1"/>
            </p:cNvSpPr>
            <p:nvPr/>
          </p:nvSpPr>
          <p:spPr bwMode="auto">
            <a:xfrm>
              <a:off x="7740352" y="5994756"/>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CO" altLang="es-CO" sz="180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24</a:t>
            </a:fld>
            <a:endParaRPr lang="es-ES"/>
          </a:p>
        </p:txBody>
      </p:sp>
    </p:spTree>
    <p:extLst>
      <p:ext uri="{BB962C8B-B14F-4D97-AF65-F5344CB8AC3E}">
        <p14:creationId xmlns:p14="http://schemas.microsoft.com/office/powerpoint/2010/main" val="274163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588515" y="466823"/>
            <a:ext cx="8064500" cy="5759450"/>
            <a:chOff x="539750" y="476250"/>
            <a:chExt cx="8064500" cy="5759450"/>
          </a:xfrm>
        </p:grpSpPr>
        <p:grpSp>
          <p:nvGrpSpPr>
            <p:cNvPr id="10" name="Group 6"/>
            <p:cNvGrpSpPr>
              <a:grpSpLocks/>
            </p:cNvGrpSpPr>
            <p:nvPr/>
          </p:nvGrpSpPr>
          <p:grpSpPr bwMode="auto">
            <a:xfrm>
              <a:off x="539750" y="476250"/>
              <a:ext cx="8064500" cy="5759450"/>
              <a:chOff x="340" y="300"/>
              <a:chExt cx="5080" cy="3628"/>
            </a:xfrm>
          </p:grpSpPr>
          <p:pic>
            <p:nvPicPr>
              <p:cNvPr id="14" name="Picture 4" descr="1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300"/>
                <a:ext cx="2460" cy="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a:spLocks noChangeArrowheads="1"/>
              </p:cNvSpPr>
              <p:nvPr/>
            </p:nvSpPr>
            <p:spPr bwMode="auto">
              <a:xfrm>
                <a:off x="2880" y="1125"/>
                <a:ext cx="2540" cy="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s-CO" altLang="es-CO" sz="1800" dirty="0"/>
                  <a:t>Quebrada El Oro. Represa del Tipo IV, proximidades de San Bernardo de Bata, Norte de Santander. En A, sector de cruce de las </a:t>
                </a:r>
                <a:r>
                  <a:rPr lang="es-CO" altLang="es-CO" sz="1800" dirty="0" err="1"/>
                  <a:t>Qdas</a:t>
                </a:r>
                <a:r>
                  <a:rPr lang="es-CO" altLang="es-CO" sz="1800" dirty="0"/>
                  <a:t>. El Oro - La Lejía, por la carretera Toledo - </a:t>
                </a:r>
                <a:r>
                  <a:rPr lang="es-CO" altLang="es-CO" sz="1800" dirty="0" err="1"/>
                  <a:t>Saravena</a:t>
                </a:r>
                <a:r>
                  <a:rPr lang="es-CO" altLang="es-CO" sz="1800" dirty="0"/>
                  <a:t> y el Oleoducto Caño Limón - Coveñas. En B la pata de un flujo de detritos sobre la margen derecha de la Quebrada El Oro, y en C la base de un coluvión en deslizamiento rotacional retrogresivo sobre la margen izquierda, formando así una represa del Tipo IV.</a:t>
                </a:r>
              </a:p>
              <a:p>
                <a:pPr algn="just" eaLnBrk="1" hangingPunct="1">
                  <a:spcBef>
                    <a:spcPct val="0"/>
                  </a:spcBef>
                  <a:buFontTx/>
                  <a:buNone/>
                </a:pPr>
                <a:r>
                  <a:rPr lang="es-CO" altLang="es-CO" sz="1800" dirty="0"/>
                  <a:t>5 de septiembre/1984.</a:t>
                </a:r>
                <a:endParaRPr lang="es-ES" altLang="es-CO" sz="1800" dirty="0"/>
              </a:p>
            </p:txBody>
          </p:sp>
        </p:grpSp>
        <p:sp>
          <p:nvSpPr>
            <p:cNvPr id="11" name="CuadroTexto 1"/>
            <p:cNvSpPr txBox="1">
              <a:spLocks noChangeArrowheads="1"/>
            </p:cNvSpPr>
            <p:nvPr/>
          </p:nvSpPr>
          <p:spPr bwMode="auto">
            <a:xfrm>
              <a:off x="2339975" y="2773363"/>
              <a:ext cx="719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A</a:t>
              </a:r>
            </a:p>
          </p:txBody>
        </p:sp>
        <p:sp>
          <p:nvSpPr>
            <p:cNvPr id="12" name="CuadroTexto 5"/>
            <p:cNvSpPr txBox="1">
              <a:spLocks noChangeArrowheads="1"/>
            </p:cNvSpPr>
            <p:nvPr/>
          </p:nvSpPr>
          <p:spPr bwMode="auto">
            <a:xfrm>
              <a:off x="2492375" y="839788"/>
              <a:ext cx="72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B</a:t>
              </a:r>
            </a:p>
          </p:txBody>
        </p:sp>
        <p:sp>
          <p:nvSpPr>
            <p:cNvPr id="13" name="CuadroTexto 6"/>
            <p:cNvSpPr txBox="1">
              <a:spLocks noChangeArrowheads="1"/>
            </p:cNvSpPr>
            <p:nvPr/>
          </p:nvSpPr>
          <p:spPr bwMode="auto">
            <a:xfrm>
              <a:off x="3851275" y="822325"/>
              <a:ext cx="720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C</a:t>
              </a:r>
            </a:p>
          </p:txBody>
        </p:sp>
      </p:grpSp>
      <p:sp>
        <p:nvSpPr>
          <p:cNvPr id="3" name="Marcador de número de diapositiva 2"/>
          <p:cNvSpPr>
            <a:spLocks noGrp="1"/>
          </p:cNvSpPr>
          <p:nvPr>
            <p:ph type="sldNum" sz="quarter" idx="12"/>
          </p:nvPr>
        </p:nvSpPr>
        <p:spPr/>
        <p:txBody>
          <a:bodyPr/>
          <a:lstStyle/>
          <a:p>
            <a:fld id="{F39AA125-58B9-46E3-80C7-15B76B32D137}" type="slidenum">
              <a:rPr lang="es-ES" smtClean="0"/>
              <a:t>25</a:t>
            </a:fld>
            <a:endParaRPr lang="es-ES"/>
          </a:p>
        </p:txBody>
      </p:sp>
    </p:spTree>
    <p:extLst>
      <p:ext uri="{BB962C8B-B14F-4D97-AF65-F5344CB8AC3E}">
        <p14:creationId xmlns:p14="http://schemas.microsoft.com/office/powerpoint/2010/main" val="249300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5"/>
          <p:cNvSpPr>
            <a:spLocks noChangeArrowheads="1"/>
          </p:cNvSpPr>
          <p:nvPr/>
        </p:nvSpPr>
        <p:spPr bwMode="auto">
          <a:xfrm>
            <a:off x="0" y="6211887"/>
            <a:ext cx="9143999"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err="1"/>
              <a:t>Qda</a:t>
            </a:r>
            <a:r>
              <a:rPr lang="es-CO" altLang="es-CO" sz="1800" dirty="0"/>
              <a:t>. El Oro. Flujo de detritos B y deslizamiento rotacional múltiple retrogresivo en coluvión C. 13 de junio/1984.</a:t>
            </a:r>
            <a:endParaRPr lang="es-ES" altLang="es-CO" sz="1800" dirty="0"/>
          </a:p>
        </p:txBody>
      </p:sp>
      <p:grpSp>
        <p:nvGrpSpPr>
          <p:cNvPr id="2" name="Grupo 1"/>
          <p:cNvGrpSpPr>
            <a:grpSpLocks noChangeAspect="1"/>
          </p:cNvGrpSpPr>
          <p:nvPr/>
        </p:nvGrpSpPr>
        <p:grpSpPr>
          <a:xfrm>
            <a:off x="570944" y="678730"/>
            <a:ext cx="8332404" cy="5533157"/>
            <a:chOff x="1331913" y="981075"/>
            <a:chExt cx="6478588" cy="4302125"/>
          </a:xfrm>
        </p:grpSpPr>
        <p:pic>
          <p:nvPicPr>
            <p:cNvPr id="79877" name="Picture 4" descr="1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981075"/>
              <a:ext cx="647858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CuadroTexto 4"/>
            <p:cNvSpPr txBox="1">
              <a:spLocks noChangeArrowheads="1"/>
            </p:cNvSpPr>
            <p:nvPr/>
          </p:nvSpPr>
          <p:spPr bwMode="auto">
            <a:xfrm>
              <a:off x="2916238" y="2608263"/>
              <a:ext cx="719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dirty="0">
                  <a:solidFill>
                    <a:srgbClr val="FF0000"/>
                  </a:solidFill>
                </a:rPr>
                <a:t>B</a:t>
              </a:r>
            </a:p>
          </p:txBody>
        </p:sp>
        <p:sp>
          <p:nvSpPr>
            <p:cNvPr id="79876" name="CuadroTexto 5"/>
            <p:cNvSpPr txBox="1">
              <a:spLocks noChangeArrowheads="1"/>
            </p:cNvSpPr>
            <p:nvPr/>
          </p:nvSpPr>
          <p:spPr bwMode="auto">
            <a:xfrm>
              <a:off x="4591050" y="2593975"/>
              <a:ext cx="720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dirty="0">
                  <a:solidFill>
                    <a:srgbClr val="FF0000"/>
                  </a:solidFill>
                </a:rPr>
                <a:t>C</a:t>
              </a:r>
            </a:p>
          </p:txBody>
        </p:sp>
      </p:grpSp>
      <p:sp>
        <p:nvSpPr>
          <p:cNvPr id="3" name="Marcador de número de diapositiva 2"/>
          <p:cNvSpPr>
            <a:spLocks noGrp="1"/>
          </p:cNvSpPr>
          <p:nvPr>
            <p:ph type="sldNum" sz="quarter" idx="12"/>
          </p:nvPr>
        </p:nvSpPr>
        <p:spPr/>
        <p:txBody>
          <a:bodyPr/>
          <a:lstStyle/>
          <a:p>
            <a:fld id="{F39AA125-58B9-46E3-80C7-15B76B32D137}" type="slidenum">
              <a:rPr lang="es-ES" smtClean="0"/>
              <a:t>26</a:t>
            </a:fld>
            <a:endParaRPr lang="es-ES"/>
          </a:p>
        </p:txBody>
      </p:sp>
    </p:spTree>
    <p:extLst>
      <p:ext uri="{BB962C8B-B14F-4D97-AF65-F5344CB8AC3E}">
        <p14:creationId xmlns:p14="http://schemas.microsoft.com/office/powerpoint/2010/main" val="3215533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6"/>
          <p:cNvGrpSpPr>
            <a:grpSpLocks/>
          </p:cNvGrpSpPr>
          <p:nvPr/>
        </p:nvGrpSpPr>
        <p:grpSpPr bwMode="auto">
          <a:xfrm>
            <a:off x="539750" y="476250"/>
            <a:ext cx="8177213" cy="5761038"/>
            <a:chOff x="340" y="300"/>
            <a:chExt cx="5151" cy="3629"/>
          </a:xfrm>
        </p:grpSpPr>
        <p:pic>
          <p:nvPicPr>
            <p:cNvPr id="80901" name="Picture 4" descr="1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300"/>
              <a:ext cx="2405" cy="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5"/>
            <p:cNvSpPr>
              <a:spLocks noChangeArrowheads="1"/>
            </p:cNvSpPr>
            <p:nvPr/>
          </p:nvSpPr>
          <p:spPr bwMode="auto">
            <a:xfrm>
              <a:off x="2815" y="300"/>
              <a:ext cx="2676"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s-CO" altLang="es-CO" sz="1800" dirty="0" err="1"/>
                <a:t>Qda</a:t>
              </a:r>
              <a:r>
                <a:rPr lang="es-CO" altLang="es-CO" sz="1800" dirty="0"/>
                <a:t>. El Oro, flujo de detritos B y deslizamiento rotacional retrogresivo C, formando una represa del Tipo IV. A la derecha vista general del flujo B sobre la margen derecha del cauce de la </a:t>
              </a:r>
              <a:r>
                <a:rPr lang="es-CO" altLang="es-CO" sz="1800" dirty="0" err="1"/>
                <a:t>Qda</a:t>
              </a:r>
              <a:r>
                <a:rPr lang="es-CO" altLang="es-CO" sz="1800" dirty="0"/>
                <a:t>. 13 de junio/1984</a:t>
              </a:r>
              <a:endParaRPr lang="es-ES" altLang="es-CO" sz="1800" dirty="0"/>
            </a:p>
          </p:txBody>
        </p:sp>
      </p:grpSp>
      <p:sp>
        <p:nvSpPr>
          <p:cNvPr id="80899" name="CuadroTexto 4"/>
          <p:cNvSpPr txBox="1">
            <a:spLocks noChangeArrowheads="1"/>
          </p:cNvSpPr>
          <p:nvPr/>
        </p:nvSpPr>
        <p:spPr bwMode="auto">
          <a:xfrm>
            <a:off x="1728788" y="2132013"/>
            <a:ext cx="720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B</a:t>
            </a:r>
          </a:p>
        </p:txBody>
      </p:sp>
      <p:sp>
        <p:nvSpPr>
          <p:cNvPr id="80900" name="CuadroTexto 5"/>
          <p:cNvSpPr txBox="1">
            <a:spLocks noChangeArrowheads="1"/>
          </p:cNvSpPr>
          <p:nvPr/>
        </p:nvSpPr>
        <p:spPr bwMode="auto">
          <a:xfrm>
            <a:off x="3384550" y="1903413"/>
            <a:ext cx="7191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C</a:t>
            </a:r>
          </a:p>
        </p:txBody>
      </p:sp>
      <p:grpSp>
        <p:nvGrpSpPr>
          <p:cNvPr id="8" name="Grupo 7"/>
          <p:cNvGrpSpPr>
            <a:grpSpLocks noChangeAspect="1"/>
          </p:cNvGrpSpPr>
          <p:nvPr/>
        </p:nvGrpSpPr>
        <p:grpSpPr>
          <a:xfrm>
            <a:off x="4580024" y="2817813"/>
            <a:ext cx="4477479" cy="2985351"/>
            <a:chOff x="329924" y="258418"/>
            <a:chExt cx="8578492" cy="5719694"/>
          </a:xfrm>
        </p:grpSpPr>
        <p:pic>
          <p:nvPicPr>
            <p:cNvPr id="9" name="Picture 4" descr="1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924" y="258418"/>
              <a:ext cx="8578492" cy="571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4"/>
            <p:cNvSpPr txBox="1">
              <a:spLocks noChangeArrowheads="1"/>
            </p:cNvSpPr>
            <p:nvPr/>
          </p:nvSpPr>
          <p:spPr bwMode="auto">
            <a:xfrm>
              <a:off x="4842220" y="3419959"/>
              <a:ext cx="719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B</a:t>
              </a:r>
            </a:p>
          </p:txBody>
        </p:sp>
        <p:cxnSp>
          <p:nvCxnSpPr>
            <p:cNvPr id="11" name="Conector recto de flecha 10"/>
            <p:cNvCxnSpPr/>
            <p:nvPr/>
          </p:nvCxnSpPr>
          <p:spPr>
            <a:xfrm>
              <a:off x="5387009" y="4532243"/>
              <a:ext cx="1073426" cy="4174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Marcador de número de diapositiva 1"/>
          <p:cNvSpPr>
            <a:spLocks noGrp="1"/>
          </p:cNvSpPr>
          <p:nvPr>
            <p:ph type="sldNum" sz="quarter" idx="12"/>
          </p:nvPr>
        </p:nvSpPr>
        <p:spPr/>
        <p:txBody>
          <a:bodyPr/>
          <a:lstStyle/>
          <a:p>
            <a:fld id="{F39AA125-58B9-46E3-80C7-15B76B32D137}" type="slidenum">
              <a:rPr lang="es-ES" smtClean="0"/>
              <a:t>27</a:t>
            </a:fld>
            <a:endParaRPr lang="es-ES"/>
          </a:p>
        </p:txBody>
      </p:sp>
    </p:spTree>
    <p:extLst>
      <p:ext uri="{BB962C8B-B14F-4D97-AF65-F5344CB8AC3E}">
        <p14:creationId xmlns:p14="http://schemas.microsoft.com/office/powerpoint/2010/main" val="3268057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4572000" y="1581150"/>
            <a:ext cx="41036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s-CO" altLang="es-CO" sz="1800" dirty="0"/>
              <a:t>Mirando hacia aguas arriba de la </a:t>
            </a:r>
            <a:r>
              <a:rPr lang="es-CO" altLang="es-CO" sz="1800" dirty="0" err="1"/>
              <a:t>Qda</a:t>
            </a:r>
            <a:r>
              <a:rPr lang="es-CO" altLang="es-CO" sz="1800" dirty="0"/>
              <a:t>. El Oro, se observa a la derecha la pata del flujo B y a la izquierda la del coluvión C, en el sector donde chocan para formar la represa. Foto tomada el 26 de junio/1984, horas después de que la quebrada había roto la represa y formado una avalancha que causó una tragedia a los ocupantes de dos vehículos que cruzaban la quebrada en ese momento y amenazó el cruce del Oleoducto Caño Limón-Coveñas.</a:t>
            </a:r>
            <a:endParaRPr lang="es-ES" altLang="es-CO" sz="1800" dirty="0"/>
          </a:p>
        </p:txBody>
      </p:sp>
      <p:pic>
        <p:nvPicPr>
          <p:cNvPr id="84995" name="Picture 7" descr="escanear00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549275"/>
            <a:ext cx="37465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ector recto de flecha 3"/>
          <p:cNvCxnSpPr/>
          <p:nvPr/>
        </p:nvCxnSpPr>
        <p:spPr>
          <a:xfrm>
            <a:off x="1727200" y="2002971"/>
            <a:ext cx="896730" cy="9390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flipV="1">
            <a:off x="3260035" y="5446643"/>
            <a:ext cx="834887" cy="291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F39AA125-58B9-46E3-80C7-15B76B32D137}" type="slidenum">
              <a:rPr lang="es-ES" smtClean="0"/>
              <a:t>28</a:t>
            </a:fld>
            <a:endParaRPr lang="es-ES"/>
          </a:p>
        </p:txBody>
      </p:sp>
    </p:spTree>
    <p:extLst>
      <p:ext uri="{BB962C8B-B14F-4D97-AF65-F5344CB8AC3E}">
        <p14:creationId xmlns:p14="http://schemas.microsoft.com/office/powerpoint/2010/main" val="3262690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ChangeArrowheads="1"/>
          </p:cNvSpPr>
          <p:nvPr/>
        </p:nvSpPr>
        <p:spPr bwMode="auto">
          <a:xfrm>
            <a:off x="105538" y="5203219"/>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s-CO" altLang="es-CO" sz="1800" dirty="0"/>
              <a:t>Cruce de la carretera Toledo – </a:t>
            </a:r>
            <a:r>
              <a:rPr lang="es-CO" altLang="es-CO" sz="1800" dirty="0" err="1"/>
              <a:t>Saravena</a:t>
            </a:r>
            <a:r>
              <a:rPr lang="es-CO" altLang="es-CO" sz="1800" dirty="0"/>
              <a:t>, y del Oleoducto en paso subfluvial varias decenas de metros aguas arriba de la carretera. Cauce dragado y conformación de diques transversales y de encauzamiento de la quebrada, desde unos 150 a 200 m aguas arriba de ambos cruces. 16 de marzo/1985.</a:t>
            </a:r>
            <a:endParaRPr lang="es-ES" altLang="es-CO" sz="1800" dirty="0"/>
          </a:p>
        </p:txBody>
      </p:sp>
      <p:pic>
        <p:nvPicPr>
          <p:cNvPr id="87043" name="Picture 7" descr="escanear00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7286" y="499212"/>
            <a:ext cx="6597233" cy="437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29</a:t>
            </a:fld>
            <a:endParaRPr lang="es-ES"/>
          </a:p>
        </p:txBody>
      </p:sp>
    </p:spTree>
    <p:extLst>
      <p:ext uri="{BB962C8B-B14F-4D97-AF65-F5344CB8AC3E}">
        <p14:creationId xmlns:p14="http://schemas.microsoft.com/office/powerpoint/2010/main" val="3314356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9533" y="510470"/>
            <a:ext cx="8640147" cy="5529719"/>
          </a:xfrm>
          <a:prstGeom prst="rect">
            <a:avLst/>
          </a:prstGeom>
          <a:noFill/>
        </p:spPr>
        <p:txBody>
          <a:bodyPr wrap="square" rtlCol="0">
            <a:spAutoFit/>
          </a:bodyPr>
          <a:lstStyle/>
          <a:p>
            <a:pPr algn="ctr">
              <a:spcAft>
                <a:spcPts val="800"/>
              </a:spcAft>
            </a:pPr>
            <a:r>
              <a:rPr lang="es-CO" sz="1600" b="1" dirty="0">
                <a:solidFill>
                  <a:srgbClr val="002060"/>
                </a:solidFill>
              </a:rPr>
              <a:t>1. REPRESAS NATURALES</a:t>
            </a:r>
          </a:p>
          <a:p>
            <a:pPr algn="just">
              <a:spcAft>
                <a:spcPts val="800"/>
              </a:spcAft>
            </a:pPr>
            <a:r>
              <a:rPr lang="es-CO" sz="1600" dirty="0"/>
              <a:t>De gran interés desde el punto de vista del estudio de amenazas de origen natural, es el caso de avalanchas y flujos de lodo que se originan en la rotura de represas causadas por la irrupción de deslizamientos, flujos de tierra y caídas de roca en los cauces y valles de montaña. Se bloquean las corrientes de agua, y algún tiempo más tarde, la energía adquirida en función del volumen del embalse puede alcanzar la magnitud suficiente para romper la presa (dique o tambre) y desencadenar la avalancha.</a:t>
            </a:r>
          </a:p>
          <a:p>
            <a:pPr algn="just">
              <a:spcAft>
                <a:spcPts val="800"/>
              </a:spcAft>
            </a:pPr>
            <a:r>
              <a:rPr lang="es-CO" sz="1600" dirty="0"/>
              <a:t>En Colombia se ha registrado un alto número de eventos de este tipo, por lo general con terribles consecuencias.</a:t>
            </a:r>
          </a:p>
          <a:p>
            <a:pPr algn="just">
              <a:spcAft>
                <a:spcPts val="800"/>
              </a:spcAft>
            </a:pPr>
            <a:r>
              <a:rPr lang="es-CO" sz="1600" dirty="0"/>
              <a:t>Costa y </a:t>
            </a:r>
            <a:r>
              <a:rPr lang="es-CO" sz="1600" dirty="0" err="1"/>
              <a:t>Schuster</a:t>
            </a:r>
            <a:r>
              <a:rPr lang="es-CO" sz="1600" dirty="0"/>
              <a:t> (1988), hacen un excelente tratamiento de este tipo de eventos. Establecen que entre las numerosas clases de presas que se pueden formar debido a procesos naturales, las originadas por deslizamientos están entre las que imponen la mayor amenaza a la población y la propiedad. Presentan dichos autores una clasificación geomorfológica de estas represas en seis (6) tipos que se describen en la figura siguiente, asociados con la forma como obstruyen el valle.</a:t>
            </a:r>
          </a:p>
          <a:p>
            <a:pPr algn="just">
              <a:spcAft>
                <a:spcPts val="800"/>
              </a:spcAft>
            </a:pPr>
            <a:r>
              <a:rPr lang="es-CO" sz="1600" dirty="0"/>
              <a:t>Este conferencista documentó un séptimo tipo, en el cual los materiales son suministrados al cauce desde las cabeceras de éste y no desde los lados del valle, y van formando una “</a:t>
            </a:r>
            <a:r>
              <a:rPr lang="es-CO" sz="1600" b="1" i="1" dirty="0"/>
              <a:t>represa móvil</a:t>
            </a:r>
            <a:r>
              <a:rPr lang="es-CO" sz="1600" dirty="0"/>
              <a:t>” a medida que avanzan en dirección de la corriente, se introducen nuevas cargas de detritos rocosos, suelo y vegetación, y se atascan en sitios estrechos o en curvas cerradas, o se frenan por acción de palizadas que transportan.</a:t>
            </a:r>
          </a:p>
          <a:p>
            <a:pPr algn="just">
              <a:spcAft>
                <a:spcPts val="800"/>
              </a:spcAft>
            </a:pPr>
            <a:endParaRPr lang="es-CO" sz="1600" dirty="0"/>
          </a:p>
        </p:txBody>
      </p:sp>
      <p:sp>
        <p:nvSpPr>
          <p:cNvPr id="3" name="Marcador de número de diapositiva 2"/>
          <p:cNvSpPr>
            <a:spLocks noGrp="1"/>
          </p:cNvSpPr>
          <p:nvPr>
            <p:ph type="sldNum" sz="quarter" idx="12"/>
          </p:nvPr>
        </p:nvSpPr>
        <p:spPr/>
        <p:txBody>
          <a:bodyPr/>
          <a:lstStyle/>
          <a:p>
            <a:fld id="{F39AA125-58B9-46E3-80C7-15B76B32D137}" type="slidenum">
              <a:rPr lang="es-ES" smtClean="0"/>
              <a:t>3</a:t>
            </a:fld>
            <a:endParaRPr lang="es-ES"/>
          </a:p>
        </p:txBody>
      </p:sp>
    </p:spTree>
    <p:extLst>
      <p:ext uri="{BB962C8B-B14F-4D97-AF65-F5344CB8AC3E}">
        <p14:creationId xmlns:p14="http://schemas.microsoft.com/office/powerpoint/2010/main" val="152657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6"/>
          <p:cNvGrpSpPr>
            <a:grpSpLocks/>
          </p:cNvGrpSpPr>
          <p:nvPr/>
        </p:nvGrpSpPr>
        <p:grpSpPr bwMode="auto">
          <a:xfrm>
            <a:off x="257176" y="287338"/>
            <a:ext cx="8491538" cy="6281738"/>
            <a:chOff x="162" y="181"/>
            <a:chExt cx="5349" cy="3957"/>
          </a:xfrm>
        </p:grpSpPr>
        <p:pic>
          <p:nvPicPr>
            <p:cNvPr id="88067" name="Picture 4" descr="1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 y="181"/>
              <a:ext cx="2712" cy="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2971" y="1258"/>
              <a:ext cx="2540" cy="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Cruce de la carretera Toledo – </a:t>
              </a:r>
              <a:r>
                <a:rPr lang="es-CO" altLang="es-CO" sz="1800" dirty="0" err="1"/>
                <a:t>Saravena</a:t>
              </a:r>
              <a:r>
                <a:rPr lang="es-CO" altLang="es-CO" sz="1800" dirty="0"/>
                <a:t> en la esquina inferior izquierda de la foto, y del Oleoducto en paso subfluvial varias decenas de metros aguas arriba de la carretera. Cauce dragado y conformación de diques transversales y de encauzamiento de la quebrada, desde unos 150 a 200 m aguas arriba de ambos cruces. 16 de marzo/1985.</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30</a:t>
            </a:fld>
            <a:endParaRPr lang="es-ES"/>
          </a:p>
        </p:txBody>
      </p:sp>
    </p:spTree>
    <p:extLst>
      <p:ext uri="{BB962C8B-B14F-4D97-AF65-F5344CB8AC3E}">
        <p14:creationId xmlns:p14="http://schemas.microsoft.com/office/powerpoint/2010/main" val="676297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upo 1"/>
          <p:cNvGrpSpPr>
            <a:grpSpLocks/>
          </p:cNvGrpSpPr>
          <p:nvPr/>
        </p:nvGrpSpPr>
        <p:grpSpPr bwMode="auto">
          <a:xfrm>
            <a:off x="1258888" y="301625"/>
            <a:ext cx="6953250" cy="6296025"/>
            <a:chOff x="1507482" y="493912"/>
            <a:chExt cx="6808934" cy="6048088"/>
          </a:xfrm>
        </p:grpSpPr>
        <p:pic>
          <p:nvPicPr>
            <p:cNvPr id="90115" name="Imagen 2"/>
            <p:cNvPicPr>
              <a:picLocks noChangeAspect="1"/>
            </p:cNvPicPr>
            <p:nvPr/>
          </p:nvPicPr>
          <p:blipFill>
            <a:blip r:embed="rId2">
              <a:extLst>
                <a:ext uri="{28A0092B-C50C-407E-A947-70E740481C1C}">
                  <a14:useLocalDpi xmlns:a14="http://schemas.microsoft.com/office/drawing/2010/main" val="0"/>
                </a:ext>
              </a:extLst>
            </a:blip>
            <a:srcRect l="48560" t="31487" r="12318" b="39824"/>
            <a:stretch>
              <a:fillRect/>
            </a:stretch>
          </p:blipFill>
          <p:spPr bwMode="auto">
            <a:xfrm>
              <a:off x="1507482" y="493912"/>
              <a:ext cx="5923386" cy="60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CuadroTexto 3"/>
            <p:cNvSpPr txBox="1">
              <a:spLocks noChangeArrowheads="1"/>
            </p:cNvSpPr>
            <p:nvPr/>
          </p:nvSpPr>
          <p:spPr bwMode="auto">
            <a:xfrm>
              <a:off x="7740352" y="5994756"/>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CO" altLang="es-CO" sz="180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31</a:t>
            </a:fld>
            <a:endParaRPr lang="es-ES"/>
          </a:p>
        </p:txBody>
      </p:sp>
    </p:spTree>
    <p:extLst>
      <p:ext uri="{BB962C8B-B14F-4D97-AF65-F5344CB8AC3E}">
        <p14:creationId xmlns:p14="http://schemas.microsoft.com/office/powerpoint/2010/main" val="347980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6"/>
          <p:cNvGrpSpPr>
            <a:grpSpLocks/>
          </p:cNvGrpSpPr>
          <p:nvPr/>
        </p:nvGrpSpPr>
        <p:grpSpPr bwMode="auto">
          <a:xfrm>
            <a:off x="323850" y="130175"/>
            <a:ext cx="8496300" cy="6611938"/>
            <a:chOff x="204" y="381"/>
            <a:chExt cx="5352" cy="4165"/>
          </a:xfrm>
        </p:grpSpPr>
        <p:pic>
          <p:nvPicPr>
            <p:cNvPr id="96259" name="Picture 4" descr="1 (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 y="381"/>
              <a:ext cx="4081" cy="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5"/>
            <p:cNvSpPr>
              <a:spLocks noChangeArrowheads="1"/>
            </p:cNvSpPr>
            <p:nvPr/>
          </p:nvSpPr>
          <p:spPr bwMode="auto">
            <a:xfrm>
              <a:off x="204" y="3266"/>
              <a:ext cx="5352"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s-CO" altLang="es-CO" sz="1800" dirty="0"/>
                <a:t>Deslizamiento de “Santa Bárbara”, Municipio de Quebrada Negra (</a:t>
              </a:r>
              <a:r>
                <a:rPr lang="es-CO" altLang="es-CO" sz="1800" dirty="0" err="1"/>
                <a:t>Cund</a:t>
              </a:r>
              <a:r>
                <a:rPr lang="es-CO" altLang="es-CO" sz="1800" dirty="0"/>
                <a:t>.). Un gran deslizamiento complejo en coluvión sobre </a:t>
              </a:r>
              <a:r>
                <a:rPr lang="es-CO" altLang="es-CO" sz="1800" dirty="0" err="1"/>
                <a:t>lutita</a:t>
              </a:r>
              <a:r>
                <a:rPr lang="es-CO" altLang="es-CO" sz="1800" dirty="0"/>
                <a:t> muy meteorizada, ocurrió en una repisa sobre la margen izquierda del río Negro del occidente Cundinamarqués. Entre la repisa y el río se formaron tres lengüetas de flujo de tierras que produjeron una represa del Tipo V, la cual amenazó a la ciudad de </a:t>
              </a:r>
              <a:r>
                <a:rPr lang="es-CO" altLang="es-CO" sz="1800" dirty="0" err="1"/>
                <a:t>Útica</a:t>
              </a:r>
              <a:r>
                <a:rPr lang="es-CO" altLang="es-CO" sz="1800" dirty="0"/>
                <a:t>. Se produjo también la destrucción del Ferrocarril Villeta – </a:t>
              </a:r>
              <a:r>
                <a:rPr lang="es-CO" altLang="es-CO" sz="1800" dirty="0" err="1"/>
                <a:t>Útica</a:t>
              </a:r>
              <a:r>
                <a:rPr lang="es-CO" altLang="es-CO" sz="1800" dirty="0"/>
                <a:t> – </a:t>
              </a:r>
              <a:r>
                <a:rPr lang="es-CO" altLang="es-CO" sz="1800" dirty="0" err="1"/>
                <a:t>Pto</a:t>
              </a:r>
              <a:r>
                <a:rPr lang="es-CO" altLang="es-CO" sz="1800" dirty="0"/>
                <a:t>. Salgar en una longitud de 500 m. 27 de diciembre/1987. </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32</a:t>
            </a:fld>
            <a:endParaRPr lang="es-ES"/>
          </a:p>
        </p:txBody>
      </p:sp>
    </p:spTree>
    <p:extLst>
      <p:ext uri="{BB962C8B-B14F-4D97-AF65-F5344CB8AC3E}">
        <p14:creationId xmlns:p14="http://schemas.microsoft.com/office/powerpoint/2010/main" val="2586439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6"/>
          <p:cNvGrpSpPr>
            <a:grpSpLocks/>
          </p:cNvGrpSpPr>
          <p:nvPr/>
        </p:nvGrpSpPr>
        <p:grpSpPr bwMode="auto">
          <a:xfrm>
            <a:off x="338138" y="357188"/>
            <a:ext cx="8410575" cy="6140450"/>
            <a:chOff x="213" y="225"/>
            <a:chExt cx="5298" cy="3868"/>
          </a:xfrm>
        </p:grpSpPr>
        <p:pic>
          <p:nvPicPr>
            <p:cNvPr id="97283" name="Picture 4" descr="1 (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 y="225"/>
              <a:ext cx="2682" cy="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5"/>
            <p:cNvSpPr>
              <a:spLocks noChangeArrowheads="1"/>
            </p:cNvSpPr>
            <p:nvPr/>
          </p:nvSpPr>
          <p:spPr bwMode="auto">
            <a:xfrm>
              <a:off x="3016" y="1606"/>
              <a:ext cx="2495"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Sector del flanco izquierdo de la cabeza del deslizamiento de Sta. Bárbara. Fueron destruidas varias haciendas del sector, dedicadas principalmente al cultivo de caña de azúcar. 29 de diciembre/1987.</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33</a:t>
            </a:fld>
            <a:endParaRPr lang="es-ES"/>
          </a:p>
        </p:txBody>
      </p:sp>
    </p:spTree>
    <p:extLst>
      <p:ext uri="{BB962C8B-B14F-4D97-AF65-F5344CB8AC3E}">
        <p14:creationId xmlns:p14="http://schemas.microsoft.com/office/powerpoint/2010/main" val="319078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6"/>
          <p:cNvGrpSpPr>
            <a:grpSpLocks/>
          </p:cNvGrpSpPr>
          <p:nvPr/>
        </p:nvGrpSpPr>
        <p:grpSpPr bwMode="auto">
          <a:xfrm>
            <a:off x="338138" y="142875"/>
            <a:ext cx="8448674" cy="6556383"/>
            <a:chOff x="213" y="226"/>
            <a:chExt cx="5322" cy="4130"/>
          </a:xfrm>
        </p:grpSpPr>
        <p:pic>
          <p:nvPicPr>
            <p:cNvPr id="98309" name="Picture 4" descr="1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 y="226"/>
              <a:ext cx="5184" cy="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Rectangle 5"/>
            <p:cNvSpPr>
              <a:spLocks noChangeArrowheads="1"/>
            </p:cNvSpPr>
            <p:nvPr/>
          </p:nvSpPr>
          <p:spPr bwMode="auto">
            <a:xfrm>
              <a:off x="213" y="3774"/>
              <a:ext cx="532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Deslizamiento de Sta. Bárbara, flanco izquierdo (en coluvión) y sitio donde el movimiento </a:t>
              </a:r>
              <a:r>
                <a:rPr lang="es-CO" altLang="es-CO" sz="1800" dirty="0" err="1"/>
                <a:t>traslacional</a:t>
              </a:r>
              <a:r>
                <a:rPr lang="es-CO" altLang="es-CO" sz="1800" dirty="0"/>
                <a:t> evolucionó a tres lengüetas de flujo de tierras que cayeron sobre la margen izquierda del río Negro. 27 de diciembre/1987.</a:t>
              </a:r>
              <a:endParaRPr lang="es-ES" altLang="es-CO" sz="1800" dirty="0"/>
            </a:p>
          </p:txBody>
        </p:sp>
      </p:grpSp>
      <p:cxnSp>
        <p:nvCxnSpPr>
          <p:cNvPr id="3" name="Conector recto de flecha 2"/>
          <p:cNvCxnSpPr/>
          <p:nvPr/>
        </p:nvCxnSpPr>
        <p:spPr>
          <a:xfrm flipV="1">
            <a:off x="4728265" y="4034390"/>
            <a:ext cx="1079500" cy="504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Forma libre 3"/>
          <p:cNvSpPr/>
          <p:nvPr/>
        </p:nvSpPr>
        <p:spPr>
          <a:xfrm rot="20024205">
            <a:off x="5015603" y="4129640"/>
            <a:ext cx="250825" cy="373062"/>
          </a:xfrm>
          <a:custGeom>
            <a:avLst/>
            <a:gdLst>
              <a:gd name="connsiteX0" fmla="*/ 0 w 251472"/>
              <a:gd name="connsiteY0" fmla="*/ 0 h 373380"/>
              <a:gd name="connsiteX1" fmla="*/ 114300 w 251472"/>
              <a:gd name="connsiteY1" fmla="*/ 7620 h 373380"/>
              <a:gd name="connsiteX2" fmla="*/ 152400 w 251472"/>
              <a:gd name="connsiteY2" fmla="*/ 76200 h 373380"/>
              <a:gd name="connsiteX3" fmla="*/ 144780 w 251472"/>
              <a:gd name="connsiteY3" fmla="*/ 182880 h 373380"/>
              <a:gd name="connsiteX4" fmla="*/ 137160 w 251472"/>
              <a:gd name="connsiteY4" fmla="*/ 205740 h 373380"/>
              <a:gd name="connsiteX5" fmla="*/ 152400 w 251472"/>
              <a:gd name="connsiteY5" fmla="*/ 320040 h 373380"/>
              <a:gd name="connsiteX6" fmla="*/ 190500 w 251472"/>
              <a:gd name="connsiteY6" fmla="*/ 350520 h 373380"/>
              <a:gd name="connsiteX7" fmla="*/ 251460 w 251472"/>
              <a:gd name="connsiteY7" fmla="*/ 373380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72" h="373380">
                <a:moveTo>
                  <a:pt x="0" y="0"/>
                </a:moveTo>
                <a:lnTo>
                  <a:pt x="114300" y="7620"/>
                </a:lnTo>
                <a:cubicBezTo>
                  <a:pt x="134213" y="14956"/>
                  <a:pt x="145576" y="55727"/>
                  <a:pt x="152400" y="76200"/>
                </a:cubicBezTo>
                <a:cubicBezTo>
                  <a:pt x="149860" y="111760"/>
                  <a:pt x="148945" y="147474"/>
                  <a:pt x="144780" y="182880"/>
                </a:cubicBezTo>
                <a:cubicBezTo>
                  <a:pt x="143842" y="190857"/>
                  <a:pt x="137160" y="197708"/>
                  <a:pt x="137160" y="205740"/>
                </a:cubicBezTo>
                <a:cubicBezTo>
                  <a:pt x="137160" y="222764"/>
                  <a:pt x="137284" y="289809"/>
                  <a:pt x="152400" y="320040"/>
                </a:cubicBezTo>
                <a:cubicBezTo>
                  <a:pt x="165132" y="345504"/>
                  <a:pt x="165059" y="343582"/>
                  <a:pt x="190500" y="350520"/>
                </a:cubicBezTo>
                <a:cubicBezTo>
                  <a:pt x="253924" y="367817"/>
                  <a:pt x="251460" y="344640"/>
                  <a:pt x="251460" y="37338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 name="Marcador de número de diapositiva 1"/>
          <p:cNvSpPr>
            <a:spLocks noGrp="1"/>
          </p:cNvSpPr>
          <p:nvPr>
            <p:ph type="sldNum" sz="quarter" idx="12"/>
          </p:nvPr>
        </p:nvSpPr>
        <p:spPr/>
        <p:txBody>
          <a:bodyPr/>
          <a:lstStyle/>
          <a:p>
            <a:fld id="{F39AA125-58B9-46E3-80C7-15B76B32D137}" type="slidenum">
              <a:rPr lang="es-ES" smtClean="0"/>
              <a:t>34</a:t>
            </a:fld>
            <a:endParaRPr lang="es-ES"/>
          </a:p>
        </p:txBody>
      </p:sp>
    </p:spTree>
    <p:extLst>
      <p:ext uri="{BB962C8B-B14F-4D97-AF65-F5344CB8AC3E}">
        <p14:creationId xmlns:p14="http://schemas.microsoft.com/office/powerpoint/2010/main" val="295814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9" name="Rectangle 5"/>
          <p:cNvSpPr>
            <a:spLocks noChangeArrowheads="1"/>
          </p:cNvSpPr>
          <p:nvPr/>
        </p:nvSpPr>
        <p:spPr bwMode="auto">
          <a:xfrm>
            <a:off x="501650" y="6094413"/>
            <a:ext cx="82867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CO" altLang="es-CO" sz="1800" dirty="0"/>
              <a:t>Deslizamiento de Santa Bárbara. Formación de flujos de tierra desde el borde de la repisa mostrada en las dos fotografías anteriores. 27 de diciembre/1987.</a:t>
            </a:r>
            <a:endParaRPr lang="es-ES" altLang="es-CO" sz="1800" dirty="0"/>
          </a:p>
        </p:txBody>
      </p:sp>
      <p:grpSp>
        <p:nvGrpSpPr>
          <p:cNvPr id="6" name="Grupo 5"/>
          <p:cNvGrpSpPr/>
          <p:nvPr/>
        </p:nvGrpSpPr>
        <p:grpSpPr>
          <a:xfrm>
            <a:off x="501650" y="407827"/>
            <a:ext cx="8160026" cy="5686586"/>
            <a:chOff x="501650" y="407827"/>
            <a:chExt cx="8160026" cy="5686586"/>
          </a:xfrm>
        </p:grpSpPr>
        <p:grpSp>
          <p:nvGrpSpPr>
            <p:cNvPr id="5" name="Grupo 4"/>
            <p:cNvGrpSpPr>
              <a:grpSpLocks noChangeAspect="1"/>
            </p:cNvGrpSpPr>
            <p:nvPr/>
          </p:nvGrpSpPr>
          <p:grpSpPr>
            <a:xfrm>
              <a:off x="501650" y="407827"/>
              <a:ext cx="8160026" cy="5686586"/>
              <a:chOff x="1028700" y="452438"/>
              <a:chExt cx="7232650" cy="5040313"/>
            </a:xfrm>
          </p:grpSpPr>
          <p:pic>
            <p:nvPicPr>
              <p:cNvPr id="100358" name="Picture 4" descr="1 (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452438"/>
                <a:ext cx="72326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de flecha 2"/>
              <p:cNvCxnSpPr/>
              <p:nvPr/>
            </p:nvCxnSpPr>
            <p:spPr>
              <a:xfrm flipH="1">
                <a:off x="4645025" y="1196975"/>
                <a:ext cx="287338" cy="5032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7270750" y="629444"/>
                <a:ext cx="222250" cy="5675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H="1">
                <a:off x="2065339" y="1448594"/>
                <a:ext cx="592136" cy="66833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uadroTexto 4"/>
            <p:cNvSpPr txBox="1">
              <a:spLocks noChangeArrowheads="1"/>
            </p:cNvSpPr>
            <p:nvPr/>
          </p:nvSpPr>
          <p:spPr bwMode="auto">
            <a:xfrm>
              <a:off x="2067972" y="928468"/>
              <a:ext cx="704730" cy="63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A</a:t>
              </a:r>
            </a:p>
          </p:txBody>
        </p:sp>
        <p:sp>
          <p:nvSpPr>
            <p:cNvPr id="12" name="CuadroTexto 4"/>
            <p:cNvSpPr txBox="1">
              <a:spLocks noChangeArrowheads="1"/>
            </p:cNvSpPr>
            <p:nvPr/>
          </p:nvSpPr>
          <p:spPr bwMode="auto">
            <a:xfrm>
              <a:off x="4743753" y="609107"/>
              <a:ext cx="704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dirty="0">
                  <a:solidFill>
                    <a:srgbClr val="FF0000"/>
                  </a:solidFill>
                </a:rPr>
                <a:t>B</a:t>
              </a:r>
            </a:p>
          </p:txBody>
        </p:sp>
        <p:sp>
          <p:nvSpPr>
            <p:cNvPr id="13" name="CuadroTexto 4"/>
            <p:cNvSpPr txBox="1">
              <a:spLocks noChangeArrowheads="1"/>
            </p:cNvSpPr>
            <p:nvPr/>
          </p:nvSpPr>
          <p:spPr bwMode="auto">
            <a:xfrm>
              <a:off x="7090077" y="407827"/>
              <a:ext cx="704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dirty="0">
                  <a:solidFill>
                    <a:srgbClr val="FF0000"/>
                  </a:solidFill>
                </a:rPr>
                <a:t>C</a:t>
              </a:r>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35</a:t>
            </a:fld>
            <a:endParaRPr lang="es-ES"/>
          </a:p>
        </p:txBody>
      </p:sp>
    </p:spTree>
    <p:extLst>
      <p:ext uri="{BB962C8B-B14F-4D97-AF65-F5344CB8AC3E}">
        <p14:creationId xmlns:p14="http://schemas.microsoft.com/office/powerpoint/2010/main" val="1483174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3" name="Rectangle 5"/>
          <p:cNvSpPr>
            <a:spLocks noChangeArrowheads="1"/>
          </p:cNvSpPr>
          <p:nvPr/>
        </p:nvSpPr>
        <p:spPr bwMode="auto">
          <a:xfrm>
            <a:off x="107951" y="5489575"/>
            <a:ext cx="88169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Flujo de tierras de aguas arriba (A). Sobrecargó y produjo el deslizamiento hacia el río de la línea férrea, sector </a:t>
            </a:r>
            <a:r>
              <a:rPr lang="es-CO" altLang="es-CO" sz="1800" dirty="0" err="1"/>
              <a:t>Tobia</a:t>
            </a:r>
            <a:r>
              <a:rPr lang="es-CO" altLang="es-CO" sz="1800" dirty="0"/>
              <a:t> -</a:t>
            </a:r>
            <a:r>
              <a:rPr lang="es-CO" altLang="es-CO" sz="1800" dirty="0" err="1"/>
              <a:t>Útica</a:t>
            </a:r>
            <a:r>
              <a:rPr lang="es-CO" altLang="es-CO" sz="1800" dirty="0"/>
              <a:t>, cuyo alineamiento original se indica en la parte superior de la fotografía con línea amarilla a trazos. Notar restos de materiales del flujo en la orilla opuesta. 23 de noviembre/1988.</a:t>
            </a:r>
            <a:endParaRPr lang="es-ES" altLang="es-CO" sz="1800" dirty="0"/>
          </a:p>
        </p:txBody>
      </p:sp>
      <p:grpSp>
        <p:nvGrpSpPr>
          <p:cNvPr id="2" name="Grupo 1"/>
          <p:cNvGrpSpPr>
            <a:grpSpLocks noChangeAspect="1"/>
          </p:cNvGrpSpPr>
          <p:nvPr/>
        </p:nvGrpSpPr>
        <p:grpSpPr>
          <a:xfrm>
            <a:off x="555005" y="90533"/>
            <a:ext cx="7922866" cy="5399042"/>
            <a:chOff x="1403351" y="692150"/>
            <a:chExt cx="6478588" cy="4414838"/>
          </a:xfrm>
        </p:grpSpPr>
        <p:pic>
          <p:nvPicPr>
            <p:cNvPr id="101382" name="Picture 4" descr="1 (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1" y="692150"/>
              <a:ext cx="6478588"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CuadroTexto 4"/>
            <p:cNvSpPr txBox="1">
              <a:spLocks noChangeArrowheads="1"/>
            </p:cNvSpPr>
            <p:nvPr/>
          </p:nvSpPr>
          <p:spPr bwMode="auto">
            <a:xfrm>
              <a:off x="5219700" y="2900363"/>
              <a:ext cx="576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A</a:t>
              </a:r>
            </a:p>
          </p:txBody>
        </p:sp>
        <p:sp>
          <p:nvSpPr>
            <p:cNvPr id="4" name="Forma libre 3"/>
            <p:cNvSpPr/>
            <p:nvPr/>
          </p:nvSpPr>
          <p:spPr>
            <a:xfrm>
              <a:off x="5086350" y="742950"/>
              <a:ext cx="177800" cy="850900"/>
            </a:xfrm>
            <a:custGeom>
              <a:avLst/>
              <a:gdLst>
                <a:gd name="connsiteX0" fmla="*/ 165100 w 177800"/>
                <a:gd name="connsiteY0" fmla="*/ 0 h 850900"/>
                <a:gd name="connsiteX1" fmla="*/ 171450 w 177800"/>
                <a:gd name="connsiteY1" fmla="*/ 190500 h 850900"/>
                <a:gd name="connsiteX2" fmla="*/ 177800 w 177800"/>
                <a:gd name="connsiteY2" fmla="*/ 234950 h 850900"/>
                <a:gd name="connsiteX3" fmla="*/ 171450 w 177800"/>
                <a:gd name="connsiteY3" fmla="*/ 457200 h 850900"/>
                <a:gd name="connsiteX4" fmla="*/ 158750 w 177800"/>
                <a:gd name="connsiteY4" fmla="*/ 501650 h 850900"/>
                <a:gd name="connsiteX5" fmla="*/ 146050 w 177800"/>
                <a:gd name="connsiteY5" fmla="*/ 520700 h 850900"/>
                <a:gd name="connsiteX6" fmla="*/ 133350 w 177800"/>
                <a:gd name="connsiteY6" fmla="*/ 558800 h 850900"/>
                <a:gd name="connsiteX7" fmla="*/ 120650 w 177800"/>
                <a:gd name="connsiteY7" fmla="*/ 596900 h 850900"/>
                <a:gd name="connsiteX8" fmla="*/ 114300 w 177800"/>
                <a:gd name="connsiteY8" fmla="*/ 615950 h 850900"/>
                <a:gd name="connsiteX9" fmla="*/ 107950 w 177800"/>
                <a:gd name="connsiteY9" fmla="*/ 635000 h 850900"/>
                <a:gd name="connsiteX10" fmla="*/ 95250 w 177800"/>
                <a:gd name="connsiteY10" fmla="*/ 654050 h 850900"/>
                <a:gd name="connsiteX11" fmla="*/ 82550 w 177800"/>
                <a:gd name="connsiteY11" fmla="*/ 692150 h 850900"/>
                <a:gd name="connsiteX12" fmla="*/ 57150 w 177800"/>
                <a:gd name="connsiteY12" fmla="*/ 730250 h 850900"/>
                <a:gd name="connsiteX13" fmla="*/ 38100 w 177800"/>
                <a:gd name="connsiteY13" fmla="*/ 768350 h 850900"/>
                <a:gd name="connsiteX14" fmla="*/ 25400 w 177800"/>
                <a:gd name="connsiteY14" fmla="*/ 806450 h 850900"/>
                <a:gd name="connsiteX15" fmla="*/ 12700 w 177800"/>
                <a:gd name="connsiteY15" fmla="*/ 825500 h 850900"/>
                <a:gd name="connsiteX16" fmla="*/ 0 w 177800"/>
                <a:gd name="connsiteY16" fmla="*/ 85090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800" h="850900">
                  <a:moveTo>
                    <a:pt x="165100" y="0"/>
                  </a:moveTo>
                  <a:cubicBezTo>
                    <a:pt x="167217" y="63500"/>
                    <a:pt x="168021" y="127057"/>
                    <a:pt x="171450" y="190500"/>
                  </a:cubicBezTo>
                  <a:cubicBezTo>
                    <a:pt x="172258" y="205445"/>
                    <a:pt x="177800" y="219983"/>
                    <a:pt x="177800" y="234950"/>
                  </a:cubicBezTo>
                  <a:cubicBezTo>
                    <a:pt x="177800" y="309064"/>
                    <a:pt x="175246" y="383184"/>
                    <a:pt x="171450" y="457200"/>
                  </a:cubicBezTo>
                  <a:cubicBezTo>
                    <a:pt x="171217" y="461734"/>
                    <a:pt x="161923" y="495304"/>
                    <a:pt x="158750" y="501650"/>
                  </a:cubicBezTo>
                  <a:cubicBezTo>
                    <a:pt x="155337" y="508476"/>
                    <a:pt x="149150" y="513726"/>
                    <a:pt x="146050" y="520700"/>
                  </a:cubicBezTo>
                  <a:cubicBezTo>
                    <a:pt x="140613" y="532933"/>
                    <a:pt x="137583" y="546100"/>
                    <a:pt x="133350" y="558800"/>
                  </a:cubicBezTo>
                  <a:lnTo>
                    <a:pt x="120650" y="596900"/>
                  </a:lnTo>
                  <a:lnTo>
                    <a:pt x="114300" y="615950"/>
                  </a:lnTo>
                  <a:cubicBezTo>
                    <a:pt x="112183" y="622300"/>
                    <a:pt x="111663" y="629431"/>
                    <a:pt x="107950" y="635000"/>
                  </a:cubicBezTo>
                  <a:cubicBezTo>
                    <a:pt x="103717" y="641350"/>
                    <a:pt x="98350" y="647076"/>
                    <a:pt x="95250" y="654050"/>
                  </a:cubicBezTo>
                  <a:cubicBezTo>
                    <a:pt x="89813" y="666283"/>
                    <a:pt x="89976" y="681011"/>
                    <a:pt x="82550" y="692150"/>
                  </a:cubicBezTo>
                  <a:cubicBezTo>
                    <a:pt x="74083" y="704850"/>
                    <a:pt x="61977" y="715770"/>
                    <a:pt x="57150" y="730250"/>
                  </a:cubicBezTo>
                  <a:cubicBezTo>
                    <a:pt x="33992" y="799725"/>
                    <a:pt x="70926" y="694492"/>
                    <a:pt x="38100" y="768350"/>
                  </a:cubicBezTo>
                  <a:cubicBezTo>
                    <a:pt x="32663" y="780583"/>
                    <a:pt x="32826" y="795311"/>
                    <a:pt x="25400" y="806450"/>
                  </a:cubicBezTo>
                  <a:cubicBezTo>
                    <a:pt x="21167" y="812800"/>
                    <a:pt x="16113" y="818674"/>
                    <a:pt x="12700" y="825500"/>
                  </a:cubicBezTo>
                  <a:cubicBezTo>
                    <a:pt x="-1893" y="854686"/>
                    <a:pt x="14346" y="836554"/>
                    <a:pt x="0" y="850900"/>
                  </a:cubicBezTo>
                </a:path>
              </a:pathLst>
            </a:custGeom>
            <a:noFill/>
            <a:ln w="254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cxnSp>
          <p:nvCxnSpPr>
            <p:cNvPr id="7" name="Conector recto de flecha 6"/>
            <p:cNvCxnSpPr/>
            <p:nvPr/>
          </p:nvCxnSpPr>
          <p:spPr>
            <a:xfrm flipH="1">
              <a:off x="3708400" y="2420938"/>
              <a:ext cx="503238" cy="72072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Marcador de número de diapositiva 2"/>
          <p:cNvSpPr>
            <a:spLocks noGrp="1"/>
          </p:cNvSpPr>
          <p:nvPr>
            <p:ph type="sldNum" sz="quarter" idx="12"/>
          </p:nvPr>
        </p:nvSpPr>
        <p:spPr/>
        <p:txBody>
          <a:bodyPr/>
          <a:lstStyle/>
          <a:p>
            <a:fld id="{F39AA125-58B9-46E3-80C7-15B76B32D137}" type="slidenum">
              <a:rPr lang="es-ES" smtClean="0"/>
              <a:t>36</a:t>
            </a:fld>
            <a:endParaRPr lang="es-ES"/>
          </a:p>
        </p:txBody>
      </p:sp>
    </p:spTree>
    <p:extLst>
      <p:ext uri="{BB962C8B-B14F-4D97-AF65-F5344CB8AC3E}">
        <p14:creationId xmlns:p14="http://schemas.microsoft.com/office/powerpoint/2010/main" val="2533241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3" name="Rectangle 5"/>
          <p:cNvSpPr>
            <a:spLocks noChangeArrowheads="1"/>
          </p:cNvSpPr>
          <p:nvPr/>
        </p:nvSpPr>
        <p:spPr bwMode="auto">
          <a:xfrm>
            <a:off x="103190" y="5262563"/>
            <a:ext cx="894556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Flujos de tierra intermedio (B) y de aguas abajo (C); éste último, por su gran magnitud originó la amenaza mayor por represamiento y posterior avalancha al Municipio de </a:t>
            </a:r>
            <a:r>
              <a:rPr lang="es-CO" altLang="es-CO" sz="1800" dirty="0" err="1"/>
              <a:t>Útica</a:t>
            </a:r>
            <a:r>
              <a:rPr lang="es-CO" altLang="es-CO" sz="1800" dirty="0"/>
              <a:t>, situado a unos 8 km aguas abajo de este sitio. Se distinguen los depósitos del evento principal inicial con la línea roja a trazos y uno secundario, más reciente, bordeado con la línea amarilla a trazos. 23 de noviembre/1988.</a:t>
            </a:r>
            <a:endParaRPr lang="es-ES" altLang="es-CO" sz="1800" dirty="0"/>
          </a:p>
        </p:txBody>
      </p:sp>
      <p:grpSp>
        <p:nvGrpSpPr>
          <p:cNvPr id="2" name="Grupo 1"/>
          <p:cNvGrpSpPr>
            <a:grpSpLocks noChangeAspect="1"/>
          </p:cNvGrpSpPr>
          <p:nvPr/>
        </p:nvGrpSpPr>
        <p:grpSpPr>
          <a:xfrm>
            <a:off x="870574" y="168891"/>
            <a:ext cx="7410793" cy="5093672"/>
            <a:chOff x="1403353" y="476250"/>
            <a:chExt cx="6478588" cy="4452938"/>
          </a:xfrm>
        </p:grpSpPr>
        <p:pic>
          <p:nvPicPr>
            <p:cNvPr id="102412" name="Picture 4" descr="1 (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3" y="476250"/>
              <a:ext cx="6478588"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ector recto de flecha 4"/>
            <p:cNvCxnSpPr/>
            <p:nvPr/>
          </p:nvCxnSpPr>
          <p:spPr bwMode="auto">
            <a:xfrm>
              <a:off x="2411413" y="2492375"/>
              <a:ext cx="576262" cy="57626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2405" name="CuadroTexto 7"/>
            <p:cNvSpPr txBox="1">
              <a:spLocks noChangeArrowheads="1"/>
            </p:cNvSpPr>
            <p:nvPr/>
          </p:nvSpPr>
          <p:spPr bwMode="auto">
            <a:xfrm>
              <a:off x="2555776" y="1222517"/>
              <a:ext cx="575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B</a:t>
              </a:r>
            </a:p>
          </p:txBody>
        </p:sp>
        <p:sp>
          <p:nvSpPr>
            <p:cNvPr id="102406" name="CuadroTexto 8"/>
            <p:cNvSpPr txBox="1">
              <a:spLocks noChangeArrowheads="1"/>
            </p:cNvSpPr>
            <p:nvPr/>
          </p:nvSpPr>
          <p:spPr bwMode="auto">
            <a:xfrm>
              <a:off x="5292079" y="2328823"/>
              <a:ext cx="575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C</a:t>
              </a:r>
            </a:p>
          </p:txBody>
        </p:sp>
        <p:sp>
          <p:nvSpPr>
            <p:cNvPr id="6" name="Forma libre 5"/>
            <p:cNvSpPr/>
            <p:nvPr/>
          </p:nvSpPr>
          <p:spPr bwMode="auto">
            <a:xfrm>
              <a:off x="5051425" y="2789238"/>
              <a:ext cx="1098550" cy="541337"/>
            </a:xfrm>
            <a:custGeom>
              <a:avLst/>
              <a:gdLst>
                <a:gd name="connsiteX0" fmla="*/ 0 w 1097280"/>
                <a:gd name="connsiteY0" fmla="*/ 0 h 541020"/>
                <a:gd name="connsiteX1" fmla="*/ 38100 w 1097280"/>
                <a:gd name="connsiteY1" fmla="*/ 15240 h 541020"/>
                <a:gd name="connsiteX2" fmla="*/ 60960 w 1097280"/>
                <a:gd name="connsiteY2" fmla="*/ 60960 h 541020"/>
                <a:gd name="connsiteX3" fmla="*/ 99060 w 1097280"/>
                <a:gd name="connsiteY3" fmla="*/ 106680 h 541020"/>
                <a:gd name="connsiteX4" fmla="*/ 121920 w 1097280"/>
                <a:gd name="connsiteY4" fmla="*/ 152400 h 541020"/>
                <a:gd name="connsiteX5" fmla="*/ 144780 w 1097280"/>
                <a:gd name="connsiteY5" fmla="*/ 167640 h 541020"/>
                <a:gd name="connsiteX6" fmla="*/ 182880 w 1097280"/>
                <a:gd name="connsiteY6" fmla="*/ 205740 h 541020"/>
                <a:gd name="connsiteX7" fmla="*/ 198120 w 1097280"/>
                <a:gd name="connsiteY7" fmla="*/ 228600 h 541020"/>
                <a:gd name="connsiteX8" fmla="*/ 220980 w 1097280"/>
                <a:gd name="connsiteY8" fmla="*/ 251460 h 541020"/>
                <a:gd name="connsiteX9" fmla="*/ 259080 w 1097280"/>
                <a:gd name="connsiteY9" fmla="*/ 289560 h 541020"/>
                <a:gd name="connsiteX10" fmla="*/ 274320 w 1097280"/>
                <a:gd name="connsiteY10" fmla="*/ 312420 h 541020"/>
                <a:gd name="connsiteX11" fmla="*/ 320040 w 1097280"/>
                <a:gd name="connsiteY11" fmla="*/ 342900 h 541020"/>
                <a:gd name="connsiteX12" fmla="*/ 335280 w 1097280"/>
                <a:gd name="connsiteY12" fmla="*/ 365760 h 541020"/>
                <a:gd name="connsiteX13" fmla="*/ 358140 w 1097280"/>
                <a:gd name="connsiteY13" fmla="*/ 373380 h 541020"/>
                <a:gd name="connsiteX14" fmla="*/ 403860 w 1097280"/>
                <a:gd name="connsiteY14" fmla="*/ 403860 h 541020"/>
                <a:gd name="connsiteX15" fmla="*/ 449580 w 1097280"/>
                <a:gd name="connsiteY15" fmla="*/ 434340 h 541020"/>
                <a:gd name="connsiteX16" fmla="*/ 472440 w 1097280"/>
                <a:gd name="connsiteY16" fmla="*/ 449580 h 541020"/>
                <a:gd name="connsiteX17" fmla="*/ 518160 w 1097280"/>
                <a:gd name="connsiteY17" fmla="*/ 464820 h 541020"/>
                <a:gd name="connsiteX18" fmla="*/ 563880 w 1097280"/>
                <a:gd name="connsiteY18" fmla="*/ 487680 h 541020"/>
                <a:gd name="connsiteX19" fmla="*/ 586740 w 1097280"/>
                <a:gd name="connsiteY19" fmla="*/ 502920 h 541020"/>
                <a:gd name="connsiteX20" fmla="*/ 670560 w 1097280"/>
                <a:gd name="connsiteY20" fmla="*/ 525780 h 541020"/>
                <a:gd name="connsiteX21" fmla="*/ 716280 w 1097280"/>
                <a:gd name="connsiteY21" fmla="*/ 541020 h 541020"/>
                <a:gd name="connsiteX22" fmla="*/ 807720 w 1097280"/>
                <a:gd name="connsiteY22" fmla="*/ 533400 h 541020"/>
                <a:gd name="connsiteX23" fmla="*/ 861060 w 1097280"/>
                <a:gd name="connsiteY23" fmla="*/ 518160 h 541020"/>
                <a:gd name="connsiteX24" fmla="*/ 914400 w 1097280"/>
                <a:gd name="connsiteY24" fmla="*/ 457200 h 541020"/>
                <a:gd name="connsiteX25" fmla="*/ 960120 w 1097280"/>
                <a:gd name="connsiteY25" fmla="*/ 388620 h 541020"/>
                <a:gd name="connsiteX26" fmla="*/ 975360 w 1097280"/>
                <a:gd name="connsiteY26" fmla="*/ 365760 h 541020"/>
                <a:gd name="connsiteX27" fmla="*/ 990600 w 1097280"/>
                <a:gd name="connsiteY27" fmla="*/ 320040 h 541020"/>
                <a:gd name="connsiteX28" fmla="*/ 1005840 w 1097280"/>
                <a:gd name="connsiteY28" fmla="*/ 297180 h 541020"/>
                <a:gd name="connsiteX29" fmla="*/ 1021080 w 1097280"/>
                <a:gd name="connsiteY29" fmla="*/ 251460 h 541020"/>
                <a:gd name="connsiteX30" fmla="*/ 1028700 w 1097280"/>
                <a:gd name="connsiteY30" fmla="*/ 228600 h 541020"/>
                <a:gd name="connsiteX31" fmla="*/ 1051560 w 1097280"/>
                <a:gd name="connsiteY31" fmla="*/ 220980 h 541020"/>
                <a:gd name="connsiteX32" fmla="*/ 1082040 w 1097280"/>
                <a:gd name="connsiteY32" fmla="*/ 144780 h 541020"/>
                <a:gd name="connsiteX33" fmla="*/ 1097280 w 1097280"/>
                <a:gd name="connsiteY33" fmla="*/ 11430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97280" h="541020">
                  <a:moveTo>
                    <a:pt x="0" y="0"/>
                  </a:moveTo>
                  <a:cubicBezTo>
                    <a:pt x="12700" y="5080"/>
                    <a:pt x="26969" y="7290"/>
                    <a:pt x="38100" y="15240"/>
                  </a:cubicBezTo>
                  <a:cubicBezTo>
                    <a:pt x="55085" y="27372"/>
                    <a:pt x="52821" y="44682"/>
                    <a:pt x="60960" y="60960"/>
                  </a:cubicBezTo>
                  <a:cubicBezTo>
                    <a:pt x="71569" y="82178"/>
                    <a:pt x="82208" y="89828"/>
                    <a:pt x="99060" y="106680"/>
                  </a:cubicBezTo>
                  <a:cubicBezTo>
                    <a:pt x="105258" y="125273"/>
                    <a:pt x="107148" y="137628"/>
                    <a:pt x="121920" y="152400"/>
                  </a:cubicBezTo>
                  <a:cubicBezTo>
                    <a:pt x="128396" y="158876"/>
                    <a:pt x="137160" y="162560"/>
                    <a:pt x="144780" y="167640"/>
                  </a:cubicBezTo>
                  <a:cubicBezTo>
                    <a:pt x="185420" y="228600"/>
                    <a:pt x="132080" y="154940"/>
                    <a:pt x="182880" y="205740"/>
                  </a:cubicBezTo>
                  <a:cubicBezTo>
                    <a:pt x="189356" y="212216"/>
                    <a:pt x="192257" y="221565"/>
                    <a:pt x="198120" y="228600"/>
                  </a:cubicBezTo>
                  <a:cubicBezTo>
                    <a:pt x="205019" y="236879"/>
                    <a:pt x="214081" y="243181"/>
                    <a:pt x="220980" y="251460"/>
                  </a:cubicBezTo>
                  <a:cubicBezTo>
                    <a:pt x="252730" y="289560"/>
                    <a:pt x="217170" y="261620"/>
                    <a:pt x="259080" y="289560"/>
                  </a:cubicBezTo>
                  <a:cubicBezTo>
                    <a:pt x="264160" y="297180"/>
                    <a:pt x="267428" y="306389"/>
                    <a:pt x="274320" y="312420"/>
                  </a:cubicBezTo>
                  <a:cubicBezTo>
                    <a:pt x="288104" y="324481"/>
                    <a:pt x="320040" y="342900"/>
                    <a:pt x="320040" y="342900"/>
                  </a:cubicBezTo>
                  <a:cubicBezTo>
                    <a:pt x="325120" y="350520"/>
                    <a:pt x="328129" y="360039"/>
                    <a:pt x="335280" y="365760"/>
                  </a:cubicBezTo>
                  <a:cubicBezTo>
                    <a:pt x="341552" y="370778"/>
                    <a:pt x="351119" y="369479"/>
                    <a:pt x="358140" y="373380"/>
                  </a:cubicBezTo>
                  <a:cubicBezTo>
                    <a:pt x="374151" y="382275"/>
                    <a:pt x="388620" y="393700"/>
                    <a:pt x="403860" y="403860"/>
                  </a:cubicBezTo>
                  <a:lnTo>
                    <a:pt x="449580" y="434340"/>
                  </a:lnTo>
                  <a:cubicBezTo>
                    <a:pt x="457200" y="439420"/>
                    <a:pt x="463752" y="446684"/>
                    <a:pt x="472440" y="449580"/>
                  </a:cubicBezTo>
                  <a:cubicBezTo>
                    <a:pt x="487680" y="454660"/>
                    <a:pt x="504794" y="455909"/>
                    <a:pt x="518160" y="464820"/>
                  </a:cubicBezTo>
                  <a:cubicBezTo>
                    <a:pt x="583674" y="508496"/>
                    <a:pt x="500784" y="456132"/>
                    <a:pt x="563880" y="487680"/>
                  </a:cubicBezTo>
                  <a:cubicBezTo>
                    <a:pt x="572071" y="491776"/>
                    <a:pt x="578371" y="499201"/>
                    <a:pt x="586740" y="502920"/>
                  </a:cubicBezTo>
                  <a:cubicBezTo>
                    <a:pt x="635503" y="524592"/>
                    <a:pt x="624160" y="513126"/>
                    <a:pt x="670560" y="525780"/>
                  </a:cubicBezTo>
                  <a:cubicBezTo>
                    <a:pt x="686058" y="530007"/>
                    <a:pt x="716280" y="541020"/>
                    <a:pt x="716280" y="541020"/>
                  </a:cubicBezTo>
                  <a:cubicBezTo>
                    <a:pt x="746760" y="538480"/>
                    <a:pt x="777371" y="537194"/>
                    <a:pt x="807720" y="533400"/>
                  </a:cubicBezTo>
                  <a:cubicBezTo>
                    <a:pt x="823029" y="531486"/>
                    <a:pt x="845877" y="523221"/>
                    <a:pt x="861060" y="518160"/>
                  </a:cubicBezTo>
                  <a:cubicBezTo>
                    <a:pt x="896620" y="464820"/>
                    <a:pt x="876300" y="482600"/>
                    <a:pt x="914400" y="457200"/>
                  </a:cubicBezTo>
                  <a:lnTo>
                    <a:pt x="960120" y="388620"/>
                  </a:lnTo>
                  <a:cubicBezTo>
                    <a:pt x="965200" y="381000"/>
                    <a:pt x="972464" y="374448"/>
                    <a:pt x="975360" y="365760"/>
                  </a:cubicBezTo>
                  <a:cubicBezTo>
                    <a:pt x="980440" y="350520"/>
                    <a:pt x="981689" y="333406"/>
                    <a:pt x="990600" y="320040"/>
                  </a:cubicBezTo>
                  <a:cubicBezTo>
                    <a:pt x="995680" y="312420"/>
                    <a:pt x="1002121" y="305549"/>
                    <a:pt x="1005840" y="297180"/>
                  </a:cubicBezTo>
                  <a:cubicBezTo>
                    <a:pt x="1012364" y="282500"/>
                    <a:pt x="1016000" y="266700"/>
                    <a:pt x="1021080" y="251460"/>
                  </a:cubicBezTo>
                  <a:cubicBezTo>
                    <a:pt x="1023620" y="243840"/>
                    <a:pt x="1021080" y="231140"/>
                    <a:pt x="1028700" y="228600"/>
                  </a:cubicBezTo>
                  <a:lnTo>
                    <a:pt x="1051560" y="220980"/>
                  </a:lnTo>
                  <a:cubicBezTo>
                    <a:pt x="1086248" y="116915"/>
                    <a:pt x="1048404" y="223265"/>
                    <a:pt x="1082040" y="144780"/>
                  </a:cubicBezTo>
                  <a:cubicBezTo>
                    <a:pt x="1095174" y="114134"/>
                    <a:pt x="1082023" y="129557"/>
                    <a:pt x="1097280" y="114300"/>
                  </a:cubicBezTo>
                </a:path>
              </a:pathLst>
            </a:cu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 name="Forma libre 6"/>
            <p:cNvSpPr/>
            <p:nvPr/>
          </p:nvSpPr>
          <p:spPr bwMode="auto">
            <a:xfrm>
              <a:off x="5638800" y="2209800"/>
              <a:ext cx="533400" cy="541338"/>
            </a:xfrm>
            <a:custGeom>
              <a:avLst/>
              <a:gdLst>
                <a:gd name="connsiteX0" fmla="*/ 533400 w 533400"/>
                <a:gd name="connsiteY0" fmla="*/ 541020 h 541020"/>
                <a:gd name="connsiteX1" fmla="*/ 510540 w 533400"/>
                <a:gd name="connsiteY1" fmla="*/ 502920 h 541020"/>
                <a:gd name="connsiteX2" fmla="*/ 502920 w 533400"/>
                <a:gd name="connsiteY2" fmla="*/ 480060 h 541020"/>
                <a:gd name="connsiteX3" fmla="*/ 457200 w 533400"/>
                <a:gd name="connsiteY3" fmla="*/ 411480 h 541020"/>
                <a:gd name="connsiteX4" fmla="*/ 441960 w 533400"/>
                <a:gd name="connsiteY4" fmla="*/ 388620 h 541020"/>
                <a:gd name="connsiteX5" fmla="*/ 419100 w 533400"/>
                <a:gd name="connsiteY5" fmla="*/ 365760 h 541020"/>
                <a:gd name="connsiteX6" fmla="*/ 381000 w 533400"/>
                <a:gd name="connsiteY6" fmla="*/ 327660 h 541020"/>
                <a:gd name="connsiteX7" fmla="*/ 320040 w 533400"/>
                <a:gd name="connsiteY7" fmla="*/ 274320 h 541020"/>
                <a:gd name="connsiteX8" fmla="*/ 274320 w 533400"/>
                <a:gd name="connsiteY8" fmla="*/ 243840 h 541020"/>
                <a:gd name="connsiteX9" fmla="*/ 251460 w 533400"/>
                <a:gd name="connsiteY9" fmla="*/ 228600 h 541020"/>
                <a:gd name="connsiteX10" fmla="*/ 228600 w 533400"/>
                <a:gd name="connsiteY10" fmla="*/ 220980 h 541020"/>
                <a:gd name="connsiteX11" fmla="*/ 167640 w 533400"/>
                <a:gd name="connsiteY11" fmla="*/ 167640 h 541020"/>
                <a:gd name="connsiteX12" fmla="*/ 144780 w 533400"/>
                <a:gd name="connsiteY12" fmla="*/ 152400 h 541020"/>
                <a:gd name="connsiteX13" fmla="*/ 121920 w 533400"/>
                <a:gd name="connsiteY13" fmla="*/ 137160 h 541020"/>
                <a:gd name="connsiteX14" fmla="*/ 99060 w 533400"/>
                <a:gd name="connsiteY14" fmla="*/ 129540 h 541020"/>
                <a:gd name="connsiteX15" fmla="*/ 60960 w 533400"/>
                <a:gd name="connsiteY15" fmla="*/ 99060 h 541020"/>
                <a:gd name="connsiteX16" fmla="*/ 38100 w 533400"/>
                <a:gd name="connsiteY16" fmla="*/ 53340 h 541020"/>
                <a:gd name="connsiteX17" fmla="*/ 15240 w 533400"/>
                <a:gd name="connsiteY17" fmla="*/ 38100 h 541020"/>
                <a:gd name="connsiteX18" fmla="*/ 0 w 533400"/>
                <a:gd name="connsiteY18" fmla="*/ 0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 h="541020">
                  <a:moveTo>
                    <a:pt x="533400" y="541020"/>
                  </a:moveTo>
                  <a:cubicBezTo>
                    <a:pt x="525780" y="528320"/>
                    <a:pt x="517164" y="516167"/>
                    <a:pt x="510540" y="502920"/>
                  </a:cubicBezTo>
                  <a:cubicBezTo>
                    <a:pt x="506948" y="495736"/>
                    <a:pt x="506821" y="487081"/>
                    <a:pt x="502920" y="480060"/>
                  </a:cubicBezTo>
                  <a:lnTo>
                    <a:pt x="457200" y="411480"/>
                  </a:lnTo>
                  <a:cubicBezTo>
                    <a:pt x="452120" y="403860"/>
                    <a:pt x="448436" y="395096"/>
                    <a:pt x="441960" y="388620"/>
                  </a:cubicBezTo>
                  <a:cubicBezTo>
                    <a:pt x="434340" y="381000"/>
                    <a:pt x="425999" y="374039"/>
                    <a:pt x="419100" y="365760"/>
                  </a:cubicBezTo>
                  <a:cubicBezTo>
                    <a:pt x="387350" y="327660"/>
                    <a:pt x="422910" y="355600"/>
                    <a:pt x="381000" y="327660"/>
                  </a:cubicBezTo>
                  <a:cubicBezTo>
                    <a:pt x="355600" y="289560"/>
                    <a:pt x="373380" y="309880"/>
                    <a:pt x="320040" y="274320"/>
                  </a:cubicBezTo>
                  <a:lnTo>
                    <a:pt x="274320" y="243840"/>
                  </a:lnTo>
                  <a:cubicBezTo>
                    <a:pt x="266700" y="238760"/>
                    <a:pt x="260148" y="231496"/>
                    <a:pt x="251460" y="228600"/>
                  </a:cubicBezTo>
                  <a:lnTo>
                    <a:pt x="228600" y="220980"/>
                  </a:lnTo>
                  <a:cubicBezTo>
                    <a:pt x="203200" y="182880"/>
                    <a:pt x="220980" y="203200"/>
                    <a:pt x="167640" y="167640"/>
                  </a:cubicBezTo>
                  <a:lnTo>
                    <a:pt x="144780" y="152400"/>
                  </a:lnTo>
                  <a:cubicBezTo>
                    <a:pt x="137160" y="147320"/>
                    <a:pt x="130608" y="140056"/>
                    <a:pt x="121920" y="137160"/>
                  </a:cubicBezTo>
                  <a:lnTo>
                    <a:pt x="99060" y="129540"/>
                  </a:lnTo>
                  <a:cubicBezTo>
                    <a:pt x="55384" y="64026"/>
                    <a:pt x="113540" y="141124"/>
                    <a:pt x="60960" y="99060"/>
                  </a:cubicBezTo>
                  <a:cubicBezTo>
                    <a:pt x="25274" y="70511"/>
                    <a:pt x="62641" y="84016"/>
                    <a:pt x="38100" y="53340"/>
                  </a:cubicBezTo>
                  <a:cubicBezTo>
                    <a:pt x="32379" y="46189"/>
                    <a:pt x="22860" y="43180"/>
                    <a:pt x="15240" y="38100"/>
                  </a:cubicBezTo>
                  <a:cubicBezTo>
                    <a:pt x="5824" y="9852"/>
                    <a:pt x="11212" y="22424"/>
                    <a:pt x="0" y="0"/>
                  </a:cubicBezTo>
                </a:path>
              </a:pathLst>
            </a:cu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MX"/>
            </a:p>
          </p:txBody>
        </p:sp>
        <p:sp>
          <p:nvSpPr>
            <p:cNvPr id="10" name="Forma libre 9"/>
            <p:cNvSpPr/>
            <p:nvPr/>
          </p:nvSpPr>
          <p:spPr bwMode="auto">
            <a:xfrm>
              <a:off x="4708525" y="2241550"/>
              <a:ext cx="320675" cy="533400"/>
            </a:xfrm>
            <a:custGeom>
              <a:avLst/>
              <a:gdLst>
                <a:gd name="connsiteX0" fmla="*/ 321408 w 321408"/>
                <a:gd name="connsiteY0" fmla="*/ 533400 h 533400"/>
                <a:gd name="connsiteX1" fmla="*/ 283308 w 321408"/>
                <a:gd name="connsiteY1" fmla="*/ 502920 h 533400"/>
                <a:gd name="connsiteX2" fmla="*/ 268068 w 321408"/>
                <a:gd name="connsiteY2" fmla="*/ 480060 h 533400"/>
                <a:gd name="connsiteX3" fmla="*/ 245208 w 321408"/>
                <a:gd name="connsiteY3" fmla="*/ 472440 h 533400"/>
                <a:gd name="connsiteX4" fmla="*/ 222348 w 321408"/>
                <a:gd name="connsiteY4" fmla="*/ 457200 h 533400"/>
                <a:gd name="connsiteX5" fmla="*/ 214728 w 321408"/>
                <a:gd name="connsiteY5" fmla="*/ 434340 h 533400"/>
                <a:gd name="connsiteX6" fmla="*/ 191868 w 321408"/>
                <a:gd name="connsiteY6" fmla="*/ 419100 h 533400"/>
                <a:gd name="connsiteX7" fmla="*/ 153768 w 321408"/>
                <a:gd name="connsiteY7" fmla="*/ 358140 h 533400"/>
                <a:gd name="connsiteX8" fmla="*/ 130908 w 321408"/>
                <a:gd name="connsiteY8" fmla="*/ 289560 h 533400"/>
                <a:gd name="connsiteX9" fmla="*/ 123288 w 321408"/>
                <a:gd name="connsiteY9" fmla="*/ 266700 h 533400"/>
                <a:gd name="connsiteX10" fmla="*/ 100428 w 321408"/>
                <a:gd name="connsiteY10" fmla="*/ 220980 h 533400"/>
                <a:gd name="connsiteX11" fmla="*/ 85188 w 321408"/>
                <a:gd name="connsiteY11" fmla="*/ 198120 h 533400"/>
                <a:gd name="connsiteX12" fmla="*/ 62328 w 321408"/>
                <a:gd name="connsiteY12" fmla="*/ 152400 h 533400"/>
                <a:gd name="connsiteX13" fmla="*/ 39468 w 321408"/>
                <a:gd name="connsiteY13" fmla="*/ 137160 h 533400"/>
                <a:gd name="connsiteX14" fmla="*/ 16608 w 321408"/>
                <a:gd name="connsiteY14" fmla="*/ 60960 h 533400"/>
                <a:gd name="connsiteX15" fmla="*/ 1368 w 321408"/>
                <a:gd name="connsiteY15" fmla="*/ 38100 h 533400"/>
                <a:gd name="connsiteX16" fmla="*/ 1368 w 321408"/>
                <a:gd name="connsiteY16"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1408" h="533400">
                  <a:moveTo>
                    <a:pt x="321408" y="533400"/>
                  </a:moveTo>
                  <a:cubicBezTo>
                    <a:pt x="308708" y="523240"/>
                    <a:pt x="294808" y="514420"/>
                    <a:pt x="283308" y="502920"/>
                  </a:cubicBezTo>
                  <a:cubicBezTo>
                    <a:pt x="276832" y="496444"/>
                    <a:pt x="275219" y="485781"/>
                    <a:pt x="268068" y="480060"/>
                  </a:cubicBezTo>
                  <a:cubicBezTo>
                    <a:pt x="261796" y="475042"/>
                    <a:pt x="252392" y="476032"/>
                    <a:pt x="245208" y="472440"/>
                  </a:cubicBezTo>
                  <a:cubicBezTo>
                    <a:pt x="237017" y="468344"/>
                    <a:pt x="229968" y="462280"/>
                    <a:pt x="222348" y="457200"/>
                  </a:cubicBezTo>
                  <a:cubicBezTo>
                    <a:pt x="219808" y="449580"/>
                    <a:pt x="219746" y="440612"/>
                    <a:pt x="214728" y="434340"/>
                  </a:cubicBezTo>
                  <a:cubicBezTo>
                    <a:pt x="209007" y="427189"/>
                    <a:pt x="196722" y="426866"/>
                    <a:pt x="191868" y="419100"/>
                  </a:cubicBezTo>
                  <a:cubicBezTo>
                    <a:pt x="146528" y="346556"/>
                    <a:pt x="205503" y="392630"/>
                    <a:pt x="153768" y="358140"/>
                  </a:cubicBezTo>
                  <a:lnTo>
                    <a:pt x="130908" y="289560"/>
                  </a:lnTo>
                  <a:cubicBezTo>
                    <a:pt x="128368" y="281940"/>
                    <a:pt x="127743" y="273383"/>
                    <a:pt x="123288" y="266700"/>
                  </a:cubicBezTo>
                  <a:cubicBezTo>
                    <a:pt x="79612" y="201186"/>
                    <a:pt x="131976" y="284076"/>
                    <a:pt x="100428" y="220980"/>
                  </a:cubicBezTo>
                  <a:cubicBezTo>
                    <a:pt x="96332" y="212789"/>
                    <a:pt x="89284" y="206311"/>
                    <a:pt x="85188" y="198120"/>
                  </a:cubicBezTo>
                  <a:cubicBezTo>
                    <a:pt x="72793" y="173330"/>
                    <a:pt x="84166" y="174238"/>
                    <a:pt x="62328" y="152400"/>
                  </a:cubicBezTo>
                  <a:cubicBezTo>
                    <a:pt x="55852" y="145924"/>
                    <a:pt x="47088" y="142240"/>
                    <a:pt x="39468" y="137160"/>
                  </a:cubicBezTo>
                  <a:cubicBezTo>
                    <a:pt x="35208" y="120122"/>
                    <a:pt x="24029" y="72091"/>
                    <a:pt x="16608" y="60960"/>
                  </a:cubicBezTo>
                  <a:cubicBezTo>
                    <a:pt x="11528" y="53340"/>
                    <a:pt x="3589" y="46985"/>
                    <a:pt x="1368" y="38100"/>
                  </a:cubicBezTo>
                  <a:cubicBezTo>
                    <a:pt x="-1712" y="25779"/>
                    <a:pt x="1368" y="12700"/>
                    <a:pt x="1368" y="0"/>
                  </a:cubicBezTo>
                </a:path>
              </a:pathLst>
            </a:cu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MX"/>
            </a:p>
          </p:txBody>
        </p:sp>
        <p:sp>
          <p:nvSpPr>
            <p:cNvPr id="11" name="Forma libre 10"/>
            <p:cNvSpPr/>
            <p:nvPr/>
          </p:nvSpPr>
          <p:spPr bwMode="auto">
            <a:xfrm>
              <a:off x="4746625" y="2476500"/>
              <a:ext cx="527050" cy="2035175"/>
            </a:xfrm>
            <a:custGeom>
              <a:avLst/>
              <a:gdLst>
                <a:gd name="connsiteX0" fmla="*/ 0 w 526053"/>
                <a:gd name="connsiteY0" fmla="*/ 0 h 2034540"/>
                <a:gd name="connsiteX1" fmla="*/ 68580 w 526053"/>
                <a:gd name="connsiteY1" fmla="*/ 83820 h 2034540"/>
                <a:gd name="connsiteX2" fmla="*/ 83820 w 526053"/>
                <a:gd name="connsiteY2" fmla="*/ 129540 h 2034540"/>
                <a:gd name="connsiteX3" fmla="*/ 99060 w 526053"/>
                <a:gd name="connsiteY3" fmla="*/ 152400 h 2034540"/>
                <a:gd name="connsiteX4" fmla="*/ 114300 w 526053"/>
                <a:gd name="connsiteY4" fmla="*/ 198120 h 2034540"/>
                <a:gd name="connsiteX5" fmla="*/ 121920 w 526053"/>
                <a:gd name="connsiteY5" fmla="*/ 220980 h 2034540"/>
                <a:gd name="connsiteX6" fmla="*/ 137160 w 526053"/>
                <a:gd name="connsiteY6" fmla="*/ 243840 h 2034540"/>
                <a:gd name="connsiteX7" fmla="*/ 152400 w 526053"/>
                <a:gd name="connsiteY7" fmla="*/ 289560 h 2034540"/>
                <a:gd name="connsiteX8" fmla="*/ 175260 w 526053"/>
                <a:gd name="connsiteY8" fmla="*/ 335280 h 2034540"/>
                <a:gd name="connsiteX9" fmla="*/ 190500 w 526053"/>
                <a:gd name="connsiteY9" fmla="*/ 358140 h 2034540"/>
                <a:gd name="connsiteX10" fmla="*/ 198120 w 526053"/>
                <a:gd name="connsiteY10" fmla="*/ 381000 h 2034540"/>
                <a:gd name="connsiteX11" fmla="*/ 213360 w 526053"/>
                <a:gd name="connsiteY11" fmla="*/ 403860 h 2034540"/>
                <a:gd name="connsiteX12" fmla="*/ 228600 w 526053"/>
                <a:gd name="connsiteY12" fmla="*/ 449580 h 2034540"/>
                <a:gd name="connsiteX13" fmla="*/ 243840 w 526053"/>
                <a:gd name="connsiteY13" fmla="*/ 495300 h 2034540"/>
                <a:gd name="connsiteX14" fmla="*/ 251460 w 526053"/>
                <a:gd name="connsiteY14" fmla="*/ 518160 h 2034540"/>
                <a:gd name="connsiteX15" fmla="*/ 259080 w 526053"/>
                <a:gd name="connsiteY15" fmla="*/ 541020 h 2034540"/>
                <a:gd name="connsiteX16" fmla="*/ 274320 w 526053"/>
                <a:gd name="connsiteY16" fmla="*/ 563880 h 2034540"/>
                <a:gd name="connsiteX17" fmla="*/ 289560 w 526053"/>
                <a:gd name="connsiteY17" fmla="*/ 609600 h 2034540"/>
                <a:gd name="connsiteX18" fmla="*/ 304800 w 526053"/>
                <a:gd name="connsiteY18" fmla="*/ 655320 h 2034540"/>
                <a:gd name="connsiteX19" fmla="*/ 312420 w 526053"/>
                <a:gd name="connsiteY19" fmla="*/ 678180 h 2034540"/>
                <a:gd name="connsiteX20" fmla="*/ 342900 w 526053"/>
                <a:gd name="connsiteY20" fmla="*/ 723900 h 2034540"/>
                <a:gd name="connsiteX21" fmla="*/ 358140 w 526053"/>
                <a:gd name="connsiteY21" fmla="*/ 769620 h 2034540"/>
                <a:gd name="connsiteX22" fmla="*/ 373380 w 526053"/>
                <a:gd name="connsiteY22" fmla="*/ 792480 h 2034540"/>
                <a:gd name="connsiteX23" fmla="*/ 388620 w 526053"/>
                <a:gd name="connsiteY23" fmla="*/ 838200 h 2034540"/>
                <a:gd name="connsiteX24" fmla="*/ 411480 w 526053"/>
                <a:gd name="connsiteY24" fmla="*/ 883920 h 2034540"/>
                <a:gd name="connsiteX25" fmla="*/ 426720 w 526053"/>
                <a:gd name="connsiteY25" fmla="*/ 906780 h 2034540"/>
                <a:gd name="connsiteX26" fmla="*/ 449580 w 526053"/>
                <a:gd name="connsiteY26" fmla="*/ 975360 h 2034540"/>
                <a:gd name="connsiteX27" fmla="*/ 472440 w 526053"/>
                <a:gd name="connsiteY27" fmla="*/ 1043940 h 2034540"/>
                <a:gd name="connsiteX28" fmla="*/ 480060 w 526053"/>
                <a:gd name="connsiteY28" fmla="*/ 1066800 h 2034540"/>
                <a:gd name="connsiteX29" fmla="*/ 495300 w 526053"/>
                <a:gd name="connsiteY29" fmla="*/ 1135380 h 2034540"/>
                <a:gd name="connsiteX30" fmla="*/ 502920 w 526053"/>
                <a:gd name="connsiteY30" fmla="*/ 1188720 h 2034540"/>
                <a:gd name="connsiteX31" fmla="*/ 510540 w 526053"/>
                <a:gd name="connsiteY31" fmla="*/ 1386840 h 2034540"/>
                <a:gd name="connsiteX32" fmla="*/ 510540 w 526053"/>
                <a:gd name="connsiteY32" fmla="*/ 1569720 h 2034540"/>
                <a:gd name="connsiteX33" fmla="*/ 480060 w 526053"/>
                <a:gd name="connsiteY33" fmla="*/ 1638300 h 2034540"/>
                <a:gd name="connsiteX34" fmla="*/ 472440 w 526053"/>
                <a:gd name="connsiteY34" fmla="*/ 1661160 h 2034540"/>
                <a:gd name="connsiteX35" fmla="*/ 441960 w 526053"/>
                <a:gd name="connsiteY35" fmla="*/ 1706880 h 2034540"/>
                <a:gd name="connsiteX36" fmla="*/ 434340 w 526053"/>
                <a:gd name="connsiteY36" fmla="*/ 1729740 h 2034540"/>
                <a:gd name="connsiteX37" fmla="*/ 419100 w 526053"/>
                <a:gd name="connsiteY37" fmla="*/ 1752600 h 2034540"/>
                <a:gd name="connsiteX38" fmla="*/ 396240 w 526053"/>
                <a:gd name="connsiteY38" fmla="*/ 1828800 h 2034540"/>
                <a:gd name="connsiteX39" fmla="*/ 381000 w 526053"/>
                <a:gd name="connsiteY39" fmla="*/ 1874520 h 2034540"/>
                <a:gd name="connsiteX40" fmla="*/ 365760 w 526053"/>
                <a:gd name="connsiteY40" fmla="*/ 1920240 h 2034540"/>
                <a:gd name="connsiteX41" fmla="*/ 358140 w 526053"/>
                <a:gd name="connsiteY41" fmla="*/ 1943100 h 2034540"/>
                <a:gd name="connsiteX42" fmla="*/ 350520 w 526053"/>
                <a:gd name="connsiteY42" fmla="*/ 1965960 h 2034540"/>
                <a:gd name="connsiteX43" fmla="*/ 350520 w 526053"/>
                <a:gd name="connsiteY43" fmla="*/ 2034540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26053" h="2034540">
                  <a:moveTo>
                    <a:pt x="0" y="0"/>
                  </a:moveTo>
                  <a:cubicBezTo>
                    <a:pt x="50800" y="76200"/>
                    <a:pt x="22860" y="53340"/>
                    <a:pt x="68580" y="83820"/>
                  </a:cubicBezTo>
                  <a:cubicBezTo>
                    <a:pt x="73660" y="99060"/>
                    <a:pt x="74909" y="116174"/>
                    <a:pt x="83820" y="129540"/>
                  </a:cubicBezTo>
                  <a:cubicBezTo>
                    <a:pt x="88900" y="137160"/>
                    <a:pt x="95341" y="144031"/>
                    <a:pt x="99060" y="152400"/>
                  </a:cubicBezTo>
                  <a:cubicBezTo>
                    <a:pt x="105584" y="167080"/>
                    <a:pt x="109220" y="182880"/>
                    <a:pt x="114300" y="198120"/>
                  </a:cubicBezTo>
                  <a:cubicBezTo>
                    <a:pt x="116840" y="205740"/>
                    <a:pt x="117465" y="214297"/>
                    <a:pt x="121920" y="220980"/>
                  </a:cubicBezTo>
                  <a:cubicBezTo>
                    <a:pt x="127000" y="228600"/>
                    <a:pt x="133441" y="235471"/>
                    <a:pt x="137160" y="243840"/>
                  </a:cubicBezTo>
                  <a:cubicBezTo>
                    <a:pt x="143684" y="258520"/>
                    <a:pt x="143489" y="276194"/>
                    <a:pt x="152400" y="289560"/>
                  </a:cubicBezTo>
                  <a:cubicBezTo>
                    <a:pt x="196076" y="355074"/>
                    <a:pt x="143712" y="272184"/>
                    <a:pt x="175260" y="335280"/>
                  </a:cubicBezTo>
                  <a:cubicBezTo>
                    <a:pt x="179356" y="343471"/>
                    <a:pt x="186404" y="349949"/>
                    <a:pt x="190500" y="358140"/>
                  </a:cubicBezTo>
                  <a:cubicBezTo>
                    <a:pt x="194092" y="365324"/>
                    <a:pt x="194528" y="373816"/>
                    <a:pt x="198120" y="381000"/>
                  </a:cubicBezTo>
                  <a:cubicBezTo>
                    <a:pt x="202216" y="389191"/>
                    <a:pt x="209641" y="395491"/>
                    <a:pt x="213360" y="403860"/>
                  </a:cubicBezTo>
                  <a:cubicBezTo>
                    <a:pt x="219884" y="418540"/>
                    <a:pt x="223520" y="434340"/>
                    <a:pt x="228600" y="449580"/>
                  </a:cubicBezTo>
                  <a:lnTo>
                    <a:pt x="243840" y="495300"/>
                  </a:lnTo>
                  <a:lnTo>
                    <a:pt x="251460" y="518160"/>
                  </a:lnTo>
                  <a:cubicBezTo>
                    <a:pt x="254000" y="525780"/>
                    <a:pt x="254625" y="534337"/>
                    <a:pt x="259080" y="541020"/>
                  </a:cubicBezTo>
                  <a:cubicBezTo>
                    <a:pt x="264160" y="548640"/>
                    <a:pt x="270601" y="555511"/>
                    <a:pt x="274320" y="563880"/>
                  </a:cubicBezTo>
                  <a:cubicBezTo>
                    <a:pt x="280844" y="578560"/>
                    <a:pt x="284480" y="594360"/>
                    <a:pt x="289560" y="609600"/>
                  </a:cubicBezTo>
                  <a:lnTo>
                    <a:pt x="304800" y="655320"/>
                  </a:lnTo>
                  <a:cubicBezTo>
                    <a:pt x="307340" y="662940"/>
                    <a:pt x="307965" y="671497"/>
                    <a:pt x="312420" y="678180"/>
                  </a:cubicBezTo>
                  <a:cubicBezTo>
                    <a:pt x="322580" y="693420"/>
                    <a:pt x="337108" y="706524"/>
                    <a:pt x="342900" y="723900"/>
                  </a:cubicBezTo>
                  <a:cubicBezTo>
                    <a:pt x="347980" y="739140"/>
                    <a:pt x="349229" y="756254"/>
                    <a:pt x="358140" y="769620"/>
                  </a:cubicBezTo>
                  <a:cubicBezTo>
                    <a:pt x="363220" y="777240"/>
                    <a:pt x="369661" y="784111"/>
                    <a:pt x="373380" y="792480"/>
                  </a:cubicBezTo>
                  <a:cubicBezTo>
                    <a:pt x="379904" y="807160"/>
                    <a:pt x="379709" y="824834"/>
                    <a:pt x="388620" y="838200"/>
                  </a:cubicBezTo>
                  <a:cubicBezTo>
                    <a:pt x="432296" y="903714"/>
                    <a:pt x="379932" y="820824"/>
                    <a:pt x="411480" y="883920"/>
                  </a:cubicBezTo>
                  <a:cubicBezTo>
                    <a:pt x="415576" y="892111"/>
                    <a:pt x="423001" y="898411"/>
                    <a:pt x="426720" y="906780"/>
                  </a:cubicBezTo>
                  <a:lnTo>
                    <a:pt x="449580" y="975360"/>
                  </a:lnTo>
                  <a:lnTo>
                    <a:pt x="472440" y="1043940"/>
                  </a:lnTo>
                  <a:cubicBezTo>
                    <a:pt x="474980" y="1051560"/>
                    <a:pt x="478112" y="1059008"/>
                    <a:pt x="480060" y="1066800"/>
                  </a:cubicBezTo>
                  <a:cubicBezTo>
                    <a:pt x="486910" y="1094200"/>
                    <a:pt x="490463" y="1106358"/>
                    <a:pt x="495300" y="1135380"/>
                  </a:cubicBezTo>
                  <a:cubicBezTo>
                    <a:pt x="498253" y="1153096"/>
                    <a:pt x="500380" y="1170940"/>
                    <a:pt x="502920" y="1188720"/>
                  </a:cubicBezTo>
                  <a:cubicBezTo>
                    <a:pt x="505460" y="1254760"/>
                    <a:pt x="506417" y="1320880"/>
                    <a:pt x="510540" y="1386840"/>
                  </a:cubicBezTo>
                  <a:cubicBezTo>
                    <a:pt x="518185" y="1509152"/>
                    <a:pt x="541255" y="1323999"/>
                    <a:pt x="510540" y="1569720"/>
                  </a:cubicBezTo>
                  <a:cubicBezTo>
                    <a:pt x="503987" y="1622144"/>
                    <a:pt x="497608" y="1603205"/>
                    <a:pt x="480060" y="1638300"/>
                  </a:cubicBezTo>
                  <a:cubicBezTo>
                    <a:pt x="476468" y="1645484"/>
                    <a:pt x="476341" y="1654139"/>
                    <a:pt x="472440" y="1661160"/>
                  </a:cubicBezTo>
                  <a:cubicBezTo>
                    <a:pt x="463545" y="1677171"/>
                    <a:pt x="447752" y="1689504"/>
                    <a:pt x="441960" y="1706880"/>
                  </a:cubicBezTo>
                  <a:cubicBezTo>
                    <a:pt x="439420" y="1714500"/>
                    <a:pt x="437932" y="1722556"/>
                    <a:pt x="434340" y="1729740"/>
                  </a:cubicBezTo>
                  <a:cubicBezTo>
                    <a:pt x="430244" y="1737931"/>
                    <a:pt x="422819" y="1744231"/>
                    <a:pt x="419100" y="1752600"/>
                  </a:cubicBezTo>
                  <a:cubicBezTo>
                    <a:pt x="402521" y="1789903"/>
                    <a:pt x="406470" y="1794700"/>
                    <a:pt x="396240" y="1828800"/>
                  </a:cubicBezTo>
                  <a:cubicBezTo>
                    <a:pt x="391624" y="1844187"/>
                    <a:pt x="386080" y="1859280"/>
                    <a:pt x="381000" y="1874520"/>
                  </a:cubicBezTo>
                  <a:lnTo>
                    <a:pt x="365760" y="1920240"/>
                  </a:lnTo>
                  <a:lnTo>
                    <a:pt x="358140" y="1943100"/>
                  </a:lnTo>
                  <a:cubicBezTo>
                    <a:pt x="355600" y="1950720"/>
                    <a:pt x="350520" y="1957928"/>
                    <a:pt x="350520" y="1965960"/>
                  </a:cubicBezTo>
                  <a:lnTo>
                    <a:pt x="350520" y="203454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2" name="Forma libre 11"/>
            <p:cNvSpPr/>
            <p:nvPr/>
          </p:nvSpPr>
          <p:spPr bwMode="auto">
            <a:xfrm>
              <a:off x="5692775" y="1136650"/>
              <a:ext cx="2057400" cy="1812925"/>
            </a:xfrm>
            <a:custGeom>
              <a:avLst/>
              <a:gdLst>
                <a:gd name="connsiteX0" fmla="*/ 0 w 2057400"/>
                <a:gd name="connsiteY0" fmla="*/ 0 h 1813560"/>
                <a:gd name="connsiteX1" fmla="*/ 30480 w 2057400"/>
                <a:gd name="connsiteY1" fmla="*/ 38100 h 1813560"/>
                <a:gd name="connsiteX2" fmla="*/ 45720 w 2057400"/>
                <a:gd name="connsiteY2" fmla="*/ 60960 h 1813560"/>
                <a:gd name="connsiteX3" fmla="*/ 68580 w 2057400"/>
                <a:gd name="connsiteY3" fmla="*/ 83820 h 1813560"/>
                <a:gd name="connsiteX4" fmla="*/ 99060 w 2057400"/>
                <a:gd name="connsiteY4" fmla="*/ 129540 h 1813560"/>
                <a:gd name="connsiteX5" fmla="*/ 144780 w 2057400"/>
                <a:gd name="connsiteY5" fmla="*/ 160020 h 1813560"/>
                <a:gd name="connsiteX6" fmla="*/ 167640 w 2057400"/>
                <a:gd name="connsiteY6" fmla="*/ 175260 h 1813560"/>
                <a:gd name="connsiteX7" fmla="*/ 205740 w 2057400"/>
                <a:gd name="connsiteY7" fmla="*/ 220980 h 1813560"/>
                <a:gd name="connsiteX8" fmla="*/ 236220 w 2057400"/>
                <a:gd name="connsiteY8" fmla="*/ 266700 h 1813560"/>
                <a:gd name="connsiteX9" fmla="*/ 251460 w 2057400"/>
                <a:gd name="connsiteY9" fmla="*/ 289560 h 1813560"/>
                <a:gd name="connsiteX10" fmla="*/ 266700 w 2057400"/>
                <a:gd name="connsiteY10" fmla="*/ 312420 h 1813560"/>
                <a:gd name="connsiteX11" fmla="*/ 289560 w 2057400"/>
                <a:gd name="connsiteY11" fmla="*/ 335280 h 1813560"/>
                <a:gd name="connsiteX12" fmla="*/ 342900 w 2057400"/>
                <a:gd name="connsiteY12" fmla="*/ 388620 h 1813560"/>
                <a:gd name="connsiteX13" fmla="*/ 373380 w 2057400"/>
                <a:gd name="connsiteY13" fmla="*/ 426720 h 1813560"/>
                <a:gd name="connsiteX14" fmla="*/ 388620 w 2057400"/>
                <a:gd name="connsiteY14" fmla="*/ 449580 h 1813560"/>
                <a:gd name="connsiteX15" fmla="*/ 411480 w 2057400"/>
                <a:gd name="connsiteY15" fmla="*/ 464820 h 1813560"/>
                <a:gd name="connsiteX16" fmla="*/ 441960 w 2057400"/>
                <a:gd name="connsiteY16" fmla="*/ 495300 h 1813560"/>
                <a:gd name="connsiteX17" fmla="*/ 472440 w 2057400"/>
                <a:gd name="connsiteY17" fmla="*/ 525780 h 1813560"/>
                <a:gd name="connsiteX18" fmla="*/ 480060 w 2057400"/>
                <a:gd name="connsiteY18" fmla="*/ 548640 h 1813560"/>
                <a:gd name="connsiteX19" fmla="*/ 502920 w 2057400"/>
                <a:gd name="connsiteY19" fmla="*/ 563880 h 1813560"/>
                <a:gd name="connsiteX20" fmla="*/ 548640 w 2057400"/>
                <a:gd name="connsiteY20" fmla="*/ 632460 h 1813560"/>
                <a:gd name="connsiteX21" fmla="*/ 563880 w 2057400"/>
                <a:gd name="connsiteY21" fmla="*/ 655320 h 1813560"/>
                <a:gd name="connsiteX22" fmla="*/ 609600 w 2057400"/>
                <a:gd name="connsiteY22" fmla="*/ 693420 h 1813560"/>
                <a:gd name="connsiteX23" fmla="*/ 640080 w 2057400"/>
                <a:gd name="connsiteY23" fmla="*/ 739140 h 1813560"/>
                <a:gd name="connsiteX24" fmla="*/ 647700 w 2057400"/>
                <a:gd name="connsiteY24" fmla="*/ 762000 h 1813560"/>
                <a:gd name="connsiteX25" fmla="*/ 678180 w 2057400"/>
                <a:gd name="connsiteY25" fmla="*/ 807720 h 1813560"/>
                <a:gd name="connsiteX26" fmla="*/ 693420 w 2057400"/>
                <a:gd name="connsiteY26" fmla="*/ 830580 h 1813560"/>
                <a:gd name="connsiteX27" fmla="*/ 716280 w 2057400"/>
                <a:gd name="connsiteY27" fmla="*/ 853440 h 1813560"/>
                <a:gd name="connsiteX28" fmla="*/ 769620 w 2057400"/>
                <a:gd name="connsiteY28" fmla="*/ 914400 h 1813560"/>
                <a:gd name="connsiteX29" fmla="*/ 777240 w 2057400"/>
                <a:gd name="connsiteY29" fmla="*/ 937260 h 1813560"/>
                <a:gd name="connsiteX30" fmla="*/ 822960 w 2057400"/>
                <a:gd name="connsiteY30" fmla="*/ 967740 h 1813560"/>
                <a:gd name="connsiteX31" fmla="*/ 830580 w 2057400"/>
                <a:gd name="connsiteY31" fmla="*/ 990600 h 1813560"/>
                <a:gd name="connsiteX32" fmla="*/ 853440 w 2057400"/>
                <a:gd name="connsiteY32" fmla="*/ 998220 h 1813560"/>
                <a:gd name="connsiteX33" fmla="*/ 876300 w 2057400"/>
                <a:gd name="connsiteY33" fmla="*/ 1013460 h 1813560"/>
                <a:gd name="connsiteX34" fmla="*/ 899160 w 2057400"/>
                <a:gd name="connsiteY34" fmla="*/ 1021080 h 1813560"/>
                <a:gd name="connsiteX35" fmla="*/ 944880 w 2057400"/>
                <a:gd name="connsiteY35" fmla="*/ 1051560 h 1813560"/>
                <a:gd name="connsiteX36" fmla="*/ 967740 w 2057400"/>
                <a:gd name="connsiteY36" fmla="*/ 1059180 h 1813560"/>
                <a:gd name="connsiteX37" fmla="*/ 1036320 w 2057400"/>
                <a:gd name="connsiteY37" fmla="*/ 1097280 h 1813560"/>
                <a:gd name="connsiteX38" fmla="*/ 1074420 w 2057400"/>
                <a:gd name="connsiteY38" fmla="*/ 1127760 h 1813560"/>
                <a:gd name="connsiteX39" fmla="*/ 1120140 w 2057400"/>
                <a:gd name="connsiteY39" fmla="*/ 1158240 h 1813560"/>
                <a:gd name="connsiteX40" fmla="*/ 1143000 w 2057400"/>
                <a:gd name="connsiteY40" fmla="*/ 1173480 h 1813560"/>
                <a:gd name="connsiteX41" fmla="*/ 1188720 w 2057400"/>
                <a:gd name="connsiteY41" fmla="*/ 1188720 h 1813560"/>
                <a:gd name="connsiteX42" fmla="*/ 1211580 w 2057400"/>
                <a:gd name="connsiteY42" fmla="*/ 1196340 h 1813560"/>
                <a:gd name="connsiteX43" fmla="*/ 1257300 w 2057400"/>
                <a:gd name="connsiteY43" fmla="*/ 1219200 h 1813560"/>
                <a:gd name="connsiteX44" fmla="*/ 1318260 w 2057400"/>
                <a:gd name="connsiteY44" fmla="*/ 1257300 h 1813560"/>
                <a:gd name="connsiteX45" fmla="*/ 1341120 w 2057400"/>
                <a:gd name="connsiteY45" fmla="*/ 1272540 h 1813560"/>
                <a:gd name="connsiteX46" fmla="*/ 1386840 w 2057400"/>
                <a:gd name="connsiteY46" fmla="*/ 1287780 h 1813560"/>
                <a:gd name="connsiteX47" fmla="*/ 1409700 w 2057400"/>
                <a:gd name="connsiteY47" fmla="*/ 1303020 h 1813560"/>
                <a:gd name="connsiteX48" fmla="*/ 1455420 w 2057400"/>
                <a:gd name="connsiteY48" fmla="*/ 1318260 h 1813560"/>
                <a:gd name="connsiteX49" fmla="*/ 1493520 w 2057400"/>
                <a:gd name="connsiteY49" fmla="*/ 1348740 h 1813560"/>
                <a:gd name="connsiteX50" fmla="*/ 1508760 w 2057400"/>
                <a:gd name="connsiteY50" fmla="*/ 1371600 h 1813560"/>
                <a:gd name="connsiteX51" fmla="*/ 1531620 w 2057400"/>
                <a:gd name="connsiteY51" fmla="*/ 1386840 h 1813560"/>
                <a:gd name="connsiteX52" fmla="*/ 1569720 w 2057400"/>
                <a:gd name="connsiteY52" fmla="*/ 1432560 h 1813560"/>
                <a:gd name="connsiteX53" fmla="*/ 1592580 w 2057400"/>
                <a:gd name="connsiteY53" fmla="*/ 1447800 h 1813560"/>
                <a:gd name="connsiteX54" fmla="*/ 1607820 w 2057400"/>
                <a:gd name="connsiteY54" fmla="*/ 1470660 h 1813560"/>
                <a:gd name="connsiteX55" fmla="*/ 1630680 w 2057400"/>
                <a:gd name="connsiteY55" fmla="*/ 1485900 h 1813560"/>
                <a:gd name="connsiteX56" fmla="*/ 1638300 w 2057400"/>
                <a:gd name="connsiteY56" fmla="*/ 1508760 h 1813560"/>
                <a:gd name="connsiteX57" fmla="*/ 1676400 w 2057400"/>
                <a:gd name="connsiteY57" fmla="*/ 1516380 h 1813560"/>
                <a:gd name="connsiteX58" fmla="*/ 1699260 w 2057400"/>
                <a:gd name="connsiteY58" fmla="*/ 1524000 h 1813560"/>
                <a:gd name="connsiteX59" fmla="*/ 1722120 w 2057400"/>
                <a:gd name="connsiteY59" fmla="*/ 1539240 h 1813560"/>
                <a:gd name="connsiteX60" fmla="*/ 1744980 w 2057400"/>
                <a:gd name="connsiteY60" fmla="*/ 1546860 h 1813560"/>
                <a:gd name="connsiteX61" fmla="*/ 1767840 w 2057400"/>
                <a:gd name="connsiteY61" fmla="*/ 1562100 h 1813560"/>
                <a:gd name="connsiteX62" fmla="*/ 1859280 w 2057400"/>
                <a:gd name="connsiteY62" fmla="*/ 1607820 h 1813560"/>
                <a:gd name="connsiteX63" fmla="*/ 1950720 w 2057400"/>
                <a:gd name="connsiteY63" fmla="*/ 1668780 h 1813560"/>
                <a:gd name="connsiteX64" fmla="*/ 1973580 w 2057400"/>
                <a:gd name="connsiteY64" fmla="*/ 1684020 h 1813560"/>
                <a:gd name="connsiteX65" fmla="*/ 1996440 w 2057400"/>
                <a:gd name="connsiteY65" fmla="*/ 1699260 h 1813560"/>
                <a:gd name="connsiteX66" fmla="*/ 2011680 w 2057400"/>
                <a:gd name="connsiteY66" fmla="*/ 1722120 h 1813560"/>
                <a:gd name="connsiteX67" fmla="*/ 2019300 w 2057400"/>
                <a:gd name="connsiteY67" fmla="*/ 1744980 h 1813560"/>
                <a:gd name="connsiteX68" fmla="*/ 2049780 w 2057400"/>
                <a:gd name="connsiteY68" fmla="*/ 1790700 h 1813560"/>
                <a:gd name="connsiteX69" fmla="*/ 2057400 w 2057400"/>
                <a:gd name="connsiteY69" fmla="*/ 181356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057400" h="1813560">
                  <a:moveTo>
                    <a:pt x="0" y="0"/>
                  </a:moveTo>
                  <a:cubicBezTo>
                    <a:pt x="10160" y="12700"/>
                    <a:pt x="20722" y="25089"/>
                    <a:pt x="30480" y="38100"/>
                  </a:cubicBezTo>
                  <a:cubicBezTo>
                    <a:pt x="35975" y="45426"/>
                    <a:pt x="39857" y="53925"/>
                    <a:pt x="45720" y="60960"/>
                  </a:cubicBezTo>
                  <a:cubicBezTo>
                    <a:pt x="52619" y="69239"/>
                    <a:pt x="61964" y="75314"/>
                    <a:pt x="68580" y="83820"/>
                  </a:cubicBezTo>
                  <a:cubicBezTo>
                    <a:pt x="79825" y="98278"/>
                    <a:pt x="83820" y="119380"/>
                    <a:pt x="99060" y="129540"/>
                  </a:cubicBezTo>
                  <a:lnTo>
                    <a:pt x="144780" y="160020"/>
                  </a:lnTo>
                  <a:lnTo>
                    <a:pt x="167640" y="175260"/>
                  </a:lnTo>
                  <a:cubicBezTo>
                    <a:pt x="222098" y="256948"/>
                    <a:pt x="137290" y="132973"/>
                    <a:pt x="205740" y="220980"/>
                  </a:cubicBezTo>
                  <a:cubicBezTo>
                    <a:pt x="216985" y="235438"/>
                    <a:pt x="226060" y="251460"/>
                    <a:pt x="236220" y="266700"/>
                  </a:cubicBezTo>
                  <a:lnTo>
                    <a:pt x="251460" y="289560"/>
                  </a:lnTo>
                  <a:cubicBezTo>
                    <a:pt x="256540" y="297180"/>
                    <a:pt x="260224" y="305944"/>
                    <a:pt x="266700" y="312420"/>
                  </a:cubicBezTo>
                  <a:cubicBezTo>
                    <a:pt x="274320" y="320040"/>
                    <a:pt x="282944" y="326774"/>
                    <a:pt x="289560" y="335280"/>
                  </a:cubicBezTo>
                  <a:cubicBezTo>
                    <a:pt x="332356" y="390303"/>
                    <a:pt x="299217" y="374059"/>
                    <a:pt x="342900" y="388620"/>
                  </a:cubicBezTo>
                  <a:cubicBezTo>
                    <a:pt x="357735" y="433124"/>
                    <a:pt x="338913" y="392253"/>
                    <a:pt x="373380" y="426720"/>
                  </a:cubicBezTo>
                  <a:cubicBezTo>
                    <a:pt x="379856" y="433196"/>
                    <a:pt x="382144" y="443104"/>
                    <a:pt x="388620" y="449580"/>
                  </a:cubicBezTo>
                  <a:cubicBezTo>
                    <a:pt x="395096" y="456056"/>
                    <a:pt x="404527" y="458860"/>
                    <a:pt x="411480" y="464820"/>
                  </a:cubicBezTo>
                  <a:cubicBezTo>
                    <a:pt x="422389" y="474171"/>
                    <a:pt x="431800" y="485140"/>
                    <a:pt x="441960" y="495300"/>
                  </a:cubicBezTo>
                  <a:cubicBezTo>
                    <a:pt x="462280" y="556260"/>
                    <a:pt x="431800" y="485140"/>
                    <a:pt x="472440" y="525780"/>
                  </a:cubicBezTo>
                  <a:cubicBezTo>
                    <a:pt x="478120" y="531460"/>
                    <a:pt x="475042" y="542368"/>
                    <a:pt x="480060" y="548640"/>
                  </a:cubicBezTo>
                  <a:cubicBezTo>
                    <a:pt x="485781" y="555791"/>
                    <a:pt x="495300" y="558800"/>
                    <a:pt x="502920" y="563880"/>
                  </a:cubicBezTo>
                  <a:lnTo>
                    <a:pt x="548640" y="632460"/>
                  </a:lnTo>
                  <a:cubicBezTo>
                    <a:pt x="553720" y="640080"/>
                    <a:pt x="556260" y="650240"/>
                    <a:pt x="563880" y="655320"/>
                  </a:cubicBezTo>
                  <a:cubicBezTo>
                    <a:pt x="595706" y="676538"/>
                    <a:pt x="580264" y="664084"/>
                    <a:pt x="609600" y="693420"/>
                  </a:cubicBezTo>
                  <a:cubicBezTo>
                    <a:pt x="627718" y="747775"/>
                    <a:pt x="602027" y="682061"/>
                    <a:pt x="640080" y="739140"/>
                  </a:cubicBezTo>
                  <a:cubicBezTo>
                    <a:pt x="644535" y="745823"/>
                    <a:pt x="643799" y="754979"/>
                    <a:pt x="647700" y="762000"/>
                  </a:cubicBezTo>
                  <a:cubicBezTo>
                    <a:pt x="656595" y="778011"/>
                    <a:pt x="668020" y="792480"/>
                    <a:pt x="678180" y="807720"/>
                  </a:cubicBezTo>
                  <a:cubicBezTo>
                    <a:pt x="683260" y="815340"/>
                    <a:pt x="686944" y="824104"/>
                    <a:pt x="693420" y="830580"/>
                  </a:cubicBezTo>
                  <a:cubicBezTo>
                    <a:pt x="701040" y="838200"/>
                    <a:pt x="709664" y="844934"/>
                    <a:pt x="716280" y="853440"/>
                  </a:cubicBezTo>
                  <a:cubicBezTo>
                    <a:pt x="764149" y="914986"/>
                    <a:pt x="725365" y="884897"/>
                    <a:pt x="769620" y="914400"/>
                  </a:cubicBezTo>
                  <a:cubicBezTo>
                    <a:pt x="772160" y="922020"/>
                    <a:pt x="771560" y="931580"/>
                    <a:pt x="777240" y="937260"/>
                  </a:cubicBezTo>
                  <a:cubicBezTo>
                    <a:pt x="790192" y="950212"/>
                    <a:pt x="822960" y="967740"/>
                    <a:pt x="822960" y="967740"/>
                  </a:cubicBezTo>
                  <a:cubicBezTo>
                    <a:pt x="825500" y="975360"/>
                    <a:pt x="824900" y="984920"/>
                    <a:pt x="830580" y="990600"/>
                  </a:cubicBezTo>
                  <a:cubicBezTo>
                    <a:pt x="836260" y="996280"/>
                    <a:pt x="846256" y="994628"/>
                    <a:pt x="853440" y="998220"/>
                  </a:cubicBezTo>
                  <a:cubicBezTo>
                    <a:pt x="861631" y="1002316"/>
                    <a:pt x="868109" y="1009364"/>
                    <a:pt x="876300" y="1013460"/>
                  </a:cubicBezTo>
                  <a:cubicBezTo>
                    <a:pt x="883484" y="1017052"/>
                    <a:pt x="892139" y="1017179"/>
                    <a:pt x="899160" y="1021080"/>
                  </a:cubicBezTo>
                  <a:cubicBezTo>
                    <a:pt x="915171" y="1029975"/>
                    <a:pt x="927504" y="1045768"/>
                    <a:pt x="944880" y="1051560"/>
                  </a:cubicBezTo>
                  <a:cubicBezTo>
                    <a:pt x="952500" y="1054100"/>
                    <a:pt x="960719" y="1055279"/>
                    <a:pt x="967740" y="1059180"/>
                  </a:cubicBezTo>
                  <a:cubicBezTo>
                    <a:pt x="1046345" y="1102849"/>
                    <a:pt x="984594" y="1080038"/>
                    <a:pt x="1036320" y="1097280"/>
                  </a:cubicBezTo>
                  <a:cubicBezTo>
                    <a:pt x="1064479" y="1139519"/>
                    <a:pt x="1035449" y="1106109"/>
                    <a:pt x="1074420" y="1127760"/>
                  </a:cubicBezTo>
                  <a:cubicBezTo>
                    <a:pt x="1090431" y="1136655"/>
                    <a:pt x="1104900" y="1148080"/>
                    <a:pt x="1120140" y="1158240"/>
                  </a:cubicBezTo>
                  <a:cubicBezTo>
                    <a:pt x="1127760" y="1163320"/>
                    <a:pt x="1134312" y="1170584"/>
                    <a:pt x="1143000" y="1173480"/>
                  </a:cubicBezTo>
                  <a:lnTo>
                    <a:pt x="1188720" y="1188720"/>
                  </a:lnTo>
                  <a:cubicBezTo>
                    <a:pt x="1196340" y="1191260"/>
                    <a:pt x="1204897" y="1191885"/>
                    <a:pt x="1211580" y="1196340"/>
                  </a:cubicBezTo>
                  <a:cubicBezTo>
                    <a:pt x="1241123" y="1216035"/>
                    <a:pt x="1225752" y="1208684"/>
                    <a:pt x="1257300" y="1219200"/>
                  </a:cubicBezTo>
                  <a:cubicBezTo>
                    <a:pt x="1293858" y="1274037"/>
                    <a:pt x="1242089" y="1206519"/>
                    <a:pt x="1318260" y="1257300"/>
                  </a:cubicBezTo>
                  <a:cubicBezTo>
                    <a:pt x="1325880" y="1262380"/>
                    <a:pt x="1332751" y="1268821"/>
                    <a:pt x="1341120" y="1272540"/>
                  </a:cubicBezTo>
                  <a:cubicBezTo>
                    <a:pt x="1355800" y="1279064"/>
                    <a:pt x="1373474" y="1278869"/>
                    <a:pt x="1386840" y="1287780"/>
                  </a:cubicBezTo>
                  <a:cubicBezTo>
                    <a:pt x="1394460" y="1292860"/>
                    <a:pt x="1401331" y="1299301"/>
                    <a:pt x="1409700" y="1303020"/>
                  </a:cubicBezTo>
                  <a:cubicBezTo>
                    <a:pt x="1424380" y="1309544"/>
                    <a:pt x="1455420" y="1318260"/>
                    <a:pt x="1455420" y="1318260"/>
                  </a:cubicBezTo>
                  <a:cubicBezTo>
                    <a:pt x="1499096" y="1383774"/>
                    <a:pt x="1440940" y="1306676"/>
                    <a:pt x="1493520" y="1348740"/>
                  </a:cubicBezTo>
                  <a:cubicBezTo>
                    <a:pt x="1500671" y="1354461"/>
                    <a:pt x="1502284" y="1365124"/>
                    <a:pt x="1508760" y="1371600"/>
                  </a:cubicBezTo>
                  <a:cubicBezTo>
                    <a:pt x="1515236" y="1378076"/>
                    <a:pt x="1524585" y="1380977"/>
                    <a:pt x="1531620" y="1386840"/>
                  </a:cubicBezTo>
                  <a:cubicBezTo>
                    <a:pt x="1606520" y="1449257"/>
                    <a:pt x="1509780" y="1372620"/>
                    <a:pt x="1569720" y="1432560"/>
                  </a:cubicBezTo>
                  <a:cubicBezTo>
                    <a:pt x="1576196" y="1439036"/>
                    <a:pt x="1584960" y="1442720"/>
                    <a:pt x="1592580" y="1447800"/>
                  </a:cubicBezTo>
                  <a:cubicBezTo>
                    <a:pt x="1597660" y="1455420"/>
                    <a:pt x="1601344" y="1464184"/>
                    <a:pt x="1607820" y="1470660"/>
                  </a:cubicBezTo>
                  <a:cubicBezTo>
                    <a:pt x="1614296" y="1477136"/>
                    <a:pt x="1624959" y="1478749"/>
                    <a:pt x="1630680" y="1485900"/>
                  </a:cubicBezTo>
                  <a:cubicBezTo>
                    <a:pt x="1635698" y="1492172"/>
                    <a:pt x="1631617" y="1504305"/>
                    <a:pt x="1638300" y="1508760"/>
                  </a:cubicBezTo>
                  <a:cubicBezTo>
                    <a:pt x="1649076" y="1515944"/>
                    <a:pt x="1663835" y="1513239"/>
                    <a:pt x="1676400" y="1516380"/>
                  </a:cubicBezTo>
                  <a:cubicBezTo>
                    <a:pt x="1684192" y="1518328"/>
                    <a:pt x="1692076" y="1520408"/>
                    <a:pt x="1699260" y="1524000"/>
                  </a:cubicBezTo>
                  <a:cubicBezTo>
                    <a:pt x="1707451" y="1528096"/>
                    <a:pt x="1713929" y="1535144"/>
                    <a:pt x="1722120" y="1539240"/>
                  </a:cubicBezTo>
                  <a:cubicBezTo>
                    <a:pt x="1729304" y="1542832"/>
                    <a:pt x="1737796" y="1543268"/>
                    <a:pt x="1744980" y="1546860"/>
                  </a:cubicBezTo>
                  <a:cubicBezTo>
                    <a:pt x="1753171" y="1550956"/>
                    <a:pt x="1759471" y="1558381"/>
                    <a:pt x="1767840" y="1562100"/>
                  </a:cubicBezTo>
                  <a:cubicBezTo>
                    <a:pt x="1862484" y="1604164"/>
                    <a:pt x="1764223" y="1544449"/>
                    <a:pt x="1859280" y="1607820"/>
                  </a:cubicBezTo>
                  <a:lnTo>
                    <a:pt x="1950720" y="1668780"/>
                  </a:lnTo>
                  <a:lnTo>
                    <a:pt x="1973580" y="1684020"/>
                  </a:lnTo>
                  <a:lnTo>
                    <a:pt x="1996440" y="1699260"/>
                  </a:lnTo>
                  <a:cubicBezTo>
                    <a:pt x="2001520" y="1706880"/>
                    <a:pt x="2007584" y="1713929"/>
                    <a:pt x="2011680" y="1722120"/>
                  </a:cubicBezTo>
                  <a:cubicBezTo>
                    <a:pt x="2015272" y="1729304"/>
                    <a:pt x="2015399" y="1737959"/>
                    <a:pt x="2019300" y="1744980"/>
                  </a:cubicBezTo>
                  <a:cubicBezTo>
                    <a:pt x="2028195" y="1760991"/>
                    <a:pt x="2043988" y="1773324"/>
                    <a:pt x="2049780" y="1790700"/>
                  </a:cubicBezTo>
                  <a:lnTo>
                    <a:pt x="2057400" y="181356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MX"/>
            </a:p>
          </p:txBody>
        </p:sp>
      </p:grpSp>
      <p:sp>
        <p:nvSpPr>
          <p:cNvPr id="3" name="Marcador de número de diapositiva 2"/>
          <p:cNvSpPr>
            <a:spLocks noGrp="1"/>
          </p:cNvSpPr>
          <p:nvPr>
            <p:ph type="sldNum" sz="quarter" idx="12"/>
          </p:nvPr>
        </p:nvSpPr>
        <p:spPr/>
        <p:txBody>
          <a:bodyPr/>
          <a:lstStyle/>
          <a:p>
            <a:fld id="{F39AA125-58B9-46E3-80C7-15B76B32D137}" type="slidenum">
              <a:rPr lang="es-ES" smtClean="0"/>
              <a:t>37</a:t>
            </a:fld>
            <a:endParaRPr lang="es-ES"/>
          </a:p>
        </p:txBody>
      </p:sp>
    </p:spTree>
    <p:extLst>
      <p:ext uri="{BB962C8B-B14F-4D97-AF65-F5344CB8AC3E}">
        <p14:creationId xmlns:p14="http://schemas.microsoft.com/office/powerpoint/2010/main" val="71631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6"/>
          <p:cNvGrpSpPr>
            <a:grpSpLocks/>
          </p:cNvGrpSpPr>
          <p:nvPr/>
        </p:nvGrpSpPr>
        <p:grpSpPr bwMode="auto">
          <a:xfrm>
            <a:off x="106363" y="177800"/>
            <a:ext cx="9072563" cy="6473826"/>
            <a:chOff x="67" y="112"/>
            <a:chExt cx="5715" cy="4078"/>
          </a:xfrm>
        </p:grpSpPr>
        <p:pic>
          <p:nvPicPr>
            <p:cNvPr id="103428" name="Picture 4" descr="1 (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 y="112"/>
              <a:ext cx="5152"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Rectangle 5"/>
            <p:cNvSpPr>
              <a:spLocks noChangeArrowheads="1"/>
            </p:cNvSpPr>
            <p:nvPr/>
          </p:nvSpPr>
          <p:spPr bwMode="auto">
            <a:xfrm>
              <a:off x="67" y="3608"/>
              <a:ext cx="5715"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Pata del flujo de tierras intermedio B, el cual fue de magnitud intermedia entre los otros dos. Se notan restos de los materiales del flujo en la orilla opuesta del río (orilla derecha). 27 de diciembre/1988.</a:t>
              </a:r>
              <a:endParaRPr lang="es-ES" altLang="es-CO" sz="1800" dirty="0"/>
            </a:p>
          </p:txBody>
        </p:sp>
      </p:grpSp>
      <p:cxnSp>
        <p:nvCxnSpPr>
          <p:cNvPr id="5" name="Conector recto de flecha 4"/>
          <p:cNvCxnSpPr/>
          <p:nvPr/>
        </p:nvCxnSpPr>
        <p:spPr>
          <a:xfrm flipH="1" flipV="1">
            <a:off x="6084888" y="2814638"/>
            <a:ext cx="935037" cy="7143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F39AA125-58B9-46E3-80C7-15B76B32D137}" type="slidenum">
              <a:rPr lang="es-ES" smtClean="0"/>
              <a:t>38</a:t>
            </a:fld>
            <a:endParaRPr lang="es-ES"/>
          </a:p>
        </p:txBody>
      </p:sp>
    </p:spTree>
    <p:extLst>
      <p:ext uri="{BB962C8B-B14F-4D97-AF65-F5344CB8AC3E}">
        <p14:creationId xmlns:p14="http://schemas.microsoft.com/office/powerpoint/2010/main" val="1198732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6"/>
          <p:cNvGrpSpPr>
            <a:grpSpLocks/>
          </p:cNvGrpSpPr>
          <p:nvPr/>
        </p:nvGrpSpPr>
        <p:grpSpPr bwMode="auto">
          <a:xfrm>
            <a:off x="484188" y="293688"/>
            <a:ext cx="8264525" cy="6119812"/>
            <a:chOff x="305" y="185"/>
            <a:chExt cx="5206" cy="3855"/>
          </a:xfrm>
        </p:grpSpPr>
        <p:pic>
          <p:nvPicPr>
            <p:cNvPr id="104452" name="Picture 4" descr="1 (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 y="185"/>
              <a:ext cx="2689" cy="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5"/>
            <p:cNvSpPr>
              <a:spLocks noChangeArrowheads="1"/>
            </p:cNvSpPr>
            <p:nvPr/>
          </p:nvSpPr>
          <p:spPr bwMode="auto">
            <a:xfrm>
              <a:off x="3152" y="1472"/>
              <a:ext cx="2359"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Parte superior del flujo de tierras de aguas abajo (C). Se notan lengüetas de varios eventos. Observar en los flancos hasta donde subió la masa de tierra en flujo del evento principal inicial. 24 de noviembre/1988.</a:t>
              </a:r>
              <a:endParaRPr lang="es-ES" altLang="es-CO" sz="1800" dirty="0"/>
            </a:p>
          </p:txBody>
        </p:sp>
      </p:grpSp>
      <p:sp>
        <p:nvSpPr>
          <p:cNvPr id="104451" name="CuadroTexto 4"/>
          <p:cNvSpPr txBox="1">
            <a:spLocks noChangeArrowheads="1"/>
          </p:cNvSpPr>
          <p:nvPr/>
        </p:nvSpPr>
        <p:spPr bwMode="auto">
          <a:xfrm>
            <a:off x="2332038" y="2492375"/>
            <a:ext cx="57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C</a:t>
            </a:r>
          </a:p>
        </p:txBody>
      </p:sp>
      <p:cxnSp>
        <p:nvCxnSpPr>
          <p:cNvPr id="3" name="Conector recto de flecha 2"/>
          <p:cNvCxnSpPr/>
          <p:nvPr/>
        </p:nvCxnSpPr>
        <p:spPr>
          <a:xfrm>
            <a:off x="2036901" y="3692525"/>
            <a:ext cx="90073" cy="1352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F39AA125-58B9-46E3-80C7-15B76B32D137}" type="slidenum">
              <a:rPr lang="es-ES" smtClean="0"/>
              <a:t>39</a:t>
            </a:fld>
            <a:endParaRPr lang="es-ES"/>
          </a:p>
        </p:txBody>
      </p:sp>
    </p:spTree>
    <p:extLst>
      <p:ext uri="{BB962C8B-B14F-4D97-AF65-F5344CB8AC3E}">
        <p14:creationId xmlns:p14="http://schemas.microsoft.com/office/powerpoint/2010/main" val="72662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974" y="0"/>
            <a:ext cx="5103921" cy="6664676"/>
          </a:xfrm>
          <a:prstGeom prst="rect">
            <a:avLst/>
          </a:prstGeom>
        </p:spPr>
      </p:pic>
      <p:sp>
        <p:nvSpPr>
          <p:cNvPr id="3" name="Marcador de número de diapositiva 2"/>
          <p:cNvSpPr>
            <a:spLocks noGrp="1"/>
          </p:cNvSpPr>
          <p:nvPr>
            <p:ph type="sldNum" sz="quarter" idx="12"/>
          </p:nvPr>
        </p:nvSpPr>
        <p:spPr/>
        <p:txBody>
          <a:bodyPr/>
          <a:lstStyle/>
          <a:p>
            <a:fld id="{F39AA125-58B9-46E3-80C7-15B76B32D137}" type="slidenum">
              <a:rPr lang="es-ES" smtClean="0"/>
              <a:t>4</a:t>
            </a:fld>
            <a:endParaRPr lang="es-ES"/>
          </a:p>
        </p:txBody>
      </p:sp>
    </p:spTree>
    <p:extLst>
      <p:ext uri="{BB962C8B-B14F-4D97-AF65-F5344CB8AC3E}">
        <p14:creationId xmlns:p14="http://schemas.microsoft.com/office/powerpoint/2010/main" val="1932301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6"/>
          <p:cNvGrpSpPr>
            <a:grpSpLocks/>
          </p:cNvGrpSpPr>
          <p:nvPr/>
        </p:nvGrpSpPr>
        <p:grpSpPr bwMode="auto">
          <a:xfrm>
            <a:off x="417513" y="342900"/>
            <a:ext cx="8331200" cy="6119813"/>
            <a:chOff x="263" y="216"/>
            <a:chExt cx="5248" cy="3855"/>
          </a:xfrm>
        </p:grpSpPr>
        <p:pic>
          <p:nvPicPr>
            <p:cNvPr id="105477" name="Picture 4" descr="1 (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 y="216"/>
              <a:ext cx="2602" cy="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Rectangle 5"/>
            <p:cNvSpPr>
              <a:spLocks noChangeArrowheads="1"/>
            </p:cNvSpPr>
            <p:nvPr/>
          </p:nvSpPr>
          <p:spPr bwMode="auto">
            <a:xfrm>
              <a:off x="2884" y="1591"/>
              <a:ext cx="2627"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Represamiento del río Negro por el flujo principal o de aguas abajo (C). Puede apreciarse que el flujo intermedio (B) fue acrecido por un desborde del flujo (C). 23 de noviembre/1988.</a:t>
              </a:r>
              <a:endParaRPr lang="es-ES" altLang="es-CO" sz="1800" dirty="0"/>
            </a:p>
          </p:txBody>
        </p:sp>
      </p:grpSp>
      <p:sp>
        <p:nvSpPr>
          <p:cNvPr id="105475" name="CuadroTexto 4"/>
          <p:cNvSpPr txBox="1">
            <a:spLocks noChangeArrowheads="1"/>
          </p:cNvSpPr>
          <p:nvPr/>
        </p:nvSpPr>
        <p:spPr bwMode="auto">
          <a:xfrm>
            <a:off x="2195513" y="3141663"/>
            <a:ext cx="5746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C</a:t>
            </a:r>
          </a:p>
        </p:txBody>
      </p:sp>
      <p:sp>
        <p:nvSpPr>
          <p:cNvPr id="105476" name="CuadroTexto 5"/>
          <p:cNvSpPr txBox="1">
            <a:spLocks noChangeArrowheads="1"/>
          </p:cNvSpPr>
          <p:nvPr/>
        </p:nvSpPr>
        <p:spPr bwMode="auto">
          <a:xfrm>
            <a:off x="523875" y="3141663"/>
            <a:ext cx="576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B</a:t>
            </a:r>
          </a:p>
        </p:txBody>
      </p:sp>
      <p:cxnSp>
        <p:nvCxnSpPr>
          <p:cNvPr id="7" name="Conector recto de flecha 6"/>
          <p:cNvCxnSpPr/>
          <p:nvPr/>
        </p:nvCxnSpPr>
        <p:spPr>
          <a:xfrm>
            <a:off x="1850059" y="1849438"/>
            <a:ext cx="345454" cy="8341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a:off x="581197" y="1629982"/>
            <a:ext cx="230809" cy="10535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F39AA125-58B9-46E3-80C7-15B76B32D137}" type="slidenum">
              <a:rPr lang="es-ES" smtClean="0"/>
              <a:t>40</a:t>
            </a:fld>
            <a:endParaRPr lang="es-ES"/>
          </a:p>
        </p:txBody>
      </p:sp>
    </p:spTree>
    <p:extLst>
      <p:ext uri="{BB962C8B-B14F-4D97-AF65-F5344CB8AC3E}">
        <p14:creationId xmlns:p14="http://schemas.microsoft.com/office/powerpoint/2010/main" val="23471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4" name="Rectangle 5"/>
          <p:cNvSpPr>
            <a:spLocks noChangeArrowheads="1"/>
          </p:cNvSpPr>
          <p:nvPr/>
        </p:nvSpPr>
        <p:spPr bwMode="auto">
          <a:xfrm>
            <a:off x="322263" y="6092826"/>
            <a:ext cx="856773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Represamiento del río Negro por el flujo principal de aguas abajo (C). 23 de noviembre de 1988.</a:t>
            </a:r>
            <a:endParaRPr lang="es-ES" altLang="es-CO" sz="1800" dirty="0"/>
          </a:p>
        </p:txBody>
      </p:sp>
      <p:grpSp>
        <p:nvGrpSpPr>
          <p:cNvPr id="3" name="Grupo 2"/>
          <p:cNvGrpSpPr/>
          <p:nvPr/>
        </p:nvGrpSpPr>
        <p:grpSpPr>
          <a:xfrm>
            <a:off x="5032375" y="287252"/>
            <a:ext cx="3857625" cy="5756275"/>
            <a:chOff x="323850" y="188913"/>
            <a:chExt cx="3857625" cy="5756275"/>
          </a:xfrm>
        </p:grpSpPr>
        <p:pic>
          <p:nvPicPr>
            <p:cNvPr id="106499" name="Picture 4" descr="1 (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38576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ector recto de flecha 10"/>
            <p:cNvCxnSpPr/>
            <p:nvPr/>
          </p:nvCxnSpPr>
          <p:spPr>
            <a:xfrm flipV="1">
              <a:off x="2124075" y="2708275"/>
              <a:ext cx="360363" cy="79057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upo 1"/>
          <p:cNvGrpSpPr/>
          <p:nvPr/>
        </p:nvGrpSpPr>
        <p:grpSpPr>
          <a:xfrm>
            <a:off x="322263" y="287252"/>
            <a:ext cx="3994150" cy="5757863"/>
            <a:chOff x="4895850" y="188913"/>
            <a:chExt cx="3994150" cy="5757863"/>
          </a:xfrm>
        </p:grpSpPr>
        <p:pic>
          <p:nvPicPr>
            <p:cNvPr id="106503" name="Picture 4" descr="1 (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188913"/>
              <a:ext cx="399415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de flecha 5"/>
            <p:cNvCxnSpPr/>
            <p:nvPr/>
          </p:nvCxnSpPr>
          <p:spPr>
            <a:xfrm>
              <a:off x="6732588" y="4724400"/>
              <a:ext cx="719137" cy="21748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6502" name="CuadroTexto 13"/>
            <p:cNvSpPr txBox="1">
              <a:spLocks noChangeArrowheads="1"/>
            </p:cNvSpPr>
            <p:nvPr/>
          </p:nvSpPr>
          <p:spPr bwMode="auto">
            <a:xfrm>
              <a:off x="5981700" y="2447925"/>
              <a:ext cx="5762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C</a:t>
              </a:r>
            </a:p>
          </p:txBody>
        </p:sp>
      </p:grpSp>
      <p:sp>
        <p:nvSpPr>
          <p:cNvPr id="4" name="Marcador de número de diapositiva 3"/>
          <p:cNvSpPr>
            <a:spLocks noGrp="1"/>
          </p:cNvSpPr>
          <p:nvPr>
            <p:ph type="sldNum" sz="quarter" idx="12"/>
          </p:nvPr>
        </p:nvSpPr>
        <p:spPr/>
        <p:txBody>
          <a:bodyPr/>
          <a:lstStyle/>
          <a:p>
            <a:fld id="{F39AA125-58B9-46E3-80C7-15B76B32D137}" type="slidenum">
              <a:rPr lang="es-ES" smtClean="0"/>
              <a:t>41</a:t>
            </a:fld>
            <a:endParaRPr lang="es-ES"/>
          </a:p>
        </p:txBody>
      </p:sp>
    </p:spTree>
    <p:extLst>
      <p:ext uri="{BB962C8B-B14F-4D97-AF65-F5344CB8AC3E}">
        <p14:creationId xmlns:p14="http://schemas.microsoft.com/office/powerpoint/2010/main" val="2869551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1 (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33" y="234141"/>
            <a:ext cx="8411334" cy="577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5"/>
          <p:cNvSpPr>
            <a:spLocks noChangeArrowheads="1"/>
          </p:cNvSpPr>
          <p:nvPr/>
        </p:nvSpPr>
        <p:spPr bwMode="auto">
          <a:xfrm>
            <a:off x="0" y="6116274"/>
            <a:ext cx="9144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Ataque del río Negro contra la orilla izquierda, en la cual se encuentra la vía férrea, y restos de avalancha a corta distancia aguas abajo del flujo (C). 28 de noviembre/1988.</a:t>
            </a:r>
            <a:endParaRPr lang="es-ES" altLang="es-CO" sz="1800" dirty="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42</a:t>
            </a:fld>
            <a:endParaRPr lang="es-ES"/>
          </a:p>
        </p:txBody>
      </p:sp>
    </p:spTree>
    <p:extLst>
      <p:ext uri="{BB962C8B-B14F-4D97-AF65-F5344CB8AC3E}">
        <p14:creationId xmlns:p14="http://schemas.microsoft.com/office/powerpoint/2010/main" val="323551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6"/>
          <p:cNvGrpSpPr>
            <a:grpSpLocks/>
          </p:cNvGrpSpPr>
          <p:nvPr/>
        </p:nvGrpSpPr>
        <p:grpSpPr bwMode="auto">
          <a:xfrm>
            <a:off x="684213" y="284163"/>
            <a:ext cx="7874000" cy="6324600"/>
            <a:chOff x="431" y="179"/>
            <a:chExt cx="4960" cy="3984"/>
          </a:xfrm>
        </p:grpSpPr>
        <p:pic>
          <p:nvPicPr>
            <p:cNvPr id="108549" name="Picture 4" descr="1 (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179"/>
              <a:ext cx="4949"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5"/>
            <p:cNvSpPr>
              <a:spLocks noChangeArrowheads="1"/>
            </p:cNvSpPr>
            <p:nvPr/>
          </p:nvSpPr>
          <p:spPr bwMode="auto">
            <a:xfrm rot="10800000" flipV="1">
              <a:off x="431" y="3581"/>
              <a:ext cx="4960"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a:t>Situación de riesgo por posible avalancha del río Negro, al romperse la represa del Tipo V causada por los flujos de tierra del deslizamiento de Santa Bárbara. 23 de noviembre/1988.</a:t>
              </a:r>
              <a:endParaRPr lang="es-ES" altLang="es-CO" sz="1800"/>
            </a:p>
          </p:txBody>
        </p:sp>
      </p:grpSp>
      <p:cxnSp>
        <p:nvCxnSpPr>
          <p:cNvPr id="5" name="Conector recto de flecha 4"/>
          <p:cNvCxnSpPr/>
          <p:nvPr/>
        </p:nvCxnSpPr>
        <p:spPr>
          <a:xfrm flipH="1" flipV="1">
            <a:off x="5867400" y="4437063"/>
            <a:ext cx="144463" cy="50482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8548" name="CuadroTexto 9"/>
          <p:cNvSpPr txBox="1">
            <a:spLocks noChangeArrowheads="1"/>
          </p:cNvSpPr>
          <p:nvPr/>
        </p:nvSpPr>
        <p:spPr bwMode="auto">
          <a:xfrm>
            <a:off x="3563938" y="1916113"/>
            <a:ext cx="1435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ÚTICA</a:t>
            </a:r>
          </a:p>
        </p:txBody>
      </p:sp>
      <p:sp>
        <p:nvSpPr>
          <p:cNvPr id="2" name="Marcador de número de diapositiva 1"/>
          <p:cNvSpPr>
            <a:spLocks noGrp="1"/>
          </p:cNvSpPr>
          <p:nvPr>
            <p:ph type="sldNum" sz="quarter" idx="12"/>
          </p:nvPr>
        </p:nvSpPr>
        <p:spPr/>
        <p:txBody>
          <a:bodyPr/>
          <a:lstStyle/>
          <a:p>
            <a:fld id="{F39AA125-58B9-46E3-80C7-15B76B32D137}" type="slidenum">
              <a:rPr lang="es-ES" smtClean="0"/>
              <a:t>43</a:t>
            </a:fld>
            <a:endParaRPr lang="es-ES"/>
          </a:p>
        </p:txBody>
      </p:sp>
    </p:spTree>
    <p:extLst>
      <p:ext uri="{BB962C8B-B14F-4D97-AF65-F5344CB8AC3E}">
        <p14:creationId xmlns:p14="http://schemas.microsoft.com/office/powerpoint/2010/main" val="3182863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5"/>
          <p:cNvSpPr>
            <a:spLocks noChangeArrowheads="1"/>
          </p:cNvSpPr>
          <p:nvPr/>
        </p:nvSpPr>
        <p:spPr bwMode="auto">
          <a:xfrm rot="10800000" flipV="1">
            <a:off x="5076036" y="1198390"/>
            <a:ext cx="3698875"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Situación de riesgo de </a:t>
            </a:r>
            <a:r>
              <a:rPr lang="es-CO" altLang="es-CO" sz="1800" dirty="0" err="1"/>
              <a:t>Útica</a:t>
            </a:r>
            <a:r>
              <a:rPr lang="es-CO" altLang="es-CO" sz="1800" dirty="0"/>
              <a:t> por posible avalancha del río Negro (D), al romperse la represa del Tipo V causada por los flujos de tierra del deslizamiento de Santa Bárbara. 11 diciembre 1993.</a:t>
            </a:r>
          </a:p>
          <a:p>
            <a:pPr algn="just" eaLnBrk="1" hangingPunct="1">
              <a:spcBef>
                <a:spcPct val="0"/>
              </a:spcBef>
              <a:buFontTx/>
              <a:buNone/>
            </a:pPr>
            <a:endParaRPr lang="es-CO" altLang="es-CO" sz="1800" dirty="0"/>
          </a:p>
          <a:p>
            <a:pPr algn="just" eaLnBrk="1" hangingPunct="1">
              <a:spcBef>
                <a:spcPct val="0"/>
              </a:spcBef>
              <a:buFontTx/>
              <a:buNone/>
            </a:pPr>
            <a:r>
              <a:rPr lang="es-CO" altLang="es-CO" sz="1800" dirty="0"/>
              <a:t>La Quebrada Negra (E) ha transportado al menos dos avalanchas graves en los últimos 30 años, las cuales han producido daños cuantiosos a la población de </a:t>
            </a:r>
            <a:r>
              <a:rPr lang="es-CO" altLang="es-CO" sz="1800" dirty="0" err="1"/>
              <a:t>Útica</a:t>
            </a:r>
            <a:r>
              <a:rPr lang="es-CO" altLang="es-CO" sz="1800" dirty="0"/>
              <a:t>.</a:t>
            </a:r>
            <a:endParaRPr lang="es-ES" altLang="es-CO" sz="1800" dirty="0"/>
          </a:p>
        </p:txBody>
      </p:sp>
      <p:grpSp>
        <p:nvGrpSpPr>
          <p:cNvPr id="5" name="Grupo 4"/>
          <p:cNvGrpSpPr>
            <a:grpSpLocks noChangeAspect="1"/>
          </p:cNvGrpSpPr>
          <p:nvPr/>
        </p:nvGrpSpPr>
        <p:grpSpPr>
          <a:xfrm>
            <a:off x="189604" y="195918"/>
            <a:ext cx="4538662" cy="6483549"/>
            <a:chOff x="611188" y="549275"/>
            <a:chExt cx="4030662" cy="5757863"/>
          </a:xfrm>
        </p:grpSpPr>
        <p:pic>
          <p:nvPicPr>
            <p:cNvPr id="109570" name="Picture 4" descr="1 (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4030662"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de flecha 5"/>
            <p:cNvCxnSpPr/>
            <p:nvPr/>
          </p:nvCxnSpPr>
          <p:spPr>
            <a:xfrm>
              <a:off x="1420813" y="2373313"/>
              <a:ext cx="360362" cy="28892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CuadroTexto 1"/>
            <p:cNvSpPr txBox="1"/>
            <p:nvPr/>
          </p:nvSpPr>
          <p:spPr>
            <a:xfrm>
              <a:off x="887413" y="2316163"/>
              <a:ext cx="971550" cy="646331"/>
            </a:xfrm>
            <a:prstGeom prst="rect">
              <a:avLst/>
            </a:prstGeom>
            <a:noFill/>
          </p:spPr>
          <p:txBody>
            <a:bodyPr wrap="square" rtlCol="0">
              <a:spAutoFit/>
            </a:bodyPr>
            <a:lstStyle/>
            <a:p>
              <a:r>
                <a:rPr lang="es-CO" dirty="0">
                  <a:solidFill>
                    <a:srgbClr val="FFFF00"/>
                  </a:solidFill>
                </a:rPr>
                <a:t>Río Negro</a:t>
              </a:r>
            </a:p>
          </p:txBody>
        </p:sp>
        <p:sp>
          <p:nvSpPr>
            <p:cNvPr id="7" name="CuadroTexto 6"/>
            <p:cNvSpPr txBox="1"/>
            <p:nvPr/>
          </p:nvSpPr>
          <p:spPr>
            <a:xfrm>
              <a:off x="3575050" y="5516563"/>
              <a:ext cx="971550" cy="646331"/>
            </a:xfrm>
            <a:prstGeom prst="rect">
              <a:avLst/>
            </a:prstGeom>
            <a:noFill/>
          </p:spPr>
          <p:txBody>
            <a:bodyPr wrap="square" rtlCol="0">
              <a:spAutoFit/>
            </a:bodyPr>
            <a:lstStyle/>
            <a:p>
              <a:r>
                <a:rPr lang="es-CO" dirty="0" err="1">
                  <a:solidFill>
                    <a:srgbClr val="FFFF00"/>
                  </a:solidFill>
                </a:rPr>
                <a:t>Qda</a:t>
              </a:r>
              <a:r>
                <a:rPr lang="es-CO" dirty="0">
                  <a:solidFill>
                    <a:srgbClr val="FFFF00"/>
                  </a:solidFill>
                </a:rPr>
                <a:t>. Negra</a:t>
              </a:r>
            </a:p>
          </p:txBody>
        </p:sp>
        <p:cxnSp>
          <p:nvCxnSpPr>
            <p:cNvPr id="8" name="Conector recto de flecha 7"/>
            <p:cNvCxnSpPr/>
            <p:nvPr/>
          </p:nvCxnSpPr>
          <p:spPr>
            <a:xfrm flipH="1">
              <a:off x="3254376" y="5239658"/>
              <a:ext cx="446767" cy="4872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1660299" y="2817902"/>
              <a:ext cx="503917" cy="523220"/>
            </a:xfrm>
            <a:prstGeom prst="rect">
              <a:avLst/>
            </a:prstGeom>
            <a:noFill/>
          </p:spPr>
          <p:txBody>
            <a:bodyPr wrap="square" rtlCol="0">
              <a:spAutoFit/>
            </a:bodyPr>
            <a:lstStyle/>
            <a:p>
              <a:r>
                <a:rPr lang="es-CO" sz="2800" dirty="0">
                  <a:solidFill>
                    <a:srgbClr val="FF0000"/>
                  </a:solidFill>
                </a:rPr>
                <a:t>D</a:t>
              </a:r>
            </a:p>
          </p:txBody>
        </p:sp>
        <p:sp>
          <p:nvSpPr>
            <p:cNvPr id="12" name="CuadroTexto 11"/>
            <p:cNvSpPr txBox="1"/>
            <p:nvPr/>
          </p:nvSpPr>
          <p:spPr>
            <a:xfrm>
              <a:off x="4042683" y="3739559"/>
              <a:ext cx="503917" cy="523220"/>
            </a:xfrm>
            <a:prstGeom prst="rect">
              <a:avLst/>
            </a:prstGeom>
            <a:noFill/>
          </p:spPr>
          <p:txBody>
            <a:bodyPr wrap="square" rtlCol="0">
              <a:spAutoFit/>
            </a:bodyPr>
            <a:lstStyle/>
            <a:p>
              <a:r>
                <a:rPr lang="es-CO" sz="2800" dirty="0">
                  <a:solidFill>
                    <a:srgbClr val="FF0000"/>
                  </a:solidFill>
                </a:rPr>
                <a:t>E</a:t>
              </a:r>
            </a:p>
          </p:txBody>
        </p:sp>
      </p:grpSp>
      <p:sp>
        <p:nvSpPr>
          <p:cNvPr id="3" name="Marcador de número de diapositiva 2"/>
          <p:cNvSpPr>
            <a:spLocks noGrp="1"/>
          </p:cNvSpPr>
          <p:nvPr>
            <p:ph type="sldNum" sz="quarter" idx="12"/>
          </p:nvPr>
        </p:nvSpPr>
        <p:spPr/>
        <p:txBody>
          <a:bodyPr/>
          <a:lstStyle/>
          <a:p>
            <a:fld id="{F39AA125-58B9-46E3-80C7-15B76B32D137}" type="slidenum">
              <a:rPr lang="es-ES" smtClean="0"/>
              <a:t>44</a:t>
            </a:fld>
            <a:endParaRPr lang="es-ES"/>
          </a:p>
        </p:txBody>
      </p:sp>
    </p:spTree>
    <p:extLst>
      <p:ext uri="{BB962C8B-B14F-4D97-AF65-F5344CB8AC3E}">
        <p14:creationId xmlns:p14="http://schemas.microsoft.com/office/powerpoint/2010/main" val="1967773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upo 1"/>
          <p:cNvGrpSpPr>
            <a:grpSpLocks/>
          </p:cNvGrpSpPr>
          <p:nvPr/>
        </p:nvGrpSpPr>
        <p:grpSpPr bwMode="auto">
          <a:xfrm>
            <a:off x="1547813" y="260350"/>
            <a:ext cx="6953250" cy="6296025"/>
            <a:chOff x="1507482" y="493912"/>
            <a:chExt cx="6808934" cy="6048088"/>
          </a:xfrm>
        </p:grpSpPr>
        <p:pic>
          <p:nvPicPr>
            <p:cNvPr id="111619" name="Imagen 2"/>
            <p:cNvPicPr>
              <a:picLocks noChangeAspect="1"/>
            </p:cNvPicPr>
            <p:nvPr/>
          </p:nvPicPr>
          <p:blipFill>
            <a:blip r:embed="rId2">
              <a:extLst>
                <a:ext uri="{28A0092B-C50C-407E-A947-70E740481C1C}">
                  <a14:useLocalDpi xmlns:a14="http://schemas.microsoft.com/office/drawing/2010/main" val="0"/>
                </a:ext>
              </a:extLst>
            </a:blip>
            <a:srcRect l="2794" t="61966" r="55292" b="9344"/>
            <a:stretch>
              <a:fillRect/>
            </a:stretch>
          </p:blipFill>
          <p:spPr bwMode="auto">
            <a:xfrm>
              <a:off x="1507482" y="493912"/>
              <a:ext cx="6346485" cy="60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CuadroTexto 3"/>
            <p:cNvSpPr txBox="1">
              <a:spLocks noChangeArrowheads="1"/>
            </p:cNvSpPr>
            <p:nvPr/>
          </p:nvSpPr>
          <p:spPr bwMode="auto">
            <a:xfrm>
              <a:off x="7740352" y="5994756"/>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CO" altLang="es-CO" sz="180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45</a:t>
            </a:fld>
            <a:endParaRPr lang="es-ES"/>
          </a:p>
        </p:txBody>
      </p:sp>
    </p:spTree>
    <p:extLst>
      <p:ext uri="{BB962C8B-B14F-4D97-AF65-F5344CB8AC3E}">
        <p14:creationId xmlns:p14="http://schemas.microsoft.com/office/powerpoint/2010/main" val="3648221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139082" y="50072"/>
            <a:ext cx="8984974" cy="369332"/>
          </a:xfrm>
          <a:prstGeom prst="rect">
            <a:avLst/>
          </a:prstGeom>
        </p:spPr>
        <p:txBody>
          <a:bodyPr wrap="square">
            <a:spAutoFit/>
          </a:bodyPr>
          <a:lstStyle/>
          <a:p>
            <a:pPr algn="ctr"/>
            <a:r>
              <a:rPr lang="es-CO" altLang="es-CO" dirty="0">
                <a:solidFill>
                  <a:srgbClr val="002060"/>
                </a:solidFill>
              </a:rPr>
              <a:t>Deslizamiento de </a:t>
            </a:r>
            <a:r>
              <a:rPr lang="es-CO" altLang="es-CO" dirty="0" err="1">
                <a:solidFill>
                  <a:srgbClr val="002060"/>
                </a:solidFill>
              </a:rPr>
              <a:t>Montebonito</a:t>
            </a:r>
            <a:r>
              <a:rPr lang="es-CO" altLang="es-CO" dirty="0">
                <a:solidFill>
                  <a:srgbClr val="002060"/>
                </a:solidFill>
              </a:rPr>
              <a:t>, La Felisa, Caldas, sobre la margen derecha del Río Cauca.</a:t>
            </a:r>
            <a:endParaRPr lang="es-CO" dirty="0">
              <a:solidFill>
                <a:srgbClr val="002060"/>
              </a:solidFill>
            </a:endParaRPr>
          </a:p>
        </p:txBody>
      </p:sp>
      <p:grpSp>
        <p:nvGrpSpPr>
          <p:cNvPr id="23" name="Grupo 22"/>
          <p:cNvGrpSpPr/>
          <p:nvPr/>
        </p:nvGrpSpPr>
        <p:grpSpPr>
          <a:xfrm>
            <a:off x="719175" y="428097"/>
            <a:ext cx="7824788" cy="6227618"/>
            <a:chOff x="719175" y="456228"/>
            <a:chExt cx="7824788" cy="6227618"/>
          </a:xfrm>
        </p:grpSpPr>
        <p:grpSp>
          <p:nvGrpSpPr>
            <p:cNvPr id="21" name="Grupo 20"/>
            <p:cNvGrpSpPr/>
            <p:nvPr/>
          </p:nvGrpSpPr>
          <p:grpSpPr>
            <a:xfrm>
              <a:off x="719175" y="456228"/>
              <a:ext cx="7824788" cy="6227618"/>
              <a:chOff x="719175" y="456228"/>
              <a:chExt cx="7824788" cy="6227618"/>
            </a:xfrm>
          </p:grpSpPr>
          <p:grpSp>
            <p:nvGrpSpPr>
              <p:cNvPr id="15" name="Grupo 14"/>
              <p:cNvGrpSpPr/>
              <p:nvPr/>
            </p:nvGrpSpPr>
            <p:grpSpPr>
              <a:xfrm>
                <a:off x="719175" y="456228"/>
                <a:ext cx="7824788" cy="6227618"/>
                <a:chOff x="833475" y="189528"/>
                <a:chExt cx="7824788" cy="6227618"/>
              </a:xfrm>
            </p:grpSpPr>
            <p:pic>
              <p:nvPicPr>
                <p:cNvPr id="7" name="Imagen 6"/>
                <p:cNvPicPr>
                  <a:picLocks noChangeAspect="1"/>
                </p:cNvPicPr>
                <p:nvPr/>
              </p:nvPicPr>
              <p:blipFill>
                <a:blip r:embed="rId2"/>
                <a:stretch>
                  <a:fillRect/>
                </a:stretch>
              </p:blipFill>
              <p:spPr>
                <a:xfrm>
                  <a:off x="833475" y="189528"/>
                  <a:ext cx="7824788" cy="6227618"/>
                </a:xfrm>
                <a:prstGeom prst="rect">
                  <a:avLst/>
                </a:prstGeom>
              </p:spPr>
            </p:pic>
            <p:sp>
              <p:nvSpPr>
                <p:cNvPr id="4" name="CuadroTexto 3"/>
                <p:cNvSpPr txBox="1"/>
                <p:nvPr/>
              </p:nvSpPr>
              <p:spPr>
                <a:xfrm rot="21110046">
                  <a:off x="2484783" y="4890053"/>
                  <a:ext cx="2246243" cy="369332"/>
                </a:xfrm>
                <a:prstGeom prst="rect">
                  <a:avLst/>
                </a:prstGeom>
                <a:noFill/>
              </p:spPr>
              <p:txBody>
                <a:bodyPr wrap="square" rtlCol="0">
                  <a:spAutoFit/>
                </a:bodyPr>
                <a:lstStyle/>
                <a:p>
                  <a:r>
                    <a:rPr lang="es-CO" dirty="0">
                      <a:solidFill>
                        <a:srgbClr val="FFFF00"/>
                      </a:solidFill>
                    </a:rPr>
                    <a:t>La Felisa – La Pintada</a:t>
                  </a:r>
                </a:p>
              </p:txBody>
            </p:sp>
            <p:cxnSp>
              <p:nvCxnSpPr>
                <p:cNvPr id="6" name="Conector recto de flecha 5"/>
                <p:cNvCxnSpPr/>
                <p:nvPr/>
              </p:nvCxnSpPr>
              <p:spPr>
                <a:xfrm flipH="1">
                  <a:off x="1987826" y="5247861"/>
                  <a:ext cx="482114" cy="16918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a:off x="2228883" y="857250"/>
                  <a:ext cx="809587" cy="5334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1862246" y="1123950"/>
                  <a:ext cx="480937" cy="584775"/>
                </a:xfrm>
                <a:prstGeom prst="rect">
                  <a:avLst/>
                </a:prstGeom>
                <a:noFill/>
              </p:spPr>
              <p:txBody>
                <a:bodyPr wrap="square" rtlCol="0">
                  <a:spAutoFit/>
                </a:bodyPr>
                <a:lstStyle/>
                <a:p>
                  <a:r>
                    <a:rPr lang="es-CO" sz="3200" dirty="0">
                      <a:solidFill>
                        <a:schemeClr val="bg1"/>
                      </a:solidFill>
                    </a:rPr>
                    <a:t>N</a:t>
                  </a:r>
                </a:p>
              </p:txBody>
            </p:sp>
            <p:sp>
              <p:nvSpPr>
                <p:cNvPr id="12" name="CuadroTexto 11"/>
                <p:cNvSpPr txBox="1"/>
                <p:nvPr/>
              </p:nvSpPr>
              <p:spPr>
                <a:xfrm>
                  <a:off x="4378747" y="4284738"/>
                  <a:ext cx="1401581" cy="369332"/>
                </a:xfrm>
                <a:prstGeom prst="rect">
                  <a:avLst/>
                </a:prstGeom>
                <a:noFill/>
              </p:spPr>
              <p:txBody>
                <a:bodyPr wrap="square" rtlCol="0">
                  <a:spAutoFit/>
                </a:bodyPr>
                <a:lstStyle/>
                <a:p>
                  <a:r>
                    <a:rPr lang="es-CO" dirty="0">
                      <a:solidFill>
                        <a:srgbClr val="FFFF00"/>
                      </a:solidFill>
                    </a:rPr>
                    <a:t>Río Cauca</a:t>
                  </a:r>
                </a:p>
              </p:txBody>
            </p:sp>
            <p:cxnSp>
              <p:nvCxnSpPr>
                <p:cNvPr id="13" name="Conector recto de flecha 12"/>
                <p:cNvCxnSpPr/>
                <p:nvPr/>
              </p:nvCxnSpPr>
              <p:spPr>
                <a:xfrm flipH="1">
                  <a:off x="3596017" y="4469404"/>
                  <a:ext cx="742916" cy="8203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CuadroTexto 16"/>
              <p:cNvSpPr txBox="1"/>
              <p:nvPr/>
            </p:nvSpPr>
            <p:spPr>
              <a:xfrm>
                <a:off x="970877" y="4725806"/>
                <a:ext cx="377687" cy="646331"/>
              </a:xfrm>
              <a:prstGeom prst="rect">
                <a:avLst/>
              </a:prstGeom>
              <a:noFill/>
            </p:spPr>
            <p:txBody>
              <a:bodyPr wrap="square" rtlCol="0">
                <a:spAutoFit/>
              </a:bodyPr>
              <a:lstStyle/>
              <a:p>
                <a:r>
                  <a:rPr lang="es-CO" sz="3600" dirty="0">
                    <a:solidFill>
                      <a:srgbClr val="FF0000"/>
                    </a:solidFill>
                  </a:rPr>
                  <a:t>B</a:t>
                </a:r>
              </a:p>
            </p:txBody>
          </p:sp>
          <p:sp>
            <p:nvSpPr>
              <p:cNvPr id="18" name="CuadroTexto 17"/>
              <p:cNvSpPr txBox="1"/>
              <p:nvPr/>
            </p:nvSpPr>
            <p:spPr>
              <a:xfrm>
                <a:off x="7265660" y="3872949"/>
                <a:ext cx="377687" cy="646331"/>
              </a:xfrm>
              <a:prstGeom prst="rect">
                <a:avLst/>
              </a:prstGeom>
              <a:noFill/>
            </p:spPr>
            <p:txBody>
              <a:bodyPr wrap="square" rtlCol="0">
                <a:spAutoFit/>
              </a:bodyPr>
              <a:lstStyle/>
              <a:p>
                <a:r>
                  <a:rPr lang="es-CO" sz="3600" dirty="0">
                    <a:solidFill>
                      <a:srgbClr val="FF0000"/>
                    </a:solidFill>
                  </a:rPr>
                  <a:t>A</a:t>
                </a:r>
              </a:p>
            </p:txBody>
          </p:sp>
          <p:sp>
            <p:nvSpPr>
              <p:cNvPr id="19" name="CuadroTexto 18"/>
              <p:cNvSpPr txBox="1"/>
              <p:nvPr/>
            </p:nvSpPr>
            <p:spPr>
              <a:xfrm>
                <a:off x="5255038" y="4675849"/>
                <a:ext cx="377687" cy="646331"/>
              </a:xfrm>
              <a:prstGeom prst="rect">
                <a:avLst/>
              </a:prstGeom>
              <a:noFill/>
            </p:spPr>
            <p:txBody>
              <a:bodyPr wrap="square" rtlCol="0">
                <a:spAutoFit/>
              </a:bodyPr>
              <a:lstStyle/>
              <a:p>
                <a:r>
                  <a:rPr lang="es-CO" sz="3600" dirty="0">
                    <a:solidFill>
                      <a:srgbClr val="FF0000"/>
                    </a:solidFill>
                  </a:rPr>
                  <a:t>C</a:t>
                </a:r>
              </a:p>
            </p:txBody>
          </p:sp>
          <p:sp>
            <p:nvSpPr>
              <p:cNvPr id="20" name="CuadroTexto 19"/>
              <p:cNvSpPr txBox="1"/>
              <p:nvPr/>
            </p:nvSpPr>
            <p:spPr>
              <a:xfrm>
                <a:off x="5513440" y="1011019"/>
                <a:ext cx="377687" cy="646331"/>
              </a:xfrm>
              <a:prstGeom prst="rect">
                <a:avLst/>
              </a:prstGeom>
              <a:noFill/>
            </p:spPr>
            <p:txBody>
              <a:bodyPr wrap="square" rtlCol="0">
                <a:spAutoFit/>
              </a:bodyPr>
              <a:lstStyle/>
              <a:p>
                <a:r>
                  <a:rPr lang="es-CO" sz="3600" dirty="0">
                    <a:solidFill>
                      <a:srgbClr val="FF0000"/>
                    </a:solidFill>
                  </a:rPr>
                  <a:t>D</a:t>
                </a:r>
              </a:p>
            </p:txBody>
          </p:sp>
        </p:grpSp>
        <p:sp>
          <p:nvSpPr>
            <p:cNvPr id="22" name="CuadroTexto 21"/>
            <p:cNvSpPr txBox="1"/>
            <p:nvPr/>
          </p:nvSpPr>
          <p:spPr>
            <a:xfrm>
              <a:off x="1260217" y="6314514"/>
              <a:ext cx="6005443" cy="369332"/>
            </a:xfrm>
            <a:prstGeom prst="rect">
              <a:avLst/>
            </a:prstGeom>
            <a:noFill/>
          </p:spPr>
          <p:txBody>
            <a:bodyPr wrap="square" rtlCol="0">
              <a:spAutoFit/>
            </a:bodyPr>
            <a:lstStyle/>
            <a:p>
              <a:r>
                <a:rPr lang="es-CO" dirty="0">
                  <a:solidFill>
                    <a:srgbClr val="FFFF00"/>
                  </a:solidFill>
                </a:rPr>
                <a:t>A-B = 2 km aprox.	C-D = 1.5 km aprox. Altura C-D = 450 m</a:t>
              </a:r>
            </a:p>
          </p:txBody>
        </p:sp>
      </p:grpSp>
      <p:cxnSp>
        <p:nvCxnSpPr>
          <p:cNvPr id="25" name="Conector recto 24"/>
          <p:cNvCxnSpPr/>
          <p:nvPr/>
        </p:nvCxnSpPr>
        <p:spPr>
          <a:xfrm flipH="1">
            <a:off x="5349444" y="1513701"/>
            <a:ext cx="370679" cy="32634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F39AA125-58B9-46E3-80C7-15B76B32D137}" type="slidenum">
              <a:rPr lang="es-ES" smtClean="0"/>
              <a:t>46</a:t>
            </a:fld>
            <a:endParaRPr lang="es-ES"/>
          </a:p>
        </p:txBody>
      </p:sp>
    </p:spTree>
    <p:extLst>
      <p:ext uri="{BB962C8B-B14F-4D97-AF65-F5344CB8AC3E}">
        <p14:creationId xmlns:p14="http://schemas.microsoft.com/office/powerpoint/2010/main" val="1400181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Group 4"/>
          <p:cNvGrpSpPr>
            <a:grpSpLocks/>
          </p:cNvGrpSpPr>
          <p:nvPr/>
        </p:nvGrpSpPr>
        <p:grpSpPr bwMode="auto">
          <a:xfrm>
            <a:off x="165107" y="179389"/>
            <a:ext cx="8785225" cy="6575426"/>
            <a:chOff x="104" y="113"/>
            <a:chExt cx="5534" cy="4142"/>
          </a:xfrm>
        </p:grpSpPr>
        <p:pic>
          <p:nvPicPr>
            <p:cNvPr id="112643" name="Picture 2" descr="1 (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 y="113"/>
              <a:ext cx="5047" cy="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Rectangle 3"/>
            <p:cNvSpPr>
              <a:spLocks noChangeArrowheads="1"/>
            </p:cNvSpPr>
            <p:nvPr/>
          </p:nvSpPr>
          <p:spPr bwMode="auto">
            <a:xfrm>
              <a:off x="104" y="3673"/>
              <a:ext cx="5534"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Vista frontal de la parte central del cuerpo del deslizamiento de </a:t>
              </a:r>
              <a:r>
                <a:rPr lang="es-CO" altLang="es-CO" sz="1800" dirty="0" err="1"/>
                <a:t>Montebonito</a:t>
              </a:r>
              <a:r>
                <a:rPr lang="es-CO" altLang="es-CO" sz="1800" dirty="0"/>
                <a:t>, ocurrido a unos 6 km aguas abajo de la población de La Felisa, Caldas. 27 de marzo/1989.</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47</a:t>
            </a:fld>
            <a:endParaRPr lang="es-ES"/>
          </a:p>
        </p:txBody>
      </p:sp>
    </p:spTree>
    <p:extLst>
      <p:ext uri="{BB962C8B-B14F-4D97-AF65-F5344CB8AC3E}">
        <p14:creationId xmlns:p14="http://schemas.microsoft.com/office/powerpoint/2010/main" val="530953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4"/>
          <p:cNvGrpSpPr>
            <a:grpSpLocks/>
          </p:cNvGrpSpPr>
          <p:nvPr/>
        </p:nvGrpSpPr>
        <p:grpSpPr bwMode="auto">
          <a:xfrm>
            <a:off x="323850" y="260350"/>
            <a:ext cx="8496300" cy="6396038"/>
            <a:chOff x="204" y="164"/>
            <a:chExt cx="5352" cy="4029"/>
          </a:xfrm>
        </p:grpSpPr>
        <p:pic>
          <p:nvPicPr>
            <p:cNvPr id="113668" name="Picture 2" descr="1 (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 y="164"/>
              <a:ext cx="4678"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Rectangle 3"/>
            <p:cNvSpPr>
              <a:spLocks noChangeArrowheads="1"/>
            </p:cNvSpPr>
            <p:nvPr/>
          </p:nvSpPr>
          <p:spPr bwMode="auto">
            <a:xfrm>
              <a:off x="204" y="3437"/>
              <a:ext cx="535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Zona de la pata del deslizamiento de </a:t>
              </a:r>
              <a:r>
                <a:rPr lang="es-CO" altLang="es-CO" sz="1800" dirty="0" err="1"/>
                <a:t>Montebonito</a:t>
              </a:r>
              <a:r>
                <a:rPr lang="es-CO" altLang="es-CO" sz="1800" dirty="0"/>
                <a:t> cercana al flanco izquierdo. En esta zona se produjo el levantamiento del fondo del río y su represamiento parcial aguas arriba, en desarrollo incipiente de una represa del Tipo VI. Río Cauca. A la derecha la Vía Troncal de Occidente. 27 de marzo/1989.</a:t>
              </a:r>
              <a:endParaRPr lang="es-ES" altLang="es-CO" sz="1800" dirty="0"/>
            </a:p>
          </p:txBody>
        </p:sp>
      </p:grpSp>
      <p:cxnSp>
        <p:nvCxnSpPr>
          <p:cNvPr id="5" name="Conector recto de flecha 4"/>
          <p:cNvCxnSpPr/>
          <p:nvPr/>
        </p:nvCxnSpPr>
        <p:spPr>
          <a:xfrm flipH="1">
            <a:off x="4500563" y="3357563"/>
            <a:ext cx="576262" cy="4318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F39AA125-58B9-46E3-80C7-15B76B32D137}" type="slidenum">
              <a:rPr lang="es-ES" smtClean="0"/>
              <a:t>48</a:t>
            </a:fld>
            <a:endParaRPr lang="es-ES"/>
          </a:p>
        </p:txBody>
      </p:sp>
    </p:spTree>
    <p:extLst>
      <p:ext uri="{BB962C8B-B14F-4D97-AF65-F5344CB8AC3E}">
        <p14:creationId xmlns:p14="http://schemas.microsoft.com/office/powerpoint/2010/main" val="1577080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1 (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482" y="259726"/>
            <a:ext cx="7636323" cy="525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394494" y="5510282"/>
            <a:ext cx="84963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Zona de la pata del deslizamiento de </a:t>
            </a:r>
            <a:r>
              <a:rPr lang="es-CO" altLang="es-CO" sz="1800" dirty="0" err="1"/>
              <a:t>Montebonito</a:t>
            </a:r>
            <a:r>
              <a:rPr lang="es-CO" altLang="es-CO" sz="1800" dirty="0"/>
              <a:t> cercana al flanco izquierdo. En esta zona se produjo el levantamiento del fondo del río y su represamiento parcial aguas arriba, en desarrollo incipiente de una represa del Tipo VI. Río Cauca. A la derecha la Troncal de Occidente. 27 de marzo/1989.</a:t>
            </a:r>
            <a:endParaRPr lang="es-ES" altLang="es-CO" sz="1800" dirty="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49</a:t>
            </a:fld>
            <a:endParaRPr lang="es-ES"/>
          </a:p>
        </p:txBody>
      </p:sp>
    </p:spTree>
    <p:extLst>
      <p:ext uri="{BB962C8B-B14F-4D97-AF65-F5344CB8AC3E}">
        <p14:creationId xmlns:p14="http://schemas.microsoft.com/office/powerpoint/2010/main" val="383090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1388" y="0"/>
            <a:ext cx="566261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uadroTexto 5"/>
          <p:cNvSpPr txBox="1">
            <a:spLocks noChangeArrowheads="1"/>
          </p:cNvSpPr>
          <p:nvPr/>
        </p:nvSpPr>
        <p:spPr bwMode="auto">
          <a:xfrm>
            <a:off x="241300" y="1700213"/>
            <a:ext cx="32400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800" dirty="0"/>
              <a:t>Clasificación de represas naturales (“</a:t>
            </a:r>
            <a:r>
              <a:rPr lang="es-CO" altLang="es-CO" sz="1800" dirty="0" err="1"/>
              <a:t>Landslide</a:t>
            </a:r>
            <a:r>
              <a:rPr lang="es-CO" altLang="es-CO" sz="1800" dirty="0"/>
              <a:t> </a:t>
            </a:r>
            <a:r>
              <a:rPr lang="es-CO" altLang="es-CO" sz="1800" dirty="0" err="1"/>
              <a:t>Dams</a:t>
            </a:r>
            <a:r>
              <a:rPr lang="es-CO" altLang="es-CO" sz="1800" dirty="0"/>
              <a:t>”) de Costa y </a:t>
            </a:r>
            <a:r>
              <a:rPr lang="es-CO" altLang="es-CO" sz="1800" dirty="0" err="1"/>
              <a:t>Schuster</a:t>
            </a:r>
            <a:r>
              <a:rPr lang="es-CO" altLang="es-CO" sz="1800" dirty="0"/>
              <a:t>, 1988.</a:t>
            </a:r>
          </a:p>
          <a:p>
            <a:pPr>
              <a:spcBef>
                <a:spcPct val="0"/>
              </a:spcBef>
              <a:buFontTx/>
              <a:buNone/>
            </a:pPr>
            <a:r>
              <a:rPr lang="es-CO" altLang="es-CO" sz="1800" dirty="0"/>
              <a:t>(Modificada por M. García L. 1990).</a:t>
            </a:r>
          </a:p>
        </p:txBody>
      </p:sp>
      <p:sp>
        <p:nvSpPr>
          <p:cNvPr id="21508" name="CuadroTexto 7"/>
          <p:cNvSpPr txBox="1">
            <a:spLocks noChangeArrowheads="1"/>
          </p:cNvSpPr>
          <p:nvPr/>
        </p:nvSpPr>
        <p:spPr bwMode="auto">
          <a:xfrm>
            <a:off x="241300" y="4924425"/>
            <a:ext cx="32305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CO" altLang="es-CO" sz="1600"/>
              <a:t>NOTA: </a:t>
            </a:r>
          </a:p>
          <a:p>
            <a:pPr>
              <a:spcBef>
                <a:spcPct val="0"/>
              </a:spcBef>
              <a:buFontTx/>
              <a:buNone/>
            </a:pPr>
            <a:r>
              <a:rPr lang="es-CO" altLang="es-CO" sz="1600"/>
              <a:t>Los Tipos I a VI son los propuestos originalmente por Costa y Schuster (1988).</a:t>
            </a:r>
          </a:p>
          <a:p>
            <a:pPr>
              <a:spcBef>
                <a:spcPct val="0"/>
              </a:spcBef>
              <a:buFontTx/>
              <a:buNone/>
            </a:pPr>
            <a:r>
              <a:rPr lang="es-CO" altLang="es-CO" sz="1600"/>
              <a:t>El Tipo VII fue adicionado por García (1990).</a:t>
            </a:r>
          </a:p>
        </p:txBody>
      </p:sp>
      <p:sp>
        <p:nvSpPr>
          <p:cNvPr id="2" name="Marcador de número de diapositiva 1"/>
          <p:cNvSpPr>
            <a:spLocks noGrp="1"/>
          </p:cNvSpPr>
          <p:nvPr>
            <p:ph type="sldNum" sz="quarter" idx="12"/>
          </p:nvPr>
        </p:nvSpPr>
        <p:spPr/>
        <p:txBody>
          <a:bodyPr/>
          <a:lstStyle/>
          <a:p>
            <a:fld id="{F39AA125-58B9-46E3-80C7-15B76B32D137}" type="slidenum">
              <a:rPr lang="es-ES" smtClean="0"/>
              <a:t>5</a:t>
            </a:fld>
            <a:endParaRPr lang="es-ES"/>
          </a:p>
        </p:txBody>
      </p:sp>
    </p:spTree>
    <p:extLst>
      <p:ext uri="{BB962C8B-B14F-4D97-AF65-F5344CB8AC3E}">
        <p14:creationId xmlns:p14="http://schemas.microsoft.com/office/powerpoint/2010/main" val="3667594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0" name="Rectangle 3"/>
          <p:cNvSpPr>
            <a:spLocks noChangeArrowheads="1"/>
          </p:cNvSpPr>
          <p:nvPr/>
        </p:nvSpPr>
        <p:spPr bwMode="auto">
          <a:xfrm>
            <a:off x="282261" y="4956935"/>
            <a:ext cx="8586434"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Vistas de la zona de la mitad de aguas abajo y parte inferior del flanco derecho del deslizamiento de “</a:t>
            </a:r>
            <a:r>
              <a:rPr lang="es-CO" altLang="es-CO" sz="1800" dirty="0" err="1"/>
              <a:t>Montebonito</a:t>
            </a:r>
            <a:r>
              <a:rPr lang="es-CO" altLang="es-CO" sz="1800" dirty="0"/>
              <a:t>”. La casa de la finca en el círculo rojo ayuda a definir la magnitud del evento. En la parte inferior de la foto de la derecha se observan varios vehículos en la Carretera Troncal de Occidente, tramo La Felisa – La Pintada, con el río Cauca arrimado a la misma. 27 de marzo/1989.</a:t>
            </a:r>
            <a:endParaRPr lang="es-ES" altLang="es-CO" sz="1800" dirty="0"/>
          </a:p>
        </p:txBody>
      </p:sp>
      <p:grpSp>
        <p:nvGrpSpPr>
          <p:cNvPr id="4" name="Grupo 3"/>
          <p:cNvGrpSpPr/>
          <p:nvPr/>
        </p:nvGrpSpPr>
        <p:grpSpPr>
          <a:xfrm>
            <a:off x="250825" y="1562860"/>
            <a:ext cx="8586788" cy="2879999"/>
            <a:chOff x="250825" y="1125538"/>
            <a:chExt cx="8586788" cy="2879999"/>
          </a:xfrm>
        </p:grpSpPr>
        <p:pic>
          <p:nvPicPr>
            <p:cNvPr id="115719" name="Picture 2" descr="1 (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4186839"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2"/>
            <p:cNvGrpSpPr/>
            <p:nvPr/>
          </p:nvGrpSpPr>
          <p:grpSpPr>
            <a:xfrm>
              <a:off x="2771775" y="1125538"/>
              <a:ext cx="6065838" cy="2879999"/>
              <a:chOff x="2771775" y="1125538"/>
              <a:chExt cx="6065838" cy="2879999"/>
            </a:xfrm>
          </p:grpSpPr>
          <p:sp>
            <p:nvSpPr>
              <p:cNvPr id="2" name="Elipse 1"/>
              <p:cNvSpPr/>
              <p:nvPr/>
            </p:nvSpPr>
            <p:spPr bwMode="auto">
              <a:xfrm>
                <a:off x="2771775" y="2462213"/>
                <a:ext cx="792163" cy="7207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pic>
            <p:nvPicPr>
              <p:cNvPr id="115717" name="Picture 2" descr="1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478" y="1125538"/>
                <a:ext cx="4262135" cy="28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e 6"/>
              <p:cNvSpPr/>
              <p:nvPr/>
            </p:nvSpPr>
            <p:spPr bwMode="auto">
              <a:xfrm>
                <a:off x="5148263" y="1817688"/>
                <a:ext cx="792162" cy="7207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grpSp>
      <p:sp>
        <p:nvSpPr>
          <p:cNvPr id="5" name="Marcador de número de diapositiva 4"/>
          <p:cNvSpPr>
            <a:spLocks noGrp="1"/>
          </p:cNvSpPr>
          <p:nvPr>
            <p:ph type="sldNum" sz="quarter" idx="12"/>
          </p:nvPr>
        </p:nvSpPr>
        <p:spPr/>
        <p:txBody>
          <a:bodyPr/>
          <a:lstStyle/>
          <a:p>
            <a:fld id="{F39AA125-58B9-46E3-80C7-15B76B32D137}" type="slidenum">
              <a:rPr lang="es-ES" smtClean="0"/>
              <a:t>50</a:t>
            </a:fld>
            <a:endParaRPr lang="es-ES"/>
          </a:p>
        </p:txBody>
      </p:sp>
    </p:spTree>
    <p:extLst>
      <p:ext uri="{BB962C8B-B14F-4D97-AF65-F5344CB8AC3E}">
        <p14:creationId xmlns:p14="http://schemas.microsoft.com/office/powerpoint/2010/main" val="2716495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descr="1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859" y="318054"/>
            <a:ext cx="8178697" cy="56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ChangeArrowheads="1"/>
          </p:cNvSpPr>
          <p:nvPr/>
        </p:nvSpPr>
        <p:spPr bwMode="auto">
          <a:xfrm>
            <a:off x="268770" y="6138316"/>
            <a:ext cx="84577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Resalto del río Cauca por levantamiento del fondo del cauce cerca del flanco derecho o de aguas abajo del deslizamiento de </a:t>
            </a:r>
            <a:r>
              <a:rPr lang="es-CO" altLang="es-CO" sz="1800" dirty="0" err="1"/>
              <a:t>Montebonito</a:t>
            </a:r>
            <a:r>
              <a:rPr lang="es-CO" altLang="es-CO" sz="1800" dirty="0"/>
              <a:t>. 27 de marzo/1989.</a:t>
            </a:r>
            <a:endParaRPr lang="es-ES" altLang="es-CO" sz="1800" dirty="0"/>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775" y="59634"/>
            <a:ext cx="2842591" cy="1717136"/>
          </a:xfrm>
          <a:prstGeom prst="rect">
            <a:avLst/>
          </a:prstGeom>
          <a:ln w="38100">
            <a:solidFill>
              <a:schemeClr val="bg1"/>
            </a:solidFill>
          </a:ln>
        </p:spPr>
      </p:pic>
      <p:sp>
        <p:nvSpPr>
          <p:cNvPr id="2" name="Marcador de número de diapositiva 1"/>
          <p:cNvSpPr>
            <a:spLocks noGrp="1"/>
          </p:cNvSpPr>
          <p:nvPr>
            <p:ph type="sldNum" sz="quarter" idx="12"/>
          </p:nvPr>
        </p:nvSpPr>
        <p:spPr/>
        <p:txBody>
          <a:bodyPr/>
          <a:lstStyle/>
          <a:p>
            <a:fld id="{F39AA125-58B9-46E3-80C7-15B76B32D137}" type="slidenum">
              <a:rPr lang="es-ES" smtClean="0"/>
              <a:t>51</a:t>
            </a:fld>
            <a:endParaRPr lang="es-ES"/>
          </a:p>
        </p:txBody>
      </p:sp>
    </p:spTree>
    <p:extLst>
      <p:ext uri="{BB962C8B-B14F-4D97-AF65-F5344CB8AC3E}">
        <p14:creationId xmlns:p14="http://schemas.microsoft.com/office/powerpoint/2010/main" val="2518560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Group 4"/>
          <p:cNvGrpSpPr>
            <a:grpSpLocks/>
          </p:cNvGrpSpPr>
          <p:nvPr/>
        </p:nvGrpSpPr>
        <p:grpSpPr bwMode="auto">
          <a:xfrm>
            <a:off x="219076" y="174765"/>
            <a:ext cx="8845551" cy="6516691"/>
            <a:chOff x="138" y="196"/>
            <a:chExt cx="5572" cy="4105"/>
          </a:xfrm>
        </p:grpSpPr>
        <p:pic>
          <p:nvPicPr>
            <p:cNvPr id="117763" name="Picture 2" descr="1 (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 y="196"/>
              <a:ext cx="5287" cy="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3"/>
            <p:cNvSpPr>
              <a:spLocks noChangeArrowheads="1"/>
            </p:cNvSpPr>
            <p:nvPr/>
          </p:nvSpPr>
          <p:spPr bwMode="auto">
            <a:xfrm>
              <a:off x="138" y="3894"/>
              <a:ext cx="557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Detalle del resalto del río Cauca por levantamiento del fondo cerca del flanco derecho o de aguas abajo del deslizamiento de </a:t>
              </a:r>
              <a:r>
                <a:rPr lang="es-CO" altLang="es-CO" sz="1800" dirty="0" err="1"/>
                <a:t>Montebonito</a:t>
              </a:r>
              <a:r>
                <a:rPr lang="es-CO" altLang="es-CO" sz="1800" dirty="0"/>
                <a:t>. 27 de marzo/1989.</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52</a:t>
            </a:fld>
            <a:endParaRPr lang="es-ES"/>
          </a:p>
        </p:txBody>
      </p:sp>
    </p:spTree>
    <p:extLst>
      <p:ext uri="{BB962C8B-B14F-4D97-AF65-F5344CB8AC3E}">
        <p14:creationId xmlns:p14="http://schemas.microsoft.com/office/powerpoint/2010/main" val="132149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6" name="Group 6"/>
          <p:cNvGrpSpPr>
            <a:grpSpLocks/>
          </p:cNvGrpSpPr>
          <p:nvPr/>
        </p:nvGrpSpPr>
        <p:grpSpPr bwMode="auto">
          <a:xfrm>
            <a:off x="323850" y="300038"/>
            <a:ext cx="8424863" cy="6345237"/>
            <a:chOff x="249" y="552"/>
            <a:chExt cx="5307" cy="3997"/>
          </a:xfrm>
        </p:grpSpPr>
        <p:pic>
          <p:nvPicPr>
            <p:cNvPr id="118787" name="Picture 4" descr="1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 y="552"/>
              <a:ext cx="4641"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5"/>
            <p:cNvSpPr>
              <a:spLocks noChangeArrowheads="1"/>
            </p:cNvSpPr>
            <p:nvPr/>
          </p:nvSpPr>
          <p:spPr bwMode="auto">
            <a:xfrm>
              <a:off x="249" y="3793"/>
              <a:ext cx="5307"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Vista del cruce aéreo del Poliducto Medellín – Cartago, y del pontón de la carretera Troncal de Occidente, en una quebrada que desemboca en la margen derecha del río Cauca en frente del deslizamiento de </a:t>
              </a:r>
              <a:r>
                <a:rPr lang="es-CO" altLang="es-CO" sz="1800" dirty="0" err="1"/>
                <a:t>Montebonito</a:t>
              </a:r>
              <a:r>
                <a:rPr lang="es-CO" altLang="es-CO" sz="1800" dirty="0"/>
                <a:t>, el cual se ve al fondo en la mitad superior de la foto. 27 de marzo/1989.</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53</a:t>
            </a:fld>
            <a:endParaRPr lang="es-ES"/>
          </a:p>
        </p:txBody>
      </p:sp>
    </p:spTree>
    <p:extLst>
      <p:ext uri="{BB962C8B-B14F-4D97-AF65-F5344CB8AC3E}">
        <p14:creationId xmlns:p14="http://schemas.microsoft.com/office/powerpoint/2010/main" val="1064072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upo 1"/>
          <p:cNvGrpSpPr>
            <a:grpSpLocks/>
          </p:cNvGrpSpPr>
          <p:nvPr/>
        </p:nvGrpSpPr>
        <p:grpSpPr bwMode="auto">
          <a:xfrm>
            <a:off x="604838" y="333375"/>
            <a:ext cx="7672387" cy="6292850"/>
            <a:chOff x="830128" y="1024769"/>
            <a:chExt cx="7514097" cy="6046291"/>
          </a:xfrm>
        </p:grpSpPr>
        <p:pic>
          <p:nvPicPr>
            <p:cNvPr id="119812" name="Imagen 2"/>
            <p:cNvPicPr>
              <a:picLocks noChangeAspect="1"/>
            </p:cNvPicPr>
            <p:nvPr/>
          </p:nvPicPr>
          <p:blipFill>
            <a:blip r:embed="rId2">
              <a:extLst>
                <a:ext uri="{28A0092B-C50C-407E-A947-70E740481C1C}">
                  <a14:useLocalDpi xmlns:a14="http://schemas.microsoft.com/office/drawing/2010/main" val="0"/>
                </a:ext>
              </a:extLst>
            </a:blip>
            <a:srcRect l="42381" t="59578" r="1732" b="8122"/>
            <a:stretch>
              <a:fillRect/>
            </a:stretch>
          </p:blipFill>
          <p:spPr bwMode="auto">
            <a:xfrm>
              <a:off x="830128" y="1024769"/>
              <a:ext cx="7514097" cy="604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CuadroTexto 3"/>
            <p:cNvSpPr txBox="1">
              <a:spLocks noChangeArrowheads="1"/>
            </p:cNvSpPr>
            <p:nvPr/>
          </p:nvSpPr>
          <p:spPr bwMode="auto">
            <a:xfrm>
              <a:off x="7740352" y="5994756"/>
              <a:ext cx="576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s-CO" altLang="es-CO" sz="1800"/>
            </a:p>
          </p:txBody>
        </p:sp>
      </p:grpSp>
      <p:sp>
        <p:nvSpPr>
          <p:cNvPr id="119811" name="Rectangle 5"/>
          <p:cNvSpPr>
            <a:spLocks noChangeArrowheads="1"/>
          </p:cNvSpPr>
          <p:nvPr/>
        </p:nvSpPr>
        <p:spPr bwMode="auto">
          <a:xfrm>
            <a:off x="1323975" y="363538"/>
            <a:ext cx="633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CO" altLang="es-CO" sz="1800"/>
              <a:t>Adición de M. García.</a:t>
            </a:r>
            <a:endParaRPr lang="es-ES" altLang="es-CO" sz="180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54</a:t>
            </a:fld>
            <a:endParaRPr lang="es-ES"/>
          </a:p>
        </p:txBody>
      </p:sp>
    </p:spTree>
    <p:extLst>
      <p:ext uri="{BB962C8B-B14F-4D97-AF65-F5344CB8AC3E}">
        <p14:creationId xmlns:p14="http://schemas.microsoft.com/office/powerpoint/2010/main" val="3901269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4" name="Group 6"/>
          <p:cNvGrpSpPr>
            <a:grpSpLocks/>
          </p:cNvGrpSpPr>
          <p:nvPr/>
        </p:nvGrpSpPr>
        <p:grpSpPr bwMode="auto">
          <a:xfrm>
            <a:off x="317501" y="247650"/>
            <a:ext cx="8648699" cy="6610351"/>
            <a:chOff x="200" y="156"/>
            <a:chExt cx="5448" cy="4164"/>
          </a:xfrm>
        </p:grpSpPr>
        <p:pic>
          <p:nvPicPr>
            <p:cNvPr id="120835" name="Picture 4" descr="1 (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 y="156"/>
              <a:ext cx="5249" cy="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Rectangle 5"/>
            <p:cNvSpPr>
              <a:spLocks noChangeArrowheads="1"/>
            </p:cNvSpPr>
            <p:nvPr/>
          </p:nvSpPr>
          <p:spPr bwMode="auto">
            <a:xfrm>
              <a:off x="200" y="3738"/>
              <a:ext cx="5448"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Deslizamiento en las cabeceras del Río </a:t>
              </a:r>
              <a:r>
                <a:rPr lang="es-CO" altLang="es-CO" sz="1800" dirty="0" err="1"/>
                <a:t>Upín</a:t>
              </a:r>
              <a:r>
                <a:rPr lang="es-CO" altLang="es-CO" sz="1800" dirty="0"/>
                <a:t>, en el cual se originan represas móviles (que se repiten varias veces hacia aguas abajo), en las cuales se generan avalanchas que amenazan la ciudad de Restrepo, Meta. 28 de abril/1990.</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55</a:t>
            </a:fld>
            <a:endParaRPr lang="es-ES"/>
          </a:p>
        </p:txBody>
      </p:sp>
    </p:spTree>
    <p:extLst>
      <p:ext uri="{BB962C8B-B14F-4D97-AF65-F5344CB8AC3E}">
        <p14:creationId xmlns:p14="http://schemas.microsoft.com/office/powerpoint/2010/main" val="3059444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1 (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73" y="85623"/>
            <a:ext cx="7671939" cy="525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5"/>
          <p:cNvSpPr>
            <a:spLocks noChangeArrowheads="1"/>
          </p:cNvSpPr>
          <p:nvPr/>
        </p:nvSpPr>
        <p:spPr bwMode="auto">
          <a:xfrm>
            <a:off x="279365" y="5381625"/>
            <a:ext cx="8726557"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Deslizamiento en las cabeceras del Río </a:t>
            </a:r>
            <a:r>
              <a:rPr lang="es-CO" altLang="es-CO" sz="1800" dirty="0" err="1"/>
              <a:t>Upín</a:t>
            </a:r>
            <a:r>
              <a:rPr lang="es-CO" altLang="es-CO" sz="1800" dirty="0"/>
              <a:t>, y depósito dejado por avalanchas recientes. El deslizamiento es de gran magnitud, ocurre en laderas afectadas por la Falla Geológica de </a:t>
            </a:r>
            <a:r>
              <a:rPr lang="es-CO" altLang="es-CO" sz="1800" dirty="0" err="1"/>
              <a:t>Servitá</a:t>
            </a:r>
            <a:r>
              <a:rPr lang="es-CO" altLang="es-CO" sz="1800" dirty="0"/>
              <a:t> (una de las principales del grupo de fallas del Borde Llanero o Sistema de </a:t>
            </a:r>
            <a:r>
              <a:rPr lang="es-CO" altLang="es-CO" sz="1800" dirty="0" err="1"/>
              <a:t>Guaicaramo</a:t>
            </a:r>
            <a:r>
              <a:rPr lang="es-CO" altLang="es-CO" sz="1800" dirty="0"/>
              <a:t>). Se observa que los materiales inestables son depósitos </a:t>
            </a:r>
            <a:r>
              <a:rPr lang="es-CO" altLang="es-CO" sz="1800" dirty="0" err="1"/>
              <a:t>coluviales</a:t>
            </a:r>
            <a:r>
              <a:rPr lang="es-CO" altLang="es-CO" sz="1800" dirty="0"/>
              <a:t> y </a:t>
            </a:r>
            <a:r>
              <a:rPr lang="es-CO" altLang="es-CO" sz="1800" dirty="0" err="1"/>
              <a:t>lutitas</a:t>
            </a:r>
            <a:r>
              <a:rPr lang="es-CO" altLang="es-CO" sz="1800" dirty="0"/>
              <a:t> intensamente meteorizadas. 28 de abril/1990.</a:t>
            </a:r>
            <a:endParaRPr lang="es-ES" altLang="es-CO" sz="1800" dirty="0"/>
          </a:p>
        </p:txBody>
      </p:sp>
      <p:sp>
        <p:nvSpPr>
          <p:cNvPr id="2" name="Marcador de número de diapositiva 1"/>
          <p:cNvSpPr>
            <a:spLocks noGrp="1"/>
          </p:cNvSpPr>
          <p:nvPr>
            <p:ph type="sldNum" sz="quarter" idx="12"/>
          </p:nvPr>
        </p:nvSpPr>
        <p:spPr/>
        <p:txBody>
          <a:bodyPr/>
          <a:lstStyle/>
          <a:p>
            <a:fld id="{F39AA125-58B9-46E3-80C7-15B76B32D137}" type="slidenum">
              <a:rPr lang="es-ES" smtClean="0"/>
              <a:t>56</a:t>
            </a:fld>
            <a:endParaRPr lang="es-ES"/>
          </a:p>
        </p:txBody>
      </p:sp>
    </p:spTree>
    <p:extLst>
      <p:ext uri="{BB962C8B-B14F-4D97-AF65-F5344CB8AC3E}">
        <p14:creationId xmlns:p14="http://schemas.microsoft.com/office/powerpoint/2010/main" val="1126553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2" name="Grupo 3"/>
          <p:cNvGrpSpPr>
            <a:grpSpLocks/>
          </p:cNvGrpSpPr>
          <p:nvPr/>
        </p:nvGrpSpPr>
        <p:grpSpPr bwMode="auto">
          <a:xfrm>
            <a:off x="107950" y="115888"/>
            <a:ext cx="8856663" cy="6772275"/>
            <a:chOff x="107504" y="116632"/>
            <a:chExt cx="8856624" cy="6772277"/>
          </a:xfrm>
        </p:grpSpPr>
        <p:grpSp>
          <p:nvGrpSpPr>
            <p:cNvPr id="122886" name="Grupo 2"/>
            <p:cNvGrpSpPr>
              <a:grpSpLocks/>
            </p:cNvGrpSpPr>
            <p:nvPr/>
          </p:nvGrpSpPr>
          <p:grpSpPr bwMode="auto">
            <a:xfrm>
              <a:off x="107504" y="116632"/>
              <a:ext cx="6478588" cy="6772277"/>
              <a:chOff x="1403350" y="836613"/>
              <a:chExt cx="6478588" cy="6772277"/>
            </a:xfrm>
          </p:grpSpPr>
          <p:grpSp>
            <p:nvGrpSpPr>
              <p:cNvPr id="122888" name="Group 6"/>
              <p:cNvGrpSpPr>
                <a:grpSpLocks/>
              </p:cNvGrpSpPr>
              <p:nvPr/>
            </p:nvGrpSpPr>
            <p:grpSpPr bwMode="auto">
              <a:xfrm>
                <a:off x="1403350" y="836613"/>
                <a:ext cx="6478588" cy="6772277"/>
                <a:chOff x="884" y="527"/>
                <a:chExt cx="4081" cy="4266"/>
              </a:xfrm>
            </p:grpSpPr>
            <p:pic>
              <p:nvPicPr>
                <p:cNvPr id="122891" name="Picture 4" descr="1 (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527"/>
                  <a:ext cx="4081"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2" name="Rectangle 5"/>
                <p:cNvSpPr>
                  <a:spLocks noChangeArrowheads="1"/>
                </p:cNvSpPr>
                <p:nvPr/>
              </p:nvSpPr>
              <p:spPr bwMode="auto">
                <a:xfrm>
                  <a:off x="884" y="3339"/>
                  <a:ext cx="3447" cy="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Vista desde la corona del deslizamiento hacia aguas abajo del río </a:t>
                  </a:r>
                  <a:r>
                    <a:rPr lang="es-CO" altLang="es-CO" sz="1800" dirty="0" err="1"/>
                    <a:t>Upín</a:t>
                  </a:r>
                  <a:r>
                    <a:rPr lang="es-CO" altLang="es-CO" sz="1800" dirty="0"/>
                    <a:t>. En el cuello (A) y la curva estrecha y encañonada (B) se producen represas temporales. En (B) se alcanzan a ver varios deslizamientos en </a:t>
                  </a:r>
                  <a:r>
                    <a:rPr lang="es-CO" altLang="es-CO" sz="1800" dirty="0" err="1"/>
                    <a:t>lutitas</a:t>
                  </a:r>
                  <a:r>
                    <a:rPr lang="es-CO" altLang="es-CO" sz="1800" dirty="0"/>
                    <a:t> de las márgenes del río causados por el arrastre debido a las avalanchas. Estos deslizamientos a su vez suministran nuevos materiales a dichos eventos. 28 de abril/1990.</a:t>
                  </a:r>
                  <a:endParaRPr lang="es-ES" altLang="es-CO" sz="1800" dirty="0"/>
                </a:p>
              </p:txBody>
            </p:sp>
          </p:grpSp>
          <p:sp>
            <p:nvSpPr>
              <p:cNvPr id="122889" name="CuadroTexto 1"/>
              <p:cNvSpPr txBox="1">
                <a:spLocks noChangeArrowheads="1"/>
              </p:cNvSpPr>
              <p:nvPr/>
            </p:nvSpPr>
            <p:spPr bwMode="auto">
              <a:xfrm>
                <a:off x="3635896" y="1988840"/>
                <a:ext cx="504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A</a:t>
                </a:r>
              </a:p>
            </p:txBody>
          </p:sp>
          <p:sp>
            <p:nvSpPr>
              <p:cNvPr id="122890" name="CuadroTexto 5"/>
              <p:cNvSpPr txBox="1">
                <a:spLocks noChangeArrowheads="1"/>
              </p:cNvSpPr>
              <p:nvPr/>
            </p:nvSpPr>
            <p:spPr bwMode="auto">
              <a:xfrm>
                <a:off x="3887924" y="836613"/>
                <a:ext cx="504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B</a:t>
                </a:r>
              </a:p>
            </p:txBody>
          </p:sp>
        </p:grpSp>
        <p:pic>
          <p:nvPicPr>
            <p:cNvPr id="122887" name="Picture 4" descr="1 (74)"/>
            <p:cNvPicPr>
              <a:picLocks noChangeAspect="1" noChangeArrowheads="1"/>
            </p:cNvPicPr>
            <p:nvPr/>
          </p:nvPicPr>
          <p:blipFill>
            <a:blip r:embed="rId2">
              <a:extLst>
                <a:ext uri="{28A0092B-C50C-407E-A947-70E740481C1C}">
                  <a14:useLocalDpi xmlns:a14="http://schemas.microsoft.com/office/drawing/2010/main" val="0"/>
                </a:ext>
              </a:extLst>
            </a:blip>
            <a:srcRect l="31055" t="1276" r="45604" b="53104"/>
            <a:stretch>
              <a:fillRect/>
            </a:stretch>
          </p:blipFill>
          <p:spPr bwMode="auto">
            <a:xfrm>
              <a:off x="5724128" y="2132856"/>
              <a:ext cx="3240000" cy="43200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grpSp>
      <p:sp>
        <p:nvSpPr>
          <p:cNvPr id="122883" name="CuadroTexto 9"/>
          <p:cNvSpPr txBox="1">
            <a:spLocks noChangeArrowheads="1"/>
          </p:cNvSpPr>
          <p:nvPr/>
        </p:nvSpPr>
        <p:spPr bwMode="auto">
          <a:xfrm>
            <a:off x="7091363" y="4703763"/>
            <a:ext cx="504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A</a:t>
            </a:r>
          </a:p>
        </p:txBody>
      </p:sp>
      <p:sp>
        <p:nvSpPr>
          <p:cNvPr id="122884" name="CuadroTexto 10"/>
          <p:cNvSpPr txBox="1">
            <a:spLocks noChangeArrowheads="1"/>
          </p:cNvSpPr>
          <p:nvPr/>
        </p:nvSpPr>
        <p:spPr bwMode="auto">
          <a:xfrm>
            <a:off x="7439025" y="2633663"/>
            <a:ext cx="504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2800">
                <a:solidFill>
                  <a:srgbClr val="FF0000"/>
                </a:solidFill>
              </a:rPr>
              <a:t>B</a:t>
            </a:r>
          </a:p>
        </p:txBody>
      </p:sp>
      <p:sp>
        <p:nvSpPr>
          <p:cNvPr id="5" name="Rectángulo 4"/>
          <p:cNvSpPr/>
          <p:nvPr/>
        </p:nvSpPr>
        <p:spPr>
          <a:xfrm>
            <a:off x="2339975" y="115888"/>
            <a:ext cx="1223963" cy="201771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 name="Marcador de número de diapositiva 1"/>
          <p:cNvSpPr>
            <a:spLocks noGrp="1"/>
          </p:cNvSpPr>
          <p:nvPr>
            <p:ph type="sldNum" sz="quarter" idx="12"/>
          </p:nvPr>
        </p:nvSpPr>
        <p:spPr/>
        <p:txBody>
          <a:bodyPr/>
          <a:lstStyle/>
          <a:p>
            <a:fld id="{F39AA125-58B9-46E3-80C7-15B76B32D137}" type="slidenum">
              <a:rPr lang="es-ES" smtClean="0"/>
              <a:t>57</a:t>
            </a:fld>
            <a:endParaRPr lang="es-ES"/>
          </a:p>
        </p:txBody>
      </p:sp>
    </p:spTree>
    <p:extLst>
      <p:ext uri="{BB962C8B-B14F-4D97-AF65-F5344CB8AC3E}">
        <p14:creationId xmlns:p14="http://schemas.microsoft.com/office/powerpoint/2010/main" val="2254045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6"/>
          <p:cNvGrpSpPr>
            <a:grpSpLocks/>
          </p:cNvGrpSpPr>
          <p:nvPr/>
        </p:nvGrpSpPr>
        <p:grpSpPr bwMode="auto">
          <a:xfrm>
            <a:off x="285751" y="215902"/>
            <a:ext cx="8572500" cy="6559552"/>
            <a:chOff x="180" y="136"/>
            <a:chExt cx="5400" cy="4132"/>
          </a:xfrm>
        </p:grpSpPr>
        <p:pic>
          <p:nvPicPr>
            <p:cNvPr id="123907" name="Picture 4" descr="1 (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 y="136"/>
              <a:ext cx="4912" cy="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5"/>
            <p:cNvSpPr>
              <a:spLocks noChangeArrowheads="1"/>
            </p:cNvSpPr>
            <p:nvPr/>
          </p:nvSpPr>
          <p:spPr bwMode="auto">
            <a:xfrm>
              <a:off x="180" y="3512"/>
              <a:ext cx="5400"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Flanco derecho del deslizamiento principal en el cual se producen también flujos de detritos y flujos de lodo en los periodos lluviosos. Todos los materiales se reúnen con los del deslizamiento principal en el cuello A indicado en la foto anterior y su detalle. 28 de abril/1990.</a:t>
              </a:r>
              <a:endParaRPr lang="es-ES" altLang="es-CO" sz="1800" dirty="0"/>
            </a:p>
          </p:txBody>
        </p:sp>
      </p:grpSp>
      <p:sp>
        <p:nvSpPr>
          <p:cNvPr id="2" name="Marcador de número de diapositiva 1"/>
          <p:cNvSpPr>
            <a:spLocks noGrp="1"/>
          </p:cNvSpPr>
          <p:nvPr>
            <p:ph type="sldNum" sz="quarter" idx="12"/>
          </p:nvPr>
        </p:nvSpPr>
        <p:spPr/>
        <p:txBody>
          <a:bodyPr/>
          <a:lstStyle/>
          <a:p>
            <a:fld id="{F39AA125-58B9-46E3-80C7-15B76B32D137}" type="slidenum">
              <a:rPr lang="es-ES" smtClean="0"/>
              <a:t>58</a:t>
            </a:fld>
            <a:endParaRPr lang="es-ES"/>
          </a:p>
        </p:txBody>
      </p:sp>
    </p:spTree>
    <p:extLst>
      <p:ext uri="{BB962C8B-B14F-4D97-AF65-F5344CB8AC3E}">
        <p14:creationId xmlns:p14="http://schemas.microsoft.com/office/powerpoint/2010/main" val="2848211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12725" y="726937"/>
            <a:ext cx="8758238" cy="5847636"/>
            <a:chOff x="212725" y="349250"/>
            <a:chExt cx="8758238" cy="5847636"/>
          </a:xfrm>
        </p:grpSpPr>
        <p:pic>
          <p:nvPicPr>
            <p:cNvPr id="124930" name="Picture 4" descr="1 (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349250"/>
              <a:ext cx="35353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5"/>
            <p:cNvSpPr>
              <a:spLocks noChangeArrowheads="1"/>
            </p:cNvSpPr>
            <p:nvPr/>
          </p:nvSpPr>
          <p:spPr bwMode="auto">
            <a:xfrm>
              <a:off x="212725" y="3611563"/>
              <a:ext cx="501967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Arriba izquierda, aguas abajo del deslizamiento principal, se encuentra este deslizamiento de </a:t>
              </a:r>
              <a:r>
                <a:rPr lang="es-CO" altLang="es-CO" sz="1800" dirty="0" err="1"/>
                <a:t>lutitas</a:t>
              </a:r>
              <a:r>
                <a:rPr lang="es-CO" altLang="es-CO" sz="1800" dirty="0"/>
                <a:t> en la margen izquierda del río </a:t>
              </a:r>
              <a:r>
                <a:rPr lang="es-CO" altLang="es-CO" sz="1800" dirty="0" err="1"/>
                <a:t>Upín</a:t>
              </a:r>
              <a:r>
                <a:rPr lang="es-CO" altLang="es-CO" sz="1800" dirty="0"/>
                <a:t>, aguas arriba de la Salina del </a:t>
              </a:r>
              <a:r>
                <a:rPr lang="es-CO" altLang="es-CO" sz="1800" dirty="0" err="1"/>
                <a:t>Upín</a:t>
              </a:r>
              <a:r>
                <a:rPr lang="es-CO" altLang="es-CO" sz="1800" dirty="0"/>
                <a:t>. A la derecha deslizamiento de </a:t>
              </a:r>
              <a:r>
                <a:rPr lang="es-CO" altLang="es-CO" sz="1800" dirty="0" err="1"/>
                <a:t>lutitas</a:t>
              </a:r>
              <a:r>
                <a:rPr lang="es-CO" altLang="es-CO" sz="1800" dirty="0"/>
                <a:t> en la margen derecha. Ambos pueden generar represas de los Tipos I y II, y suministrar volúmenes adicionales de materiales a las avalanchas que vienen desde las cabeceras del río </a:t>
              </a:r>
              <a:r>
                <a:rPr lang="es-CO" altLang="es-CO" sz="1800" dirty="0" err="1"/>
                <a:t>Upín</a:t>
              </a:r>
              <a:r>
                <a:rPr lang="es-CO" altLang="es-CO" sz="1800" dirty="0"/>
                <a:t>. 10 de enero/1990.</a:t>
              </a:r>
              <a:endParaRPr lang="es-ES" altLang="es-CO" sz="1800" dirty="0"/>
            </a:p>
          </p:txBody>
        </p:sp>
        <p:pic>
          <p:nvPicPr>
            <p:cNvPr id="124932" name="Picture 4" descr="1 (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349250"/>
              <a:ext cx="50196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Marcador de número de diapositiva 2"/>
          <p:cNvSpPr>
            <a:spLocks noGrp="1"/>
          </p:cNvSpPr>
          <p:nvPr>
            <p:ph type="sldNum" sz="quarter" idx="12"/>
          </p:nvPr>
        </p:nvSpPr>
        <p:spPr/>
        <p:txBody>
          <a:bodyPr/>
          <a:lstStyle/>
          <a:p>
            <a:fld id="{F39AA125-58B9-46E3-80C7-15B76B32D137}" type="slidenum">
              <a:rPr lang="es-ES" smtClean="0"/>
              <a:t>59</a:t>
            </a:fld>
            <a:endParaRPr lang="es-ES"/>
          </a:p>
        </p:txBody>
      </p:sp>
    </p:spTree>
    <p:extLst>
      <p:ext uri="{BB962C8B-B14F-4D97-AF65-F5344CB8AC3E}">
        <p14:creationId xmlns:p14="http://schemas.microsoft.com/office/powerpoint/2010/main" val="313269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7240" y="727287"/>
            <a:ext cx="8640147" cy="5109091"/>
          </a:xfrm>
          <a:prstGeom prst="rect">
            <a:avLst/>
          </a:prstGeom>
          <a:noFill/>
        </p:spPr>
        <p:txBody>
          <a:bodyPr wrap="square" rtlCol="0">
            <a:spAutoFit/>
          </a:bodyPr>
          <a:lstStyle/>
          <a:p>
            <a:pPr algn="just">
              <a:spcAft>
                <a:spcPts val="800"/>
              </a:spcAft>
            </a:pPr>
            <a:r>
              <a:rPr lang="es-CO" sz="1400" dirty="0"/>
              <a:t>En los casos registrados por Costa y </a:t>
            </a:r>
            <a:r>
              <a:rPr lang="es-CO" sz="1400" dirty="0" err="1"/>
              <a:t>Schuster</a:t>
            </a:r>
            <a:r>
              <a:rPr lang="es-CO" sz="1400" dirty="0"/>
              <a:t>, los agentes disparadores más frecuentes de los deslizamientos causantes de las represas han sido la lluvia excesiva, los sismos y la fusión intensa de nieve.</a:t>
            </a:r>
          </a:p>
          <a:p>
            <a:pPr algn="just">
              <a:spcAft>
                <a:spcPts val="800"/>
              </a:spcAft>
            </a:pPr>
            <a:r>
              <a:rPr lang="es-CO" sz="1400" dirty="0"/>
              <a:t>Los tipos de movimientos en masa que han originado represas en mayor número, han sido las avalanchas de roca y de detritos, los deslizamientos rotacionales de roca y de suelo y los flujos de detritos, de lodo, o de tierra.</a:t>
            </a:r>
          </a:p>
          <a:p>
            <a:pPr algn="just">
              <a:spcAft>
                <a:spcPts val="800"/>
              </a:spcAft>
            </a:pPr>
            <a:r>
              <a:rPr lang="es-CO" sz="1400" dirty="0"/>
              <a:t>Mencionan Costa y </a:t>
            </a:r>
            <a:r>
              <a:rPr lang="es-CO" sz="1400" dirty="0" err="1"/>
              <a:t>Schuster</a:t>
            </a:r>
            <a:r>
              <a:rPr lang="es-CO" sz="1400" dirty="0"/>
              <a:t> que un buen número de represas fallan al poco tiempo después de formadas, en cuestión de horas o de unos pocos días, casi siempre por desborde (“</a:t>
            </a:r>
            <a:r>
              <a:rPr lang="es-CO" sz="1400" dirty="0" err="1"/>
              <a:t>overtopping</a:t>
            </a:r>
            <a:r>
              <a:rPr lang="es-CO" sz="1400" dirty="0"/>
              <a:t>”).</a:t>
            </a:r>
          </a:p>
          <a:p>
            <a:pPr algn="just">
              <a:spcAft>
                <a:spcPts val="800"/>
              </a:spcAft>
            </a:pPr>
            <a:r>
              <a:rPr lang="es-CO" sz="1400" dirty="0"/>
              <a:t>El tiempo hasta la falla y la magnitud de la avenida que se produce dependen de los siguientes factores (ver la figura siguiente):</a:t>
            </a:r>
          </a:p>
          <a:p>
            <a:pPr marL="457200" indent="-457200" algn="just">
              <a:spcAft>
                <a:spcPts val="400"/>
              </a:spcAft>
              <a:buFont typeface="Arial" panose="020B0604020202020204" pitchFamily="34" charset="0"/>
              <a:buChar char="•"/>
            </a:pPr>
            <a:r>
              <a:rPr lang="es-CO" sz="1400" dirty="0"/>
              <a:t>Tamaño y geometría de la represa.</a:t>
            </a:r>
          </a:p>
          <a:p>
            <a:pPr marL="457200" indent="-457200" algn="just">
              <a:spcAft>
                <a:spcPts val="400"/>
              </a:spcAft>
              <a:buFont typeface="Arial" panose="020B0604020202020204" pitchFamily="34" charset="0"/>
              <a:buChar char="•"/>
            </a:pPr>
            <a:r>
              <a:rPr lang="es-CO" sz="1400" dirty="0"/>
              <a:t>Características del taponamiento mismo y de los materiales que lo forman.</a:t>
            </a:r>
          </a:p>
          <a:p>
            <a:pPr marL="457200" indent="-457200" algn="just">
              <a:spcAft>
                <a:spcPts val="400"/>
              </a:spcAft>
              <a:buFont typeface="Arial" panose="020B0604020202020204" pitchFamily="34" charset="0"/>
              <a:buChar char="•"/>
            </a:pPr>
            <a:r>
              <a:rPr lang="es-CO" sz="1400" dirty="0"/>
              <a:t>Tasa de entrada del agua al embalse.</a:t>
            </a:r>
          </a:p>
          <a:p>
            <a:pPr marL="457200" indent="-457200" algn="just">
              <a:spcAft>
                <a:spcPts val="400"/>
              </a:spcAft>
              <a:buFont typeface="Arial" panose="020B0604020202020204" pitchFamily="34" charset="0"/>
              <a:buChar char="•"/>
            </a:pPr>
            <a:r>
              <a:rPr lang="es-CO" sz="1400" dirty="0"/>
              <a:t>Tamaño y profundidad del embalse.</a:t>
            </a:r>
          </a:p>
          <a:p>
            <a:pPr marL="457200" indent="-457200" algn="just">
              <a:spcAft>
                <a:spcPts val="400"/>
              </a:spcAft>
              <a:buFont typeface="Arial" panose="020B0604020202020204" pitchFamily="34" charset="0"/>
              <a:buChar char="•"/>
            </a:pPr>
            <a:r>
              <a:rPr lang="es-CO" sz="1400" dirty="0"/>
              <a:t>Existencia de lechos rocosos.</a:t>
            </a:r>
          </a:p>
          <a:p>
            <a:pPr marL="457200" indent="-457200" algn="just">
              <a:spcAft>
                <a:spcPts val="400"/>
              </a:spcAft>
              <a:buFont typeface="Arial" panose="020B0604020202020204" pitchFamily="34" charset="0"/>
              <a:buChar char="•"/>
            </a:pPr>
            <a:r>
              <a:rPr lang="es-CO" sz="1400" dirty="0"/>
              <a:t>Obras de ingeniería que se emprendan tales como:</a:t>
            </a:r>
          </a:p>
          <a:p>
            <a:pPr marL="814388" indent="-357188" algn="just">
              <a:spcAft>
                <a:spcPts val="400"/>
              </a:spcAft>
              <a:buFont typeface="Calibri" panose="020F0502020204030204" pitchFamily="34" charset="0"/>
              <a:buChar char="₋"/>
            </a:pPr>
            <a:r>
              <a:rPr lang="es-CO" sz="1400" dirty="0"/>
              <a:t>Vertederos</a:t>
            </a:r>
          </a:p>
          <a:p>
            <a:pPr marL="814388" indent="-357188" algn="just">
              <a:spcAft>
                <a:spcPts val="400"/>
              </a:spcAft>
              <a:buFont typeface="Calibri" panose="020F0502020204030204" pitchFamily="34" charset="0"/>
              <a:buChar char="₋"/>
            </a:pPr>
            <a:r>
              <a:rPr lang="es-CO" sz="1400" dirty="0"/>
              <a:t>Canales de desvío.</a:t>
            </a:r>
          </a:p>
          <a:p>
            <a:pPr marL="814388" indent="-357188" algn="just">
              <a:spcAft>
                <a:spcPts val="400"/>
              </a:spcAft>
              <a:buFont typeface="Calibri" panose="020F0502020204030204" pitchFamily="34" charset="0"/>
              <a:buChar char="₋"/>
            </a:pPr>
            <a:r>
              <a:rPr lang="es-CO" sz="1400" dirty="0"/>
              <a:t>Túneles de desagüe.</a:t>
            </a:r>
          </a:p>
          <a:p>
            <a:pPr marL="814388" indent="-357188" algn="just">
              <a:spcAft>
                <a:spcPts val="400"/>
              </a:spcAft>
              <a:buFont typeface="Calibri" panose="020F0502020204030204" pitchFamily="34" charset="0"/>
              <a:buChar char="₋"/>
            </a:pPr>
            <a:r>
              <a:rPr lang="es-CO" sz="1400" dirty="0"/>
              <a:t>Rompimiento controlado mediante el uso de explosivos o con equipo de excavación convencional.</a:t>
            </a:r>
          </a:p>
          <a:p>
            <a:pPr algn="just">
              <a:spcAft>
                <a:spcPts val="800"/>
              </a:spcAft>
            </a:pPr>
            <a:endParaRPr lang="es-CO" sz="1400" dirty="0"/>
          </a:p>
        </p:txBody>
      </p:sp>
      <p:sp>
        <p:nvSpPr>
          <p:cNvPr id="3" name="Marcador de número de diapositiva 2"/>
          <p:cNvSpPr>
            <a:spLocks noGrp="1"/>
          </p:cNvSpPr>
          <p:nvPr>
            <p:ph type="sldNum" sz="quarter" idx="12"/>
          </p:nvPr>
        </p:nvSpPr>
        <p:spPr/>
        <p:txBody>
          <a:bodyPr/>
          <a:lstStyle/>
          <a:p>
            <a:fld id="{F39AA125-58B9-46E3-80C7-15B76B32D137}" type="slidenum">
              <a:rPr lang="es-ES" smtClean="0"/>
              <a:t>6</a:t>
            </a:fld>
            <a:endParaRPr lang="es-ES"/>
          </a:p>
        </p:txBody>
      </p:sp>
    </p:spTree>
    <p:extLst>
      <p:ext uri="{BB962C8B-B14F-4D97-AF65-F5344CB8AC3E}">
        <p14:creationId xmlns:p14="http://schemas.microsoft.com/office/powerpoint/2010/main" val="2299469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5"/>
          <p:cNvSpPr>
            <a:spLocks noChangeArrowheads="1"/>
          </p:cNvSpPr>
          <p:nvPr/>
        </p:nvSpPr>
        <p:spPr bwMode="auto">
          <a:xfrm>
            <a:off x="375942" y="5560916"/>
            <a:ext cx="8533404"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Cauce de una quebrada afluente del Río </a:t>
            </a:r>
            <a:r>
              <a:rPr lang="es-CO" altLang="es-CO" sz="1800" dirty="0" err="1"/>
              <a:t>Upín</a:t>
            </a:r>
            <a:r>
              <a:rPr lang="es-CO" altLang="es-CO" sz="1800" dirty="0"/>
              <a:t>, con detritos rocosos y troncos de árboles aportados por rompimiento de presas originadas en deslizamientos en su cauce. Los materiales acarreados forman represas en el </a:t>
            </a:r>
            <a:r>
              <a:rPr lang="es-CO" altLang="es-CO" sz="1800" dirty="0" err="1"/>
              <a:t>Upín</a:t>
            </a:r>
            <a:r>
              <a:rPr lang="es-CO" altLang="es-CO" sz="1800" dirty="0"/>
              <a:t> en la confluencia con la quebrada. 28 de abril/1990.</a:t>
            </a:r>
            <a:endParaRPr lang="es-ES" altLang="es-CO" sz="1800" dirty="0"/>
          </a:p>
        </p:txBody>
      </p:sp>
      <p:pic>
        <p:nvPicPr>
          <p:cNvPr id="125955" name="Picture 7" descr="escanear0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267" y="209286"/>
            <a:ext cx="7674754" cy="530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650086" y="1941386"/>
            <a:ext cx="1273105" cy="461665"/>
          </a:xfrm>
          <a:prstGeom prst="rect">
            <a:avLst/>
          </a:prstGeom>
        </p:spPr>
        <p:txBody>
          <a:bodyPr wrap="none">
            <a:spAutoFit/>
          </a:bodyPr>
          <a:lstStyle/>
          <a:p>
            <a:r>
              <a:rPr lang="es-CO" altLang="es-CO" sz="2400" b="1" dirty="0">
                <a:solidFill>
                  <a:srgbClr val="FFFF00"/>
                </a:solidFill>
              </a:rPr>
              <a:t>Río </a:t>
            </a:r>
            <a:r>
              <a:rPr lang="es-CO" altLang="es-CO" sz="2400" b="1" dirty="0" err="1">
                <a:solidFill>
                  <a:srgbClr val="FFFF00"/>
                </a:solidFill>
              </a:rPr>
              <a:t>Upín</a:t>
            </a:r>
            <a:endParaRPr lang="es-CO" sz="2400" b="1" dirty="0">
              <a:solidFill>
                <a:srgbClr val="FFFF00"/>
              </a:solidFill>
            </a:endParaRPr>
          </a:p>
        </p:txBody>
      </p:sp>
      <p:sp>
        <p:nvSpPr>
          <p:cNvPr id="5" name="Rectángulo 4"/>
          <p:cNvSpPr/>
          <p:nvPr/>
        </p:nvSpPr>
        <p:spPr>
          <a:xfrm>
            <a:off x="6013723" y="1795556"/>
            <a:ext cx="795411" cy="461665"/>
          </a:xfrm>
          <a:prstGeom prst="rect">
            <a:avLst/>
          </a:prstGeom>
        </p:spPr>
        <p:txBody>
          <a:bodyPr wrap="none">
            <a:spAutoFit/>
          </a:bodyPr>
          <a:lstStyle/>
          <a:p>
            <a:r>
              <a:rPr lang="es-CO" altLang="es-CO" sz="2400" b="1" dirty="0" err="1">
                <a:solidFill>
                  <a:srgbClr val="FFFF00"/>
                </a:solidFill>
              </a:rPr>
              <a:t>Qda</a:t>
            </a:r>
            <a:r>
              <a:rPr lang="es-CO" altLang="es-CO" sz="2400" b="1" dirty="0">
                <a:solidFill>
                  <a:srgbClr val="FFFF00"/>
                </a:solidFill>
              </a:rPr>
              <a:t>.</a:t>
            </a:r>
            <a:endParaRPr lang="es-CO" sz="2400" b="1" dirty="0">
              <a:solidFill>
                <a:srgbClr val="FFFF00"/>
              </a:solidFill>
            </a:endParaRPr>
          </a:p>
        </p:txBody>
      </p:sp>
      <p:cxnSp>
        <p:nvCxnSpPr>
          <p:cNvPr id="4" name="Conector recto de flecha 3"/>
          <p:cNvCxnSpPr/>
          <p:nvPr/>
        </p:nvCxnSpPr>
        <p:spPr>
          <a:xfrm flipH="1">
            <a:off x="3923191" y="2584174"/>
            <a:ext cx="719453" cy="9740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flipH="1">
            <a:off x="6733176" y="2026388"/>
            <a:ext cx="829855" cy="23083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Marcador de número de diapositiva 2"/>
          <p:cNvSpPr>
            <a:spLocks noGrp="1"/>
          </p:cNvSpPr>
          <p:nvPr>
            <p:ph type="sldNum" sz="quarter" idx="12"/>
          </p:nvPr>
        </p:nvSpPr>
        <p:spPr/>
        <p:txBody>
          <a:bodyPr/>
          <a:lstStyle/>
          <a:p>
            <a:fld id="{F39AA125-58B9-46E3-80C7-15B76B32D137}" type="slidenum">
              <a:rPr lang="es-ES" smtClean="0"/>
              <a:t>60</a:t>
            </a:fld>
            <a:endParaRPr lang="es-ES"/>
          </a:p>
        </p:txBody>
      </p:sp>
    </p:spTree>
    <p:extLst>
      <p:ext uri="{BB962C8B-B14F-4D97-AF65-F5344CB8AC3E}">
        <p14:creationId xmlns:p14="http://schemas.microsoft.com/office/powerpoint/2010/main" val="1348255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1 (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27" y="643219"/>
            <a:ext cx="6832755" cy="459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5"/>
          <p:cNvSpPr>
            <a:spLocks noChangeArrowheads="1"/>
          </p:cNvSpPr>
          <p:nvPr/>
        </p:nvSpPr>
        <p:spPr bwMode="auto">
          <a:xfrm>
            <a:off x="207927" y="5282235"/>
            <a:ext cx="8726557"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Estrecho de la </a:t>
            </a:r>
            <a:r>
              <a:rPr lang="es-CO" altLang="es-CO" sz="1800" dirty="0" err="1"/>
              <a:t>Qda</a:t>
            </a:r>
            <a:r>
              <a:rPr lang="es-CO" altLang="es-CO" sz="1800" dirty="0"/>
              <a:t>. La Papaya, aguas arriba de “El Salto” en el cual se formó una represa del Tipo VII. La </a:t>
            </a:r>
            <a:r>
              <a:rPr lang="es-CO" altLang="es-CO" sz="1800" dirty="0" err="1"/>
              <a:t>Qda</a:t>
            </a:r>
            <a:r>
              <a:rPr lang="es-CO" altLang="es-CO" sz="1800" dirty="0"/>
              <a:t>. La Papaya es afluente de la </a:t>
            </a:r>
            <a:r>
              <a:rPr lang="es-CO" altLang="es-CO" sz="1800" dirty="0" err="1"/>
              <a:t>Qda</a:t>
            </a:r>
            <a:r>
              <a:rPr lang="es-CO" altLang="es-CO" sz="1800" dirty="0"/>
              <a:t>. Negra en la cual ocurrió una gran avalancha que afectó seriamente la ciudad de </a:t>
            </a:r>
            <a:r>
              <a:rPr lang="es-CO" altLang="es-CO" sz="1800" dirty="0" err="1"/>
              <a:t>Útica</a:t>
            </a:r>
            <a:r>
              <a:rPr lang="es-CO" altLang="es-CO" sz="1800" dirty="0"/>
              <a:t>, Cundinamarca. Al romperse la represa en el sitio mostrado en la foto, se formó una avalancha que alimentó a la de la </a:t>
            </a:r>
            <a:r>
              <a:rPr lang="es-CO" altLang="es-CO" sz="1800" dirty="0" err="1"/>
              <a:t>Qda</a:t>
            </a:r>
            <a:r>
              <a:rPr lang="es-CO" altLang="es-CO" sz="1800" dirty="0"/>
              <a:t>. Negra. 28 de enero/1989.</a:t>
            </a:r>
            <a:endParaRPr lang="es-ES" altLang="es-CO" sz="1800" dirty="0"/>
          </a:p>
        </p:txBody>
      </p:sp>
      <p:sp>
        <p:nvSpPr>
          <p:cNvPr id="2" name="Rectángulo 1"/>
          <p:cNvSpPr/>
          <p:nvPr/>
        </p:nvSpPr>
        <p:spPr>
          <a:xfrm>
            <a:off x="460527" y="96985"/>
            <a:ext cx="8221353" cy="461665"/>
          </a:xfrm>
          <a:prstGeom prst="rect">
            <a:avLst/>
          </a:prstGeom>
        </p:spPr>
        <p:txBody>
          <a:bodyPr wrap="none">
            <a:spAutoFit/>
          </a:bodyPr>
          <a:lstStyle/>
          <a:p>
            <a:r>
              <a:rPr lang="es-CO" altLang="es-CO" sz="2400" dirty="0">
                <a:solidFill>
                  <a:srgbClr val="002060"/>
                </a:solidFill>
              </a:rPr>
              <a:t>Represas del Tipo VII en la </a:t>
            </a:r>
            <a:r>
              <a:rPr lang="es-CO" altLang="es-CO" sz="2400" dirty="0" err="1">
                <a:solidFill>
                  <a:srgbClr val="002060"/>
                </a:solidFill>
              </a:rPr>
              <a:t>Qda</a:t>
            </a:r>
            <a:r>
              <a:rPr lang="es-CO" altLang="es-CO" sz="2400" dirty="0">
                <a:solidFill>
                  <a:srgbClr val="002060"/>
                </a:solidFill>
              </a:rPr>
              <a:t>. La Papaya, </a:t>
            </a:r>
            <a:r>
              <a:rPr lang="es-CO" altLang="es-CO" sz="2400" dirty="0" err="1">
                <a:solidFill>
                  <a:srgbClr val="002060"/>
                </a:solidFill>
              </a:rPr>
              <a:t>Útica</a:t>
            </a:r>
            <a:r>
              <a:rPr lang="es-CO" altLang="es-CO" sz="2400" dirty="0">
                <a:solidFill>
                  <a:srgbClr val="002060"/>
                </a:solidFill>
              </a:rPr>
              <a:t>, Cundinamarca.</a:t>
            </a:r>
            <a:endParaRPr lang="es-CO" sz="2400" dirty="0">
              <a:solidFill>
                <a:srgbClr val="002060"/>
              </a:solidFill>
            </a:endParaRPr>
          </a:p>
        </p:txBody>
      </p:sp>
      <p:sp>
        <p:nvSpPr>
          <p:cNvPr id="3" name="Marcador de número de diapositiva 2"/>
          <p:cNvSpPr>
            <a:spLocks noGrp="1"/>
          </p:cNvSpPr>
          <p:nvPr>
            <p:ph type="sldNum" sz="quarter" idx="12"/>
          </p:nvPr>
        </p:nvSpPr>
        <p:spPr/>
        <p:txBody>
          <a:bodyPr/>
          <a:lstStyle/>
          <a:p>
            <a:fld id="{F39AA125-58B9-46E3-80C7-15B76B32D137}" type="slidenum">
              <a:rPr lang="es-ES" smtClean="0"/>
              <a:t>61</a:t>
            </a:fld>
            <a:endParaRPr lang="es-ES"/>
          </a:p>
        </p:txBody>
      </p:sp>
    </p:spTree>
    <p:extLst>
      <p:ext uri="{BB962C8B-B14F-4D97-AF65-F5344CB8AC3E}">
        <p14:creationId xmlns:p14="http://schemas.microsoft.com/office/powerpoint/2010/main" val="1917422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5"/>
          <p:cNvSpPr>
            <a:spLocks noChangeArrowheads="1"/>
          </p:cNvSpPr>
          <p:nvPr/>
        </p:nvSpPr>
        <p:spPr bwMode="auto">
          <a:xfrm>
            <a:off x="178901" y="5836752"/>
            <a:ext cx="87663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err="1"/>
              <a:t>Qda</a:t>
            </a:r>
            <a:r>
              <a:rPr lang="es-CO" altLang="es-CO" sz="1800" dirty="0"/>
              <a:t>. La Papaya. Vista desde aguas abajo al estrecho de la quebrada mostrado en la  foto anterior, con restos de la avalancha formada al romperse una represa del Tipo VII en el estrecho. Notar las formaciones </a:t>
            </a:r>
            <a:r>
              <a:rPr lang="es-CO" altLang="es-CO" sz="1800" dirty="0" err="1"/>
              <a:t>lutíticas</a:t>
            </a:r>
            <a:r>
              <a:rPr lang="es-CO" altLang="es-CO" sz="1800" dirty="0"/>
              <a:t> de la zona. 28 de enero/1989.</a:t>
            </a:r>
            <a:endParaRPr lang="es-ES" altLang="es-CO" sz="1800" dirty="0"/>
          </a:p>
        </p:txBody>
      </p:sp>
      <p:pic>
        <p:nvPicPr>
          <p:cNvPr id="128003" name="Picture 6" descr="escanear0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72" y="269323"/>
            <a:ext cx="8169969" cy="556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62</a:t>
            </a:fld>
            <a:endParaRPr lang="es-ES"/>
          </a:p>
        </p:txBody>
      </p:sp>
    </p:spTree>
    <p:extLst>
      <p:ext uri="{BB962C8B-B14F-4D97-AF65-F5344CB8AC3E}">
        <p14:creationId xmlns:p14="http://schemas.microsoft.com/office/powerpoint/2010/main" val="91538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p:cNvSpPr>
            <a:spLocks noChangeArrowheads="1"/>
          </p:cNvSpPr>
          <p:nvPr/>
        </p:nvSpPr>
        <p:spPr bwMode="auto">
          <a:xfrm>
            <a:off x="4862099" y="2139950"/>
            <a:ext cx="4105275"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err="1"/>
              <a:t>Qda</a:t>
            </a:r>
            <a:r>
              <a:rPr lang="es-CO" altLang="es-CO" sz="1800" dirty="0"/>
              <a:t>. La Papaya en el sitio de “El Salto”, sector de </a:t>
            </a:r>
            <a:r>
              <a:rPr lang="es-CO" altLang="es-CO" sz="1800" dirty="0" err="1"/>
              <a:t>encañonamiento</a:t>
            </a:r>
            <a:r>
              <a:rPr lang="es-CO" altLang="es-CO" sz="1800" dirty="0"/>
              <a:t> del cauce en curva, en el cual se formaron represas temporales del Tipo VII, al atascarse los detritos y vegetación provenientes de la rotura de otras presas ocurridas más aguas arriba, como la mencionada en las dos fotografías anteriores. </a:t>
            </a:r>
            <a:r>
              <a:rPr lang="es-CO" altLang="es-CO" sz="1800" dirty="0" err="1"/>
              <a:t>Útica</a:t>
            </a:r>
            <a:r>
              <a:rPr lang="es-CO" altLang="es-CO" sz="1800" dirty="0"/>
              <a:t>, Cundinamarca. 28 de enero/1989. </a:t>
            </a:r>
            <a:endParaRPr lang="es-ES" altLang="es-CO" sz="1800" dirty="0"/>
          </a:p>
        </p:txBody>
      </p:sp>
      <p:pic>
        <p:nvPicPr>
          <p:cNvPr id="129027" name="Picture 8" descr="escanear00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09" y="428805"/>
            <a:ext cx="4210396" cy="628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63</a:t>
            </a:fld>
            <a:endParaRPr lang="es-ES"/>
          </a:p>
        </p:txBody>
      </p:sp>
    </p:spTree>
    <p:extLst>
      <p:ext uri="{BB962C8B-B14F-4D97-AF65-F5344CB8AC3E}">
        <p14:creationId xmlns:p14="http://schemas.microsoft.com/office/powerpoint/2010/main" val="2832488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5"/>
          <p:cNvSpPr>
            <a:spLocks noChangeArrowheads="1"/>
          </p:cNvSpPr>
          <p:nvPr/>
        </p:nvSpPr>
        <p:spPr bwMode="auto">
          <a:xfrm>
            <a:off x="411473" y="5792098"/>
            <a:ext cx="83194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CO" altLang="es-CO" sz="1800" dirty="0"/>
              <a:t>Desembocadura de la </a:t>
            </a:r>
            <a:r>
              <a:rPr lang="es-CO" altLang="es-CO" sz="1800" dirty="0" err="1"/>
              <a:t>Qda</a:t>
            </a:r>
            <a:r>
              <a:rPr lang="es-CO" altLang="es-CO" sz="1800" dirty="0"/>
              <a:t>. La Papaya en la </a:t>
            </a:r>
            <a:r>
              <a:rPr lang="es-CO" altLang="es-CO" sz="1800" dirty="0" err="1"/>
              <a:t>Qda</a:t>
            </a:r>
            <a:r>
              <a:rPr lang="es-CO" altLang="es-CO" sz="1800" dirty="0"/>
              <a:t>. Negra. Puede verse el cauce con restos de avalanchas debidas a la rotura de presas temporales causadas por deslizamientos como los que se ven al fondo. 28 de enero/1989.</a:t>
            </a:r>
            <a:endParaRPr lang="es-ES" altLang="es-CO" sz="1800" dirty="0"/>
          </a:p>
        </p:txBody>
      </p:sp>
      <p:pic>
        <p:nvPicPr>
          <p:cNvPr id="130051" name="Picture 8" descr="escanear0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53" y="429592"/>
            <a:ext cx="7712306" cy="526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64</a:t>
            </a:fld>
            <a:endParaRPr lang="es-ES"/>
          </a:p>
        </p:txBody>
      </p:sp>
    </p:spTree>
    <p:extLst>
      <p:ext uri="{BB962C8B-B14F-4D97-AF65-F5344CB8AC3E}">
        <p14:creationId xmlns:p14="http://schemas.microsoft.com/office/powerpoint/2010/main" val="3335256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68627"/>
            <a:ext cx="8892480" cy="7223772"/>
          </a:xfrm>
          <a:prstGeom prst="rect">
            <a:avLst/>
          </a:prstGeom>
          <a:noFill/>
        </p:spPr>
        <p:txBody>
          <a:bodyPr wrap="square" rtlCol="0">
            <a:spAutoFit/>
          </a:bodyPr>
          <a:lstStyle/>
          <a:p>
            <a:pPr algn="ctr"/>
            <a:r>
              <a:rPr lang="es-CO" sz="2400" dirty="0">
                <a:solidFill>
                  <a:srgbClr val="002060"/>
                </a:solidFill>
              </a:rPr>
              <a:t>3. CONCLUSIONES</a:t>
            </a:r>
          </a:p>
          <a:p>
            <a:pPr marL="457200" indent="-457200" algn="just">
              <a:spcAft>
                <a:spcPts val="600"/>
              </a:spcAft>
              <a:buFont typeface="+mj-lt"/>
              <a:buAutoNum type="arabicPeriod"/>
            </a:pPr>
            <a:r>
              <a:rPr lang="es-CO" sz="1867" dirty="0"/>
              <a:t>El represamiento de corrientes de agua por deslizamientos de diversos tipos es un proceso natural importante que requiere atención por los </a:t>
            </a:r>
            <a:r>
              <a:rPr lang="es-CO" sz="1867" dirty="0" err="1"/>
              <a:t>geotecnistas</a:t>
            </a:r>
            <a:r>
              <a:rPr lang="es-CO" sz="1867" dirty="0"/>
              <a:t>, y por los encargados de la investigación, estudio y atención a las amenazas de origen natural. Es esencial profundizar en los procesos causantes, efectos, riesgos y las medidas de mitigación potenciales, tanto de las represas como de la alta probabilidad de que su rotura genere avalanchas o avenidas torrenciales.</a:t>
            </a:r>
          </a:p>
          <a:p>
            <a:pPr marL="457200" indent="-457200" algn="just">
              <a:spcAft>
                <a:spcPts val="600"/>
              </a:spcAft>
              <a:buFont typeface="+mj-lt"/>
              <a:buAutoNum type="arabicPeriod"/>
            </a:pPr>
            <a:r>
              <a:rPr lang="es-CO" sz="1867" dirty="0"/>
              <a:t>El estudio sistemático de estos procesos debe abarcar la determinación de los siguientes aspectos del problema:</a:t>
            </a:r>
          </a:p>
          <a:p>
            <a:pPr marL="895350" lvl="1" indent="-438150" algn="just">
              <a:buFont typeface="+mj-lt"/>
              <a:buAutoNum type="alphaLcParenR"/>
            </a:pPr>
            <a:r>
              <a:rPr lang="es-CO" sz="1867" dirty="0"/>
              <a:t>Susceptibilidad de los valles de montaña (cauces encañonados) a la ocurrencia de deslizamientos y al represamiento.</a:t>
            </a:r>
          </a:p>
          <a:p>
            <a:pPr marL="895350" lvl="1" indent="-438150" algn="just">
              <a:buFont typeface="+mj-lt"/>
              <a:buAutoNum type="alphaLcParenR"/>
            </a:pPr>
            <a:r>
              <a:rPr lang="es-CO" sz="1867" dirty="0"/>
              <a:t>Relaciones entre los tipos de deslizamientos y las características de las represas que pueden formar.</a:t>
            </a:r>
          </a:p>
          <a:p>
            <a:pPr marL="895350" lvl="1" indent="-438150" algn="just">
              <a:buFont typeface="+mj-lt"/>
              <a:buAutoNum type="alphaLcParenR"/>
            </a:pPr>
            <a:r>
              <a:rPr lang="es-CO" sz="1867" dirty="0"/>
              <a:t>Correlación entre las características de la represa, el río y el embalse, con la estabilidad y longevidad de la represa.</a:t>
            </a:r>
          </a:p>
          <a:p>
            <a:pPr marL="895350" lvl="1" indent="-438150" algn="just">
              <a:buFont typeface="+mj-lt"/>
              <a:buAutoNum type="alphaLcParenR"/>
            </a:pPr>
            <a:r>
              <a:rPr lang="es-CO" sz="1867" dirty="0"/>
              <a:t>Mecanismos de falla de taludes.</a:t>
            </a:r>
          </a:p>
          <a:p>
            <a:pPr marL="895350" lvl="1" indent="-438150" algn="just">
              <a:buFont typeface="+mj-lt"/>
              <a:buAutoNum type="alphaLcParenR"/>
            </a:pPr>
            <a:r>
              <a:rPr lang="es-CO" sz="1867" dirty="0"/>
              <a:t>Carácter o posibilidad de predecir la inundación aguas arriba de la represa y la avalancha aguas abajo de la misma.</a:t>
            </a:r>
          </a:p>
          <a:p>
            <a:pPr marL="895350" lvl="1" indent="-438150" algn="just">
              <a:buFont typeface="+mj-lt"/>
              <a:buAutoNum type="alphaLcParenR"/>
            </a:pPr>
            <a:r>
              <a:rPr lang="es-CO" sz="1867" dirty="0"/>
              <a:t>Efectos secundarios de la inundación aguas arriba.</a:t>
            </a:r>
          </a:p>
          <a:p>
            <a:pPr marL="895350" lvl="1" indent="-438150" algn="just">
              <a:buFont typeface="+mj-lt"/>
              <a:buAutoNum type="alphaLcParenR"/>
            </a:pPr>
            <a:r>
              <a:rPr lang="es-CO" sz="1867" dirty="0"/>
              <a:t>Implantación de sistemas de alarma, preparación de la comunidad y protección de las obras de infraestructura.</a:t>
            </a:r>
          </a:p>
          <a:p>
            <a:pPr marL="380990" lvl="1" indent="-380990">
              <a:buFont typeface="Arial" panose="020B0604020202020204" pitchFamily="34" charset="0"/>
              <a:buChar char="•"/>
            </a:pPr>
            <a:endParaRPr lang="es-CO" sz="1600" dirty="0"/>
          </a:p>
          <a:p>
            <a:pPr marL="380990" lvl="1" indent="-380990">
              <a:buFont typeface="Arial" panose="020B0604020202020204" pitchFamily="34" charset="0"/>
              <a:buChar char="•"/>
            </a:pPr>
            <a:endParaRPr lang="es-CO" sz="1600" dirty="0"/>
          </a:p>
          <a:p>
            <a:pPr marL="380990" lvl="2" indent="-380990">
              <a:buFont typeface="Arial" panose="020B0604020202020204" pitchFamily="34" charset="0"/>
              <a:buChar char="•"/>
            </a:pPr>
            <a:endParaRPr lang="es-CO" sz="2400" dirty="0"/>
          </a:p>
        </p:txBody>
      </p:sp>
      <p:sp>
        <p:nvSpPr>
          <p:cNvPr id="3" name="Marcador de número de diapositiva 2"/>
          <p:cNvSpPr>
            <a:spLocks noGrp="1"/>
          </p:cNvSpPr>
          <p:nvPr>
            <p:ph type="sldNum" sz="quarter" idx="12"/>
          </p:nvPr>
        </p:nvSpPr>
        <p:spPr/>
        <p:txBody>
          <a:bodyPr/>
          <a:lstStyle/>
          <a:p>
            <a:fld id="{F39AA125-58B9-46E3-80C7-15B76B32D137}" type="slidenum">
              <a:rPr lang="es-ES" smtClean="0"/>
              <a:t>65</a:t>
            </a:fld>
            <a:endParaRPr lang="es-ES"/>
          </a:p>
        </p:txBody>
      </p:sp>
    </p:spTree>
    <p:extLst>
      <p:ext uri="{BB962C8B-B14F-4D97-AF65-F5344CB8AC3E}">
        <p14:creationId xmlns:p14="http://schemas.microsoft.com/office/powerpoint/2010/main" val="76444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2130" y="366801"/>
            <a:ext cx="8892480" cy="830997"/>
          </a:xfrm>
          <a:prstGeom prst="rect">
            <a:avLst/>
          </a:prstGeom>
          <a:noFill/>
        </p:spPr>
        <p:txBody>
          <a:bodyPr wrap="square" rtlCol="0">
            <a:spAutoFit/>
          </a:bodyPr>
          <a:lstStyle/>
          <a:p>
            <a:pPr algn="ctr"/>
            <a:r>
              <a:rPr lang="es-CO" sz="2400" dirty="0">
                <a:solidFill>
                  <a:srgbClr val="002060"/>
                </a:solidFill>
              </a:rPr>
              <a:t>4. BIBLIOGRAFÍA</a:t>
            </a:r>
          </a:p>
          <a:p>
            <a:pPr algn="ctr"/>
            <a:endParaRPr lang="es-CO" sz="2400" dirty="0">
              <a:solidFill>
                <a:srgbClr val="002060"/>
              </a:solidFill>
            </a:endParaRPr>
          </a:p>
        </p:txBody>
      </p:sp>
      <p:sp>
        <p:nvSpPr>
          <p:cNvPr id="3" name="Rectángulo 2"/>
          <p:cNvSpPr/>
          <p:nvPr/>
        </p:nvSpPr>
        <p:spPr>
          <a:xfrm>
            <a:off x="362423" y="1197798"/>
            <a:ext cx="8125905" cy="5478423"/>
          </a:xfrm>
          <a:prstGeom prst="rect">
            <a:avLst/>
          </a:prstGeom>
        </p:spPr>
        <p:txBody>
          <a:bodyPr wrap="square">
            <a:spAutoFit/>
          </a:bodyPr>
          <a:lstStyle/>
          <a:p>
            <a:pPr marL="342900" indent="-342900" algn="just">
              <a:spcAft>
                <a:spcPts val="600"/>
              </a:spcAft>
              <a:buFont typeface="Arial" panose="020B0604020202020204" pitchFamily="34" charset="0"/>
              <a:buChar char="•"/>
            </a:pPr>
            <a:r>
              <a:rPr lang="es-CO" sz="1600" dirty="0"/>
              <a:t>Costa, John E., (1985) “</a:t>
            </a:r>
            <a:r>
              <a:rPr lang="es-CO" sz="1600" dirty="0" err="1"/>
              <a:t>Floods</a:t>
            </a:r>
            <a:r>
              <a:rPr lang="es-CO" sz="1600" dirty="0"/>
              <a:t> </a:t>
            </a:r>
            <a:r>
              <a:rPr lang="es-CO" sz="1600" dirty="0" err="1"/>
              <a:t>from</a:t>
            </a:r>
            <a:r>
              <a:rPr lang="es-CO" sz="1600" dirty="0"/>
              <a:t> </a:t>
            </a:r>
            <a:r>
              <a:rPr lang="es-CO" sz="1600" dirty="0" err="1"/>
              <a:t>dam</a:t>
            </a:r>
            <a:r>
              <a:rPr lang="es-CO" sz="1600" dirty="0"/>
              <a:t> </a:t>
            </a:r>
            <a:r>
              <a:rPr lang="es-CO" sz="1600" dirty="0" err="1"/>
              <a:t>failures</a:t>
            </a:r>
            <a:r>
              <a:rPr lang="es-CO" sz="1600" dirty="0"/>
              <a:t>”. U.S. Geological </a:t>
            </a:r>
            <a:r>
              <a:rPr lang="es-CO" sz="1600" dirty="0" err="1"/>
              <a:t>Survey</a:t>
            </a:r>
            <a:r>
              <a:rPr lang="es-CO" sz="1600" dirty="0"/>
              <a:t> Open-File Report85-560, 54 p., en Baker, V.R., </a:t>
            </a:r>
            <a:r>
              <a:rPr lang="es-CO" sz="1600" dirty="0" err="1"/>
              <a:t>Kochel</a:t>
            </a:r>
            <a:r>
              <a:rPr lang="es-CO" sz="1600" dirty="0"/>
              <a:t>, R.C. y </a:t>
            </a:r>
            <a:r>
              <a:rPr lang="es-CO" sz="1600" dirty="0" err="1"/>
              <a:t>Patton</a:t>
            </a:r>
            <a:r>
              <a:rPr lang="es-CO" sz="1600" dirty="0"/>
              <a:t>, P.C., ed., </a:t>
            </a:r>
            <a:r>
              <a:rPr lang="es-CO" sz="1600" dirty="0" err="1"/>
              <a:t>Flood</a:t>
            </a:r>
            <a:r>
              <a:rPr lang="es-CO" sz="1600" dirty="0"/>
              <a:t> </a:t>
            </a:r>
            <a:r>
              <a:rPr lang="es-CO" sz="1600" dirty="0" err="1"/>
              <a:t>Geomorphology</a:t>
            </a:r>
            <a:r>
              <a:rPr lang="es-CO" sz="1600" dirty="0"/>
              <a:t>, John </a:t>
            </a:r>
            <a:r>
              <a:rPr lang="es-CO" sz="1600" dirty="0" err="1"/>
              <a:t>Wiley</a:t>
            </a:r>
            <a:r>
              <a:rPr lang="es-CO" sz="1600" dirty="0"/>
              <a:t> &amp; </a:t>
            </a:r>
            <a:r>
              <a:rPr lang="es-CO" sz="1600" dirty="0" err="1"/>
              <a:t>Sons</a:t>
            </a:r>
            <a:r>
              <a:rPr lang="es-CO" sz="1600" dirty="0"/>
              <a:t>, Inc.</a:t>
            </a:r>
          </a:p>
          <a:p>
            <a:pPr marL="342900" indent="-342900" algn="just">
              <a:spcAft>
                <a:spcPts val="600"/>
              </a:spcAft>
              <a:buFont typeface="Arial" panose="020B0604020202020204" pitchFamily="34" charset="0"/>
              <a:buChar char="•"/>
            </a:pPr>
            <a:r>
              <a:rPr lang="en-US" sz="1600" dirty="0"/>
              <a:t>Costa, John E., Schuster, Robert L.  (1988) “The formation and failure of natural </a:t>
            </a:r>
            <a:r>
              <a:rPr lang="en-US" sz="1600" dirty="0" err="1"/>
              <a:t>dams”.Geological</a:t>
            </a:r>
            <a:r>
              <a:rPr lang="en-US" sz="1600" dirty="0"/>
              <a:t> Society of America Bulletin, v. 100, p. 1054-1068, </a:t>
            </a:r>
            <a:r>
              <a:rPr lang="en-US" sz="1600" dirty="0" err="1"/>
              <a:t>julio</a:t>
            </a:r>
            <a:r>
              <a:rPr lang="en-US" sz="1600" dirty="0"/>
              <a:t>.</a:t>
            </a:r>
          </a:p>
          <a:p>
            <a:pPr marL="342900" indent="-342900" algn="just">
              <a:spcAft>
                <a:spcPts val="600"/>
              </a:spcAft>
              <a:buFont typeface="Arial" panose="020B0604020202020204" pitchFamily="34" charset="0"/>
              <a:buChar char="•"/>
            </a:pPr>
            <a:r>
              <a:rPr lang="es-CO" sz="1600" dirty="0"/>
              <a:t>Acosta M., Hugo Ernesto., y González P., Luis Eduardo (1994) “Presas formadas </a:t>
            </a:r>
            <a:r>
              <a:rPr lang="es-CO" sz="1600" dirty="0" err="1"/>
              <a:t>pordeslizamientos</a:t>
            </a:r>
            <a:r>
              <a:rPr lang="es-CO" sz="1600" dirty="0"/>
              <a:t>: Procesos, Riesgos y Mitigación”. Proyecto de Grado en Ingeniería </a:t>
            </a:r>
            <a:r>
              <a:rPr lang="es-CO" sz="1600" dirty="0" err="1"/>
              <a:t>Civil,Facultad</a:t>
            </a:r>
            <a:r>
              <a:rPr lang="es-CO" sz="1600" dirty="0"/>
              <a:t> de Ingeniería, Universidad Nacional de Colombia, Santafé de Bogotá.</a:t>
            </a:r>
          </a:p>
          <a:p>
            <a:pPr marL="342900" indent="-342900" algn="just">
              <a:spcAft>
                <a:spcPts val="600"/>
              </a:spcAft>
              <a:buFont typeface="Arial" panose="020B0604020202020204" pitchFamily="34" charset="0"/>
              <a:buChar char="•"/>
            </a:pPr>
            <a:r>
              <a:rPr lang="es-CO" sz="1600" dirty="0"/>
              <a:t>García L. , Manuel, (1986a). “Consideraciones Geotécnicas sobre las Avalanchas de </a:t>
            </a:r>
            <a:r>
              <a:rPr lang="es-CO" sz="1600" dirty="0" err="1"/>
              <a:t>Detritosen</a:t>
            </a:r>
            <a:r>
              <a:rPr lang="es-CO" sz="1600" dirty="0"/>
              <a:t> la Quebrada La Chapa - Paz de Río, Boyacá”. Informe de Ingeniería y Geotecnia </a:t>
            </a:r>
            <a:r>
              <a:rPr lang="es-CO" sz="1600" dirty="0" err="1"/>
              <a:t>Ltda.,para</a:t>
            </a:r>
            <a:r>
              <a:rPr lang="es-CO" sz="1600" dirty="0"/>
              <a:t> Acerías Paz del Río S.A., Bogotá, Diciembre. </a:t>
            </a:r>
          </a:p>
          <a:p>
            <a:pPr marL="342900" indent="-342900" algn="just">
              <a:spcAft>
                <a:spcPts val="600"/>
              </a:spcAft>
              <a:buFont typeface="Arial" panose="020B0604020202020204" pitchFamily="34" charset="0"/>
              <a:buChar char="•"/>
            </a:pPr>
            <a:r>
              <a:rPr lang="es-CO" sz="1600" dirty="0"/>
              <a:t>García L., Manuel, Martínez J. Manuel (1989b). “Riesgos por deslizamientos y Avalanchas en Utica - Colombia”. I Simposio Suramericano de Deslizamientos, Sociedad Colombiana de Geotecnia, Comité Suramericano de Movimientos en Masa, Vol. 1, pp. 649-662, Paipa, Colombia, Agosto.</a:t>
            </a:r>
          </a:p>
          <a:p>
            <a:pPr marL="342900" indent="-342900" algn="just">
              <a:spcAft>
                <a:spcPts val="600"/>
              </a:spcAft>
              <a:buFont typeface="Arial" panose="020B0604020202020204" pitchFamily="34" charset="0"/>
              <a:buChar char="•"/>
            </a:pPr>
            <a:r>
              <a:rPr lang="es-CO" sz="1600" dirty="0"/>
              <a:t>García L. , Manuel, (1990) “Clasificación de movimientos de falla de taludes y descripción de casos colombianos”, Módulo 1 - Capítulo 1, Curso de Educación continuada sobre Estabilidad de Taludes y Laderas en </a:t>
            </a:r>
            <a:r>
              <a:rPr lang="es-CO" sz="1600" dirty="0" err="1"/>
              <a:t>Carreteras,Departamento</a:t>
            </a:r>
            <a:r>
              <a:rPr lang="es-CO" sz="1600" dirty="0"/>
              <a:t> de Ingeniería Civil - Facultad de Ingeniería, Universidad Nacional de Colombia, Bogotá.</a:t>
            </a:r>
          </a:p>
          <a:p>
            <a:pPr algn="just">
              <a:spcAft>
                <a:spcPts val="600"/>
              </a:spcAft>
            </a:pPr>
            <a:endParaRPr lang="es-CO" sz="1600" dirty="0">
              <a:solidFill>
                <a:srgbClr val="002060"/>
              </a:solidFill>
            </a:endParaRPr>
          </a:p>
        </p:txBody>
      </p:sp>
      <p:sp>
        <p:nvSpPr>
          <p:cNvPr id="4" name="Marcador de número de diapositiva 3"/>
          <p:cNvSpPr>
            <a:spLocks noGrp="1"/>
          </p:cNvSpPr>
          <p:nvPr>
            <p:ph type="sldNum" sz="quarter" idx="12"/>
          </p:nvPr>
        </p:nvSpPr>
        <p:spPr/>
        <p:txBody>
          <a:bodyPr/>
          <a:lstStyle/>
          <a:p>
            <a:fld id="{F39AA125-58B9-46E3-80C7-15B76B32D137}" type="slidenum">
              <a:rPr lang="es-ES" smtClean="0"/>
              <a:t>66</a:t>
            </a:fld>
            <a:endParaRPr lang="es-ES"/>
          </a:p>
        </p:txBody>
      </p:sp>
    </p:spTree>
    <p:extLst>
      <p:ext uri="{BB962C8B-B14F-4D97-AF65-F5344CB8AC3E}">
        <p14:creationId xmlns:p14="http://schemas.microsoft.com/office/powerpoint/2010/main" val="2042351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60693" y="1352953"/>
            <a:ext cx="8392859" cy="4739759"/>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s-CO" sz="1600" dirty="0"/>
              <a:t>García L., Manuel, González G., </a:t>
            </a:r>
            <a:r>
              <a:rPr lang="es-CO" sz="1600" dirty="0" err="1"/>
              <a:t>Alvaro</a:t>
            </a:r>
            <a:r>
              <a:rPr lang="es-CO" sz="1600" dirty="0"/>
              <a:t> J. (1990). “Evaluación Geotécnica de Amenazas Físicas sobre la Población de Restrepo (Meta)”. Informe No. 1004 de Ingeniería y Geotecnia Ltda., para Presidencia de la República, Oficina Nacional para Prevención y Atención de Desastres, Bogotá, Mayo.</a:t>
            </a:r>
          </a:p>
          <a:p>
            <a:pPr marL="342900" indent="-342900" algn="just">
              <a:spcAft>
                <a:spcPts val="600"/>
              </a:spcAft>
              <a:buFont typeface="Arial" panose="020B0604020202020204" pitchFamily="34" charset="0"/>
              <a:buChar char="•"/>
            </a:pPr>
            <a:r>
              <a:rPr lang="es-CO" sz="1600" b="1" dirty="0"/>
              <a:t>Jakob, </a:t>
            </a:r>
            <a:r>
              <a:rPr lang="es-CO" sz="1600" b="1" dirty="0" err="1"/>
              <a:t>Matthias</a:t>
            </a:r>
            <a:r>
              <a:rPr lang="es-CO" sz="1600" b="1" dirty="0"/>
              <a:t>, </a:t>
            </a:r>
            <a:r>
              <a:rPr lang="es-CO" sz="1600" b="1" dirty="0" err="1"/>
              <a:t>Hungr</a:t>
            </a:r>
            <a:r>
              <a:rPr lang="es-CO" sz="1600" b="1" dirty="0"/>
              <a:t>, </a:t>
            </a:r>
            <a:r>
              <a:rPr lang="es-CO" sz="1600" b="1" dirty="0" err="1"/>
              <a:t>Oldrich</a:t>
            </a:r>
            <a:r>
              <a:rPr lang="es-CO" sz="1600" b="1" dirty="0"/>
              <a:t>, eds. (2005). “</a:t>
            </a:r>
            <a:r>
              <a:rPr lang="en-US" sz="1600" b="1" dirty="0"/>
              <a:t>Debris-flow Hazards and Related Phenomena”</a:t>
            </a:r>
            <a:r>
              <a:rPr lang="en-US" sz="1600" dirty="0"/>
              <a:t>. Springer, Berlin.</a:t>
            </a:r>
          </a:p>
          <a:p>
            <a:pPr marL="342900" indent="-342900" algn="just">
              <a:spcAft>
                <a:spcPts val="600"/>
              </a:spcAft>
              <a:buFont typeface="Arial" panose="020B0604020202020204" pitchFamily="34" charset="0"/>
              <a:buChar char="•"/>
            </a:pPr>
            <a:r>
              <a:rPr lang="en-US" sz="1600" dirty="0"/>
              <a:t>Schuster, Robert L., ed., (1986a) “Landslide dams; processes, risk, and mitigation”, American Society of Civil Engineers Geotechnical Special Publication No. 3, p. 42-58, New York, Abril.</a:t>
            </a:r>
          </a:p>
          <a:p>
            <a:pPr marL="342900" indent="-342900" algn="just">
              <a:spcAft>
                <a:spcPts val="600"/>
              </a:spcAft>
              <a:buFont typeface="Arial" panose="020B0604020202020204" pitchFamily="34" charset="0"/>
              <a:buChar char="•"/>
            </a:pPr>
            <a:r>
              <a:rPr lang="en-US" sz="1600" dirty="0"/>
              <a:t>Schuster, Robert L., Costa, John E. (1986b). “Effects of Landslide Damming on </a:t>
            </a:r>
            <a:r>
              <a:rPr lang="en-US" sz="1600" dirty="0" err="1"/>
              <a:t>Hidroelectric</a:t>
            </a:r>
            <a:r>
              <a:rPr lang="en-US" sz="1600" dirty="0"/>
              <a:t> Projects”. International Congress of the International Association of Engineering Geology, </a:t>
            </a:r>
            <a:r>
              <a:rPr lang="es-CO" sz="1600" dirty="0"/>
              <a:t>Buenos Aires, Argentina, </a:t>
            </a:r>
            <a:r>
              <a:rPr lang="es-CO" sz="1600" dirty="0" err="1"/>
              <a:t>Proceedings</a:t>
            </a:r>
            <a:r>
              <a:rPr lang="es-CO" sz="1600" dirty="0"/>
              <a:t>, v.4, pp.1295-1307. </a:t>
            </a:r>
          </a:p>
          <a:p>
            <a:pPr marL="342900" indent="-342900" algn="just">
              <a:spcAft>
                <a:spcPts val="600"/>
              </a:spcAft>
              <a:buFont typeface="Arial" panose="020B0604020202020204" pitchFamily="34" charset="0"/>
              <a:buChar char="•"/>
            </a:pPr>
            <a:r>
              <a:rPr lang="es-CO" sz="1600" dirty="0" err="1"/>
              <a:t>Swanson</a:t>
            </a:r>
            <a:r>
              <a:rPr lang="es-CO" sz="1600" dirty="0"/>
              <a:t> , Frederick J., </a:t>
            </a:r>
            <a:r>
              <a:rPr lang="es-CO" sz="1600" dirty="0" err="1"/>
              <a:t>Oyagi</a:t>
            </a:r>
            <a:r>
              <a:rPr lang="es-CO" sz="1600" dirty="0"/>
              <a:t>, </a:t>
            </a:r>
            <a:r>
              <a:rPr lang="es-CO" sz="1600" dirty="0" err="1"/>
              <a:t>Norio</a:t>
            </a:r>
            <a:r>
              <a:rPr lang="es-CO" sz="1600" dirty="0"/>
              <a:t>, </a:t>
            </a:r>
            <a:r>
              <a:rPr lang="es-CO" sz="1600" dirty="0" err="1"/>
              <a:t>Tominaga</a:t>
            </a:r>
            <a:r>
              <a:rPr lang="es-CO" sz="1600" dirty="0"/>
              <a:t>, </a:t>
            </a:r>
            <a:r>
              <a:rPr lang="es-CO" sz="1600" dirty="0" err="1"/>
              <a:t>Masaki</a:t>
            </a:r>
            <a:r>
              <a:rPr lang="es-CO" sz="1600" dirty="0"/>
              <a:t> (1986). “</a:t>
            </a:r>
            <a:r>
              <a:rPr lang="es-CO" sz="1600" dirty="0" err="1"/>
              <a:t>Landslide</a:t>
            </a:r>
            <a:r>
              <a:rPr lang="es-CO" sz="1600" dirty="0"/>
              <a:t> </a:t>
            </a:r>
            <a:r>
              <a:rPr lang="es-CO" sz="1600" dirty="0" err="1"/>
              <a:t>dams</a:t>
            </a:r>
            <a:r>
              <a:rPr lang="es-CO" sz="1600" dirty="0"/>
              <a:t> in </a:t>
            </a:r>
            <a:r>
              <a:rPr lang="es-CO" sz="1600" dirty="0" err="1"/>
              <a:t>Japan</a:t>
            </a:r>
            <a:r>
              <a:rPr lang="es-CO" sz="1600" dirty="0"/>
              <a:t>. En </a:t>
            </a:r>
            <a:r>
              <a:rPr lang="en-US" sz="1600" dirty="0"/>
              <a:t>Schuster, R.L., ed., Landslide dams: processes, risk, and mitigation”, Geotechnical Special Publication No. 3, American Society of Civil Engineers, pp. 131-145, New York, Abril.</a:t>
            </a:r>
          </a:p>
          <a:p>
            <a:pPr marL="342900" indent="-342900" algn="just">
              <a:spcAft>
                <a:spcPts val="600"/>
              </a:spcAft>
              <a:buFont typeface="Arial" panose="020B0604020202020204" pitchFamily="34" charset="0"/>
              <a:buChar char="•"/>
            </a:pPr>
            <a:r>
              <a:rPr lang="en-US" sz="1600" b="1" dirty="0"/>
              <a:t>Takahashi, Tamotsu (2014). “Debris Flow: Mechanics, Prediction and Countermeasures, 2nd edition”</a:t>
            </a:r>
            <a:r>
              <a:rPr lang="en-US" sz="1600" dirty="0"/>
              <a:t>. CRC Press, Taylor &amp; Francis Group, New York.</a:t>
            </a:r>
            <a:endParaRPr lang="es-CO" sz="1600" b="1" dirty="0"/>
          </a:p>
          <a:p>
            <a:pPr algn="just">
              <a:spcAft>
                <a:spcPts val="600"/>
              </a:spcAft>
            </a:pPr>
            <a:r>
              <a:rPr lang="es-CO" sz="1600" dirty="0"/>
              <a:t> </a:t>
            </a:r>
            <a:endParaRPr lang="es-CO" sz="1600" dirty="0">
              <a:solidFill>
                <a:srgbClr val="002060"/>
              </a:solidFill>
            </a:endParaRPr>
          </a:p>
        </p:txBody>
      </p:sp>
      <p:sp>
        <p:nvSpPr>
          <p:cNvPr id="3" name="Marcador de número de diapositiva 2"/>
          <p:cNvSpPr>
            <a:spLocks noGrp="1"/>
          </p:cNvSpPr>
          <p:nvPr>
            <p:ph type="sldNum" sz="quarter" idx="12"/>
          </p:nvPr>
        </p:nvSpPr>
        <p:spPr/>
        <p:txBody>
          <a:bodyPr/>
          <a:lstStyle/>
          <a:p>
            <a:fld id="{F39AA125-58B9-46E3-80C7-15B76B32D137}" type="slidenum">
              <a:rPr lang="es-ES" smtClean="0"/>
              <a:t>67</a:t>
            </a:fld>
            <a:endParaRPr lang="es-ES"/>
          </a:p>
        </p:txBody>
      </p:sp>
    </p:spTree>
    <p:extLst>
      <p:ext uri="{BB962C8B-B14F-4D97-AF65-F5344CB8AC3E}">
        <p14:creationId xmlns:p14="http://schemas.microsoft.com/office/powerpoint/2010/main" val="1142700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3622" y="272499"/>
            <a:ext cx="8690378" cy="634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F39AA125-58B9-46E3-80C7-15B76B32D137}" type="slidenum">
              <a:rPr lang="es-ES" smtClean="0"/>
              <a:t>7</a:t>
            </a:fld>
            <a:endParaRPr lang="es-ES"/>
          </a:p>
        </p:txBody>
      </p:sp>
    </p:spTree>
    <p:extLst>
      <p:ext uri="{BB962C8B-B14F-4D97-AF65-F5344CB8AC3E}">
        <p14:creationId xmlns:p14="http://schemas.microsoft.com/office/powerpoint/2010/main" val="106978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5102" y="161678"/>
            <a:ext cx="8640147" cy="2964914"/>
          </a:xfrm>
          <a:prstGeom prst="rect">
            <a:avLst/>
          </a:prstGeom>
          <a:noFill/>
        </p:spPr>
        <p:txBody>
          <a:bodyPr wrap="square" rtlCol="0">
            <a:spAutoFit/>
          </a:bodyPr>
          <a:lstStyle/>
          <a:p>
            <a:pPr algn="just">
              <a:spcAft>
                <a:spcPts val="800"/>
              </a:spcAft>
            </a:pPr>
            <a:r>
              <a:rPr lang="es-CO" sz="2000" dirty="0"/>
              <a:t>Las represas se originan con mayor frecuencia en valles estrechos y de laderas empinadas, condiciones muy comunes en áreas de actividad geológica donde ocurren sismos, erupciones volcánicas, o donde ha habido fuerte incisión glacial. En muchos casos estas áreas contienen abundancia de materiales en posibilidad de deslizarse y concurrencia de factores disparadores de deslizamientos.</a:t>
            </a:r>
          </a:p>
          <a:p>
            <a:pPr algn="just">
              <a:spcAft>
                <a:spcPts val="800"/>
              </a:spcAft>
            </a:pPr>
            <a:r>
              <a:rPr lang="es-CO" sz="2000" dirty="0"/>
              <a:t>Es posible hacer estimativos de la creciente que puede originarse al romperse una de estas represas, utilizando la curva envolvente de la relación entre caudal pico y energía potencial del embalse, hallada a partir de la recopilación de datos de falla de represas naturales y artificiales, como la que se muestra en la figura siguiente.</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0331" y="3126592"/>
            <a:ext cx="5280857" cy="357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número de diapositiva 3"/>
          <p:cNvSpPr>
            <a:spLocks noGrp="1"/>
          </p:cNvSpPr>
          <p:nvPr>
            <p:ph type="sldNum" sz="quarter" idx="12"/>
          </p:nvPr>
        </p:nvSpPr>
        <p:spPr/>
        <p:txBody>
          <a:bodyPr/>
          <a:lstStyle/>
          <a:p>
            <a:fld id="{F39AA125-58B9-46E3-80C7-15B76B32D137}" type="slidenum">
              <a:rPr lang="es-ES" smtClean="0"/>
              <a:t>8</a:t>
            </a:fld>
            <a:endParaRPr lang="es-ES"/>
          </a:p>
        </p:txBody>
      </p:sp>
    </p:spTree>
    <p:extLst>
      <p:ext uri="{BB962C8B-B14F-4D97-AF65-F5344CB8AC3E}">
        <p14:creationId xmlns:p14="http://schemas.microsoft.com/office/powerpoint/2010/main" val="191497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0993" y="3048690"/>
            <a:ext cx="7886700" cy="1325563"/>
          </a:xfrm>
        </p:spPr>
        <p:txBody>
          <a:bodyPr>
            <a:noAutofit/>
          </a:bodyPr>
          <a:lstStyle/>
          <a:p>
            <a:pPr indent="1588"/>
            <a:r>
              <a:rPr lang="es-CO" altLang="es-CO" sz="3200" b="1" dirty="0">
                <a:solidFill>
                  <a:schemeClr val="accent1">
                    <a:lumMod val="50000"/>
                  </a:schemeClr>
                </a:solidFill>
              </a:rPr>
              <a:t>2. ILUSTRACIÓN DE LOS TIPOS DE REPRESAS</a:t>
            </a:r>
            <a:br>
              <a:rPr lang="es-CO" altLang="es-CO" sz="3200" b="1" dirty="0">
                <a:solidFill>
                  <a:schemeClr val="accent1">
                    <a:lumMod val="50000"/>
                  </a:schemeClr>
                </a:solidFill>
              </a:rPr>
            </a:br>
            <a:r>
              <a:rPr lang="es-CO" altLang="es-CO" sz="3200" b="1" dirty="0">
                <a:solidFill>
                  <a:schemeClr val="accent1">
                    <a:lumMod val="50000"/>
                  </a:schemeClr>
                </a:solidFill>
              </a:rPr>
              <a:t>CAUSADAS POR DESLIZAMIENTOS (Casos Colombianos).</a:t>
            </a:r>
            <a:br>
              <a:rPr lang="es-CO" altLang="es-CO" sz="3200" b="1" dirty="0">
                <a:solidFill>
                  <a:schemeClr val="accent1">
                    <a:lumMod val="50000"/>
                  </a:schemeClr>
                </a:solidFill>
              </a:rPr>
            </a:br>
            <a:endParaRPr lang="es-CO" sz="3200" b="1" dirty="0"/>
          </a:p>
        </p:txBody>
      </p:sp>
      <p:sp>
        <p:nvSpPr>
          <p:cNvPr id="3" name="Marcador de número de diapositiva 2"/>
          <p:cNvSpPr>
            <a:spLocks noGrp="1"/>
          </p:cNvSpPr>
          <p:nvPr>
            <p:ph type="sldNum" sz="quarter" idx="12"/>
          </p:nvPr>
        </p:nvSpPr>
        <p:spPr/>
        <p:txBody>
          <a:bodyPr/>
          <a:lstStyle/>
          <a:p>
            <a:fld id="{F39AA125-58B9-46E3-80C7-15B76B32D137}" type="slidenum">
              <a:rPr lang="es-ES" smtClean="0"/>
              <a:t>9</a:t>
            </a:fld>
            <a:endParaRPr lang="es-ES"/>
          </a:p>
        </p:txBody>
      </p:sp>
    </p:spTree>
    <p:extLst>
      <p:ext uri="{BB962C8B-B14F-4D97-AF65-F5344CB8AC3E}">
        <p14:creationId xmlns:p14="http://schemas.microsoft.com/office/powerpoint/2010/main" val="85530932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TotalTime>
  <Words>4038</Words>
  <Application>Microsoft Office PowerPoint</Application>
  <PresentationFormat>On-screen Show (4:3)</PresentationFormat>
  <Paragraphs>238</Paragraphs>
  <Slides>67</Slides>
  <Notes>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Tema de Office</vt:lpstr>
      <vt:lpstr>PowerPoint Presentation</vt:lpstr>
      <vt:lpstr>CONTENIDO</vt:lpstr>
      <vt:lpstr>PowerPoint Presentation</vt:lpstr>
      <vt:lpstr>PowerPoint Presentation</vt:lpstr>
      <vt:lpstr>PowerPoint Presentation</vt:lpstr>
      <vt:lpstr>PowerPoint Presentation</vt:lpstr>
      <vt:lpstr>PowerPoint Presentation</vt:lpstr>
      <vt:lpstr>PowerPoint Presentation</vt:lpstr>
      <vt:lpstr>2. ILUSTRACIÓN DE LOS TIPOS DE REPRESAS CAUSADAS POR DESLIZAMIENTOS (Casos Colombianos).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BRAYAN ALBERDY</dc:creator>
  <cp:lastModifiedBy>BRAYAN ALBERDY</cp:lastModifiedBy>
  <cp:revision>10</cp:revision>
  <dcterms:created xsi:type="dcterms:W3CDTF">2018-12-04T19:48:52Z</dcterms:created>
  <dcterms:modified xsi:type="dcterms:W3CDTF">2018-12-17T15:59:58Z</dcterms:modified>
</cp:coreProperties>
</file>