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257" r:id="rId3"/>
    <p:sldId id="396" r:id="rId4"/>
    <p:sldId id="258" r:id="rId5"/>
    <p:sldId id="260" r:id="rId6"/>
    <p:sldId id="401" r:id="rId7"/>
    <p:sldId id="380" r:id="rId8"/>
    <p:sldId id="382" r:id="rId9"/>
    <p:sldId id="383" r:id="rId10"/>
    <p:sldId id="397" r:id="rId11"/>
    <p:sldId id="388" r:id="rId12"/>
    <p:sldId id="385" r:id="rId13"/>
    <p:sldId id="404" r:id="rId14"/>
    <p:sldId id="386" r:id="rId15"/>
    <p:sldId id="405" r:id="rId16"/>
    <p:sldId id="336" r:id="rId17"/>
    <p:sldId id="265" r:id="rId18"/>
    <p:sldId id="263" r:id="rId19"/>
    <p:sldId id="305" r:id="rId20"/>
    <p:sldId id="368" r:id="rId21"/>
    <p:sldId id="268" r:id="rId22"/>
    <p:sldId id="334" r:id="rId23"/>
    <p:sldId id="384" r:id="rId24"/>
    <p:sldId id="295" r:id="rId25"/>
    <p:sldId id="376" r:id="rId26"/>
    <p:sldId id="371" r:id="rId27"/>
    <p:sldId id="399" r:id="rId28"/>
    <p:sldId id="406" r:id="rId29"/>
    <p:sldId id="407" r:id="rId30"/>
    <p:sldId id="327" r:id="rId31"/>
    <p:sldId id="308" r:id="rId32"/>
    <p:sldId id="330" r:id="rId33"/>
    <p:sldId id="365" r:id="rId34"/>
    <p:sldId id="373" r:id="rId35"/>
    <p:sldId id="280"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1" autoAdjust="0"/>
    <p:restoredTop sz="94660"/>
  </p:normalViewPr>
  <p:slideViewPr>
    <p:cSldViewPr snapToGrid="0">
      <p:cViewPr varScale="1">
        <p:scale>
          <a:sx n="100" d="100"/>
          <a:sy n="100" d="100"/>
        </p:scale>
        <p:origin x="78" y="72"/>
      </p:cViewPr>
      <p:guideLst/>
    </p:cSldViewPr>
  </p:slideViewPr>
  <p:notesTextViewPr>
    <p:cViewPr>
      <p:scale>
        <a:sx n="1" d="1"/>
        <a:sy n="1" d="1"/>
      </p:scale>
      <p:origin x="0" y="0"/>
    </p:cViewPr>
  </p:notesTextViewPr>
  <p:sorterViewPr>
    <p:cViewPr>
      <p:scale>
        <a:sx n="151" d="100"/>
        <a:sy n="151" d="100"/>
      </p:scale>
      <p:origin x="0" y="-23251"/>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4" Type="http://schemas.openxmlformats.org/officeDocument/2006/relationships/image" Target="../media/image1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F79C38-0306-4298-AF24-0BD8ACE9B9B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7D894B69-6F2D-46BE-A747-0BB101D38998}">
      <dgm:prSet custT="1"/>
      <dgm:spPr/>
      <dgm:t>
        <a:bodyPr/>
        <a:lstStyle/>
        <a:p>
          <a:r>
            <a:rPr lang="en-US" sz="2400" b="1" dirty="0"/>
            <a:t>Future Goal:    </a:t>
          </a:r>
        </a:p>
        <a:p>
          <a:r>
            <a:rPr lang="en-US" sz="2400" b="1" dirty="0"/>
            <a:t>To Successfully Collaborate.</a:t>
          </a:r>
          <a:br>
            <a:rPr lang="en-US" sz="2400" b="0" dirty="0"/>
          </a:br>
          <a:endParaRPr lang="en-US" sz="2400" dirty="0"/>
        </a:p>
      </dgm:t>
    </dgm:pt>
    <dgm:pt modelId="{9A08F530-4332-4CDA-A58A-6EA0DA05FFAD}" type="parTrans" cxnId="{903CE314-D190-4778-A86D-8051881AC19A}">
      <dgm:prSet/>
      <dgm:spPr/>
      <dgm:t>
        <a:bodyPr/>
        <a:lstStyle/>
        <a:p>
          <a:endParaRPr lang="en-US"/>
        </a:p>
      </dgm:t>
    </dgm:pt>
    <dgm:pt modelId="{52300286-96C0-4278-933D-371BCB099930}" type="sibTrans" cxnId="{903CE314-D190-4778-A86D-8051881AC19A}">
      <dgm:prSet/>
      <dgm:spPr/>
      <dgm:t>
        <a:bodyPr/>
        <a:lstStyle/>
        <a:p>
          <a:endParaRPr lang="en-US"/>
        </a:p>
      </dgm:t>
    </dgm:pt>
    <dgm:pt modelId="{C2F46FE8-2531-47D8-BAD9-C720936144C0}">
      <dgm:prSet/>
      <dgm:spPr/>
      <dgm:t>
        <a:bodyPr/>
        <a:lstStyle/>
        <a:p>
          <a:r>
            <a:rPr lang="en-US" b="1" dirty="0"/>
            <a:t>Current Reality:  </a:t>
          </a:r>
        </a:p>
        <a:p>
          <a:r>
            <a:rPr lang="en-US" b="1" i="1" dirty="0"/>
            <a:t>“What we’ve got here is failure to communicate.”</a:t>
          </a:r>
          <a:endParaRPr lang="en-US" dirty="0"/>
        </a:p>
      </dgm:t>
    </dgm:pt>
    <dgm:pt modelId="{341826A3-83C0-4680-AD9F-8A2A461521C9}" type="parTrans" cxnId="{056F15A7-7761-4B05-95EE-44850A2EC7FC}">
      <dgm:prSet/>
      <dgm:spPr/>
      <dgm:t>
        <a:bodyPr/>
        <a:lstStyle/>
        <a:p>
          <a:endParaRPr lang="en-US"/>
        </a:p>
      </dgm:t>
    </dgm:pt>
    <dgm:pt modelId="{59F4A448-6B42-42FD-BB6C-005C647D1ABE}" type="sibTrans" cxnId="{056F15A7-7761-4B05-95EE-44850A2EC7FC}">
      <dgm:prSet/>
      <dgm:spPr/>
      <dgm:t>
        <a:bodyPr/>
        <a:lstStyle/>
        <a:p>
          <a:endParaRPr lang="en-US"/>
        </a:p>
      </dgm:t>
    </dgm:pt>
    <dgm:pt modelId="{0A711EB0-DF9D-4332-BD25-CAE6B949ABA6}" type="pres">
      <dgm:prSet presAssocID="{15F79C38-0306-4298-AF24-0BD8ACE9B9BE}" presName="root" presStyleCnt="0">
        <dgm:presLayoutVars>
          <dgm:dir/>
          <dgm:resizeHandles val="exact"/>
        </dgm:presLayoutVars>
      </dgm:prSet>
      <dgm:spPr/>
    </dgm:pt>
    <dgm:pt modelId="{6B840731-3860-455F-9B12-06AF4C1DF8D6}" type="pres">
      <dgm:prSet presAssocID="{7D894B69-6F2D-46BE-A747-0BB101D38998}" presName="compNode" presStyleCnt="0"/>
      <dgm:spPr/>
    </dgm:pt>
    <dgm:pt modelId="{19031712-9F52-412D-AA03-3EE28BCB0B35}" type="pres">
      <dgm:prSet presAssocID="{7D894B69-6F2D-46BE-A747-0BB101D3899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1F776F8D-4647-4E79-B334-2D693BBC7D26}" type="pres">
      <dgm:prSet presAssocID="{7D894B69-6F2D-46BE-A747-0BB101D38998}" presName="spaceRect" presStyleCnt="0"/>
      <dgm:spPr/>
    </dgm:pt>
    <dgm:pt modelId="{90DAB514-2E70-42D3-B00F-3F96E31D633A}" type="pres">
      <dgm:prSet presAssocID="{7D894B69-6F2D-46BE-A747-0BB101D38998}" presName="textRect" presStyleLbl="revTx" presStyleIdx="0" presStyleCnt="2">
        <dgm:presLayoutVars>
          <dgm:chMax val="1"/>
          <dgm:chPref val="1"/>
        </dgm:presLayoutVars>
      </dgm:prSet>
      <dgm:spPr/>
    </dgm:pt>
    <dgm:pt modelId="{C612E263-8E5A-45C9-A3B0-05CF6E70CB98}" type="pres">
      <dgm:prSet presAssocID="{52300286-96C0-4278-933D-371BCB099930}" presName="sibTrans" presStyleCnt="0"/>
      <dgm:spPr/>
    </dgm:pt>
    <dgm:pt modelId="{172DC762-6522-4DC1-B618-8A3C175467F9}" type="pres">
      <dgm:prSet presAssocID="{C2F46FE8-2531-47D8-BAD9-C720936144C0}" presName="compNode" presStyleCnt="0"/>
      <dgm:spPr/>
    </dgm:pt>
    <dgm:pt modelId="{112A8D31-06CD-44E2-90A2-C7D6BA1D89F0}" type="pres">
      <dgm:prSet presAssocID="{C2F46FE8-2531-47D8-BAD9-C720936144C0}"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ightning"/>
        </a:ext>
      </dgm:extLst>
    </dgm:pt>
    <dgm:pt modelId="{E132554E-EE2A-44E2-B3F8-E37CB8DD9FE3}" type="pres">
      <dgm:prSet presAssocID="{C2F46FE8-2531-47D8-BAD9-C720936144C0}" presName="spaceRect" presStyleCnt="0"/>
      <dgm:spPr/>
    </dgm:pt>
    <dgm:pt modelId="{73372B2D-9F5B-4D39-808A-620DAB586513}" type="pres">
      <dgm:prSet presAssocID="{C2F46FE8-2531-47D8-BAD9-C720936144C0}" presName="textRect" presStyleLbl="revTx" presStyleIdx="1" presStyleCnt="2">
        <dgm:presLayoutVars>
          <dgm:chMax val="1"/>
          <dgm:chPref val="1"/>
        </dgm:presLayoutVars>
      </dgm:prSet>
      <dgm:spPr/>
    </dgm:pt>
  </dgm:ptLst>
  <dgm:cxnLst>
    <dgm:cxn modelId="{903CE314-D190-4778-A86D-8051881AC19A}" srcId="{15F79C38-0306-4298-AF24-0BD8ACE9B9BE}" destId="{7D894B69-6F2D-46BE-A747-0BB101D38998}" srcOrd="0" destOrd="0" parTransId="{9A08F530-4332-4CDA-A58A-6EA0DA05FFAD}" sibTransId="{52300286-96C0-4278-933D-371BCB099930}"/>
    <dgm:cxn modelId="{707CEE82-7D9C-47D8-9058-F1ED12435F58}" type="presOf" srcId="{15F79C38-0306-4298-AF24-0BD8ACE9B9BE}" destId="{0A711EB0-DF9D-4332-BD25-CAE6B949ABA6}" srcOrd="0" destOrd="0" presId="urn:microsoft.com/office/officeart/2018/2/layout/IconLabelList"/>
    <dgm:cxn modelId="{9EF76D8A-102F-4BAE-A0CF-EE1A4B74D325}" type="presOf" srcId="{7D894B69-6F2D-46BE-A747-0BB101D38998}" destId="{90DAB514-2E70-42D3-B00F-3F96E31D633A}" srcOrd="0" destOrd="0" presId="urn:microsoft.com/office/officeart/2018/2/layout/IconLabelList"/>
    <dgm:cxn modelId="{056F15A7-7761-4B05-95EE-44850A2EC7FC}" srcId="{15F79C38-0306-4298-AF24-0BD8ACE9B9BE}" destId="{C2F46FE8-2531-47D8-BAD9-C720936144C0}" srcOrd="1" destOrd="0" parTransId="{341826A3-83C0-4680-AD9F-8A2A461521C9}" sibTransId="{59F4A448-6B42-42FD-BB6C-005C647D1ABE}"/>
    <dgm:cxn modelId="{EAA5ABB8-3722-47A1-951A-E2109AA69068}" type="presOf" srcId="{C2F46FE8-2531-47D8-BAD9-C720936144C0}" destId="{73372B2D-9F5B-4D39-808A-620DAB586513}" srcOrd="0" destOrd="0" presId="urn:microsoft.com/office/officeart/2018/2/layout/IconLabelList"/>
    <dgm:cxn modelId="{0CD52E0D-17B7-4B84-A6C9-6909FC39C427}" type="presParOf" srcId="{0A711EB0-DF9D-4332-BD25-CAE6B949ABA6}" destId="{6B840731-3860-455F-9B12-06AF4C1DF8D6}" srcOrd="0" destOrd="0" presId="urn:microsoft.com/office/officeart/2018/2/layout/IconLabelList"/>
    <dgm:cxn modelId="{E36DE22A-4617-4924-9B1C-83AA91C87AED}" type="presParOf" srcId="{6B840731-3860-455F-9B12-06AF4C1DF8D6}" destId="{19031712-9F52-412D-AA03-3EE28BCB0B35}" srcOrd="0" destOrd="0" presId="urn:microsoft.com/office/officeart/2018/2/layout/IconLabelList"/>
    <dgm:cxn modelId="{23EEEDF9-3215-4ED7-8D1B-419D1E90C350}" type="presParOf" srcId="{6B840731-3860-455F-9B12-06AF4C1DF8D6}" destId="{1F776F8D-4647-4E79-B334-2D693BBC7D26}" srcOrd="1" destOrd="0" presId="urn:microsoft.com/office/officeart/2018/2/layout/IconLabelList"/>
    <dgm:cxn modelId="{81C3B890-A719-4CF9-9EF8-02061930E5D2}" type="presParOf" srcId="{6B840731-3860-455F-9B12-06AF4C1DF8D6}" destId="{90DAB514-2E70-42D3-B00F-3F96E31D633A}" srcOrd="2" destOrd="0" presId="urn:microsoft.com/office/officeart/2018/2/layout/IconLabelList"/>
    <dgm:cxn modelId="{45A74697-A265-4473-BB49-CF66982783BA}" type="presParOf" srcId="{0A711EB0-DF9D-4332-BD25-CAE6B949ABA6}" destId="{C612E263-8E5A-45C9-A3B0-05CF6E70CB98}" srcOrd="1" destOrd="0" presId="urn:microsoft.com/office/officeart/2018/2/layout/IconLabelList"/>
    <dgm:cxn modelId="{4A3BA4E6-BD5C-4217-BDEF-AA69323714A0}" type="presParOf" srcId="{0A711EB0-DF9D-4332-BD25-CAE6B949ABA6}" destId="{172DC762-6522-4DC1-B618-8A3C175467F9}" srcOrd="2" destOrd="0" presId="urn:microsoft.com/office/officeart/2018/2/layout/IconLabelList"/>
    <dgm:cxn modelId="{D42E0819-04D3-46CC-9CC7-A12E2FDA79BD}" type="presParOf" srcId="{172DC762-6522-4DC1-B618-8A3C175467F9}" destId="{112A8D31-06CD-44E2-90A2-C7D6BA1D89F0}" srcOrd="0" destOrd="0" presId="urn:microsoft.com/office/officeart/2018/2/layout/IconLabelList"/>
    <dgm:cxn modelId="{3411A625-0A0C-4629-961F-D7E29B535A37}" type="presParOf" srcId="{172DC762-6522-4DC1-B618-8A3C175467F9}" destId="{E132554E-EE2A-44E2-B3F8-E37CB8DD9FE3}" srcOrd="1" destOrd="0" presId="urn:microsoft.com/office/officeart/2018/2/layout/IconLabelList"/>
    <dgm:cxn modelId="{205BDC64-0C80-453A-83F6-8114AC8E8662}" type="presParOf" srcId="{172DC762-6522-4DC1-B618-8A3C175467F9}" destId="{73372B2D-9F5B-4D39-808A-620DAB586513}"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CE73175-CE7E-4F01-9B41-CA044AC303E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C4CFC12-4DDD-481E-BDC6-FA6C83330035}">
      <dgm:prSet custT="1"/>
      <dgm:spPr/>
      <dgm:t>
        <a:bodyPr/>
        <a:lstStyle/>
        <a:p>
          <a:r>
            <a:rPr lang="en-US" sz="2400" dirty="0"/>
            <a:t>Goals, objectives, priorities, deadlines, tasks, risks, and timeline.</a:t>
          </a:r>
        </a:p>
      </dgm:t>
    </dgm:pt>
    <dgm:pt modelId="{5AA592DD-7B79-48CB-8EBC-899E2D5088D8}" type="parTrans" cxnId="{34B81A20-A87A-4403-A1D4-E7A0AAE30AC1}">
      <dgm:prSet/>
      <dgm:spPr/>
      <dgm:t>
        <a:bodyPr/>
        <a:lstStyle/>
        <a:p>
          <a:endParaRPr lang="en-US" sz="2400"/>
        </a:p>
      </dgm:t>
    </dgm:pt>
    <dgm:pt modelId="{85BB6867-91BA-4198-9597-74D80416EC76}" type="sibTrans" cxnId="{34B81A20-A87A-4403-A1D4-E7A0AAE30AC1}">
      <dgm:prSet/>
      <dgm:spPr/>
      <dgm:t>
        <a:bodyPr/>
        <a:lstStyle/>
        <a:p>
          <a:endParaRPr lang="en-US" sz="2400"/>
        </a:p>
      </dgm:t>
    </dgm:pt>
    <dgm:pt modelId="{E6D33504-C665-4183-90AC-0589AEEF10D7}">
      <dgm:prSet custT="1"/>
      <dgm:spPr/>
      <dgm:t>
        <a:bodyPr/>
        <a:lstStyle/>
        <a:p>
          <a:r>
            <a:rPr lang="en-US" sz="2400" dirty="0"/>
            <a:t>Implementation plans </a:t>
          </a:r>
        </a:p>
      </dgm:t>
    </dgm:pt>
    <dgm:pt modelId="{FE56E27C-8F31-4E36-A008-ACCF3C01F7CE}" type="parTrans" cxnId="{809DC8D2-C651-4E5A-A899-3AF25CF972FB}">
      <dgm:prSet/>
      <dgm:spPr/>
      <dgm:t>
        <a:bodyPr/>
        <a:lstStyle/>
        <a:p>
          <a:endParaRPr lang="en-US" sz="2400"/>
        </a:p>
      </dgm:t>
    </dgm:pt>
    <dgm:pt modelId="{450FCCF3-5050-454B-B387-541D76D652BD}" type="sibTrans" cxnId="{809DC8D2-C651-4E5A-A899-3AF25CF972FB}">
      <dgm:prSet/>
      <dgm:spPr/>
      <dgm:t>
        <a:bodyPr/>
        <a:lstStyle/>
        <a:p>
          <a:endParaRPr lang="en-US" sz="2400"/>
        </a:p>
      </dgm:t>
    </dgm:pt>
    <dgm:pt modelId="{C011B7D8-4A40-4B2B-8761-C9FC1BBEA9E5}">
      <dgm:prSet custT="1"/>
      <dgm:spPr/>
      <dgm:t>
        <a:bodyPr/>
        <a:lstStyle/>
        <a:p>
          <a:r>
            <a:rPr lang="en-US" sz="2400"/>
            <a:t>Action, monitor project performance, analyze results, and decide next steps.</a:t>
          </a:r>
        </a:p>
      </dgm:t>
    </dgm:pt>
    <dgm:pt modelId="{1EEFE7C5-0223-49D1-BD48-FAD9CD5B97C1}" type="parTrans" cxnId="{C8A3A9A7-4316-48F9-9645-7399212C638D}">
      <dgm:prSet/>
      <dgm:spPr/>
      <dgm:t>
        <a:bodyPr/>
        <a:lstStyle/>
        <a:p>
          <a:endParaRPr lang="en-US" sz="2400"/>
        </a:p>
      </dgm:t>
    </dgm:pt>
    <dgm:pt modelId="{D34B3BD0-66BC-45D5-9472-79286AF1201C}" type="sibTrans" cxnId="{C8A3A9A7-4316-48F9-9645-7399212C638D}">
      <dgm:prSet/>
      <dgm:spPr/>
      <dgm:t>
        <a:bodyPr/>
        <a:lstStyle/>
        <a:p>
          <a:endParaRPr lang="en-US" sz="2400"/>
        </a:p>
      </dgm:t>
    </dgm:pt>
    <dgm:pt modelId="{72B506C4-9243-4D67-AB96-63CC99B52B6C}">
      <dgm:prSet custT="1"/>
      <dgm:spPr/>
      <dgm:t>
        <a:bodyPr/>
        <a:lstStyle/>
        <a:p>
          <a:r>
            <a:rPr lang="en-US" sz="2400" dirty="0"/>
            <a:t>Communication with client, regulatory agencies, functional managers, …</a:t>
          </a:r>
        </a:p>
      </dgm:t>
    </dgm:pt>
    <dgm:pt modelId="{56904588-4F69-4780-8C68-367D2ACC84FD}" type="parTrans" cxnId="{6FF96B21-0EF2-4447-AB54-ADEBE1FDBCB7}">
      <dgm:prSet/>
      <dgm:spPr/>
      <dgm:t>
        <a:bodyPr/>
        <a:lstStyle/>
        <a:p>
          <a:endParaRPr lang="en-US" sz="2400"/>
        </a:p>
      </dgm:t>
    </dgm:pt>
    <dgm:pt modelId="{D42B6857-7EE0-4381-B5D6-FD9F1466B3D3}" type="sibTrans" cxnId="{6FF96B21-0EF2-4447-AB54-ADEBE1FDBCB7}">
      <dgm:prSet/>
      <dgm:spPr/>
      <dgm:t>
        <a:bodyPr/>
        <a:lstStyle/>
        <a:p>
          <a:endParaRPr lang="en-US" sz="2400"/>
        </a:p>
      </dgm:t>
    </dgm:pt>
    <dgm:pt modelId="{2D538F9C-2D3D-49F6-9BDC-981B9DDBC062}">
      <dgm:prSet custT="1"/>
      <dgm:spPr/>
      <dgm:t>
        <a:bodyPr/>
        <a:lstStyle/>
        <a:p>
          <a:r>
            <a:rPr lang="en-US" sz="2400" dirty="0"/>
            <a:t>and stakeholders.</a:t>
          </a:r>
        </a:p>
      </dgm:t>
    </dgm:pt>
    <dgm:pt modelId="{DC5CE66C-94AA-481F-AFA4-BE93A0FDF432}" type="parTrans" cxnId="{979B2C8B-2DA5-4B73-AF38-376445F7388C}">
      <dgm:prSet/>
      <dgm:spPr/>
      <dgm:t>
        <a:bodyPr/>
        <a:lstStyle/>
        <a:p>
          <a:endParaRPr lang="en-US" sz="2400"/>
        </a:p>
      </dgm:t>
    </dgm:pt>
    <dgm:pt modelId="{493DC85A-2BFE-49FA-B202-86B436FF89AB}" type="sibTrans" cxnId="{979B2C8B-2DA5-4B73-AF38-376445F7388C}">
      <dgm:prSet/>
      <dgm:spPr/>
      <dgm:t>
        <a:bodyPr/>
        <a:lstStyle/>
        <a:p>
          <a:endParaRPr lang="en-US" sz="2400"/>
        </a:p>
      </dgm:t>
    </dgm:pt>
    <dgm:pt modelId="{19E4891E-936E-44DA-8940-18F3E738EB3F}" type="pres">
      <dgm:prSet presAssocID="{CCE73175-CE7E-4F01-9B41-CA044AC303E3}" presName="root" presStyleCnt="0">
        <dgm:presLayoutVars>
          <dgm:dir/>
          <dgm:resizeHandles val="exact"/>
        </dgm:presLayoutVars>
      </dgm:prSet>
      <dgm:spPr/>
    </dgm:pt>
    <dgm:pt modelId="{FC97A0CE-69FA-4A00-AB00-AFF829E2A1D9}" type="pres">
      <dgm:prSet presAssocID="{6C4CFC12-4DDD-481E-BDC6-FA6C83330035}" presName="compNode" presStyleCnt="0"/>
      <dgm:spPr/>
    </dgm:pt>
    <dgm:pt modelId="{10EEC115-0597-439B-8BC3-9CDEA729C363}" type="pres">
      <dgm:prSet presAssocID="{6C4CFC12-4DDD-481E-BDC6-FA6C83330035}" presName="bgRect" presStyleLbl="bgShp" presStyleIdx="0" presStyleCnt="5" custLinFactNeighborY="-3607"/>
      <dgm:spPr/>
    </dgm:pt>
    <dgm:pt modelId="{9DCC56D1-B635-491D-A1C8-E5876038EC62}" type="pres">
      <dgm:prSet presAssocID="{6C4CFC12-4DDD-481E-BDC6-FA6C8333003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topwatch"/>
        </a:ext>
      </dgm:extLst>
    </dgm:pt>
    <dgm:pt modelId="{0690D4B1-52F1-4C48-A56E-AEB14421417E}" type="pres">
      <dgm:prSet presAssocID="{6C4CFC12-4DDD-481E-BDC6-FA6C83330035}" presName="spaceRect" presStyleCnt="0"/>
      <dgm:spPr/>
    </dgm:pt>
    <dgm:pt modelId="{E46FB10B-4004-41DB-8F81-6C4714787A15}" type="pres">
      <dgm:prSet presAssocID="{6C4CFC12-4DDD-481E-BDC6-FA6C83330035}" presName="parTx" presStyleLbl="revTx" presStyleIdx="0" presStyleCnt="5">
        <dgm:presLayoutVars>
          <dgm:chMax val="0"/>
          <dgm:chPref val="0"/>
        </dgm:presLayoutVars>
      </dgm:prSet>
      <dgm:spPr/>
    </dgm:pt>
    <dgm:pt modelId="{F9D6D608-C6CE-4ED8-969B-9A063CC2602C}" type="pres">
      <dgm:prSet presAssocID="{85BB6867-91BA-4198-9597-74D80416EC76}" presName="sibTrans" presStyleCnt="0"/>
      <dgm:spPr/>
    </dgm:pt>
    <dgm:pt modelId="{BEC5B212-349F-487C-8D55-ED92B710DCB8}" type="pres">
      <dgm:prSet presAssocID="{E6D33504-C665-4183-90AC-0589AEEF10D7}" presName="compNode" presStyleCnt="0"/>
      <dgm:spPr/>
    </dgm:pt>
    <dgm:pt modelId="{44770638-1D0D-448C-9EF9-7468C74D73DA}" type="pres">
      <dgm:prSet presAssocID="{E6D33504-C665-4183-90AC-0589AEEF10D7}" presName="bgRect" presStyleLbl="bgShp" presStyleIdx="1" presStyleCnt="5"/>
      <dgm:spPr/>
    </dgm:pt>
    <dgm:pt modelId="{BABA8C25-59EE-4CA5-8FBD-4752C2E875D4}" type="pres">
      <dgm:prSet presAssocID="{E6D33504-C665-4183-90AC-0589AEEF10D7}"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laybook"/>
        </a:ext>
      </dgm:extLst>
    </dgm:pt>
    <dgm:pt modelId="{43D183C2-AF26-4BA5-BF76-E5ED67846334}" type="pres">
      <dgm:prSet presAssocID="{E6D33504-C665-4183-90AC-0589AEEF10D7}" presName="spaceRect" presStyleCnt="0"/>
      <dgm:spPr/>
    </dgm:pt>
    <dgm:pt modelId="{D2AEE76A-8748-464A-8575-A382C2828829}" type="pres">
      <dgm:prSet presAssocID="{E6D33504-C665-4183-90AC-0589AEEF10D7}" presName="parTx" presStyleLbl="revTx" presStyleIdx="1" presStyleCnt="5">
        <dgm:presLayoutVars>
          <dgm:chMax val="0"/>
          <dgm:chPref val="0"/>
        </dgm:presLayoutVars>
      </dgm:prSet>
      <dgm:spPr/>
    </dgm:pt>
    <dgm:pt modelId="{F630A4DC-A870-403B-87A8-09E694624450}" type="pres">
      <dgm:prSet presAssocID="{450FCCF3-5050-454B-B387-541D76D652BD}" presName="sibTrans" presStyleCnt="0"/>
      <dgm:spPr/>
    </dgm:pt>
    <dgm:pt modelId="{AE01D42A-EB66-42D8-B4E9-B8F4FB0FEE0B}" type="pres">
      <dgm:prSet presAssocID="{C011B7D8-4A40-4B2B-8761-C9FC1BBEA9E5}" presName="compNode" presStyleCnt="0"/>
      <dgm:spPr/>
    </dgm:pt>
    <dgm:pt modelId="{C3E56CB4-2E54-4572-9FD9-7040362F098C}" type="pres">
      <dgm:prSet presAssocID="{C011B7D8-4A40-4B2B-8761-C9FC1BBEA9E5}" presName="bgRect" presStyleLbl="bgShp" presStyleIdx="2" presStyleCnt="5"/>
      <dgm:spPr/>
    </dgm:pt>
    <dgm:pt modelId="{432705D0-6901-4A81-8711-59E0B5898851}" type="pres">
      <dgm:prSet presAssocID="{C011B7D8-4A40-4B2B-8761-C9FC1BBEA9E5}"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apper board"/>
        </a:ext>
      </dgm:extLst>
    </dgm:pt>
    <dgm:pt modelId="{16B854FC-F7FF-498F-93B2-13E629340832}" type="pres">
      <dgm:prSet presAssocID="{C011B7D8-4A40-4B2B-8761-C9FC1BBEA9E5}" presName="spaceRect" presStyleCnt="0"/>
      <dgm:spPr/>
    </dgm:pt>
    <dgm:pt modelId="{6D381ECF-38CD-4A0F-B376-E1128B446E6B}" type="pres">
      <dgm:prSet presAssocID="{C011B7D8-4A40-4B2B-8761-C9FC1BBEA9E5}" presName="parTx" presStyleLbl="revTx" presStyleIdx="2" presStyleCnt="5">
        <dgm:presLayoutVars>
          <dgm:chMax val="0"/>
          <dgm:chPref val="0"/>
        </dgm:presLayoutVars>
      </dgm:prSet>
      <dgm:spPr/>
    </dgm:pt>
    <dgm:pt modelId="{A71F26DA-6432-436A-A5FC-F31FE20FB2BF}" type="pres">
      <dgm:prSet presAssocID="{D34B3BD0-66BC-45D5-9472-79286AF1201C}" presName="sibTrans" presStyleCnt="0"/>
      <dgm:spPr/>
    </dgm:pt>
    <dgm:pt modelId="{B7FE3B85-F6FD-4415-949B-8DCE80887439}" type="pres">
      <dgm:prSet presAssocID="{72B506C4-9243-4D67-AB96-63CC99B52B6C}" presName="compNode" presStyleCnt="0"/>
      <dgm:spPr/>
    </dgm:pt>
    <dgm:pt modelId="{32EBAFB2-48EC-43F7-AFEB-A98B436B6DE6}" type="pres">
      <dgm:prSet presAssocID="{72B506C4-9243-4D67-AB96-63CC99B52B6C}" presName="bgRect" presStyleLbl="bgShp" presStyleIdx="3" presStyleCnt="5"/>
      <dgm:spPr/>
    </dgm:pt>
    <dgm:pt modelId="{F03331AF-C0DE-41C8-9A83-AB3500B5EC9D}" type="pres">
      <dgm:prSet presAssocID="{72B506C4-9243-4D67-AB96-63CC99B52B6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ial Network"/>
        </a:ext>
      </dgm:extLst>
    </dgm:pt>
    <dgm:pt modelId="{211B1137-4BD3-4CC2-A254-3EE057BC7387}" type="pres">
      <dgm:prSet presAssocID="{72B506C4-9243-4D67-AB96-63CC99B52B6C}" presName="spaceRect" presStyleCnt="0"/>
      <dgm:spPr/>
    </dgm:pt>
    <dgm:pt modelId="{F8412712-F05A-415B-B0B8-FA458C1AE24C}" type="pres">
      <dgm:prSet presAssocID="{72B506C4-9243-4D67-AB96-63CC99B52B6C}" presName="parTx" presStyleLbl="revTx" presStyleIdx="3" presStyleCnt="5">
        <dgm:presLayoutVars>
          <dgm:chMax val="0"/>
          <dgm:chPref val="0"/>
        </dgm:presLayoutVars>
      </dgm:prSet>
      <dgm:spPr/>
    </dgm:pt>
    <dgm:pt modelId="{3C6B9FD6-E122-4A82-A1FF-BC9941410F57}" type="pres">
      <dgm:prSet presAssocID="{D42B6857-7EE0-4381-B5D6-FD9F1466B3D3}" presName="sibTrans" presStyleCnt="0"/>
      <dgm:spPr/>
    </dgm:pt>
    <dgm:pt modelId="{16E5E4AA-FC6E-4CCB-8708-2C6B5919BCB8}" type="pres">
      <dgm:prSet presAssocID="{2D538F9C-2D3D-49F6-9BDC-981B9DDBC062}" presName="compNode" presStyleCnt="0"/>
      <dgm:spPr/>
    </dgm:pt>
    <dgm:pt modelId="{4A3D6AC6-896B-4675-9652-E950F8B8BDD0}" type="pres">
      <dgm:prSet presAssocID="{2D538F9C-2D3D-49F6-9BDC-981B9DDBC062}" presName="bgRect" presStyleLbl="bgShp" presStyleIdx="4" presStyleCnt="5"/>
      <dgm:spPr/>
    </dgm:pt>
    <dgm:pt modelId="{0CDD7080-87B1-4D96-B717-13B0260A63B5}" type="pres">
      <dgm:prSet presAssocID="{2D538F9C-2D3D-49F6-9BDC-981B9DDBC06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Users"/>
        </a:ext>
      </dgm:extLst>
    </dgm:pt>
    <dgm:pt modelId="{DE8BB182-B58E-40FB-A380-23E96334FCF8}" type="pres">
      <dgm:prSet presAssocID="{2D538F9C-2D3D-49F6-9BDC-981B9DDBC062}" presName="spaceRect" presStyleCnt="0"/>
      <dgm:spPr/>
    </dgm:pt>
    <dgm:pt modelId="{719DC51A-8DC8-4A8F-8997-19B06888A672}" type="pres">
      <dgm:prSet presAssocID="{2D538F9C-2D3D-49F6-9BDC-981B9DDBC062}" presName="parTx" presStyleLbl="revTx" presStyleIdx="4" presStyleCnt="5">
        <dgm:presLayoutVars>
          <dgm:chMax val="0"/>
          <dgm:chPref val="0"/>
        </dgm:presLayoutVars>
      </dgm:prSet>
      <dgm:spPr/>
    </dgm:pt>
  </dgm:ptLst>
  <dgm:cxnLst>
    <dgm:cxn modelId="{86BC0805-FC1C-41F9-ADC5-8519F69BF2AA}" type="presOf" srcId="{6C4CFC12-4DDD-481E-BDC6-FA6C83330035}" destId="{E46FB10B-4004-41DB-8F81-6C4714787A15}" srcOrd="0" destOrd="0" presId="urn:microsoft.com/office/officeart/2018/2/layout/IconVerticalSolidList"/>
    <dgm:cxn modelId="{34B81A20-A87A-4403-A1D4-E7A0AAE30AC1}" srcId="{CCE73175-CE7E-4F01-9B41-CA044AC303E3}" destId="{6C4CFC12-4DDD-481E-BDC6-FA6C83330035}" srcOrd="0" destOrd="0" parTransId="{5AA592DD-7B79-48CB-8EBC-899E2D5088D8}" sibTransId="{85BB6867-91BA-4198-9597-74D80416EC76}"/>
    <dgm:cxn modelId="{6FF96B21-0EF2-4447-AB54-ADEBE1FDBCB7}" srcId="{CCE73175-CE7E-4F01-9B41-CA044AC303E3}" destId="{72B506C4-9243-4D67-AB96-63CC99B52B6C}" srcOrd="3" destOrd="0" parTransId="{56904588-4F69-4780-8C68-367D2ACC84FD}" sibTransId="{D42B6857-7EE0-4381-B5D6-FD9F1466B3D3}"/>
    <dgm:cxn modelId="{A7DE3D28-3FAC-42EC-971C-3F72507583C5}" type="presOf" srcId="{CCE73175-CE7E-4F01-9B41-CA044AC303E3}" destId="{19E4891E-936E-44DA-8940-18F3E738EB3F}" srcOrd="0" destOrd="0" presId="urn:microsoft.com/office/officeart/2018/2/layout/IconVerticalSolidList"/>
    <dgm:cxn modelId="{711F623B-D5BE-484C-B900-AE0E81A1B410}" type="presOf" srcId="{E6D33504-C665-4183-90AC-0589AEEF10D7}" destId="{D2AEE76A-8748-464A-8575-A382C2828829}" srcOrd="0" destOrd="0" presId="urn:microsoft.com/office/officeart/2018/2/layout/IconVerticalSolidList"/>
    <dgm:cxn modelId="{F9F1B046-E10E-4EEB-9077-1017EBB15357}" type="presOf" srcId="{2D538F9C-2D3D-49F6-9BDC-981B9DDBC062}" destId="{719DC51A-8DC8-4A8F-8997-19B06888A672}" srcOrd="0" destOrd="0" presId="urn:microsoft.com/office/officeart/2018/2/layout/IconVerticalSolidList"/>
    <dgm:cxn modelId="{9ED83657-1C6D-40E5-9C3B-4D125FCFAD14}" type="presOf" srcId="{C011B7D8-4A40-4B2B-8761-C9FC1BBEA9E5}" destId="{6D381ECF-38CD-4A0F-B376-E1128B446E6B}" srcOrd="0" destOrd="0" presId="urn:microsoft.com/office/officeart/2018/2/layout/IconVerticalSolidList"/>
    <dgm:cxn modelId="{1850BA77-62BB-4827-83FB-2D328A833449}" type="presOf" srcId="{72B506C4-9243-4D67-AB96-63CC99B52B6C}" destId="{F8412712-F05A-415B-B0B8-FA458C1AE24C}" srcOrd="0" destOrd="0" presId="urn:microsoft.com/office/officeart/2018/2/layout/IconVerticalSolidList"/>
    <dgm:cxn modelId="{979B2C8B-2DA5-4B73-AF38-376445F7388C}" srcId="{CCE73175-CE7E-4F01-9B41-CA044AC303E3}" destId="{2D538F9C-2D3D-49F6-9BDC-981B9DDBC062}" srcOrd="4" destOrd="0" parTransId="{DC5CE66C-94AA-481F-AFA4-BE93A0FDF432}" sibTransId="{493DC85A-2BFE-49FA-B202-86B436FF89AB}"/>
    <dgm:cxn modelId="{C8A3A9A7-4316-48F9-9645-7399212C638D}" srcId="{CCE73175-CE7E-4F01-9B41-CA044AC303E3}" destId="{C011B7D8-4A40-4B2B-8761-C9FC1BBEA9E5}" srcOrd="2" destOrd="0" parTransId="{1EEFE7C5-0223-49D1-BD48-FAD9CD5B97C1}" sibTransId="{D34B3BD0-66BC-45D5-9472-79286AF1201C}"/>
    <dgm:cxn modelId="{809DC8D2-C651-4E5A-A899-3AF25CF972FB}" srcId="{CCE73175-CE7E-4F01-9B41-CA044AC303E3}" destId="{E6D33504-C665-4183-90AC-0589AEEF10D7}" srcOrd="1" destOrd="0" parTransId="{FE56E27C-8F31-4E36-A008-ACCF3C01F7CE}" sibTransId="{450FCCF3-5050-454B-B387-541D76D652BD}"/>
    <dgm:cxn modelId="{749C8217-96C3-4A66-B723-05B822EEEE81}" type="presParOf" srcId="{19E4891E-936E-44DA-8940-18F3E738EB3F}" destId="{FC97A0CE-69FA-4A00-AB00-AFF829E2A1D9}" srcOrd="0" destOrd="0" presId="urn:microsoft.com/office/officeart/2018/2/layout/IconVerticalSolidList"/>
    <dgm:cxn modelId="{472BBE74-8E0B-4CBD-BD2F-5FF33DEA9EFA}" type="presParOf" srcId="{FC97A0CE-69FA-4A00-AB00-AFF829E2A1D9}" destId="{10EEC115-0597-439B-8BC3-9CDEA729C363}" srcOrd="0" destOrd="0" presId="urn:microsoft.com/office/officeart/2018/2/layout/IconVerticalSolidList"/>
    <dgm:cxn modelId="{57C9E1D3-3FC2-4526-B07F-C13FB54FAF65}" type="presParOf" srcId="{FC97A0CE-69FA-4A00-AB00-AFF829E2A1D9}" destId="{9DCC56D1-B635-491D-A1C8-E5876038EC62}" srcOrd="1" destOrd="0" presId="urn:microsoft.com/office/officeart/2018/2/layout/IconVerticalSolidList"/>
    <dgm:cxn modelId="{94BAC1BF-8005-4A90-A763-B4CBCDC3CA82}" type="presParOf" srcId="{FC97A0CE-69FA-4A00-AB00-AFF829E2A1D9}" destId="{0690D4B1-52F1-4C48-A56E-AEB14421417E}" srcOrd="2" destOrd="0" presId="urn:microsoft.com/office/officeart/2018/2/layout/IconVerticalSolidList"/>
    <dgm:cxn modelId="{751314BA-53B3-4F89-A0E6-E90A26E206FA}" type="presParOf" srcId="{FC97A0CE-69FA-4A00-AB00-AFF829E2A1D9}" destId="{E46FB10B-4004-41DB-8F81-6C4714787A15}" srcOrd="3" destOrd="0" presId="urn:microsoft.com/office/officeart/2018/2/layout/IconVerticalSolidList"/>
    <dgm:cxn modelId="{04E8FA0C-4B05-416A-AAAD-CF35795CBD0C}" type="presParOf" srcId="{19E4891E-936E-44DA-8940-18F3E738EB3F}" destId="{F9D6D608-C6CE-4ED8-969B-9A063CC2602C}" srcOrd="1" destOrd="0" presId="urn:microsoft.com/office/officeart/2018/2/layout/IconVerticalSolidList"/>
    <dgm:cxn modelId="{8F94362F-C561-4D6B-8AF0-2EB73CCEC8B6}" type="presParOf" srcId="{19E4891E-936E-44DA-8940-18F3E738EB3F}" destId="{BEC5B212-349F-487C-8D55-ED92B710DCB8}" srcOrd="2" destOrd="0" presId="urn:microsoft.com/office/officeart/2018/2/layout/IconVerticalSolidList"/>
    <dgm:cxn modelId="{8EF71C46-8D1E-499D-8213-C9A95CE875EC}" type="presParOf" srcId="{BEC5B212-349F-487C-8D55-ED92B710DCB8}" destId="{44770638-1D0D-448C-9EF9-7468C74D73DA}" srcOrd="0" destOrd="0" presId="urn:microsoft.com/office/officeart/2018/2/layout/IconVerticalSolidList"/>
    <dgm:cxn modelId="{06EAB94D-5655-445C-A290-24108B39DFCF}" type="presParOf" srcId="{BEC5B212-349F-487C-8D55-ED92B710DCB8}" destId="{BABA8C25-59EE-4CA5-8FBD-4752C2E875D4}" srcOrd="1" destOrd="0" presId="urn:microsoft.com/office/officeart/2018/2/layout/IconVerticalSolidList"/>
    <dgm:cxn modelId="{056CDA14-A276-48B7-B363-45E4264F2B8D}" type="presParOf" srcId="{BEC5B212-349F-487C-8D55-ED92B710DCB8}" destId="{43D183C2-AF26-4BA5-BF76-E5ED67846334}" srcOrd="2" destOrd="0" presId="urn:microsoft.com/office/officeart/2018/2/layout/IconVerticalSolidList"/>
    <dgm:cxn modelId="{7DF32B85-02A5-4339-815E-4139715F115E}" type="presParOf" srcId="{BEC5B212-349F-487C-8D55-ED92B710DCB8}" destId="{D2AEE76A-8748-464A-8575-A382C2828829}" srcOrd="3" destOrd="0" presId="urn:microsoft.com/office/officeart/2018/2/layout/IconVerticalSolidList"/>
    <dgm:cxn modelId="{E24104FE-1B05-49EF-A26B-6487F488E637}" type="presParOf" srcId="{19E4891E-936E-44DA-8940-18F3E738EB3F}" destId="{F630A4DC-A870-403B-87A8-09E694624450}" srcOrd="3" destOrd="0" presId="urn:microsoft.com/office/officeart/2018/2/layout/IconVerticalSolidList"/>
    <dgm:cxn modelId="{05CF9795-1292-49B2-B856-37117EF9DF3F}" type="presParOf" srcId="{19E4891E-936E-44DA-8940-18F3E738EB3F}" destId="{AE01D42A-EB66-42D8-B4E9-B8F4FB0FEE0B}" srcOrd="4" destOrd="0" presId="urn:microsoft.com/office/officeart/2018/2/layout/IconVerticalSolidList"/>
    <dgm:cxn modelId="{77C776A0-38E2-4A78-A49C-496D19E38E04}" type="presParOf" srcId="{AE01D42A-EB66-42D8-B4E9-B8F4FB0FEE0B}" destId="{C3E56CB4-2E54-4572-9FD9-7040362F098C}" srcOrd="0" destOrd="0" presId="urn:microsoft.com/office/officeart/2018/2/layout/IconVerticalSolidList"/>
    <dgm:cxn modelId="{D89BE14B-5101-4DCB-AD0E-DB940DE67697}" type="presParOf" srcId="{AE01D42A-EB66-42D8-B4E9-B8F4FB0FEE0B}" destId="{432705D0-6901-4A81-8711-59E0B5898851}" srcOrd="1" destOrd="0" presId="urn:microsoft.com/office/officeart/2018/2/layout/IconVerticalSolidList"/>
    <dgm:cxn modelId="{91CF688E-0B6A-43DA-898B-268AFA9D4364}" type="presParOf" srcId="{AE01D42A-EB66-42D8-B4E9-B8F4FB0FEE0B}" destId="{16B854FC-F7FF-498F-93B2-13E629340832}" srcOrd="2" destOrd="0" presId="urn:microsoft.com/office/officeart/2018/2/layout/IconVerticalSolidList"/>
    <dgm:cxn modelId="{B0F74B41-657A-4761-9E15-53F4CAE2BC22}" type="presParOf" srcId="{AE01D42A-EB66-42D8-B4E9-B8F4FB0FEE0B}" destId="{6D381ECF-38CD-4A0F-B376-E1128B446E6B}" srcOrd="3" destOrd="0" presId="urn:microsoft.com/office/officeart/2018/2/layout/IconVerticalSolidList"/>
    <dgm:cxn modelId="{946FD57E-7FAD-404B-8A87-754CA10888C4}" type="presParOf" srcId="{19E4891E-936E-44DA-8940-18F3E738EB3F}" destId="{A71F26DA-6432-436A-A5FC-F31FE20FB2BF}" srcOrd="5" destOrd="0" presId="urn:microsoft.com/office/officeart/2018/2/layout/IconVerticalSolidList"/>
    <dgm:cxn modelId="{5477454E-5A1F-4AE8-985E-69131FAD8EC4}" type="presParOf" srcId="{19E4891E-936E-44DA-8940-18F3E738EB3F}" destId="{B7FE3B85-F6FD-4415-949B-8DCE80887439}" srcOrd="6" destOrd="0" presId="urn:microsoft.com/office/officeart/2018/2/layout/IconVerticalSolidList"/>
    <dgm:cxn modelId="{ECFA4488-5F85-4F4C-B4DD-911C92028EE6}" type="presParOf" srcId="{B7FE3B85-F6FD-4415-949B-8DCE80887439}" destId="{32EBAFB2-48EC-43F7-AFEB-A98B436B6DE6}" srcOrd="0" destOrd="0" presId="urn:microsoft.com/office/officeart/2018/2/layout/IconVerticalSolidList"/>
    <dgm:cxn modelId="{6AFB625E-B12B-43DA-BDC4-FF6F6D23849E}" type="presParOf" srcId="{B7FE3B85-F6FD-4415-949B-8DCE80887439}" destId="{F03331AF-C0DE-41C8-9A83-AB3500B5EC9D}" srcOrd="1" destOrd="0" presId="urn:microsoft.com/office/officeart/2018/2/layout/IconVerticalSolidList"/>
    <dgm:cxn modelId="{3D6572CE-3B27-4A4D-81BE-EADDD35AE704}" type="presParOf" srcId="{B7FE3B85-F6FD-4415-949B-8DCE80887439}" destId="{211B1137-4BD3-4CC2-A254-3EE057BC7387}" srcOrd="2" destOrd="0" presId="urn:microsoft.com/office/officeart/2018/2/layout/IconVerticalSolidList"/>
    <dgm:cxn modelId="{03CBAF5C-D11F-4F47-9B18-E584B0406B79}" type="presParOf" srcId="{B7FE3B85-F6FD-4415-949B-8DCE80887439}" destId="{F8412712-F05A-415B-B0B8-FA458C1AE24C}" srcOrd="3" destOrd="0" presId="urn:microsoft.com/office/officeart/2018/2/layout/IconVerticalSolidList"/>
    <dgm:cxn modelId="{BC4505F7-DF02-46E8-A817-0D07C93471F0}" type="presParOf" srcId="{19E4891E-936E-44DA-8940-18F3E738EB3F}" destId="{3C6B9FD6-E122-4A82-A1FF-BC9941410F57}" srcOrd="7" destOrd="0" presId="urn:microsoft.com/office/officeart/2018/2/layout/IconVerticalSolidList"/>
    <dgm:cxn modelId="{34145DE9-196A-4EFA-B8C1-3E56FEA535AC}" type="presParOf" srcId="{19E4891E-936E-44DA-8940-18F3E738EB3F}" destId="{16E5E4AA-FC6E-4CCB-8708-2C6B5919BCB8}" srcOrd="8" destOrd="0" presId="urn:microsoft.com/office/officeart/2018/2/layout/IconVerticalSolidList"/>
    <dgm:cxn modelId="{8CB7B9DE-CF9B-4BA8-A767-ED89AB7EAA90}" type="presParOf" srcId="{16E5E4AA-FC6E-4CCB-8708-2C6B5919BCB8}" destId="{4A3D6AC6-896B-4675-9652-E950F8B8BDD0}" srcOrd="0" destOrd="0" presId="urn:microsoft.com/office/officeart/2018/2/layout/IconVerticalSolidList"/>
    <dgm:cxn modelId="{64F235E4-39AC-4582-8F7E-FB46ABE54A16}" type="presParOf" srcId="{16E5E4AA-FC6E-4CCB-8708-2C6B5919BCB8}" destId="{0CDD7080-87B1-4D96-B717-13B0260A63B5}" srcOrd="1" destOrd="0" presId="urn:microsoft.com/office/officeart/2018/2/layout/IconVerticalSolidList"/>
    <dgm:cxn modelId="{8CD3DFE8-3C66-463B-B735-6B3D6C6446F3}" type="presParOf" srcId="{16E5E4AA-FC6E-4CCB-8708-2C6B5919BCB8}" destId="{DE8BB182-B58E-40FB-A380-23E96334FCF8}" srcOrd="2" destOrd="0" presId="urn:microsoft.com/office/officeart/2018/2/layout/IconVerticalSolidList"/>
    <dgm:cxn modelId="{21496317-10A7-4EF6-BFB1-A13AD07A7C6C}" type="presParOf" srcId="{16E5E4AA-FC6E-4CCB-8708-2C6B5919BCB8}" destId="{719DC51A-8DC8-4A8F-8997-19B06888A672}"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B84FD37-4D34-41BF-9A1D-B0528885F539}" type="doc">
      <dgm:prSet loTypeId="urn:microsoft.com/office/officeart/2016/7/layout/VerticalHollowActionList" loCatId="List" qsTypeId="urn:microsoft.com/office/officeart/2005/8/quickstyle/simple1" qsCatId="simple" csTypeId="urn:microsoft.com/office/officeart/2005/8/colors/accent1_2" csCatId="accent1" phldr="1"/>
      <dgm:spPr/>
      <dgm:t>
        <a:bodyPr/>
        <a:lstStyle/>
        <a:p>
          <a:endParaRPr lang="en-US"/>
        </a:p>
      </dgm:t>
    </dgm:pt>
    <dgm:pt modelId="{98E2F958-07AE-4BA9-A801-264651DBFF9A}">
      <dgm:prSet/>
      <dgm:spPr/>
      <dgm:t>
        <a:bodyPr/>
        <a:lstStyle/>
        <a:p>
          <a:r>
            <a:rPr lang="en-US" b="1" dirty="0">
              <a:solidFill>
                <a:srgbClr val="C00000"/>
              </a:solidFill>
            </a:rPr>
            <a:t>Stop</a:t>
          </a:r>
        </a:p>
      </dgm:t>
    </dgm:pt>
    <dgm:pt modelId="{451EEC00-6CC5-48B9-B5B6-031BD1861437}" type="parTrans" cxnId="{3B2B2581-5953-427D-A909-F7B3F1DD50F4}">
      <dgm:prSet/>
      <dgm:spPr/>
      <dgm:t>
        <a:bodyPr/>
        <a:lstStyle/>
        <a:p>
          <a:endParaRPr lang="en-US"/>
        </a:p>
      </dgm:t>
    </dgm:pt>
    <dgm:pt modelId="{BF7A32E5-F862-40D5-9305-9762F0E67E38}" type="sibTrans" cxnId="{3B2B2581-5953-427D-A909-F7B3F1DD50F4}">
      <dgm:prSet/>
      <dgm:spPr/>
      <dgm:t>
        <a:bodyPr/>
        <a:lstStyle/>
        <a:p>
          <a:endParaRPr lang="en-US"/>
        </a:p>
      </dgm:t>
    </dgm:pt>
    <dgm:pt modelId="{7A955264-2B4F-4BDF-944A-1F4895E722AD}">
      <dgm:prSet/>
      <dgm:spPr/>
      <dgm:t>
        <a:bodyPr/>
        <a:lstStyle/>
        <a:p>
          <a:r>
            <a:rPr lang="en-US" dirty="0"/>
            <a:t>Make time to understand the risks and how to spot potential problems. </a:t>
          </a:r>
        </a:p>
      </dgm:t>
    </dgm:pt>
    <dgm:pt modelId="{FE78E0A9-855E-47C7-8939-3FAFE93D1EA5}" type="parTrans" cxnId="{7FA8AC28-FD9C-4965-BE96-570FEABC8DA8}">
      <dgm:prSet/>
      <dgm:spPr/>
      <dgm:t>
        <a:bodyPr/>
        <a:lstStyle/>
        <a:p>
          <a:endParaRPr lang="en-US"/>
        </a:p>
      </dgm:t>
    </dgm:pt>
    <dgm:pt modelId="{34D16D69-E8EB-44F2-8F3B-FC89A9345667}" type="sibTrans" cxnId="{7FA8AC28-FD9C-4965-BE96-570FEABC8DA8}">
      <dgm:prSet/>
      <dgm:spPr/>
      <dgm:t>
        <a:bodyPr/>
        <a:lstStyle/>
        <a:p>
          <a:endParaRPr lang="en-US"/>
        </a:p>
      </dgm:t>
    </dgm:pt>
    <dgm:pt modelId="{B8F565CA-847B-496E-9327-6A06A76E2D75}">
      <dgm:prSet/>
      <dgm:spPr/>
      <dgm:t>
        <a:bodyPr/>
        <a:lstStyle/>
        <a:p>
          <a:r>
            <a:rPr lang="en-US" b="1" dirty="0">
              <a:solidFill>
                <a:srgbClr val="C00000"/>
              </a:solidFill>
            </a:rPr>
            <a:t>Think</a:t>
          </a:r>
        </a:p>
      </dgm:t>
    </dgm:pt>
    <dgm:pt modelId="{D316F521-8AF7-4BAF-BAB7-AF687F26F6FE}" type="parTrans" cxnId="{1BCA8C8E-B8FA-4BDC-BE98-1F61E4C8B422}">
      <dgm:prSet/>
      <dgm:spPr/>
      <dgm:t>
        <a:bodyPr/>
        <a:lstStyle/>
        <a:p>
          <a:endParaRPr lang="en-US"/>
        </a:p>
      </dgm:t>
    </dgm:pt>
    <dgm:pt modelId="{BD3BDBCF-A435-467F-A24E-18DBD09171CF}" type="sibTrans" cxnId="{1BCA8C8E-B8FA-4BDC-BE98-1F61E4C8B422}">
      <dgm:prSet/>
      <dgm:spPr/>
      <dgm:t>
        <a:bodyPr/>
        <a:lstStyle/>
        <a:p>
          <a:endParaRPr lang="en-US"/>
        </a:p>
      </dgm:t>
    </dgm:pt>
    <dgm:pt modelId="{5717BD05-1CBC-4B75-AF7C-FFECB8BFF477}">
      <dgm:prSet/>
      <dgm:spPr/>
      <dgm:t>
        <a:bodyPr/>
        <a:lstStyle/>
        <a:p>
          <a:r>
            <a:rPr lang="en-US" dirty="0"/>
            <a:t>Watch for warning signs and consider how your actions could impact safety. </a:t>
          </a:r>
        </a:p>
      </dgm:t>
    </dgm:pt>
    <dgm:pt modelId="{81E75451-42DE-436A-A47F-1D084D79F1E3}" type="parTrans" cxnId="{46874CC6-1BCA-49F1-AC15-4DCE1E46615A}">
      <dgm:prSet/>
      <dgm:spPr/>
      <dgm:t>
        <a:bodyPr/>
        <a:lstStyle/>
        <a:p>
          <a:endParaRPr lang="en-US"/>
        </a:p>
      </dgm:t>
    </dgm:pt>
    <dgm:pt modelId="{F9F69ACB-4536-46E6-BC1F-C92AE9282CA5}" type="sibTrans" cxnId="{46874CC6-1BCA-49F1-AC15-4DCE1E46615A}">
      <dgm:prSet/>
      <dgm:spPr/>
      <dgm:t>
        <a:bodyPr/>
        <a:lstStyle/>
        <a:p>
          <a:endParaRPr lang="en-US"/>
        </a:p>
      </dgm:t>
    </dgm:pt>
    <dgm:pt modelId="{FB093A3B-E466-4662-B82F-779CB3A740E4}">
      <dgm:prSet/>
      <dgm:spPr/>
      <dgm:t>
        <a:bodyPr/>
        <a:lstStyle/>
        <a:p>
          <a:r>
            <a:rPr lang="en-US" b="1" dirty="0">
              <a:solidFill>
                <a:srgbClr val="C00000"/>
              </a:solidFill>
            </a:rPr>
            <a:t>Connect</a:t>
          </a:r>
        </a:p>
      </dgm:t>
    </dgm:pt>
    <dgm:pt modelId="{6EF9911B-767A-4A74-8EC0-1F3F00916AD3}" type="parTrans" cxnId="{024B0F5B-3F1D-4513-A968-329E3209BEA0}">
      <dgm:prSet/>
      <dgm:spPr/>
      <dgm:t>
        <a:bodyPr/>
        <a:lstStyle/>
        <a:p>
          <a:endParaRPr lang="en-US"/>
        </a:p>
      </dgm:t>
    </dgm:pt>
    <dgm:pt modelId="{A186F771-1080-4AA9-A439-2C0156019EBD}" type="sibTrans" cxnId="{024B0F5B-3F1D-4513-A968-329E3209BEA0}">
      <dgm:prSet/>
      <dgm:spPr/>
      <dgm:t>
        <a:bodyPr/>
        <a:lstStyle/>
        <a:p>
          <a:endParaRPr lang="en-US"/>
        </a:p>
      </dgm:t>
    </dgm:pt>
    <dgm:pt modelId="{E91C7F23-ED44-4BA9-B295-9692C29F267D}">
      <dgm:prSet/>
      <dgm:spPr/>
      <dgm:t>
        <a:bodyPr/>
        <a:lstStyle/>
        <a:p>
          <a:r>
            <a:rPr lang="en-US" dirty="0"/>
            <a:t>Enjoy your interdisciplinary relationships with greater confidence, knowing you’ve taken the right steps to assure safety during fire evacuation.</a:t>
          </a:r>
        </a:p>
      </dgm:t>
    </dgm:pt>
    <dgm:pt modelId="{B01F4F9A-C1E5-4CF8-A624-0C6A77E493D3}" type="parTrans" cxnId="{5DECA626-1939-42D1-8E34-05F503F9F282}">
      <dgm:prSet/>
      <dgm:spPr/>
      <dgm:t>
        <a:bodyPr/>
        <a:lstStyle/>
        <a:p>
          <a:endParaRPr lang="en-US"/>
        </a:p>
      </dgm:t>
    </dgm:pt>
    <dgm:pt modelId="{BA2F5620-4F93-4A6E-ADC0-4B588BFFFB31}" type="sibTrans" cxnId="{5DECA626-1939-42D1-8E34-05F503F9F282}">
      <dgm:prSet/>
      <dgm:spPr/>
      <dgm:t>
        <a:bodyPr/>
        <a:lstStyle/>
        <a:p>
          <a:endParaRPr lang="en-US"/>
        </a:p>
      </dgm:t>
    </dgm:pt>
    <dgm:pt modelId="{29CB651C-7913-4187-8440-081E2AE38E9E}" type="pres">
      <dgm:prSet presAssocID="{4B84FD37-4D34-41BF-9A1D-B0528885F539}" presName="Name0" presStyleCnt="0">
        <dgm:presLayoutVars>
          <dgm:dir/>
          <dgm:animLvl val="lvl"/>
          <dgm:resizeHandles val="exact"/>
        </dgm:presLayoutVars>
      </dgm:prSet>
      <dgm:spPr/>
    </dgm:pt>
    <dgm:pt modelId="{B7E68494-39AA-446D-A4C8-863F2CEE6798}" type="pres">
      <dgm:prSet presAssocID="{98E2F958-07AE-4BA9-A801-264651DBFF9A}" presName="linNode" presStyleCnt="0"/>
      <dgm:spPr/>
    </dgm:pt>
    <dgm:pt modelId="{3081DEE7-A95E-4EC5-A68B-F29156F7D74C}" type="pres">
      <dgm:prSet presAssocID="{98E2F958-07AE-4BA9-A801-264651DBFF9A}" presName="parentText" presStyleLbl="solidFgAcc1" presStyleIdx="0" presStyleCnt="3">
        <dgm:presLayoutVars>
          <dgm:chMax val="1"/>
          <dgm:bulletEnabled/>
        </dgm:presLayoutVars>
      </dgm:prSet>
      <dgm:spPr/>
    </dgm:pt>
    <dgm:pt modelId="{6051B46B-33CD-421A-A131-51436A837541}" type="pres">
      <dgm:prSet presAssocID="{98E2F958-07AE-4BA9-A801-264651DBFF9A}" presName="descendantText" presStyleLbl="alignNode1" presStyleIdx="0" presStyleCnt="3">
        <dgm:presLayoutVars>
          <dgm:bulletEnabled/>
        </dgm:presLayoutVars>
      </dgm:prSet>
      <dgm:spPr/>
    </dgm:pt>
    <dgm:pt modelId="{F9EFFF22-2E71-4668-A119-CC79E25AC105}" type="pres">
      <dgm:prSet presAssocID="{BF7A32E5-F862-40D5-9305-9762F0E67E38}" presName="sp" presStyleCnt="0"/>
      <dgm:spPr/>
    </dgm:pt>
    <dgm:pt modelId="{3AB86B9B-115C-4313-88F2-47B0E17369C0}" type="pres">
      <dgm:prSet presAssocID="{B8F565CA-847B-496E-9327-6A06A76E2D75}" presName="linNode" presStyleCnt="0"/>
      <dgm:spPr/>
    </dgm:pt>
    <dgm:pt modelId="{A5652D7F-6C52-4300-A946-D537D1A4C3D3}" type="pres">
      <dgm:prSet presAssocID="{B8F565CA-847B-496E-9327-6A06A76E2D75}" presName="parentText" presStyleLbl="solidFgAcc1" presStyleIdx="1" presStyleCnt="3" custLinFactNeighborX="-1294" custLinFactNeighborY="-738">
        <dgm:presLayoutVars>
          <dgm:chMax val="1"/>
          <dgm:bulletEnabled/>
        </dgm:presLayoutVars>
      </dgm:prSet>
      <dgm:spPr/>
    </dgm:pt>
    <dgm:pt modelId="{92CD8BBF-81EC-4108-AE74-393AD67EEB54}" type="pres">
      <dgm:prSet presAssocID="{B8F565CA-847B-496E-9327-6A06A76E2D75}" presName="descendantText" presStyleLbl="alignNode1" presStyleIdx="1" presStyleCnt="3">
        <dgm:presLayoutVars>
          <dgm:bulletEnabled/>
        </dgm:presLayoutVars>
      </dgm:prSet>
      <dgm:spPr/>
    </dgm:pt>
    <dgm:pt modelId="{BE1FED02-296F-4E60-89BF-D19253958A92}" type="pres">
      <dgm:prSet presAssocID="{BD3BDBCF-A435-467F-A24E-18DBD09171CF}" presName="sp" presStyleCnt="0"/>
      <dgm:spPr/>
    </dgm:pt>
    <dgm:pt modelId="{4A31A97A-E6C5-4549-9DC8-EF30A77E07BB}" type="pres">
      <dgm:prSet presAssocID="{FB093A3B-E466-4662-B82F-779CB3A740E4}" presName="linNode" presStyleCnt="0"/>
      <dgm:spPr/>
    </dgm:pt>
    <dgm:pt modelId="{C99D7651-290B-4B2A-B41A-496871892259}" type="pres">
      <dgm:prSet presAssocID="{FB093A3B-E466-4662-B82F-779CB3A740E4}" presName="parentText" presStyleLbl="solidFgAcc1" presStyleIdx="2" presStyleCnt="3">
        <dgm:presLayoutVars>
          <dgm:chMax val="1"/>
          <dgm:bulletEnabled/>
        </dgm:presLayoutVars>
      </dgm:prSet>
      <dgm:spPr/>
    </dgm:pt>
    <dgm:pt modelId="{F8768A81-8EA8-408A-9438-4287DB187EAE}" type="pres">
      <dgm:prSet presAssocID="{FB093A3B-E466-4662-B82F-779CB3A740E4}" presName="descendantText" presStyleLbl="alignNode1" presStyleIdx="2" presStyleCnt="3">
        <dgm:presLayoutVars>
          <dgm:bulletEnabled/>
        </dgm:presLayoutVars>
      </dgm:prSet>
      <dgm:spPr/>
    </dgm:pt>
  </dgm:ptLst>
  <dgm:cxnLst>
    <dgm:cxn modelId="{5DECA626-1939-42D1-8E34-05F503F9F282}" srcId="{FB093A3B-E466-4662-B82F-779CB3A740E4}" destId="{E91C7F23-ED44-4BA9-B295-9692C29F267D}" srcOrd="0" destOrd="0" parTransId="{B01F4F9A-C1E5-4CF8-A624-0C6A77E493D3}" sibTransId="{BA2F5620-4F93-4A6E-ADC0-4B588BFFFB31}"/>
    <dgm:cxn modelId="{7FA8AC28-FD9C-4965-BE96-570FEABC8DA8}" srcId="{98E2F958-07AE-4BA9-A801-264651DBFF9A}" destId="{7A955264-2B4F-4BDF-944A-1F4895E722AD}" srcOrd="0" destOrd="0" parTransId="{FE78E0A9-855E-47C7-8939-3FAFE93D1EA5}" sibTransId="{34D16D69-E8EB-44F2-8F3B-FC89A9345667}"/>
    <dgm:cxn modelId="{024B0F5B-3F1D-4513-A968-329E3209BEA0}" srcId="{4B84FD37-4D34-41BF-9A1D-B0528885F539}" destId="{FB093A3B-E466-4662-B82F-779CB3A740E4}" srcOrd="2" destOrd="0" parTransId="{6EF9911B-767A-4A74-8EC0-1F3F00916AD3}" sibTransId="{A186F771-1080-4AA9-A439-2C0156019EBD}"/>
    <dgm:cxn modelId="{4DFAD167-39E1-4A33-80C1-E0DCD3E8F24A}" type="presOf" srcId="{5717BD05-1CBC-4B75-AF7C-FFECB8BFF477}" destId="{92CD8BBF-81EC-4108-AE74-393AD67EEB54}" srcOrd="0" destOrd="0" presId="urn:microsoft.com/office/officeart/2016/7/layout/VerticalHollowActionList"/>
    <dgm:cxn modelId="{3B2B2581-5953-427D-A909-F7B3F1DD50F4}" srcId="{4B84FD37-4D34-41BF-9A1D-B0528885F539}" destId="{98E2F958-07AE-4BA9-A801-264651DBFF9A}" srcOrd="0" destOrd="0" parTransId="{451EEC00-6CC5-48B9-B5B6-031BD1861437}" sibTransId="{BF7A32E5-F862-40D5-9305-9762F0E67E38}"/>
    <dgm:cxn modelId="{FFB4F08C-6724-485E-B523-B9EBEBD4597D}" type="presOf" srcId="{7A955264-2B4F-4BDF-944A-1F4895E722AD}" destId="{6051B46B-33CD-421A-A131-51436A837541}" srcOrd="0" destOrd="0" presId="urn:microsoft.com/office/officeart/2016/7/layout/VerticalHollowActionList"/>
    <dgm:cxn modelId="{1BCA8C8E-B8FA-4BDC-BE98-1F61E4C8B422}" srcId="{4B84FD37-4D34-41BF-9A1D-B0528885F539}" destId="{B8F565CA-847B-496E-9327-6A06A76E2D75}" srcOrd="1" destOrd="0" parTransId="{D316F521-8AF7-4BAF-BAB7-AF687F26F6FE}" sibTransId="{BD3BDBCF-A435-467F-A24E-18DBD09171CF}"/>
    <dgm:cxn modelId="{CC720A90-F954-4C64-B42B-6D9B6617F386}" type="presOf" srcId="{4B84FD37-4D34-41BF-9A1D-B0528885F539}" destId="{29CB651C-7913-4187-8440-081E2AE38E9E}" srcOrd="0" destOrd="0" presId="urn:microsoft.com/office/officeart/2016/7/layout/VerticalHollowActionList"/>
    <dgm:cxn modelId="{8DA62D9B-8CE7-4A83-AA45-FB9DE350B416}" type="presOf" srcId="{FB093A3B-E466-4662-B82F-779CB3A740E4}" destId="{C99D7651-290B-4B2A-B41A-496871892259}" srcOrd="0" destOrd="0" presId="urn:microsoft.com/office/officeart/2016/7/layout/VerticalHollowActionList"/>
    <dgm:cxn modelId="{A7EC5CC5-2BFE-40A2-B392-99BB703C2169}" type="presOf" srcId="{B8F565CA-847B-496E-9327-6A06A76E2D75}" destId="{A5652D7F-6C52-4300-A946-D537D1A4C3D3}" srcOrd="0" destOrd="0" presId="urn:microsoft.com/office/officeart/2016/7/layout/VerticalHollowActionList"/>
    <dgm:cxn modelId="{46874CC6-1BCA-49F1-AC15-4DCE1E46615A}" srcId="{B8F565CA-847B-496E-9327-6A06A76E2D75}" destId="{5717BD05-1CBC-4B75-AF7C-FFECB8BFF477}" srcOrd="0" destOrd="0" parTransId="{81E75451-42DE-436A-A47F-1D084D79F1E3}" sibTransId="{F9F69ACB-4536-46E6-BC1F-C92AE9282CA5}"/>
    <dgm:cxn modelId="{24046DDB-C491-4D05-B352-6FE401E111FE}" type="presOf" srcId="{98E2F958-07AE-4BA9-A801-264651DBFF9A}" destId="{3081DEE7-A95E-4EC5-A68B-F29156F7D74C}" srcOrd="0" destOrd="0" presId="urn:microsoft.com/office/officeart/2016/7/layout/VerticalHollowActionList"/>
    <dgm:cxn modelId="{BDD19EDC-14E0-46CC-9622-A86A7F821799}" type="presOf" srcId="{E91C7F23-ED44-4BA9-B295-9692C29F267D}" destId="{F8768A81-8EA8-408A-9438-4287DB187EAE}" srcOrd="0" destOrd="0" presId="urn:microsoft.com/office/officeart/2016/7/layout/VerticalHollowActionList"/>
    <dgm:cxn modelId="{41AA29D5-7E81-404F-801D-5C1828C34066}" type="presParOf" srcId="{29CB651C-7913-4187-8440-081E2AE38E9E}" destId="{B7E68494-39AA-446D-A4C8-863F2CEE6798}" srcOrd="0" destOrd="0" presId="urn:microsoft.com/office/officeart/2016/7/layout/VerticalHollowActionList"/>
    <dgm:cxn modelId="{C63943B4-A770-4F34-B25B-2EB87FE54EF3}" type="presParOf" srcId="{B7E68494-39AA-446D-A4C8-863F2CEE6798}" destId="{3081DEE7-A95E-4EC5-A68B-F29156F7D74C}" srcOrd="0" destOrd="0" presId="urn:microsoft.com/office/officeart/2016/7/layout/VerticalHollowActionList"/>
    <dgm:cxn modelId="{8B657E23-15E8-4CD5-B847-DEB3EB256010}" type="presParOf" srcId="{B7E68494-39AA-446D-A4C8-863F2CEE6798}" destId="{6051B46B-33CD-421A-A131-51436A837541}" srcOrd="1" destOrd="0" presId="urn:microsoft.com/office/officeart/2016/7/layout/VerticalHollowActionList"/>
    <dgm:cxn modelId="{D966056C-948B-4A73-A7C8-8E9F7D3CB069}" type="presParOf" srcId="{29CB651C-7913-4187-8440-081E2AE38E9E}" destId="{F9EFFF22-2E71-4668-A119-CC79E25AC105}" srcOrd="1" destOrd="0" presId="urn:microsoft.com/office/officeart/2016/7/layout/VerticalHollowActionList"/>
    <dgm:cxn modelId="{6035C4D6-21EB-45F1-BD27-3D35A856C466}" type="presParOf" srcId="{29CB651C-7913-4187-8440-081E2AE38E9E}" destId="{3AB86B9B-115C-4313-88F2-47B0E17369C0}" srcOrd="2" destOrd="0" presId="urn:microsoft.com/office/officeart/2016/7/layout/VerticalHollowActionList"/>
    <dgm:cxn modelId="{205BB870-C664-4C45-B797-84B4F2259ECA}" type="presParOf" srcId="{3AB86B9B-115C-4313-88F2-47B0E17369C0}" destId="{A5652D7F-6C52-4300-A946-D537D1A4C3D3}" srcOrd="0" destOrd="0" presId="urn:microsoft.com/office/officeart/2016/7/layout/VerticalHollowActionList"/>
    <dgm:cxn modelId="{7C86D66C-183A-4EF4-9032-F42E68D4B0EF}" type="presParOf" srcId="{3AB86B9B-115C-4313-88F2-47B0E17369C0}" destId="{92CD8BBF-81EC-4108-AE74-393AD67EEB54}" srcOrd="1" destOrd="0" presId="urn:microsoft.com/office/officeart/2016/7/layout/VerticalHollowActionList"/>
    <dgm:cxn modelId="{639C5BC6-4C9E-4FB9-A41D-8C566860B9C3}" type="presParOf" srcId="{29CB651C-7913-4187-8440-081E2AE38E9E}" destId="{BE1FED02-296F-4E60-89BF-D19253958A92}" srcOrd="3" destOrd="0" presId="urn:microsoft.com/office/officeart/2016/7/layout/VerticalHollowActionList"/>
    <dgm:cxn modelId="{109B0893-40CC-4EF1-BAC8-88A96F29DE95}" type="presParOf" srcId="{29CB651C-7913-4187-8440-081E2AE38E9E}" destId="{4A31A97A-E6C5-4549-9DC8-EF30A77E07BB}" srcOrd="4" destOrd="0" presId="urn:microsoft.com/office/officeart/2016/7/layout/VerticalHollowActionList"/>
    <dgm:cxn modelId="{704C6668-3C75-460B-A91F-AF4AE5B49209}" type="presParOf" srcId="{4A31A97A-E6C5-4549-9DC8-EF30A77E07BB}" destId="{C99D7651-290B-4B2A-B41A-496871892259}" srcOrd="0" destOrd="0" presId="urn:microsoft.com/office/officeart/2016/7/layout/VerticalHollowActionList"/>
    <dgm:cxn modelId="{AA80FE42-A6EA-45A9-81C7-02C01C0C270D}" type="presParOf" srcId="{4A31A97A-E6C5-4549-9DC8-EF30A77E07BB}" destId="{F8768A81-8EA8-408A-9438-4287DB187EAE}" srcOrd="1" destOrd="0" presId="urn:microsoft.com/office/officeart/2016/7/layout/VerticalHollowAc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031712-9F52-412D-AA03-3EE28BCB0B35}">
      <dsp:nvSpPr>
        <dsp:cNvPr id="0" name=""/>
        <dsp:cNvSpPr/>
      </dsp:nvSpPr>
      <dsp:spPr>
        <a:xfrm>
          <a:off x="1747800" y="15589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DAB514-2E70-42D3-B00F-3F96E31D633A}">
      <dsp:nvSpPr>
        <dsp:cNvPr id="0" name=""/>
        <dsp:cNvSpPr/>
      </dsp:nvSpPr>
      <dsp:spPr>
        <a:xfrm>
          <a:off x="559800" y="2645484"/>
          <a:ext cx="4320000"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1" kern="1200" dirty="0"/>
            <a:t>Future Goal:    </a:t>
          </a:r>
        </a:p>
        <a:p>
          <a:pPr marL="0" lvl="0" indent="0" algn="ctr" defTabSz="1066800">
            <a:lnSpc>
              <a:spcPct val="90000"/>
            </a:lnSpc>
            <a:spcBef>
              <a:spcPct val="0"/>
            </a:spcBef>
            <a:spcAft>
              <a:spcPct val="35000"/>
            </a:spcAft>
            <a:buNone/>
          </a:pPr>
          <a:r>
            <a:rPr lang="en-US" sz="2400" b="1" kern="1200" dirty="0"/>
            <a:t>To Successfully Collaborate.</a:t>
          </a:r>
          <a:br>
            <a:rPr lang="en-US" sz="2400" b="0" kern="1200" dirty="0"/>
          </a:br>
          <a:endParaRPr lang="en-US" sz="2400" kern="1200" dirty="0"/>
        </a:p>
      </dsp:txBody>
      <dsp:txXfrm>
        <a:off x="559800" y="2645484"/>
        <a:ext cx="4320000" cy="1147500"/>
      </dsp:txXfrm>
    </dsp:sp>
    <dsp:sp modelId="{112A8D31-06CD-44E2-90A2-C7D6BA1D89F0}">
      <dsp:nvSpPr>
        <dsp:cNvPr id="0" name=""/>
        <dsp:cNvSpPr/>
      </dsp:nvSpPr>
      <dsp:spPr>
        <a:xfrm>
          <a:off x="6823800" y="15589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3372B2D-9F5B-4D39-808A-620DAB586513}">
      <dsp:nvSpPr>
        <dsp:cNvPr id="0" name=""/>
        <dsp:cNvSpPr/>
      </dsp:nvSpPr>
      <dsp:spPr>
        <a:xfrm>
          <a:off x="5635800" y="2645484"/>
          <a:ext cx="4320000" cy="1147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pPr>
          <a:r>
            <a:rPr lang="en-US" sz="2400" b="1" kern="1200" dirty="0"/>
            <a:t>Current Reality:  </a:t>
          </a:r>
        </a:p>
        <a:p>
          <a:pPr marL="0" lvl="0" indent="0" algn="ctr" defTabSz="1066800">
            <a:lnSpc>
              <a:spcPct val="90000"/>
            </a:lnSpc>
            <a:spcBef>
              <a:spcPct val="0"/>
            </a:spcBef>
            <a:spcAft>
              <a:spcPct val="35000"/>
            </a:spcAft>
            <a:buNone/>
          </a:pPr>
          <a:r>
            <a:rPr lang="en-US" sz="2400" b="1" i="1" kern="1200" dirty="0"/>
            <a:t>“What we’ve got here is failure to communicate.”</a:t>
          </a:r>
          <a:endParaRPr lang="en-US" sz="2400" kern="1200" dirty="0"/>
        </a:p>
      </dsp:txBody>
      <dsp:txXfrm>
        <a:off x="5635800" y="2645484"/>
        <a:ext cx="4320000" cy="1147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EEC115-0597-439B-8BC3-9CDEA729C363}">
      <dsp:nvSpPr>
        <dsp:cNvPr id="0" name=""/>
        <dsp:cNvSpPr/>
      </dsp:nvSpPr>
      <dsp:spPr>
        <a:xfrm>
          <a:off x="0" y="0"/>
          <a:ext cx="6830568" cy="905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DCC56D1-B635-491D-A1C8-E5876038EC62}">
      <dsp:nvSpPr>
        <dsp:cNvPr id="0" name=""/>
        <dsp:cNvSpPr/>
      </dsp:nvSpPr>
      <dsp:spPr>
        <a:xfrm>
          <a:off x="273872" y="207957"/>
          <a:ext cx="497949" cy="4979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6FB10B-4004-41DB-8F81-6C4714787A15}">
      <dsp:nvSpPr>
        <dsp:cNvPr id="0" name=""/>
        <dsp:cNvSpPr/>
      </dsp:nvSpPr>
      <dsp:spPr>
        <a:xfrm>
          <a:off x="1045694" y="4250"/>
          <a:ext cx="5784873" cy="90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8" tIns="95818" rIns="95818" bIns="95818" numCol="1" spcCol="1270" anchor="ctr" anchorCtr="0">
          <a:noAutofit/>
        </a:bodyPr>
        <a:lstStyle/>
        <a:p>
          <a:pPr marL="0" lvl="0" indent="0" algn="l" defTabSz="1066800">
            <a:lnSpc>
              <a:spcPct val="90000"/>
            </a:lnSpc>
            <a:spcBef>
              <a:spcPct val="0"/>
            </a:spcBef>
            <a:spcAft>
              <a:spcPct val="35000"/>
            </a:spcAft>
            <a:buNone/>
          </a:pPr>
          <a:r>
            <a:rPr lang="en-US" sz="2400" kern="1200" dirty="0"/>
            <a:t>Goals, objectives, priorities, deadlines, tasks, risks, and timeline.</a:t>
          </a:r>
        </a:p>
      </dsp:txBody>
      <dsp:txXfrm>
        <a:off x="1045694" y="4250"/>
        <a:ext cx="5784873" cy="905363"/>
      </dsp:txXfrm>
    </dsp:sp>
    <dsp:sp modelId="{44770638-1D0D-448C-9EF9-7468C74D73DA}">
      <dsp:nvSpPr>
        <dsp:cNvPr id="0" name=""/>
        <dsp:cNvSpPr/>
      </dsp:nvSpPr>
      <dsp:spPr>
        <a:xfrm>
          <a:off x="0" y="1135954"/>
          <a:ext cx="6830568" cy="905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ABA8C25-59EE-4CA5-8FBD-4752C2E875D4}">
      <dsp:nvSpPr>
        <dsp:cNvPr id="0" name=""/>
        <dsp:cNvSpPr/>
      </dsp:nvSpPr>
      <dsp:spPr>
        <a:xfrm>
          <a:off x="273872" y="1339661"/>
          <a:ext cx="497949" cy="4979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2AEE76A-8748-464A-8575-A382C2828829}">
      <dsp:nvSpPr>
        <dsp:cNvPr id="0" name=""/>
        <dsp:cNvSpPr/>
      </dsp:nvSpPr>
      <dsp:spPr>
        <a:xfrm>
          <a:off x="1045694" y="1135954"/>
          <a:ext cx="5784873" cy="90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8" tIns="95818" rIns="95818" bIns="95818" numCol="1" spcCol="1270" anchor="ctr" anchorCtr="0">
          <a:noAutofit/>
        </a:bodyPr>
        <a:lstStyle/>
        <a:p>
          <a:pPr marL="0" lvl="0" indent="0" algn="l" defTabSz="1066800">
            <a:lnSpc>
              <a:spcPct val="90000"/>
            </a:lnSpc>
            <a:spcBef>
              <a:spcPct val="0"/>
            </a:spcBef>
            <a:spcAft>
              <a:spcPct val="35000"/>
            </a:spcAft>
            <a:buNone/>
          </a:pPr>
          <a:r>
            <a:rPr lang="en-US" sz="2400" kern="1200" dirty="0"/>
            <a:t>Implementation plans </a:t>
          </a:r>
        </a:p>
      </dsp:txBody>
      <dsp:txXfrm>
        <a:off x="1045694" y="1135954"/>
        <a:ext cx="5784873" cy="905363"/>
      </dsp:txXfrm>
    </dsp:sp>
    <dsp:sp modelId="{C3E56CB4-2E54-4572-9FD9-7040362F098C}">
      <dsp:nvSpPr>
        <dsp:cNvPr id="0" name=""/>
        <dsp:cNvSpPr/>
      </dsp:nvSpPr>
      <dsp:spPr>
        <a:xfrm>
          <a:off x="0" y="2267658"/>
          <a:ext cx="6830568" cy="905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32705D0-6901-4A81-8711-59E0B5898851}">
      <dsp:nvSpPr>
        <dsp:cNvPr id="0" name=""/>
        <dsp:cNvSpPr/>
      </dsp:nvSpPr>
      <dsp:spPr>
        <a:xfrm>
          <a:off x="273872" y="2471365"/>
          <a:ext cx="497949" cy="4979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D381ECF-38CD-4A0F-B376-E1128B446E6B}">
      <dsp:nvSpPr>
        <dsp:cNvPr id="0" name=""/>
        <dsp:cNvSpPr/>
      </dsp:nvSpPr>
      <dsp:spPr>
        <a:xfrm>
          <a:off x="1045694" y="2267658"/>
          <a:ext cx="5784873" cy="90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8" tIns="95818" rIns="95818" bIns="95818" numCol="1" spcCol="1270" anchor="ctr" anchorCtr="0">
          <a:noAutofit/>
        </a:bodyPr>
        <a:lstStyle/>
        <a:p>
          <a:pPr marL="0" lvl="0" indent="0" algn="l" defTabSz="1066800">
            <a:lnSpc>
              <a:spcPct val="90000"/>
            </a:lnSpc>
            <a:spcBef>
              <a:spcPct val="0"/>
            </a:spcBef>
            <a:spcAft>
              <a:spcPct val="35000"/>
            </a:spcAft>
            <a:buNone/>
          </a:pPr>
          <a:r>
            <a:rPr lang="en-US" sz="2400" kern="1200"/>
            <a:t>Action, monitor project performance, analyze results, and decide next steps.</a:t>
          </a:r>
        </a:p>
      </dsp:txBody>
      <dsp:txXfrm>
        <a:off x="1045694" y="2267658"/>
        <a:ext cx="5784873" cy="905363"/>
      </dsp:txXfrm>
    </dsp:sp>
    <dsp:sp modelId="{32EBAFB2-48EC-43F7-AFEB-A98B436B6DE6}">
      <dsp:nvSpPr>
        <dsp:cNvPr id="0" name=""/>
        <dsp:cNvSpPr/>
      </dsp:nvSpPr>
      <dsp:spPr>
        <a:xfrm>
          <a:off x="0" y="3399362"/>
          <a:ext cx="6830568" cy="905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03331AF-C0DE-41C8-9A83-AB3500B5EC9D}">
      <dsp:nvSpPr>
        <dsp:cNvPr id="0" name=""/>
        <dsp:cNvSpPr/>
      </dsp:nvSpPr>
      <dsp:spPr>
        <a:xfrm>
          <a:off x="273872" y="3603069"/>
          <a:ext cx="497949" cy="4979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8412712-F05A-415B-B0B8-FA458C1AE24C}">
      <dsp:nvSpPr>
        <dsp:cNvPr id="0" name=""/>
        <dsp:cNvSpPr/>
      </dsp:nvSpPr>
      <dsp:spPr>
        <a:xfrm>
          <a:off x="1045694" y="3399362"/>
          <a:ext cx="5784873" cy="90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8" tIns="95818" rIns="95818" bIns="95818" numCol="1" spcCol="1270" anchor="ctr" anchorCtr="0">
          <a:noAutofit/>
        </a:bodyPr>
        <a:lstStyle/>
        <a:p>
          <a:pPr marL="0" lvl="0" indent="0" algn="l" defTabSz="1066800">
            <a:lnSpc>
              <a:spcPct val="90000"/>
            </a:lnSpc>
            <a:spcBef>
              <a:spcPct val="0"/>
            </a:spcBef>
            <a:spcAft>
              <a:spcPct val="35000"/>
            </a:spcAft>
            <a:buNone/>
          </a:pPr>
          <a:r>
            <a:rPr lang="en-US" sz="2400" kern="1200" dirty="0"/>
            <a:t>Communication with client, regulatory agencies, functional managers, …</a:t>
          </a:r>
        </a:p>
      </dsp:txBody>
      <dsp:txXfrm>
        <a:off x="1045694" y="3399362"/>
        <a:ext cx="5784873" cy="905363"/>
      </dsp:txXfrm>
    </dsp:sp>
    <dsp:sp modelId="{4A3D6AC6-896B-4675-9652-E950F8B8BDD0}">
      <dsp:nvSpPr>
        <dsp:cNvPr id="0" name=""/>
        <dsp:cNvSpPr/>
      </dsp:nvSpPr>
      <dsp:spPr>
        <a:xfrm>
          <a:off x="0" y="4531066"/>
          <a:ext cx="6830568" cy="90536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CDD7080-87B1-4D96-B717-13B0260A63B5}">
      <dsp:nvSpPr>
        <dsp:cNvPr id="0" name=""/>
        <dsp:cNvSpPr/>
      </dsp:nvSpPr>
      <dsp:spPr>
        <a:xfrm>
          <a:off x="273872" y="4734773"/>
          <a:ext cx="497949" cy="4979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19DC51A-8DC8-4A8F-8997-19B06888A672}">
      <dsp:nvSpPr>
        <dsp:cNvPr id="0" name=""/>
        <dsp:cNvSpPr/>
      </dsp:nvSpPr>
      <dsp:spPr>
        <a:xfrm>
          <a:off x="1045694" y="4531066"/>
          <a:ext cx="5784873" cy="9053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818" tIns="95818" rIns="95818" bIns="95818" numCol="1" spcCol="1270" anchor="ctr" anchorCtr="0">
          <a:noAutofit/>
        </a:bodyPr>
        <a:lstStyle/>
        <a:p>
          <a:pPr marL="0" lvl="0" indent="0" algn="l" defTabSz="1066800">
            <a:lnSpc>
              <a:spcPct val="90000"/>
            </a:lnSpc>
            <a:spcBef>
              <a:spcPct val="0"/>
            </a:spcBef>
            <a:spcAft>
              <a:spcPct val="35000"/>
            </a:spcAft>
            <a:buNone/>
          </a:pPr>
          <a:r>
            <a:rPr lang="en-US" sz="2400" kern="1200" dirty="0"/>
            <a:t>and stakeholders.</a:t>
          </a:r>
        </a:p>
      </dsp:txBody>
      <dsp:txXfrm>
        <a:off x="1045694" y="4531066"/>
        <a:ext cx="5784873" cy="90536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51B46B-33CD-421A-A131-51436A837541}">
      <dsp:nvSpPr>
        <dsp:cNvPr id="0" name=""/>
        <dsp:cNvSpPr/>
      </dsp:nvSpPr>
      <dsp:spPr>
        <a:xfrm>
          <a:off x="2103120" y="1189"/>
          <a:ext cx="8412480" cy="12195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09758" rIns="163225" bIns="309758" numCol="1" spcCol="1270" anchor="ctr" anchorCtr="0">
          <a:noAutofit/>
        </a:bodyPr>
        <a:lstStyle/>
        <a:p>
          <a:pPr marL="0" lvl="0" indent="0" algn="l" defTabSz="933450">
            <a:lnSpc>
              <a:spcPct val="90000"/>
            </a:lnSpc>
            <a:spcBef>
              <a:spcPct val="0"/>
            </a:spcBef>
            <a:spcAft>
              <a:spcPct val="35000"/>
            </a:spcAft>
            <a:buNone/>
          </a:pPr>
          <a:r>
            <a:rPr lang="en-US" sz="2100" kern="1200" dirty="0"/>
            <a:t>Make time to understand the risks and how to spot potential problems. </a:t>
          </a:r>
        </a:p>
      </dsp:txBody>
      <dsp:txXfrm>
        <a:off x="2103120" y="1189"/>
        <a:ext cx="8412480" cy="1219518"/>
      </dsp:txXfrm>
    </dsp:sp>
    <dsp:sp modelId="{3081DEE7-A95E-4EC5-A68B-F29156F7D74C}">
      <dsp:nvSpPr>
        <dsp:cNvPr id="0" name=""/>
        <dsp:cNvSpPr/>
      </dsp:nvSpPr>
      <dsp:spPr>
        <a:xfrm>
          <a:off x="0" y="1189"/>
          <a:ext cx="2103120" cy="121951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20461" rIns="111290" bIns="120461"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C00000"/>
              </a:solidFill>
            </a:rPr>
            <a:t>Stop</a:t>
          </a:r>
        </a:p>
      </dsp:txBody>
      <dsp:txXfrm>
        <a:off x="0" y="1189"/>
        <a:ext cx="2103120" cy="1219518"/>
      </dsp:txXfrm>
    </dsp:sp>
    <dsp:sp modelId="{92CD8BBF-81EC-4108-AE74-393AD67EEB54}">
      <dsp:nvSpPr>
        <dsp:cNvPr id="0" name=""/>
        <dsp:cNvSpPr/>
      </dsp:nvSpPr>
      <dsp:spPr>
        <a:xfrm>
          <a:off x="2103120" y="1293878"/>
          <a:ext cx="8412480" cy="12195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09758" rIns="163225" bIns="309758" numCol="1" spcCol="1270" anchor="ctr" anchorCtr="0">
          <a:noAutofit/>
        </a:bodyPr>
        <a:lstStyle/>
        <a:p>
          <a:pPr marL="0" lvl="0" indent="0" algn="l" defTabSz="933450">
            <a:lnSpc>
              <a:spcPct val="90000"/>
            </a:lnSpc>
            <a:spcBef>
              <a:spcPct val="0"/>
            </a:spcBef>
            <a:spcAft>
              <a:spcPct val="35000"/>
            </a:spcAft>
            <a:buNone/>
          </a:pPr>
          <a:r>
            <a:rPr lang="en-US" sz="2100" kern="1200" dirty="0"/>
            <a:t>Watch for warning signs and consider how your actions could impact safety. </a:t>
          </a:r>
        </a:p>
      </dsp:txBody>
      <dsp:txXfrm>
        <a:off x="2103120" y="1293878"/>
        <a:ext cx="8412480" cy="1219518"/>
      </dsp:txXfrm>
    </dsp:sp>
    <dsp:sp modelId="{A5652D7F-6C52-4300-A946-D537D1A4C3D3}">
      <dsp:nvSpPr>
        <dsp:cNvPr id="0" name=""/>
        <dsp:cNvSpPr/>
      </dsp:nvSpPr>
      <dsp:spPr>
        <a:xfrm>
          <a:off x="0" y="1284878"/>
          <a:ext cx="2103120" cy="121951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20461" rIns="111290" bIns="120461"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C00000"/>
              </a:solidFill>
            </a:rPr>
            <a:t>Think</a:t>
          </a:r>
        </a:p>
      </dsp:txBody>
      <dsp:txXfrm>
        <a:off x="0" y="1284878"/>
        <a:ext cx="2103120" cy="1219518"/>
      </dsp:txXfrm>
    </dsp:sp>
    <dsp:sp modelId="{F8768A81-8EA8-408A-9438-4287DB187EAE}">
      <dsp:nvSpPr>
        <dsp:cNvPr id="0" name=""/>
        <dsp:cNvSpPr/>
      </dsp:nvSpPr>
      <dsp:spPr>
        <a:xfrm>
          <a:off x="2103120" y="2586568"/>
          <a:ext cx="8412480" cy="1219518"/>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225" tIns="309758" rIns="163225" bIns="309758" numCol="1" spcCol="1270" anchor="ctr" anchorCtr="0">
          <a:noAutofit/>
        </a:bodyPr>
        <a:lstStyle/>
        <a:p>
          <a:pPr marL="0" lvl="0" indent="0" algn="l" defTabSz="933450">
            <a:lnSpc>
              <a:spcPct val="90000"/>
            </a:lnSpc>
            <a:spcBef>
              <a:spcPct val="0"/>
            </a:spcBef>
            <a:spcAft>
              <a:spcPct val="35000"/>
            </a:spcAft>
            <a:buNone/>
          </a:pPr>
          <a:r>
            <a:rPr lang="en-US" sz="2100" kern="1200" dirty="0"/>
            <a:t>Enjoy your interdisciplinary relationships with greater confidence, knowing you’ve taken the right steps to assure safety during fire evacuation.</a:t>
          </a:r>
        </a:p>
      </dsp:txBody>
      <dsp:txXfrm>
        <a:off x="2103120" y="2586568"/>
        <a:ext cx="8412480" cy="1219518"/>
      </dsp:txXfrm>
    </dsp:sp>
    <dsp:sp modelId="{C99D7651-290B-4B2A-B41A-496871892259}">
      <dsp:nvSpPr>
        <dsp:cNvPr id="0" name=""/>
        <dsp:cNvSpPr/>
      </dsp:nvSpPr>
      <dsp:spPr>
        <a:xfrm>
          <a:off x="0" y="2586568"/>
          <a:ext cx="2103120" cy="1219518"/>
        </a:xfrm>
        <a:prstGeom prst="rect">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1290" tIns="120461" rIns="111290" bIns="120461"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C00000"/>
              </a:solidFill>
            </a:rPr>
            <a:t>Connect</a:t>
          </a:r>
        </a:p>
      </dsp:txBody>
      <dsp:txXfrm>
        <a:off x="0" y="2586568"/>
        <a:ext cx="2103120" cy="1219518"/>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6434"/>
          </a:xfrm>
          <a:prstGeom prst="rect">
            <a:avLst/>
          </a:prstGeom>
        </p:spPr>
        <p:txBody>
          <a:bodyPr vert="horz" lIns="93166" tIns="46583" rIns="93166" bIns="46583" rtlCol="0"/>
          <a:lstStyle>
            <a:lvl1pPr algn="r">
              <a:defRPr sz="1200"/>
            </a:lvl1pPr>
          </a:lstStyle>
          <a:p>
            <a:fld id="{F93D8164-2773-4E82-996C-9C581579351E}" type="datetimeFigureOut">
              <a:rPr lang="en-US" smtClean="0"/>
              <a:t>1/21/2024</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8"/>
            <a:ext cx="3037840" cy="466433"/>
          </a:xfrm>
          <a:prstGeom prst="rect">
            <a:avLst/>
          </a:prstGeom>
        </p:spPr>
        <p:txBody>
          <a:bodyPr vert="horz" lIns="93166" tIns="46583" rIns="93166" bIns="46583" rtlCol="0" anchor="b"/>
          <a:lstStyle>
            <a:lvl1pPr algn="r">
              <a:defRPr sz="1200"/>
            </a:lvl1pPr>
          </a:lstStyle>
          <a:p>
            <a:fld id="{469D6585-4F3D-44A5-8B31-CD1889A3C21D}" type="slidenum">
              <a:rPr lang="en-US" smtClean="0"/>
              <a:t>‹#›</a:t>
            </a:fld>
            <a:endParaRPr lang="en-US" dirty="0"/>
          </a:p>
        </p:txBody>
      </p:sp>
    </p:spTree>
    <p:extLst>
      <p:ext uri="{BB962C8B-B14F-4D97-AF65-F5344CB8AC3E}">
        <p14:creationId xmlns:p14="http://schemas.microsoft.com/office/powerpoint/2010/main" val="2288635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57">
              <a:defRPr/>
            </a:pPr>
            <a:r>
              <a:rPr lang="en-US" sz="1800" b="1" dirty="0">
                <a:solidFill>
                  <a:srgbClr val="424242"/>
                </a:solidFill>
                <a:latin typeface="Segoe UI" panose="020B0502040204020203" pitchFamily="34" charset="0"/>
                <a:ea typeface="Calibri" panose="020F0502020204030204" pitchFamily="34" charset="0"/>
                <a:cs typeface="Times New Roman" panose="02020603050405020304" pitchFamily="18" charset="0"/>
              </a:rPr>
              <a:t>“</a:t>
            </a:r>
            <a:r>
              <a:rPr lang="en-US" sz="1800" b="1" i="1" dirty="0">
                <a:solidFill>
                  <a:srgbClr val="424242"/>
                </a:solidFill>
                <a:latin typeface="Segoe UI" panose="020B0502040204020203" pitchFamily="34" charset="0"/>
                <a:ea typeface="Calibri" panose="020F0502020204030204" pitchFamily="34" charset="0"/>
                <a:cs typeface="Times New Roman" panose="02020603050405020304" pitchFamily="18" charset="0"/>
              </a:rPr>
              <a:t>Project Management: The Managerial Process, 8e,”  </a:t>
            </a:r>
            <a:r>
              <a:rPr lang="en-US" sz="1800" b="1" dirty="0">
                <a:solidFill>
                  <a:srgbClr val="424242"/>
                </a:solidFill>
                <a:latin typeface="Segoe UI" panose="020B0502040204020203" pitchFamily="34" charset="0"/>
                <a:ea typeface="Calibri" panose="020F0502020204030204" pitchFamily="34" charset="0"/>
                <a:cs typeface="Times New Roman" panose="02020603050405020304" pitchFamily="18" charset="0"/>
              </a:rPr>
              <a:t>McGraw-Hill</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24</a:t>
            </a:fld>
            <a:endParaRPr lang="en-US" dirty="0"/>
          </a:p>
        </p:txBody>
      </p:sp>
    </p:spTree>
    <p:extLst>
      <p:ext uri="{BB962C8B-B14F-4D97-AF65-F5344CB8AC3E}">
        <p14:creationId xmlns:p14="http://schemas.microsoft.com/office/powerpoint/2010/main" val="408388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8A8B85-986B-40D5-A7CB-999EB2F66720}" type="slidenum">
              <a:rPr lang="en-US" smtClean="0"/>
              <a:t>32</a:t>
            </a:fld>
            <a:endParaRPr lang="en-US" dirty="0"/>
          </a:p>
        </p:txBody>
      </p:sp>
    </p:spTree>
    <p:extLst>
      <p:ext uri="{BB962C8B-B14F-4D97-AF65-F5344CB8AC3E}">
        <p14:creationId xmlns:p14="http://schemas.microsoft.com/office/powerpoint/2010/main" val="3407769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8F03-E749-0AFC-C83D-F69BC16BA9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F2376-18DB-8035-EC67-B90F1EDA8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A5C68-40F8-B8A1-875C-F04CB0733F59}"/>
              </a:ext>
            </a:extLst>
          </p:cNvPr>
          <p:cNvSpPr>
            <a:spLocks noGrp="1"/>
          </p:cNvSpPr>
          <p:nvPr>
            <p:ph type="dt" sz="half" idx="10"/>
          </p:nvPr>
        </p:nvSpPr>
        <p:spPr/>
        <p:txBody>
          <a:bodyPr/>
          <a:lstStyle/>
          <a:p>
            <a:fld id="{2D230944-02F7-4AFF-A920-075633C246BC}" type="datetime1">
              <a:rPr lang="en-US" smtClean="0"/>
              <a:t>1/21/2024</a:t>
            </a:fld>
            <a:endParaRPr lang="en-US" dirty="0"/>
          </a:p>
        </p:txBody>
      </p:sp>
      <p:sp>
        <p:nvSpPr>
          <p:cNvPr id="5" name="Footer Placeholder 4">
            <a:extLst>
              <a:ext uri="{FF2B5EF4-FFF2-40B4-BE49-F238E27FC236}">
                <a16:creationId xmlns:a16="http://schemas.microsoft.com/office/drawing/2014/main" id="{B93349AF-3FCB-2B8D-DB48-7C3B80CC5EF7}"/>
              </a:ext>
            </a:extLst>
          </p:cNvPr>
          <p:cNvSpPr>
            <a:spLocks noGrp="1"/>
          </p:cNvSpPr>
          <p:nvPr>
            <p:ph type="ftr" sz="quarter" idx="11"/>
          </p:nvPr>
        </p:nvSpPr>
        <p:spPr/>
        <p:txBody>
          <a:bodyPr/>
          <a:lstStyle/>
          <a:p>
            <a:r>
              <a:rPr lang="en-US" dirty="0"/>
              <a:t>Management Quality By Design, Inc. © 2023</a:t>
            </a:r>
          </a:p>
        </p:txBody>
      </p:sp>
      <p:sp>
        <p:nvSpPr>
          <p:cNvPr id="6" name="Slide Number Placeholder 5">
            <a:extLst>
              <a:ext uri="{FF2B5EF4-FFF2-40B4-BE49-F238E27FC236}">
                <a16:creationId xmlns:a16="http://schemas.microsoft.com/office/drawing/2014/main" id="{318C4F40-D333-8AF4-6B5E-D7494EA15007}"/>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104200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7416-33AB-6488-9B1F-C75A63BEAA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69DAF-2532-8BB3-AF6D-E88932DCA2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A7339-7264-5644-9D8B-43B1D4E6A3CF}"/>
              </a:ext>
            </a:extLst>
          </p:cNvPr>
          <p:cNvSpPr>
            <a:spLocks noGrp="1"/>
          </p:cNvSpPr>
          <p:nvPr>
            <p:ph type="dt" sz="half" idx="10"/>
          </p:nvPr>
        </p:nvSpPr>
        <p:spPr/>
        <p:txBody>
          <a:bodyPr/>
          <a:lstStyle/>
          <a:p>
            <a:fld id="{30C30500-F1FE-4A60-BFD9-0DB37DB7F96E}" type="datetime1">
              <a:rPr lang="en-US" smtClean="0"/>
              <a:t>1/21/2024</a:t>
            </a:fld>
            <a:endParaRPr lang="en-US" dirty="0"/>
          </a:p>
        </p:txBody>
      </p:sp>
      <p:sp>
        <p:nvSpPr>
          <p:cNvPr id="5" name="Footer Placeholder 4">
            <a:extLst>
              <a:ext uri="{FF2B5EF4-FFF2-40B4-BE49-F238E27FC236}">
                <a16:creationId xmlns:a16="http://schemas.microsoft.com/office/drawing/2014/main" id="{3A48C249-2389-3EFF-9F39-805952B8A562}"/>
              </a:ext>
            </a:extLst>
          </p:cNvPr>
          <p:cNvSpPr>
            <a:spLocks noGrp="1"/>
          </p:cNvSpPr>
          <p:nvPr>
            <p:ph type="ftr" sz="quarter" idx="11"/>
          </p:nvPr>
        </p:nvSpPr>
        <p:spPr/>
        <p:txBody>
          <a:bodyPr/>
          <a:lstStyle/>
          <a:p>
            <a:r>
              <a:rPr lang="en-US" dirty="0"/>
              <a:t>Management Quality By Design, Inc. © 2023</a:t>
            </a:r>
          </a:p>
        </p:txBody>
      </p:sp>
      <p:sp>
        <p:nvSpPr>
          <p:cNvPr id="6" name="Slide Number Placeholder 5">
            <a:extLst>
              <a:ext uri="{FF2B5EF4-FFF2-40B4-BE49-F238E27FC236}">
                <a16:creationId xmlns:a16="http://schemas.microsoft.com/office/drawing/2014/main" id="{DAE4B4BC-C1F8-EB51-76BA-300B4026FA85}"/>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467915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FBE880-B9DE-A7B8-75A0-0F00CCA55A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04B334-01AE-923A-152A-8B99C6211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13E16-B8F9-894F-1C8D-65D91503569C}"/>
              </a:ext>
            </a:extLst>
          </p:cNvPr>
          <p:cNvSpPr>
            <a:spLocks noGrp="1"/>
          </p:cNvSpPr>
          <p:nvPr>
            <p:ph type="dt" sz="half" idx="10"/>
          </p:nvPr>
        </p:nvSpPr>
        <p:spPr/>
        <p:txBody>
          <a:bodyPr/>
          <a:lstStyle/>
          <a:p>
            <a:fld id="{CE41D0D0-36AE-4F3A-875C-5B8242C9D459}" type="datetime1">
              <a:rPr lang="en-US" smtClean="0"/>
              <a:t>1/21/2024</a:t>
            </a:fld>
            <a:endParaRPr lang="en-US" dirty="0"/>
          </a:p>
        </p:txBody>
      </p:sp>
      <p:sp>
        <p:nvSpPr>
          <p:cNvPr id="5" name="Footer Placeholder 4">
            <a:extLst>
              <a:ext uri="{FF2B5EF4-FFF2-40B4-BE49-F238E27FC236}">
                <a16:creationId xmlns:a16="http://schemas.microsoft.com/office/drawing/2014/main" id="{0A070355-B34E-1A43-08C3-529117667493}"/>
              </a:ext>
            </a:extLst>
          </p:cNvPr>
          <p:cNvSpPr>
            <a:spLocks noGrp="1"/>
          </p:cNvSpPr>
          <p:nvPr>
            <p:ph type="ftr" sz="quarter" idx="11"/>
          </p:nvPr>
        </p:nvSpPr>
        <p:spPr/>
        <p:txBody>
          <a:bodyPr/>
          <a:lstStyle/>
          <a:p>
            <a:r>
              <a:rPr lang="en-US" dirty="0"/>
              <a:t>Management Quality By Design, Inc. © 2023</a:t>
            </a:r>
          </a:p>
        </p:txBody>
      </p:sp>
      <p:sp>
        <p:nvSpPr>
          <p:cNvPr id="6" name="Slide Number Placeholder 5">
            <a:extLst>
              <a:ext uri="{FF2B5EF4-FFF2-40B4-BE49-F238E27FC236}">
                <a16:creationId xmlns:a16="http://schemas.microsoft.com/office/drawing/2014/main" id="{13EA1F93-55AE-C815-C13A-6C9D06603AE1}"/>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35254786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68F03-E749-0AFC-C83D-F69BC16BA9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AF2376-18DB-8035-EC67-B90F1EDA86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1CA5C68-40F8-B8A1-875C-F04CB0733F59}"/>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5" name="Footer Placeholder 4">
            <a:extLst>
              <a:ext uri="{FF2B5EF4-FFF2-40B4-BE49-F238E27FC236}">
                <a16:creationId xmlns:a16="http://schemas.microsoft.com/office/drawing/2014/main" id="{B93349AF-3FCB-2B8D-DB48-7C3B80CC5E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18C4F40-D333-8AF4-6B5E-D7494EA15007}"/>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38353270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5EF-E900-40B3-FC84-88512D2EC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C55178-8280-E622-91FC-19A30B8A9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45C40-DA97-25CE-A8DB-A038809DF1F4}"/>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5" name="Footer Placeholder 4">
            <a:extLst>
              <a:ext uri="{FF2B5EF4-FFF2-40B4-BE49-F238E27FC236}">
                <a16:creationId xmlns:a16="http://schemas.microsoft.com/office/drawing/2014/main" id="{4FB5C985-501E-53F1-8AFF-E151E28814C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6CE5D96-F6E7-0B23-F8C5-2DBE32DDF697}"/>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2721428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DDAC-D156-4281-DE8A-BFE61EEA92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7EF1A7-2E2B-DDAE-53BF-4936EBAADC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B7F585-B968-6B83-964B-C9DCC52493FF}"/>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5" name="Footer Placeholder 4">
            <a:extLst>
              <a:ext uri="{FF2B5EF4-FFF2-40B4-BE49-F238E27FC236}">
                <a16:creationId xmlns:a16="http://schemas.microsoft.com/office/drawing/2014/main" id="{085FE4D5-D1A7-F276-656F-F77F7E39D22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684B4AC-3312-64EC-83A2-5315F07C7414}"/>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1641628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5342-5F33-C2E8-3A7F-42C08869B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06C9D-450B-9DD1-E8CA-DEE52B16F4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A2BC47-5ABD-EEE0-9C7A-9EAFD05A7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732AB-77C2-DB0B-6415-960DCEC605CF}"/>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6" name="Footer Placeholder 5">
            <a:extLst>
              <a:ext uri="{FF2B5EF4-FFF2-40B4-BE49-F238E27FC236}">
                <a16:creationId xmlns:a16="http://schemas.microsoft.com/office/drawing/2014/main" id="{5A932BD8-0095-B09E-8F1F-2B332B7EC27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B9B53DB-571E-51C9-329C-F865B5A064D7}"/>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3579875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695C-1DF0-C211-FFBF-AFD94E463F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2CFBED-B645-584D-B12E-25F7B0CCC7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326C6-9083-C636-6411-15FAE94845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1FD6CC-58B0-7B7B-32BC-795FA81F8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DE409-72F3-C42B-BB60-0DCCDBEFD1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A05705-3003-DC44-884F-A348114A143D}"/>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8" name="Footer Placeholder 7">
            <a:extLst>
              <a:ext uri="{FF2B5EF4-FFF2-40B4-BE49-F238E27FC236}">
                <a16:creationId xmlns:a16="http://schemas.microsoft.com/office/drawing/2014/main" id="{39BCD297-66A0-E8B5-2C31-2923DBAA148B}"/>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D4C379D-181B-72D8-E64D-B809B0747C54}"/>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1917290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91B6-2F69-DDAD-680D-8E676EE417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24EA0B-39EF-E373-F7C8-03E2DD7356B2}"/>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4" name="Footer Placeholder 3">
            <a:extLst>
              <a:ext uri="{FF2B5EF4-FFF2-40B4-BE49-F238E27FC236}">
                <a16:creationId xmlns:a16="http://schemas.microsoft.com/office/drawing/2014/main" id="{7F762F90-B403-1D32-0456-F157F380944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8A17D60-5D40-6779-FFCE-AD07FED23A59}"/>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1329004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C25A4-59AC-B1F4-B44B-579990F5FF68}"/>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3" name="Footer Placeholder 2">
            <a:extLst>
              <a:ext uri="{FF2B5EF4-FFF2-40B4-BE49-F238E27FC236}">
                <a16:creationId xmlns:a16="http://schemas.microsoft.com/office/drawing/2014/main" id="{8B9AE36F-D2D6-670F-CAC8-D88BC228DC8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C8BB139-82E8-821F-88A6-1935F1DDD37B}"/>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4271001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048C-8DF1-CEDA-BA21-E0DD1228A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6A372C-4071-652F-2723-A16EA99BE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93EBC6-618A-9C1C-7162-60179AEBE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E6122-7A87-BC41-06D1-B19E5DF96FB9}"/>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6" name="Footer Placeholder 5">
            <a:extLst>
              <a:ext uri="{FF2B5EF4-FFF2-40B4-BE49-F238E27FC236}">
                <a16:creationId xmlns:a16="http://schemas.microsoft.com/office/drawing/2014/main" id="{B6061DE1-C499-6F16-E4FB-8D6C51EE3D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6BB8DCC-EC83-4E15-03A9-34B62E15052E}"/>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1856713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C95EF-E900-40B3-FC84-88512D2EC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C55178-8280-E622-91FC-19A30B8A930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F45C40-DA97-25CE-A8DB-A038809DF1F4}"/>
              </a:ext>
            </a:extLst>
          </p:cNvPr>
          <p:cNvSpPr>
            <a:spLocks noGrp="1"/>
          </p:cNvSpPr>
          <p:nvPr>
            <p:ph type="dt" sz="half" idx="10"/>
          </p:nvPr>
        </p:nvSpPr>
        <p:spPr/>
        <p:txBody>
          <a:bodyPr/>
          <a:lstStyle/>
          <a:p>
            <a:fld id="{859627BA-0D8E-4CA1-9888-73CC0C2A84DD}" type="datetime1">
              <a:rPr lang="en-US" smtClean="0"/>
              <a:t>1/21/2024</a:t>
            </a:fld>
            <a:endParaRPr lang="en-US" dirty="0"/>
          </a:p>
        </p:txBody>
      </p:sp>
      <p:sp>
        <p:nvSpPr>
          <p:cNvPr id="5" name="Footer Placeholder 4">
            <a:extLst>
              <a:ext uri="{FF2B5EF4-FFF2-40B4-BE49-F238E27FC236}">
                <a16:creationId xmlns:a16="http://schemas.microsoft.com/office/drawing/2014/main" id="{4FB5C985-501E-53F1-8AFF-E151E28814CF}"/>
              </a:ext>
            </a:extLst>
          </p:cNvPr>
          <p:cNvSpPr>
            <a:spLocks noGrp="1"/>
          </p:cNvSpPr>
          <p:nvPr>
            <p:ph type="ftr" sz="quarter" idx="11"/>
          </p:nvPr>
        </p:nvSpPr>
        <p:spPr/>
        <p:txBody>
          <a:bodyPr/>
          <a:lstStyle/>
          <a:p>
            <a:r>
              <a:rPr lang="en-US" dirty="0"/>
              <a:t>Management Quality By Design, Inc. © 2023</a:t>
            </a:r>
          </a:p>
        </p:txBody>
      </p:sp>
      <p:sp>
        <p:nvSpPr>
          <p:cNvPr id="6" name="Slide Number Placeholder 5">
            <a:extLst>
              <a:ext uri="{FF2B5EF4-FFF2-40B4-BE49-F238E27FC236}">
                <a16:creationId xmlns:a16="http://schemas.microsoft.com/office/drawing/2014/main" id="{26CE5D96-F6E7-0B23-F8C5-2DBE32DDF697}"/>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69057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B0B8-662F-FA81-20E4-A556F9167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3F6CC8-4A4D-B719-099C-714BB0BE1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C7B40E-E217-011E-E40B-9779E74F5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625A0-FB85-5C07-B517-EE22D065DE58}"/>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6" name="Footer Placeholder 5">
            <a:extLst>
              <a:ext uri="{FF2B5EF4-FFF2-40B4-BE49-F238E27FC236}">
                <a16:creationId xmlns:a16="http://schemas.microsoft.com/office/drawing/2014/main" id="{AB3249F6-C7C0-AB36-1232-E94686DCADC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22639E-A0B3-6162-D20A-C4CA782371FE}"/>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26546997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67416-33AB-6488-9B1F-C75A63BEAA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B69DAF-2532-8BB3-AF6D-E88932DCA27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DA7339-7264-5644-9D8B-43B1D4E6A3CF}"/>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5" name="Footer Placeholder 4">
            <a:extLst>
              <a:ext uri="{FF2B5EF4-FFF2-40B4-BE49-F238E27FC236}">
                <a16:creationId xmlns:a16="http://schemas.microsoft.com/office/drawing/2014/main" id="{3A48C249-2389-3EFF-9F39-805952B8A56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AE4B4BC-C1F8-EB51-76BA-300B4026FA85}"/>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15417112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5FBE880-B9DE-A7B8-75A0-0F00CCA55A0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904B334-01AE-923A-152A-8B99C62114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E13E16-B8F9-894F-1C8D-65D91503569C}"/>
              </a:ext>
            </a:extLst>
          </p:cNvPr>
          <p:cNvSpPr>
            <a:spLocks noGrp="1"/>
          </p:cNvSpPr>
          <p:nvPr>
            <p:ph type="dt" sz="half" idx="10"/>
          </p:nvPr>
        </p:nvSpPr>
        <p:spPr/>
        <p:txBody>
          <a:bodyPr/>
          <a:lstStyle/>
          <a:p>
            <a:fld id="{7BF42359-77FE-4ECF-A2DD-DDD9B84B6134}" type="datetimeFigureOut">
              <a:rPr lang="en-US" smtClean="0"/>
              <a:t>1/21/2024</a:t>
            </a:fld>
            <a:endParaRPr lang="en-US" dirty="0"/>
          </a:p>
        </p:txBody>
      </p:sp>
      <p:sp>
        <p:nvSpPr>
          <p:cNvPr id="5" name="Footer Placeholder 4">
            <a:extLst>
              <a:ext uri="{FF2B5EF4-FFF2-40B4-BE49-F238E27FC236}">
                <a16:creationId xmlns:a16="http://schemas.microsoft.com/office/drawing/2014/main" id="{0A070355-B34E-1A43-08C3-52911766749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3EA1F93-55AE-C815-C13A-6C9D06603AE1}"/>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4127288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7DDDAC-D156-4281-DE8A-BFE61EEA92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7EF1A7-2E2B-DDAE-53BF-4936EBAADC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AB7F585-B968-6B83-964B-C9DCC52493FF}"/>
              </a:ext>
            </a:extLst>
          </p:cNvPr>
          <p:cNvSpPr>
            <a:spLocks noGrp="1"/>
          </p:cNvSpPr>
          <p:nvPr>
            <p:ph type="dt" sz="half" idx="10"/>
          </p:nvPr>
        </p:nvSpPr>
        <p:spPr/>
        <p:txBody>
          <a:bodyPr/>
          <a:lstStyle/>
          <a:p>
            <a:fld id="{0857F9E2-8DD4-4A5D-A91B-2EAEF1542995}" type="datetime1">
              <a:rPr lang="en-US" smtClean="0"/>
              <a:t>1/21/2024</a:t>
            </a:fld>
            <a:endParaRPr lang="en-US" dirty="0"/>
          </a:p>
        </p:txBody>
      </p:sp>
      <p:sp>
        <p:nvSpPr>
          <p:cNvPr id="5" name="Footer Placeholder 4">
            <a:extLst>
              <a:ext uri="{FF2B5EF4-FFF2-40B4-BE49-F238E27FC236}">
                <a16:creationId xmlns:a16="http://schemas.microsoft.com/office/drawing/2014/main" id="{085FE4D5-D1A7-F276-656F-F77F7E39D221}"/>
              </a:ext>
            </a:extLst>
          </p:cNvPr>
          <p:cNvSpPr>
            <a:spLocks noGrp="1"/>
          </p:cNvSpPr>
          <p:nvPr>
            <p:ph type="ftr" sz="quarter" idx="11"/>
          </p:nvPr>
        </p:nvSpPr>
        <p:spPr/>
        <p:txBody>
          <a:bodyPr/>
          <a:lstStyle/>
          <a:p>
            <a:r>
              <a:rPr lang="en-US" dirty="0"/>
              <a:t>Management Quality By Design, Inc. © 2023</a:t>
            </a:r>
          </a:p>
        </p:txBody>
      </p:sp>
      <p:sp>
        <p:nvSpPr>
          <p:cNvPr id="6" name="Slide Number Placeholder 5">
            <a:extLst>
              <a:ext uri="{FF2B5EF4-FFF2-40B4-BE49-F238E27FC236}">
                <a16:creationId xmlns:a16="http://schemas.microsoft.com/office/drawing/2014/main" id="{D684B4AC-3312-64EC-83A2-5315F07C7414}"/>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4258831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A5342-5F33-C2E8-3A7F-42C08869B6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06C9D-450B-9DD1-E8CA-DEE52B16F4C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A2BC47-5ABD-EEE0-9C7A-9EAFD05A7C3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D732AB-77C2-DB0B-6415-960DCEC605CF}"/>
              </a:ext>
            </a:extLst>
          </p:cNvPr>
          <p:cNvSpPr>
            <a:spLocks noGrp="1"/>
          </p:cNvSpPr>
          <p:nvPr>
            <p:ph type="dt" sz="half" idx="10"/>
          </p:nvPr>
        </p:nvSpPr>
        <p:spPr/>
        <p:txBody>
          <a:bodyPr/>
          <a:lstStyle/>
          <a:p>
            <a:fld id="{43DB3EC0-9835-49BC-A995-ABDC3D2BE73F}" type="datetime1">
              <a:rPr lang="en-US" smtClean="0"/>
              <a:t>1/21/2024</a:t>
            </a:fld>
            <a:endParaRPr lang="en-US" dirty="0"/>
          </a:p>
        </p:txBody>
      </p:sp>
      <p:sp>
        <p:nvSpPr>
          <p:cNvPr id="6" name="Footer Placeholder 5">
            <a:extLst>
              <a:ext uri="{FF2B5EF4-FFF2-40B4-BE49-F238E27FC236}">
                <a16:creationId xmlns:a16="http://schemas.microsoft.com/office/drawing/2014/main" id="{5A932BD8-0095-B09E-8F1F-2B332B7EC274}"/>
              </a:ext>
            </a:extLst>
          </p:cNvPr>
          <p:cNvSpPr>
            <a:spLocks noGrp="1"/>
          </p:cNvSpPr>
          <p:nvPr>
            <p:ph type="ftr" sz="quarter" idx="11"/>
          </p:nvPr>
        </p:nvSpPr>
        <p:spPr/>
        <p:txBody>
          <a:bodyPr/>
          <a:lstStyle/>
          <a:p>
            <a:r>
              <a:rPr lang="en-US" dirty="0"/>
              <a:t>Management Quality By Design, Inc. © 2023</a:t>
            </a:r>
          </a:p>
        </p:txBody>
      </p:sp>
      <p:sp>
        <p:nvSpPr>
          <p:cNvPr id="7" name="Slide Number Placeholder 6">
            <a:extLst>
              <a:ext uri="{FF2B5EF4-FFF2-40B4-BE49-F238E27FC236}">
                <a16:creationId xmlns:a16="http://schemas.microsoft.com/office/drawing/2014/main" id="{6B9B53DB-571E-51C9-329C-F865B5A064D7}"/>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4213871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695C-1DF0-C211-FFBF-AFD94E463F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C2CFBED-B645-584D-B12E-25F7B0CCC7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A326C6-9083-C636-6411-15FAE948454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21FD6CC-58B0-7B7B-32BC-795FA81F84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1DE409-72F3-C42B-BB60-0DCCDBEFD1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DA05705-3003-DC44-884F-A348114A143D}"/>
              </a:ext>
            </a:extLst>
          </p:cNvPr>
          <p:cNvSpPr>
            <a:spLocks noGrp="1"/>
          </p:cNvSpPr>
          <p:nvPr>
            <p:ph type="dt" sz="half" idx="10"/>
          </p:nvPr>
        </p:nvSpPr>
        <p:spPr/>
        <p:txBody>
          <a:bodyPr/>
          <a:lstStyle/>
          <a:p>
            <a:fld id="{B1BCA95D-A83E-4822-A831-490FD1AA20FA}" type="datetime1">
              <a:rPr lang="en-US" smtClean="0"/>
              <a:t>1/21/2024</a:t>
            </a:fld>
            <a:endParaRPr lang="en-US" dirty="0"/>
          </a:p>
        </p:txBody>
      </p:sp>
      <p:sp>
        <p:nvSpPr>
          <p:cNvPr id="8" name="Footer Placeholder 7">
            <a:extLst>
              <a:ext uri="{FF2B5EF4-FFF2-40B4-BE49-F238E27FC236}">
                <a16:creationId xmlns:a16="http://schemas.microsoft.com/office/drawing/2014/main" id="{39BCD297-66A0-E8B5-2C31-2923DBAA148B}"/>
              </a:ext>
            </a:extLst>
          </p:cNvPr>
          <p:cNvSpPr>
            <a:spLocks noGrp="1"/>
          </p:cNvSpPr>
          <p:nvPr>
            <p:ph type="ftr" sz="quarter" idx="11"/>
          </p:nvPr>
        </p:nvSpPr>
        <p:spPr/>
        <p:txBody>
          <a:bodyPr/>
          <a:lstStyle/>
          <a:p>
            <a:r>
              <a:rPr lang="en-US" dirty="0"/>
              <a:t>Management Quality By Design, Inc. © 2023</a:t>
            </a:r>
          </a:p>
        </p:txBody>
      </p:sp>
      <p:sp>
        <p:nvSpPr>
          <p:cNvPr id="9" name="Slide Number Placeholder 8">
            <a:extLst>
              <a:ext uri="{FF2B5EF4-FFF2-40B4-BE49-F238E27FC236}">
                <a16:creationId xmlns:a16="http://schemas.microsoft.com/office/drawing/2014/main" id="{DD4C379D-181B-72D8-E64D-B809B0747C54}"/>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41755165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C91B6-2F69-DDAD-680D-8E676EE417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124EA0B-39EF-E373-F7C8-03E2DD7356B2}"/>
              </a:ext>
            </a:extLst>
          </p:cNvPr>
          <p:cNvSpPr>
            <a:spLocks noGrp="1"/>
          </p:cNvSpPr>
          <p:nvPr>
            <p:ph type="dt" sz="half" idx="10"/>
          </p:nvPr>
        </p:nvSpPr>
        <p:spPr/>
        <p:txBody>
          <a:bodyPr/>
          <a:lstStyle/>
          <a:p>
            <a:fld id="{B32DDC5F-5BAB-4512-87DE-A7A456A92A2A}" type="datetime1">
              <a:rPr lang="en-US" smtClean="0"/>
              <a:t>1/21/2024</a:t>
            </a:fld>
            <a:endParaRPr lang="en-US" dirty="0"/>
          </a:p>
        </p:txBody>
      </p:sp>
      <p:sp>
        <p:nvSpPr>
          <p:cNvPr id="4" name="Footer Placeholder 3">
            <a:extLst>
              <a:ext uri="{FF2B5EF4-FFF2-40B4-BE49-F238E27FC236}">
                <a16:creationId xmlns:a16="http://schemas.microsoft.com/office/drawing/2014/main" id="{7F762F90-B403-1D32-0456-F157F380944C}"/>
              </a:ext>
            </a:extLst>
          </p:cNvPr>
          <p:cNvSpPr>
            <a:spLocks noGrp="1"/>
          </p:cNvSpPr>
          <p:nvPr>
            <p:ph type="ftr" sz="quarter" idx="11"/>
          </p:nvPr>
        </p:nvSpPr>
        <p:spPr/>
        <p:txBody>
          <a:bodyPr/>
          <a:lstStyle/>
          <a:p>
            <a:r>
              <a:rPr lang="en-US" dirty="0"/>
              <a:t>Management Quality By Design, Inc. © 2023</a:t>
            </a:r>
          </a:p>
        </p:txBody>
      </p:sp>
      <p:sp>
        <p:nvSpPr>
          <p:cNvPr id="5" name="Slide Number Placeholder 4">
            <a:extLst>
              <a:ext uri="{FF2B5EF4-FFF2-40B4-BE49-F238E27FC236}">
                <a16:creationId xmlns:a16="http://schemas.microsoft.com/office/drawing/2014/main" id="{78A17D60-5D40-6779-FFCE-AD07FED23A59}"/>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91348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DEC25A4-59AC-B1F4-B44B-579990F5FF68}"/>
              </a:ext>
            </a:extLst>
          </p:cNvPr>
          <p:cNvSpPr>
            <a:spLocks noGrp="1"/>
          </p:cNvSpPr>
          <p:nvPr>
            <p:ph type="dt" sz="half" idx="10"/>
          </p:nvPr>
        </p:nvSpPr>
        <p:spPr/>
        <p:txBody>
          <a:bodyPr/>
          <a:lstStyle/>
          <a:p>
            <a:fld id="{0AB39DCA-2407-4D7D-9367-3137A0A0C19E}" type="datetime1">
              <a:rPr lang="en-US" smtClean="0"/>
              <a:t>1/21/2024</a:t>
            </a:fld>
            <a:endParaRPr lang="en-US" dirty="0"/>
          </a:p>
        </p:txBody>
      </p:sp>
      <p:sp>
        <p:nvSpPr>
          <p:cNvPr id="3" name="Footer Placeholder 2">
            <a:extLst>
              <a:ext uri="{FF2B5EF4-FFF2-40B4-BE49-F238E27FC236}">
                <a16:creationId xmlns:a16="http://schemas.microsoft.com/office/drawing/2014/main" id="{8B9AE36F-D2D6-670F-CAC8-D88BC228DC88}"/>
              </a:ext>
            </a:extLst>
          </p:cNvPr>
          <p:cNvSpPr>
            <a:spLocks noGrp="1"/>
          </p:cNvSpPr>
          <p:nvPr>
            <p:ph type="ftr" sz="quarter" idx="11"/>
          </p:nvPr>
        </p:nvSpPr>
        <p:spPr/>
        <p:txBody>
          <a:bodyPr/>
          <a:lstStyle/>
          <a:p>
            <a:r>
              <a:rPr lang="en-US" dirty="0"/>
              <a:t>Management Quality By Design, Inc. © 2023</a:t>
            </a:r>
          </a:p>
        </p:txBody>
      </p:sp>
      <p:sp>
        <p:nvSpPr>
          <p:cNvPr id="4" name="Slide Number Placeholder 3">
            <a:extLst>
              <a:ext uri="{FF2B5EF4-FFF2-40B4-BE49-F238E27FC236}">
                <a16:creationId xmlns:a16="http://schemas.microsoft.com/office/drawing/2014/main" id="{1C8BB139-82E8-821F-88A6-1935F1DDD37B}"/>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324144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048C-8DF1-CEDA-BA21-E0DD1228AD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A6A372C-4071-652F-2723-A16EA99BEC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D93EBC6-618A-9C1C-7162-60179AEBE1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E6122-7A87-BC41-06D1-B19E5DF96FB9}"/>
              </a:ext>
            </a:extLst>
          </p:cNvPr>
          <p:cNvSpPr>
            <a:spLocks noGrp="1"/>
          </p:cNvSpPr>
          <p:nvPr>
            <p:ph type="dt" sz="half" idx="10"/>
          </p:nvPr>
        </p:nvSpPr>
        <p:spPr/>
        <p:txBody>
          <a:bodyPr/>
          <a:lstStyle/>
          <a:p>
            <a:fld id="{2834DF3B-7BAC-42FE-8D36-6DBC7CD45209}" type="datetime1">
              <a:rPr lang="en-US" smtClean="0"/>
              <a:t>1/21/2024</a:t>
            </a:fld>
            <a:endParaRPr lang="en-US" dirty="0"/>
          </a:p>
        </p:txBody>
      </p:sp>
      <p:sp>
        <p:nvSpPr>
          <p:cNvPr id="6" name="Footer Placeholder 5">
            <a:extLst>
              <a:ext uri="{FF2B5EF4-FFF2-40B4-BE49-F238E27FC236}">
                <a16:creationId xmlns:a16="http://schemas.microsoft.com/office/drawing/2014/main" id="{B6061DE1-C499-6F16-E4FB-8D6C51EE3DEE}"/>
              </a:ext>
            </a:extLst>
          </p:cNvPr>
          <p:cNvSpPr>
            <a:spLocks noGrp="1"/>
          </p:cNvSpPr>
          <p:nvPr>
            <p:ph type="ftr" sz="quarter" idx="11"/>
          </p:nvPr>
        </p:nvSpPr>
        <p:spPr/>
        <p:txBody>
          <a:bodyPr/>
          <a:lstStyle/>
          <a:p>
            <a:r>
              <a:rPr lang="en-US" dirty="0"/>
              <a:t>Management Quality By Design, Inc. © 2023</a:t>
            </a:r>
          </a:p>
        </p:txBody>
      </p:sp>
      <p:sp>
        <p:nvSpPr>
          <p:cNvPr id="7" name="Slide Number Placeholder 6">
            <a:extLst>
              <a:ext uri="{FF2B5EF4-FFF2-40B4-BE49-F238E27FC236}">
                <a16:creationId xmlns:a16="http://schemas.microsoft.com/office/drawing/2014/main" id="{06BB8DCC-EC83-4E15-03A9-34B62E15052E}"/>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531941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BB0B8-662F-FA81-20E4-A556F9167C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3F6CC8-4A4D-B719-099C-714BB0BE12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3C7B40E-E217-011E-E40B-9779E74F59F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1625A0-FB85-5C07-B517-EE22D065DE58}"/>
              </a:ext>
            </a:extLst>
          </p:cNvPr>
          <p:cNvSpPr>
            <a:spLocks noGrp="1"/>
          </p:cNvSpPr>
          <p:nvPr>
            <p:ph type="dt" sz="half" idx="10"/>
          </p:nvPr>
        </p:nvSpPr>
        <p:spPr/>
        <p:txBody>
          <a:bodyPr/>
          <a:lstStyle/>
          <a:p>
            <a:fld id="{6C79D478-712A-403A-90DE-0EE89DC8FF7A}" type="datetime1">
              <a:rPr lang="en-US" smtClean="0"/>
              <a:t>1/21/2024</a:t>
            </a:fld>
            <a:endParaRPr lang="en-US" dirty="0"/>
          </a:p>
        </p:txBody>
      </p:sp>
      <p:sp>
        <p:nvSpPr>
          <p:cNvPr id="6" name="Footer Placeholder 5">
            <a:extLst>
              <a:ext uri="{FF2B5EF4-FFF2-40B4-BE49-F238E27FC236}">
                <a16:creationId xmlns:a16="http://schemas.microsoft.com/office/drawing/2014/main" id="{AB3249F6-C7C0-AB36-1232-E94686DCADC3}"/>
              </a:ext>
            </a:extLst>
          </p:cNvPr>
          <p:cNvSpPr>
            <a:spLocks noGrp="1"/>
          </p:cNvSpPr>
          <p:nvPr>
            <p:ph type="ftr" sz="quarter" idx="11"/>
          </p:nvPr>
        </p:nvSpPr>
        <p:spPr/>
        <p:txBody>
          <a:bodyPr/>
          <a:lstStyle/>
          <a:p>
            <a:r>
              <a:rPr lang="en-US" dirty="0"/>
              <a:t>Management Quality By Design, Inc. © 2023</a:t>
            </a:r>
          </a:p>
        </p:txBody>
      </p:sp>
      <p:sp>
        <p:nvSpPr>
          <p:cNvPr id="7" name="Slide Number Placeholder 6">
            <a:extLst>
              <a:ext uri="{FF2B5EF4-FFF2-40B4-BE49-F238E27FC236}">
                <a16:creationId xmlns:a16="http://schemas.microsoft.com/office/drawing/2014/main" id="{F422639E-A0B3-6162-D20A-C4CA782371FE}"/>
              </a:ext>
            </a:extLst>
          </p:cNvPr>
          <p:cNvSpPr>
            <a:spLocks noGrp="1"/>
          </p:cNvSpPr>
          <p:nvPr>
            <p:ph type="sldNum" sz="quarter" idx="12"/>
          </p:nvPr>
        </p:nvSpPr>
        <p:spPr/>
        <p:txBody>
          <a:bodyPr/>
          <a:lstStyle/>
          <a:p>
            <a:fld id="{376F40C3-2444-47D3-80F5-DFF0DD7BEB34}" type="slidenum">
              <a:rPr lang="en-US" smtClean="0"/>
              <a:t>‹#›</a:t>
            </a:fld>
            <a:endParaRPr lang="en-US" dirty="0"/>
          </a:p>
        </p:txBody>
      </p:sp>
    </p:spTree>
    <p:extLst>
      <p:ext uri="{BB962C8B-B14F-4D97-AF65-F5344CB8AC3E}">
        <p14:creationId xmlns:p14="http://schemas.microsoft.com/office/powerpoint/2010/main" val="4155980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45379-B95E-8B3F-2B33-CF6F077EE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A3CB34-4420-EC41-EEB2-48A596DD2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9368E-202F-D898-0851-587E575B6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1AEF08-5B77-433F-BCFA-DFE7AE63F83C}" type="datetime1">
              <a:rPr lang="en-US" smtClean="0"/>
              <a:t>1/21/2024</a:t>
            </a:fld>
            <a:endParaRPr lang="en-US" dirty="0"/>
          </a:p>
        </p:txBody>
      </p:sp>
      <p:sp>
        <p:nvSpPr>
          <p:cNvPr id="5" name="Footer Placeholder 4">
            <a:extLst>
              <a:ext uri="{FF2B5EF4-FFF2-40B4-BE49-F238E27FC236}">
                <a16:creationId xmlns:a16="http://schemas.microsoft.com/office/drawing/2014/main" id="{2DF3484E-ECC3-100A-B994-225EDC42A5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Management Quality By Design, Inc. © 2023</a:t>
            </a:r>
          </a:p>
        </p:txBody>
      </p:sp>
      <p:sp>
        <p:nvSpPr>
          <p:cNvPr id="6" name="Slide Number Placeholder 5">
            <a:extLst>
              <a:ext uri="{FF2B5EF4-FFF2-40B4-BE49-F238E27FC236}">
                <a16:creationId xmlns:a16="http://schemas.microsoft.com/office/drawing/2014/main" id="{B044042C-9A5C-EE05-1403-94B1D763D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F40C3-2444-47D3-80F5-DFF0DD7BEB34}" type="slidenum">
              <a:rPr lang="en-US" smtClean="0"/>
              <a:t>‹#›</a:t>
            </a:fld>
            <a:endParaRPr lang="en-US" dirty="0"/>
          </a:p>
        </p:txBody>
      </p:sp>
    </p:spTree>
    <p:extLst>
      <p:ext uri="{BB962C8B-B14F-4D97-AF65-F5344CB8AC3E}">
        <p14:creationId xmlns:p14="http://schemas.microsoft.com/office/powerpoint/2010/main" val="3719238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145379-B95E-8B3F-2B33-CF6F077EEA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A3CB34-4420-EC41-EEB2-48A596DD23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39368E-202F-D898-0851-587E575B64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F42359-77FE-4ECF-A2DD-DDD9B84B6134}" type="datetimeFigureOut">
              <a:rPr lang="en-US" smtClean="0"/>
              <a:t>1/21/2024</a:t>
            </a:fld>
            <a:endParaRPr lang="en-US" dirty="0"/>
          </a:p>
        </p:txBody>
      </p:sp>
      <p:sp>
        <p:nvSpPr>
          <p:cNvPr id="5" name="Footer Placeholder 4">
            <a:extLst>
              <a:ext uri="{FF2B5EF4-FFF2-40B4-BE49-F238E27FC236}">
                <a16:creationId xmlns:a16="http://schemas.microsoft.com/office/drawing/2014/main" id="{2DF3484E-ECC3-100A-B994-225EDC42A5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044042C-9A5C-EE05-1403-94B1D763D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6F40C3-2444-47D3-80F5-DFF0DD7BEB34}" type="slidenum">
              <a:rPr lang="en-US" smtClean="0"/>
              <a:t>‹#›</a:t>
            </a:fld>
            <a:endParaRPr lang="en-US" dirty="0"/>
          </a:p>
        </p:txBody>
      </p:sp>
    </p:spTree>
    <p:extLst>
      <p:ext uri="{BB962C8B-B14F-4D97-AF65-F5344CB8AC3E}">
        <p14:creationId xmlns:p14="http://schemas.microsoft.com/office/powerpoint/2010/main" val="36500433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lickr.com/photos/dvs/3540320095/" TargetMode="External"/><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hyperlink" Target="https://creativecommons.org/licenses/by/3.0/"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hyperlink" Target="Occupant%20characteristics%20in%20decision-making%20for%20simulation%20of%20fire%20evacuatio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Occupant%20characteristics%20in%20decision-making%20for%20simulation%20of%20fire%20evacuation" TargetMode="External"/><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urbint.com/blog/prevent-injuries-fatalities-top-construction-hazards" TargetMode="External"/><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hyperlink" Target="https://www.merriam-webster.com/dictionary/adjective"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https://fireprevention.utexas.edu/"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mailto:morrisonrocks@outlook.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nvlpubs.nist.gov/nistpubs/technicalnotes/NIST.TN.1822.pdf" TargetMode="Externa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scholar.google.com/scholar?hl=en&amp;as_sdt=0%2C33&amp;q=bystander+effect+fire+evacuation&amp;oq=by" TargetMode="External"/><Relationship Id="rId2" Type="http://schemas.openxmlformats.org/officeDocument/2006/relationships/hyperlink" Target="https://scholar.google.com/scholar?hl=en&amp;as_sdt=0%2C33&amp;q=human+behaviors+for+infrequent+fire+evacuation+&amp;btnG=" TargetMode="Externa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8" Type="http://schemas.openxmlformats.org/officeDocument/2006/relationships/hyperlink" Target="https://firesciencereviews.springeropen.com/articles/10.1186/s40038-014-0005-z#auth-Paul_A-Reneke-Aff2" TargetMode="External"/><Relationship Id="rId3" Type="http://schemas.openxmlformats.org/officeDocument/2006/relationships/hyperlink" Target="https://portal.research.lu.se/en/persons/enrico-ronchi" TargetMode="External"/><Relationship Id="rId7" Type="http://schemas.openxmlformats.org/officeDocument/2006/relationships/hyperlink" Target="https://firesciencereviews.springeropen.com/articles/10.1186/s40038-014-0005-z#auth-Erica_D-Kuligowski-Aff2" TargetMode="External"/><Relationship Id="rId2" Type="http://schemas.openxmlformats.org/officeDocument/2006/relationships/hyperlink" Target="https://www.sciencedirect.com/journal/fire-safety-journal/vol/120/suppl/C" TargetMode="External"/><Relationship Id="rId1" Type="http://schemas.openxmlformats.org/officeDocument/2006/relationships/slideLayout" Target="../slideLayouts/slideLayout13.xml"/><Relationship Id="rId6" Type="http://schemas.openxmlformats.org/officeDocument/2006/relationships/hyperlink" Target="https://firesciencereviews.springeropen.com/articles/10.1186/s40038-014-0005-z#auth-Max_T-Kinateder-Aff1" TargetMode="External"/><Relationship Id="rId5" Type="http://schemas.openxmlformats.org/officeDocument/2006/relationships/hyperlink" Target="https://firesciencereviews.springeropen.com/" TargetMode="External"/><Relationship Id="rId10" Type="http://schemas.openxmlformats.org/officeDocument/2006/relationships/hyperlink" Target="https://link.springer.com/article/10.1007/s10694-007-0039-z#auth-Steven_M__V_-Gwynne-Aff1" TargetMode="External"/><Relationship Id="rId4" Type="http://schemas.openxmlformats.org/officeDocument/2006/relationships/hyperlink" Target="https://portal.research.lu.se/en/organisations/division-of-fire-safety-engineering" TargetMode="External"/><Relationship Id="rId9" Type="http://schemas.openxmlformats.org/officeDocument/2006/relationships/hyperlink" Target="https://firesciencereviews.springeropen.com/articles/10.1186/s40038-014-0005-z#auth-Richard_D-Peacock-Aff2"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csra.colorado.edu/incident-learning-resource"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mailto:wmhayden1@gmail.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en.wikipedia.org/wiki/List_of_industrial_disasters"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en.wikipedia.org/wiki/Triangl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 name="Picture 5">
            <a:extLst>
              <a:ext uri="{FF2B5EF4-FFF2-40B4-BE49-F238E27FC236}">
                <a16:creationId xmlns:a16="http://schemas.microsoft.com/office/drawing/2014/main" id="{ACA42E2D-6624-F7AB-B61F-D4D9EE23CD8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t="2718" b="2718"/>
          <a:stretch/>
        </p:blipFill>
        <p:spPr>
          <a:xfrm>
            <a:off x="2522358" y="10"/>
            <a:ext cx="9669642" cy="6857990"/>
          </a:xfrm>
          <a:prstGeom prst="rect">
            <a:avLst/>
          </a:prstGeom>
        </p:spPr>
      </p:pic>
      <p:sp>
        <p:nvSpPr>
          <p:cNvPr id="7" name="Rectangle 6">
            <a:extLst>
              <a:ext uri="{FF2B5EF4-FFF2-40B4-BE49-F238E27FC236}">
                <a16:creationId xmlns:a16="http://schemas.microsoft.com/office/drawing/2014/main" id="{BEF5E820-C3A5-3234-63CD-12BE1EFC760A}"/>
              </a:ext>
            </a:extLst>
          </p:cNvPr>
          <p:cNvSpPr/>
          <p:nvPr/>
        </p:nvSpPr>
        <p:spPr>
          <a:xfrm>
            <a:off x="-3050" y="0"/>
            <a:ext cx="12195050" cy="6857990"/>
          </a:xfrm>
          <a:prstGeom prst="rect">
            <a:avLst/>
          </a:prstGeom>
          <a:gradFill flip="none" rotWithShape="1">
            <a:gsLst>
              <a:gs pos="57000">
                <a:schemeClr val="tx1">
                  <a:alpha val="68000"/>
                </a:schemeClr>
              </a:gs>
              <a:gs pos="100000">
                <a:schemeClr val="bg2">
                  <a:alpha val="34000"/>
                </a:schemeClr>
              </a:gs>
              <a:gs pos="100000">
                <a:schemeClr val="accent1">
                  <a:lumMod val="30000"/>
                  <a:lumOff val="7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tx1"/>
              </a:gs>
              <a:gs pos="35000">
                <a:schemeClr val="tx1">
                  <a:alpha val="77000"/>
                </a:schemeClr>
              </a:gs>
              <a:gs pos="19000">
                <a:schemeClr val="tx1">
                  <a:alpha val="38000"/>
                </a:schemeClr>
              </a:gs>
              <a:gs pos="0">
                <a:schemeClr val="tx1">
                  <a:alpha val="0"/>
                </a:schemeClr>
              </a:gs>
              <a:gs pos="100000">
                <a:schemeClr val="tx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6BA670B-2E79-5EE9-D560-DE10A033C90B}"/>
              </a:ext>
            </a:extLst>
          </p:cNvPr>
          <p:cNvSpPr>
            <a:spLocks noGrp="1"/>
          </p:cNvSpPr>
          <p:nvPr>
            <p:ph type="ctrTitle"/>
          </p:nvPr>
        </p:nvSpPr>
        <p:spPr>
          <a:xfrm>
            <a:off x="371475" y="496639"/>
            <a:ext cx="6432064" cy="3216275"/>
          </a:xfrm>
          <a:noFill/>
        </p:spPr>
        <p:txBody>
          <a:bodyPr>
            <a:noAutofit/>
          </a:bodyPr>
          <a:lstStyle/>
          <a:p>
            <a:br>
              <a:rPr lang="en-US" sz="3200" dirty="0">
                <a:solidFill>
                  <a:schemeClr val="bg1"/>
                </a:solidFill>
                <a:latin typeface="Times New Roman" panose="02020603050405020304" pitchFamily="18" charset="0"/>
                <a:cs typeface="Times New Roman" panose="02020603050405020304" pitchFamily="18" charset="0"/>
              </a:rPr>
            </a:br>
            <a:br>
              <a:rPr lang="en-US" sz="3200" dirty="0">
                <a:solidFill>
                  <a:schemeClr val="bg1"/>
                </a:solidFill>
                <a:latin typeface="Times New Roman" panose="02020603050405020304" pitchFamily="18" charset="0"/>
                <a:cs typeface="Times New Roman" panose="02020603050405020304" pitchFamily="18" charset="0"/>
              </a:rPr>
            </a:br>
            <a:r>
              <a:rPr lang="en-US" sz="3200" b="1" dirty="0">
                <a:solidFill>
                  <a:schemeClr val="bg1"/>
                </a:solidFill>
                <a:latin typeface="Arial" panose="020B0604020202020204" pitchFamily="34" charset="0"/>
                <a:cs typeface="Arial" panose="020B0604020202020204" pitchFamily="34" charset="0"/>
              </a:rPr>
              <a:t>Infrequent Disasters Happen: </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Are You Ready? </a:t>
            </a:r>
            <a:r>
              <a:rPr lang="en-US" sz="3200" b="1" baseline="30000" dirty="0">
                <a:solidFill>
                  <a:schemeClr val="bg1"/>
                </a:solidFill>
                <a:latin typeface="Arial" panose="020B0604020202020204" pitchFamily="34" charset="0"/>
                <a:cs typeface="Arial" panose="020B0604020202020204" pitchFamily="34" charset="0"/>
              </a:rPr>
              <a:t>TM</a:t>
            </a:r>
            <a:br>
              <a:rPr lang="en-US" sz="3200" b="1" dirty="0">
                <a:solidFill>
                  <a:schemeClr val="bg1"/>
                </a:solidFill>
                <a:latin typeface="Arial" panose="020B0604020202020204" pitchFamily="34" charset="0"/>
                <a:cs typeface="Arial" panose="020B0604020202020204" pitchFamily="34" charset="0"/>
              </a:rPr>
            </a:br>
            <a:br>
              <a:rPr lang="en-US" sz="32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American Society of Quality (ASQ)</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2023 ROC Excellence Conference</a:t>
            </a:r>
            <a:br>
              <a:rPr lang="en-US" sz="2800" b="1" dirty="0">
                <a:solidFill>
                  <a:schemeClr val="bg1"/>
                </a:solidFill>
                <a:latin typeface="Arial" panose="020B0604020202020204" pitchFamily="34" charset="0"/>
                <a:cs typeface="Arial" panose="020B0604020202020204" pitchFamily="34" charset="0"/>
              </a:rPr>
            </a:br>
            <a:r>
              <a:rPr lang="en-US" sz="2800" b="1" dirty="0">
                <a:solidFill>
                  <a:schemeClr val="bg1"/>
                </a:solidFill>
                <a:latin typeface="Arial" panose="020B0604020202020204" pitchFamily="34" charset="0"/>
                <a:cs typeface="Arial" panose="020B0604020202020204" pitchFamily="34" charset="0"/>
              </a:rPr>
              <a:t>November 15, 2023</a:t>
            </a:r>
            <a:br>
              <a:rPr lang="en-US" sz="3200" b="1" dirty="0">
                <a:solidFill>
                  <a:schemeClr val="bg1"/>
                </a:solidFill>
                <a:latin typeface="Arial" panose="020B0604020202020204" pitchFamily="34" charset="0"/>
                <a:cs typeface="Arial" panose="020B0604020202020204" pitchFamily="34" charset="0"/>
              </a:rPr>
            </a:br>
            <a:endParaRPr lang="en-US" sz="3200" b="1" dirty="0">
              <a:solidFill>
                <a:schemeClr val="bg1"/>
              </a:solidFill>
            </a:endParaRPr>
          </a:p>
        </p:txBody>
      </p:sp>
      <p:sp>
        <p:nvSpPr>
          <p:cNvPr id="3" name="Subtitle 2">
            <a:extLst>
              <a:ext uri="{FF2B5EF4-FFF2-40B4-BE49-F238E27FC236}">
                <a16:creationId xmlns:a16="http://schemas.microsoft.com/office/drawing/2014/main" id="{1D9D9B74-2C8C-FEA2-A200-451D712D3BA0}"/>
              </a:ext>
            </a:extLst>
          </p:cNvPr>
          <p:cNvSpPr>
            <a:spLocks noGrp="1"/>
          </p:cNvSpPr>
          <p:nvPr>
            <p:ph type="subTitle" idx="1"/>
          </p:nvPr>
        </p:nvSpPr>
        <p:spPr>
          <a:xfrm>
            <a:off x="-3050" y="4324434"/>
            <a:ext cx="8848724" cy="1485319"/>
          </a:xfrm>
          <a:noFill/>
        </p:spPr>
        <p:txBody>
          <a:bodyPr>
            <a:noAutofit/>
          </a:bodyPr>
          <a:lstStyle/>
          <a:p>
            <a:pPr>
              <a:spcBef>
                <a:spcPts val="0"/>
              </a:spcBef>
              <a:spcAft>
                <a:spcPts val="800"/>
              </a:spcAft>
            </a:pPr>
            <a:r>
              <a:rPr lang="en-US" sz="1800" b="1" kern="1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Human Systems Engineering Consultant™</a:t>
            </a:r>
            <a:endParaRPr lang="en-US" sz="1800" b="1" kern="12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r>
              <a:rPr lang="en-US" sz="1800" dirty="0">
                <a:solidFill>
                  <a:schemeClr val="bg1"/>
                </a:solidFill>
                <a:latin typeface="Arial" panose="020B0604020202020204" pitchFamily="34" charset="0"/>
                <a:cs typeface="Arial" panose="020B0604020202020204" pitchFamily="34" charset="0"/>
              </a:rPr>
              <a:t>W. M. Hayden Jr., PhD, PE (inactive), CMQ/OE; Fellow, ASCE; Sr. M., ASQ &amp; PMI</a:t>
            </a:r>
          </a:p>
          <a:p>
            <a:r>
              <a:rPr lang="en-US" sz="1800" dirty="0">
                <a:solidFill>
                  <a:schemeClr val="bg1"/>
                </a:solidFill>
                <a:latin typeface="Times New Roman" panose="02020603050405020304" pitchFamily="18" charset="0"/>
                <a:cs typeface="Times New Roman" panose="02020603050405020304" pitchFamily="18" charset="0"/>
              </a:rPr>
              <a:t> </a:t>
            </a:r>
            <a:r>
              <a:rPr lang="en-US" sz="1800" dirty="0">
                <a:solidFill>
                  <a:schemeClr val="bg1"/>
                </a:solidFill>
                <a:latin typeface="Arial" panose="020B0604020202020204" pitchFamily="34" charset="0"/>
                <a:cs typeface="Arial" panose="020B0604020202020204" pitchFamily="34" charset="0"/>
              </a:rPr>
              <a:t>Denise M. Hayden, BS, MS, RN &amp; CPA (inactive)</a:t>
            </a:r>
          </a:p>
          <a:p>
            <a:pPr marL="0" marR="0">
              <a:spcBef>
                <a:spcPts val="0"/>
              </a:spcBef>
              <a:spcAft>
                <a:spcPts val="800"/>
              </a:spcAft>
            </a:pPr>
            <a:endParaRPr lang="en-US"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800"/>
              </a:spcAft>
            </a:pPr>
            <a:r>
              <a:rPr lang="en-US" sz="1800" b="1" kern="100" dirty="0">
                <a:solidFill>
                  <a:schemeClr val="bg1"/>
                </a:solidFill>
                <a:effectLst/>
                <a:latin typeface="Arial" panose="020B0604020202020204" pitchFamily="34" charset="0"/>
                <a:ea typeface="Calibri" panose="020F0502020204030204" pitchFamily="34" charset="0"/>
                <a:cs typeface="Arial" panose="020B0604020202020204" pitchFamily="34" charset="0"/>
              </a:rPr>
              <a:t>Management Quality By Design, Inc. © 2023</a:t>
            </a:r>
            <a:endParaRPr lang="en-US" sz="1800" dirty="0">
              <a:solidFill>
                <a:schemeClr val="bg1"/>
              </a:solidFill>
              <a:latin typeface="Arial" panose="020B0604020202020204" pitchFamily="34" charset="0"/>
              <a:cs typeface="Arial" panose="020B0604020202020204" pitchFamily="34" charset="0"/>
            </a:endParaRPr>
          </a:p>
          <a:p>
            <a:pPr>
              <a:spcBef>
                <a:spcPts val="0"/>
              </a:spcBef>
              <a:spcAft>
                <a:spcPts val="800"/>
              </a:spcAft>
            </a:pPr>
            <a:endParaRPr lang="en-US" sz="1800" b="1" i="1" dirty="0">
              <a:solidFill>
                <a:schemeClr val="bg1"/>
              </a:solidFill>
              <a:latin typeface="Arial" panose="020B0604020202020204" pitchFamily="34" charset="0"/>
              <a:cs typeface="Arial" panose="020B0604020202020204" pitchFamily="34" charset="0"/>
            </a:endParaRPr>
          </a:p>
          <a:p>
            <a:pPr marL="0" marR="0">
              <a:spcBef>
                <a:spcPts val="0"/>
              </a:spcBef>
              <a:spcAft>
                <a:spcPts val="800"/>
              </a:spcAft>
            </a:pPr>
            <a:endParaRPr lang="en-US" sz="18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4" name="Footer Placeholder 3">
            <a:extLst>
              <a:ext uri="{FF2B5EF4-FFF2-40B4-BE49-F238E27FC236}">
                <a16:creationId xmlns:a16="http://schemas.microsoft.com/office/drawing/2014/main" id="{3C79904E-0B34-7A00-8AC4-476406B89B6D}"/>
              </a:ext>
            </a:extLst>
          </p:cNvPr>
          <p:cNvSpPr>
            <a:spLocks noGrp="1"/>
          </p:cNvSpPr>
          <p:nvPr>
            <p:ph type="ftr" sz="quarter" idx="11"/>
          </p:nvPr>
        </p:nvSpPr>
        <p:spPr>
          <a:xfrm>
            <a:off x="8494779" y="6417693"/>
            <a:ext cx="3615866" cy="365125"/>
          </a:xfrm>
        </p:spPr>
        <p:txBody>
          <a:bodyPr>
            <a:normAutofit/>
          </a:bodyPr>
          <a:lstStyle/>
          <a:p>
            <a:pPr algn="r">
              <a:spcAft>
                <a:spcPts val="600"/>
              </a:spcAft>
            </a:pPr>
            <a:r>
              <a:rPr lang="en-US" dirty="0">
                <a:solidFill>
                  <a:srgbClr val="FFFFFF"/>
                </a:solidFill>
              </a:rPr>
              <a:t>Management Quality By Design, Inc. © 2023</a:t>
            </a:r>
          </a:p>
        </p:txBody>
      </p:sp>
      <p:sp>
        <p:nvSpPr>
          <p:cNvPr id="5" name="TextBox 4">
            <a:extLst>
              <a:ext uri="{FF2B5EF4-FFF2-40B4-BE49-F238E27FC236}">
                <a16:creationId xmlns:a16="http://schemas.microsoft.com/office/drawing/2014/main" id="{5F1B00A4-CF11-E777-A07A-B3AC95896239}"/>
              </a:ext>
            </a:extLst>
          </p:cNvPr>
          <p:cNvSpPr txBox="1"/>
          <p:nvPr/>
        </p:nvSpPr>
        <p:spPr>
          <a:xfrm>
            <a:off x="2522358" y="6858000"/>
            <a:ext cx="9669642" cy="230832"/>
          </a:xfrm>
          <a:prstGeom prst="rect">
            <a:avLst/>
          </a:prstGeom>
          <a:noFill/>
        </p:spPr>
        <p:txBody>
          <a:bodyPr wrap="square" rtlCol="0">
            <a:spAutoFit/>
          </a:bodyPr>
          <a:lstStyle/>
          <a:p>
            <a:r>
              <a:rPr lang="en-US" sz="900">
                <a:hlinkClick r:id="rId3" tooltip="http://www.flickr.com/photos/dvs/3540320095/"/>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1809340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CC28D-DB49-7F5F-02CD-C7996E547F31}"/>
              </a:ext>
            </a:extLst>
          </p:cNvPr>
          <p:cNvSpPr>
            <a:spLocks noGrp="1"/>
          </p:cNvSpPr>
          <p:nvPr>
            <p:ph type="title"/>
          </p:nvPr>
        </p:nvSpPr>
        <p:spPr>
          <a:xfrm>
            <a:off x="715617" y="1559606"/>
            <a:ext cx="5791199" cy="1401183"/>
          </a:xfrm>
        </p:spPr>
        <p:txBody>
          <a:bodyPr anchor="t">
            <a:normAutofit/>
          </a:bodyPr>
          <a:lstStyle/>
          <a:p>
            <a:pPr algn="ctr"/>
            <a:r>
              <a:rPr lang="en-US" sz="3600" b="1" i="1" dirty="0">
                <a:latin typeface="Calibri" panose="020F0502020204030204" pitchFamily="34" charset="0"/>
                <a:ea typeface="Calibri" panose="020F0502020204030204" pitchFamily="34" charset="0"/>
                <a:cs typeface="Calibri" panose="020F0502020204030204" pitchFamily="34" charset="0"/>
              </a:rPr>
              <a:t>“How reliable is your fire evacuation plan?”</a:t>
            </a:r>
          </a:p>
        </p:txBody>
      </p:sp>
      <p:cxnSp>
        <p:nvCxnSpPr>
          <p:cNvPr id="10" name="Straight Connector 9">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059DD58A-A279-FE74-ED09-302C14F87A1B}"/>
              </a:ext>
            </a:extLst>
          </p:cNvPr>
          <p:cNvSpPr>
            <a:spLocks noGrp="1"/>
          </p:cNvSpPr>
          <p:nvPr>
            <p:ph idx="1"/>
          </p:nvPr>
        </p:nvSpPr>
        <p:spPr>
          <a:xfrm>
            <a:off x="762000" y="2551176"/>
            <a:ext cx="5791199" cy="3602935"/>
          </a:xfrm>
        </p:spPr>
        <p:txBody>
          <a:bodyPr>
            <a:normAutofit fontScale="92500" lnSpcReduction="20000"/>
          </a:bodyPr>
          <a:lstStyle/>
          <a:p>
            <a:endParaRPr lang="en-US" sz="1700" dirty="0"/>
          </a:p>
          <a:p>
            <a:endParaRPr lang="en-US" sz="1700" dirty="0"/>
          </a:p>
          <a:p>
            <a:pPr marL="0" indent="0">
              <a:buNone/>
            </a:pPr>
            <a:r>
              <a:rPr lang="en-US" dirty="0">
                <a:cs typeface="Times New Roman" panose="02020603050405020304" pitchFamily="18" charset="0"/>
              </a:rPr>
              <a:t>The most frequent answer to this question:</a:t>
            </a:r>
          </a:p>
          <a:p>
            <a:pPr marL="0" indent="0">
              <a:buNone/>
            </a:pPr>
            <a:endParaRPr lang="en-US" dirty="0"/>
          </a:p>
          <a:p>
            <a:pPr marL="0" indent="0" algn="ctr">
              <a:buNone/>
            </a:pPr>
            <a:r>
              <a:rPr lang="en-US" sz="3500" b="1" i="1" dirty="0">
                <a:solidFill>
                  <a:srgbClr val="C00000"/>
                </a:solidFill>
              </a:rPr>
              <a:t>“It meets code!</a:t>
            </a:r>
          </a:p>
          <a:p>
            <a:endParaRPr lang="en-US" sz="1700" dirty="0"/>
          </a:p>
          <a:p>
            <a:endParaRPr lang="en-US" sz="1700" dirty="0"/>
          </a:p>
          <a:p>
            <a:endParaRPr lang="en-US" sz="1700" dirty="0"/>
          </a:p>
          <a:p>
            <a:pPr marL="0" indent="0">
              <a:buNone/>
            </a:pPr>
            <a:r>
              <a:rPr lang="en-US" sz="1700" dirty="0"/>
              <a:t>                                                                                           </a:t>
            </a:r>
          </a:p>
        </p:txBody>
      </p:sp>
      <p:sp>
        <p:nvSpPr>
          <p:cNvPr id="12" name="Rectangle 11">
            <a:extLst>
              <a:ext uri="{FF2B5EF4-FFF2-40B4-BE49-F238E27FC236}">
                <a16:creationId xmlns:a16="http://schemas.microsoft.com/office/drawing/2014/main" id="{DF8BC164-E230-753F-2C7E-B4EE7BA77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8086" y="0"/>
            <a:ext cx="4803913" cy="6858000"/>
          </a:xfrm>
          <a:prstGeom prst="rect">
            <a:avLst/>
          </a:prstGeom>
          <a:solidFill>
            <a:schemeClr val="bg1">
              <a:lumMod val="9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Question mark">
            <a:extLst>
              <a:ext uri="{FF2B5EF4-FFF2-40B4-BE49-F238E27FC236}">
                <a16:creationId xmlns:a16="http://schemas.microsoft.com/office/drawing/2014/main" id="{4E428E5A-3184-9243-515A-2E7DE1BFCE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4191" y="1700246"/>
            <a:ext cx="3452192" cy="3452192"/>
          </a:xfrm>
          <a:prstGeom prst="rect">
            <a:avLst/>
          </a:prstGeom>
        </p:spPr>
      </p:pic>
      <p:sp>
        <p:nvSpPr>
          <p:cNvPr id="4" name="TextBox 3">
            <a:extLst>
              <a:ext uri="{FF2B5EF4-FFF2-40B4-BE49-F238E27FC236}">
                <a16:creationId xmlns:a16="http://schemas.microsoft.com/office/drawing/2014/main" id="{71B0C9D4-7C7D-8721-94EE-7FA032E65813}"/>
              </a:ext>
            </a:extLst>
          </p:cNvPr>
          <p:cNvSpPr txBox="1"/>
          <p:nvPr/>
        </p:nvSpPr>
        <p:spPr>
          <a:xfrm>
            <a:off x="677993" y="174472"/>
            <a:ext cx="6096000" cy="584775"/>
          </a:xfrm>
          <a:prstGeom prst="rect">
            <a:avLst/>
          </a:prstGeom>
          <a:noFill/>
        </p:spPr>
        <p:txBody>
          <a:bodyPr wrap="square">
            <a:spAutoFit/>
          </a:bodyPr>
          <a:lstStyle/>
          <a:p>
            <a:r>
              <a:rPr lang="en-US" sz="3200" dirty="0"/>
              <a:t> </a:t>
            </a:r>
            <a:r>
              <a:rPr lang="en-US" sz="3200" b="1" dirty="0">
                <a:latin typeface="Arial" panose="020B0604020202020204" pitchFamily="34" charset="0"/>
                <a:cs typeface="Arial" panose="020B0604020202020204" pitchFamily="34" charset="0"/>
              </a:rPr>
              <a:t>Infrequent Disasters Happen</a:t>
            </a:r>
            <a:endParaRPr lang="en-US" sz="3200" dirty="0"/>
          </a:p>
        </p:txBody>
      </p:sp>
      <p:sp>
        <p:nvSpPr>
          <p:cNvPr id="5" name="Footer Placeholder 3">
            <a:extLst>
              <a:ext uri="{FF2B5EF4-FFF2-40B4-BE49-F238E27FC236}">
                <a16:creationId xmlns:a16="http://schemas.microsoft.com/office/drawing/2014/main" id="{5A184481-3D32-A5FA-DCD8-A6168C3D2CD6}"/>
              </a:ext>
            </a:extLst>
          </p:cNvPr>
          <p:cNvSpPr txBox="1">
            <a:spLocks/>
          </p:cNvSpPr>
          <p:nvPr/>
        </p:nvSpPr>
        <p:spPr>
          <a:xfrm>
            <a:off x="807415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18418601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toy person in front of two lines of white figures">
            <a:extLst>
              <a:ext uri="{FF2B5EF4-FFF2-40B4-BE49-F238E27FC236}">
                <a16:creationId xmlns:a16="http://schemas.microsoft.com/office/drawing/2014/main" id="{459417E6-1EED-6065-F985-AB9C5F0E6030}"/>
              </a:ext>
            </a:extLst>
          </p:cNvPr>
          <p:cNvPicPr>
            <a:picLocks noChangeAspect="1"/>
          </p:cNvPicPr>
          <p:nvPr/>
        </p:nvPicPr>
        <p:blipFill rotWithShape="1">
          <a:blip r:embed="rId2"/>
          <a:srcRect l="13260" r="9403" b="-1"/>
          <a:stretch/>
        </p:blipFill>
        <p:spPr>
          <a:xfrm>
            <a:off x="0" y="1666568"/>
            <a:ext cx="6106195"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9566AF-4E07-9F64-AA0A-253D5D299399}"/>
              </a:ext>
            </a:extLst>
          </p:cNvPr>
          <p:cNvSpPr>
            <a:spLocks noGrp="1"/>
          </p:cNvSpPr>
          <p:nvPr>
            <p:ph idx="1"/>
          </p:nvPr>
        </p:nvSpPr>
        <p:spPr>
          <a:xfrm>
            <a:off x="6279989" y="1729117"/>
            <a:ext cx="5738215" cy="4479282"/>
          </a:xfrm>
        </p:spPr>
        <p:txBody>
          <a:bodyPr anchor="ctr">
            <a:normAutofit/>
          </a:bodyPr>
          <a:lstStyle/>
          <a:p>
            <a:pPr marL="0" marR="0" indent="0">
              <a:spcBef>
                <a:spcPts val="0"/>
              </a:spcBef>
              <a:spcAft>
                <a:spcPts val="240"/>
              </a:spcAft>
              <a:buNone/>
            </a:pPr>
            <a:r>
              <a:rPr lang="en-US" sz="1800" b="1" u="sng" kern="100" dirty="0">
                <a:effectLst/>
                <a:latin typeface="Arial" panose="020B0604020202020204" pitchFamily="34" charset="0"/>
                <a:ea typeface="Calibri" panose="020F0502020204030204" pitchFamily="34" charset="0"/>
                <a:cs typeface="Arial" panose="020B0604020202020204" pitchFamily="34" charset="0"/>
                <a:hlinkClick r:id="rId3" action="ppaction://hlinkfile">
                  <a:extLst>
                    <a:ext uri="{A12FA001-AC4F-418D-AE19-62706E023703}">
                      <ahyp:hlinkClr xmlns:ahyp="http://schemas.microsoft.com/office/drawing/2018/hyperlinkcolor" val="tx"/>
                    </a:ext>
                  </a:extLst>
                </a:hlinkClick>
              </a:rPr>
              <a:t>Evacuation Modes and Critical Human Behaviors</a:t>
            </a:r>
            <a:endParaRPr lang="en-US" sz="1800" b="1" u="sng"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240"/>
              </a:spcAft>
              <a:buNone/>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240"/>
              </a:spcAft>
              <a:buNone/>
            </a:pPr>
            <a:r>
              <a:rPr lang="en-US" sz="1800" b="1" u="sng"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Three</a:t>
            </a:r>
            <a:r>
              <a:rPr lang="en-US" sz="1800" kern="100" dirty="0">
                <a:effectLst/>
                <a:latin typeface="Arial" panose="020B0604020202020204" pitchFamily="34" charset="0"/>
                <a:ea typeface="Calibri" panose="020F0502020204030204" pitchFamily="34" charset="0"/>
                <a:cs typeface="Arial" panose="020B0604020202020204" pitchFamily="34" charset="0"/>
              </a:rPr>
              <a:t> basic evacuation modes and </a:t>
            </a:r>
            <a:r>
              <a:rPr lang="en-US" sz="1800" b="1" u="sng"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eight</a:t>
            </a:r>
            <a:r>
              <a:rPr lang="en-US" sz="1800" kern="100" dirty="0">
                <a:effectLst/>
                <a:latin typeface="Arial" panose="020B0604020202020204" pitchFamily="34" charset="0"/>
                <a:ea typeface="Calibri" panose="020F0502020204030204" pitchFamily="34" charset="0"/>
                <a:cs typeface="Arial" panose="020B0604020202020204" pitchFamily="34" charset="0"/>
              </a:rPr>
              <a:t> critical human behaviors have been identified and coded.</a:t>
            </a:r>
          </a:p>
          <a:p>
            <a:pPr marL="0" marR="0" indent="0">
              <a:spcBef>
                <a:spcPts val="0"/>
              </a:spcBef>
              <a:spcAft>
                <a:spcPts val="240"/>
              </a:spcAft>
              <a:buNone/>
            </a:pPr>
            <a:endParaRPr lang="en-US" sz="1800" kern="1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240"/>
              </a:spcAft>
              <a:buNone/>
            </a:pPr>
            <a:r>
              <a:rPr lang="en-US" sz="1800" b="1" u="sng"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Three</a:t>
            </a:r>
            <a:r>
              <a:rPr lang="en-US" sz="1800" kern="100" dirty="0">
                <a:effectLst/>
                <a:latin typeface="Arial" panose="020B0604020202020204" pitchFamily="34" charset="0"/>
                <a:ea typeface="Calibri" panose="020F0502020204030204" pitchFamily="34" charset="0"/>
                <a:cs typeface="Arial" panose="020B0604020202020204" pitchFamily="34" charset="0"/>
              </a:rPr>
              <a:t> basic evacuation modes</a:t>
            </a:r>
          </a:p>
          <a:p>
            <a:pPr marL="342900" marR="0" indent="-342900">
              <a:spcBef>
                <a:spcPts val="600"/>
              </a:spcBef>
              <a:spcAft>
                <a:spcPts val="600"/>
              </a:spcAft>
              <a:buFont typeface="+mj-lt"/>
              <a:buAutoNum type="arabicPeriod"/>
            </a:pPr>
            <a:r>
              <a:rPr lang="en-US" sz="1800" kern="100" dirty="0">
                <a:effectLst/>
                <a:latin typeface="Arial" panose="020B0604020202020204" pitchFamily="34" charset="0"/>
                <a:ea typeface="Calibri" panose="020F0502020204030204" pitchFamily="34" charset="0"/>
                <a:cs typeface="Arial" panose="020B0604020202020204" pitchFamily="34" charset="0"/>
              </a:rPr>
              <a:t>Staying in the current region, which is represented by random walking behavior; </a:t>
            </a:r>
          </a:p>
          <a:p>
            <a:pPr marL="342900" marR="0" lvl="0" indent="-342900">
              <a:spcBef>
                <a:spcPts val="600"/>
              </a:spcBef>
              <a:spcAft>
                <a:spcPts val="600"/>
              </a:spcAft>
              <a:buFont typeface="+mj-lt"/>
              <a:buAutoNum type="arabicPeriod"/>
            </a:pPr>
            <a:r>
              <a:rPr lang="en-US" sz="1800" kern="100" dirty="0">
                <a:effectLst/>
                <a:latin typeface="Arial" panose="020B0604020202020204" pitchFamily="34" charset="0"/>
                <a:ea typeface="Calibri" panose="020F0502020204030204" pitchFamily="34" charset="0"/>
                <a:cs typeface="Arial" panose="020B0604020202020204" pitchFamily="34" charset="0"/>
              </a:rPr>
              <a:t>Taking single evacuation (i.e., not following a leader and choosing one’s own path and exits); </a:t>
            </a:r>
          </a:p>
          <a:p>
            <a:pPr marL="342900" marR="0" lvl="0" indent="-342900">
              <a:spcBef>
                <a:spcPts val="600"/>
              </a:spcBef>
              <a:spcAft>
                <a:spcPts val="600"/>
              </a:spcAft>
              <a:buFont typeface="+mj-lt"/>
              <a:buAutoNum type="arabicPeriod"/>
            </a:pPr>
            <a:r>
              <a:rPr lang="en-US" sz="1800" kern="100" dirty="0">
                <a:latin typeface="Arial" panose="020B0604020202020204" pitchFamily="34" charset="0"/>
                <a:ea typeface="Calibri" panose="020F0502020204030204" pitchFamily="34" charset="0"/>
                <a:cs typeface="Arial" panose="020B0604020202020204" pitchFamily="34" charset="0"/>
              </a:rPr>
              <a:t>T</a:t>
            </a:r>
            <a:r>
              <a:rPr lang="en-US" sz="1800" kern="100" dirty="0">
                <a:effectLst/>
                <a:latin typeface="Arial" panose="020B0604020202020204" pitchFamily="34" charset="0"/>
                <a:ea typeface="Calibri" panose="020F0502020204030204" pitchFamily="34" charset="0"/>
                <a:cs typeface="Arial" panose="020B0604020202020204" pitchFamily="34" charset="0"/>
              </a:rPr>
              <a:t>aking group evacuation (i.e., following a leader); </a:t>
            </a:r>
          </a:p>
          <a:p>
            <a:pPr marL="0" marR="0" lvl="0" indent="0">
              <a:spcBef>
                <a:spcPts val="0"/>
              </a:spcBef>
              <a:spcAft>
                <a:spcPts val="240"/>
              </a:spcAft>
              <a:buNone/>
            </a:pPr>
            <a:endParaRPr lang="en-US" sz="1400" kern="100" dirty="0">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240"/>
              </a:spcAft>
              <a:buNone/>
            </a:pP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spcBef>
                <a:spcPts val="0"/>
              </a:spcBef>
              <a:spcAft>
                <a:spcPts val="240"/>
              </a:spcAft>
              <a:buNone/>
            </a:pPr>
            <a:r>
              <a:rPr lang="en-US" sz="1400" kern="100" dirty="0">
                <a:latin typeface="Arial" panose="020B0604020202020204" pitchFamily="34" charset="0"/>
                <a:ea typeface="Calibri" panose="020F0502020204030204" pitchFamily="34" charset="0"/>
                <a:cs typeface="Arial" panose="020B0604020202020204" pitchFamily="34" charset="0"/>
              </a:rPr>
              <a:t>Source: Tristan </a:t>
            </a:r>
            <a:r>
              <a:rPr lang="en-US" sz="1400" kern="100" dirty="0" err="1">
                <a:latin typeface="Arial" panose="020B0604020202020204" pitchFamily="34" charset="0"/>
                <a:ea typeface="Calibri" panose="020F0502020204030204" pitchFamily="34" charset="0"/>
                <a:cs typeface="Arial" panose="020B0604020202020204" pitchFamily="34" charset="0"/>
              </a:rPr>
              <a:t>Planchais</a:t>
            </a:r>
            <a:r>
              <a:rPr lang="en-US" sz="1400" kern="100" dirty="0">
                <a:latin typeface="Arial" panose="020B0604020202020204" pitchFamily="34" charset="0"/>
                <a:ea typeface="Calibri" panose="020F0502020204030204" pitchFamily="34" charset="0"/>
                <a:cs typeface="Arial" panose="020B0604020202020204" pitchFamily="34" charset="0"/>
              </a:rPr>
              <a:t>, 2010</a:t>
            </a:r>
          </a:p>
        </p:txBody>
      </p:sp>
      <p:sp>
        <p:nvSpPr>
          <p:cNvPr id="7" name="TextBox 6">
            <a:extLst>
              <a:ext uri="{FF2B5EF4-FFF2-40B4-BE49-F238E27FC236}">
                <a16:creationId xmlns:a16="http://schemas.microsoft.com/office/drawing/2014/main" id="{D52CE82A-2319-3447-4BD6-D5A6AAFE3BD0}"/>
              </a:ext>
            </a:extLst>
          </p:cNvPr>
          <p:cNvSpPr txBox="1"/>
          <p:nvPr/>
        </p:nvSpPr>
        <p:spPr>
          <a:xfrm>
            <a:off x="677993" y="174472"/>
            <a:ext cx="6096000" cy="584775"/>
          </a:xfrm>
          <a:prstGeom prst="rect">
            <a:avLst/>
          </a:prstGeom>
          <a:noFill/>
        </p:spPr>
        <p:txBody>
          <a:bodyPr wrap="square">
            <a:spAutoFit/>
          </a:bodyPr>
          <a:lstStyle/>
          <a:p>
            <a:r>
              <a:rPr lang="en-US" sz="3200" dirty="0"/>
              <a:t> </a:t>
            </a:r>
            <a:r>
              <a:rPr lang="en-US" sz="3200" b="1" dirty="0">
                <a:latin typeface="Arial" panose="020B0604020202020204" pitchFamily="34" charset="0"/>
                <a:cs typeface="Arial" panose="020B0604020202020204" pitchFamily="34" charset="0"/>
              </a:rPr>
              <a:t>Infrequent Disasters Happen</a:t>
            </a:r>
            <a:endParaRPr lang="en-US" sz="3200" dirty="0"/>
          </a:p>
        </p:txBody>
      </p:sp>
      <p:sp>
        <p:nvSpPr>
          <p:cNvPr id="10" name="Title 9">
            <a:extLst>
              <a:ext uri="{FF2B5EF4-FFF2-40B4-BE49-F238E27FC236}">
                <a16:creationId xmlns:a16="http://schemas.microsoft.com/office/drawing/2014/main" id="{7BCABFD5-C9A1-7156-313E-019372AF2CE1}"/>
              </a:ext>
            </a:extLst>
          </p:cNvPr>
          <p:cNvSpPr>
            <a:spLocks noGrp="1"/>
          </p:cNvSpPr>
          <p:nvPr>
            <p:ph type="title"/>
          </p:nvPr>
        </p:nvSpPr>
        <p:spPr>
          <a:xfrm>
            <a:off x="748553" y="920520"/>
            <a:ext cx="10515600" cy="584775"/>
          </a:xfrm>
        </p:spPr>
        <p:txBody>
          <a:bodyPr>
            <a:normAutofit fontScale="90000"/>
          </a:bodyPr>
          <a:lstStyle/>
          <a:p>
            <a:r>
              <a:rPr lang="en-US" sz="2700" kern="100" dirty="0">
                <a:effectLst/>
                <a:latin typeface="Arial" panose="020B0604020202020204" pitchFamily="34" charset="0"/>
                <a:ea typeface="Calibri" panose="020F0502020204030204" pitchFamily="34" charset="0"/>
                <a:cs typeface="Arial" panose="020B0604020202020204" pitchFamily="34" charset="0"/>
              </a:rPr>
              <a:t>Occupant characteristics in decision-making for simulation of fire </a:t>
            </a:r>
            <a:r>
              <a:rPr lang="en-US" sz="2700" kern="100" dirty="0">
                <a:latin typeface="Calibri" panose="020F0502020204030204" pitchFamily="34" charset="0"/>
                <a:ea typeface="Calibri" panose="020F0502020204030204" pitchFamily="34" charset="0"/>
                <a:cs typeface="Times New Roman" panose="02020603050405020304" pitchFamily="18" charset="0"/>
              </a:rPr>
              <a:t>evacuation:</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4" name="Footer Placeholder 3">
            <a:extLst>
              <a:ext uri="{FF2B5EF4-FFF2-40B4-BE49-F238E27FC236}">
                <a16:creationId xmlns:a16="http://schemas.microsoft.com/office/drawing/2014/main" id="{56A69E0F-A58E-4B2B-E165-E9C928B89808}"/>
              </a:ext>
            </a:extLst>
          </p:cNvPr>
          <p:cNvSpPr txBox="1">
            <a:spLocks/>
          </p:cNvSpPr>
          <p:nvPr/>
        </p:nvSpPr>
        <p:spPr>
          <a:xfrm>
            <a:off x="807415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98523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B65C0385-5E30-4D2E-AF9F-4639659D3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Red toy person in front of two lines of white figures">
            <a:extLst>
              <a:ext uri="{FF2B5EF4-FFF2-40B4-BE49-F238E27FC236}">
                <a16:creationId xmlns:a16="http://schemas.microsoft.com/office/drawing/2014/main" id="{459417E6-1EED-6065-F985-AB9C5F0E6030}"/>
              </a:ext>
            </a:extLst>
          </p:cNvPr>
          <p:cNvPicPr>
            <a:picLocks noChangeAspect="1"/>
          </p:cNvPicPr>
          <p:nvPr/>
        </p:nvPicPr>
        <p:blipFill rotWithShape="1">
          <a:blip r:embed="rId2"/>
          <a:srcRect l="13260" r="9403" b="-1"/>
          <a:stretch/>
        </p:blipFill>
        <p:spPr>
          <a:xfrm>
            <a:off x="0" y="1666568"/>
            <a:ext cx="6106195" cy="5191432"/>
          </a:xfrm>
          <a:prstGeom prst="rect">
            <a:avLst/>
          </a:prstGeom>
        </p:spPr>
      </p:pic>
      <p:sp useBgFill="1">
        <p:nvSpPr>
          <p:cNvPr id="11" name="Rectangle 10">
            <a:extLst>
              <a:ext uri="{FF2B5EF4-FFF2-40B4-BE49-F238E27FC236}">
                <a16:creationId xmlns:a16="http://schemas.microsoft.com/office/drawing/2014/main" id="{E335820B-3A29-42C5-AA8D-10ECA43CD9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729117"/>
          </a:xfrm>
          <a:prstGeom prst="rect">
            <a:avLst/>
          </a:prstGeom>
          <a:ln>
            <a:noFill/>
          </a:ln>
          <a:effectLst>
            <a:outerShdw blurRad="368300" dist="101600" dir="546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19566AF-4E07-9F64-AA0A-253D5D299399}"/>
              </a:ext>
            </a:extLst>
          </p:cNvPr>
          <p:cNvSpPr>
            <a:spLocks noGrp="1"/>
          </p:cNvSpPr>
          <p:nvPr>
            <p:ph idx="1"/>
          </p:nvPr>
        </p:nvSpPr>
        <p:spPr>
          <a:xfrm>
            <a:off x="6279989" y="1985629"/>
            <a:ext cx="5738215" cy="4479282"/>
          </a:xfrm>
        </p:spPr>
        <p:txBody>
          <a:bodyPr anchor="ctr">
            <a:normAutofit fontScale="92500" lnSpcReduction="20000"/>
          </a:bodyPr>
          <a:lstStyle/>
          <a:p>
            <a:pPr marL="0" marR="0" indent="0">
              <a:spcBef>
                <a:spcPts val="0"/>
              </a:spcBef>
              <a:spcAft>
                <a:spcPts val="240"/>
              </a:spcAft>
              <a:buNone/>
            </a:pPr>
            <a:r>
              <a:rPr lang="en-US" sz="1900" b="1" u="sng" kern="100" dirty="0">
                <a:effectLst/>
                <a:latin typeface="Arial" panose="020B0604020202020204" pitchFamily="34" charset="0"/>
                <a:ea typeface="Calibri" panose="020F0502020204030204" pitchFamily="34" charset="0"/>
                <a:cs typeface="Arial" panose="020B0604020202020204" pitchFamily="34" charset="0"/>
                <a:hlinkClick r:id="rId3" action="ppaction://hlinkfile">
                  <a:extLst>
                    <a:ext uri="{A12FA001-AC4F-418D-AE19-62706E023703}">
                      <ahyp:hlinkClr xmlns:ahyp="http://schemas.microsoft.com/office/drawing/2018/hyperlinkcolor" val="tx"/>
                    </a:ext>
                  </a:extLst>
                </a:hlinkClick>
              </a:rPr>
              <a:t>Evacuation Modes and Critical Human Behaviors</a:t>
            </a:r>
            <a:endParaRPr lang="en-US" sz="1900" b="1" u="sng"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240"/>
              </a:spcAft>
              <a:buNone/>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240"/>
              </a:spcAft>
              <a:buNone/>
            </a:pPr>
            <a:r>
              <a:rPr lang="en-US" sz="1900" kern="100" dirty="0">
                <a:effectLst/>
                <a:latin typeface="Arial" panose="020B0604020202020204" pitchFamily="34" charset="0"/>
                <a:ea typeface="Calibri" panose="020F0502020204030204" pitchFamily="34" charset="0"/>
                <a:cs typeface="Arial" panose="020B0604020202020204" pitchFamily="34" charset="0"/>
              </a:rPr>
              <a:t>The</a:t>
            </a:r>
            <a:r>
              <a:rPr lang="en-US" sz="19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en-US" sz="1900" b="1" u="sng"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Eight</a:t>
            </a:r>
            <a:r>
              <a:rPr lang="en-US" sz="1900" kern="100" dirty="0">
                <a:effectLst/>
                <a:latin typeface="Arial" panose="020B0604020202020204" pitchFamily="34" charset="0"/>
                <a:ea typeface="Calibri" panose="020F0502020204030204" pitchFamily="34" charset="0"/>
                <a:cs typeface="Arial" panose="020B0604020202020204" pitchFamily="34" charset="0"/>
              </a:rPr>
              <a:t> critical human behaviors are:</a:t>
            </a:r>
          </a:p>
          <a:p>
            <a:pPr marL="0" marR="0" indent="0">
              <a:spcBef>
                <a:spcPts val="0"/>
              </a:spcBef>
              <a:spcAft>
                <a:spcPts val="240"/>
              </a:spcAft>
              <a:buNone/>
            </a:pPr>
            <a:endParaRPr lang="en-US" sz="1900" kern="1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240"/>
              </a:spcAft>
              <a:buFont typeface="+mj-lt"/>
              <a:buAutoNum type="arabicPeriod"/>
            </a:pPr>
            <a:r>
              <a:rPr lang="en-US" sz="1900" kern="100" dirty="0">
                <a:effectLst/>
                <a:latin typeface="Arial" panose="020B0604020202020204" pitchFamily="34" charset="0"/>
                <a:ea typeface="Calibri" panose="020F0502020204030204" pitchFamily="34" charset="0"/>
                <a:cs typeface="Arial" panose="020B0604020202020204" pitchFamily="34" charset="0"/>
              </a:rPr>
              <a:t>Heading to other rooms for refuge; </a:t>
            </a:r>
            <a:endParaRPr lang="en-US" sz="1900" kern="100" dirty="0">
              <a:latin typeface="Arial" panose="020B0604020202020204" pitchFamily="34" charset="0"/>
              <a:ea typeface="Calibri" panose="020F0502020204030204" pitchFamily="34" charset="0"/>
              <a:cs typeface="Arial" panose="020B0604020202020204" pitchFamily="34" charset="0"/>
            </a:endParaRPr>
          </a:p>
          <a:p>
            <a:pPr marL="342900" marR="0" lvl="0" indent="-342900">
              <a:lnSpc>
                <a:spcPct val="115000"/>
              </a:lnSpc>
              <a:spcBef>
                <a:spcPts val="0"/>
              </a:spcBef>
              <a:spcAft>
                <a:spcPts val="240"/>
              </a:spcAft>
              <a:buFont typeface="+mj-lt"/>
              <a:buAutoNum type="arabicPeriod"/>
            </a:pPr>
            <a:r>
              <a:rPr lang="en-US" sz="1900" kern="100" dirty="0">
                <a:effectLst/>
                <a:latin typeface="Arial" panose="020B0604020202020204" pitchFamily="34" charset="0"/>
                <a:ea typeface="Calibri" panose="020F0502020204030204" pitchFamily="34" charset="0"/>
                <a:cs typeface="Arial" panose="020B0604020202020204" pitchFamily="34" charset="0"/>
              </a:rPr>
              <a:t>Going back to the previous region;</a:t>
            </a:r>
          </a:p>
          <a:p>
            <a:pPr marL="342900" marR="0" lvl="0" indent="-342900">
              <a:lnSpc>
                <a:spcPct val="115000"/>
              </a:lnSpc>
              <a:spcBef>
                <a:spcPts val="0"/>
              </a:spcBef>
              <a:spcAft>
                <a:spcPts val="240"/>
              </a:spcAft>
              <a:buFont typeface="+mj-lt"/>
              <a:buAutoNum type="arabicPeriod"/>
            </a:pPr>
            <a:r>
              <a:rPr lang="en-US" sz="1900" kern="100" dirty="0">
                <a:effectLst/>
                <a:latin typeface="Arial" panose="020B0604020202020204" pitchFamily="34" charset="0"/>
                <a:ea typeface="Calibri" panose="020F0502020204030204" pitchFamily="34" charset="0"/>
                <a:cs typeface="Arial" panose="020B0604020202020204" pitchFamily="34" charset="0"/>
              </a:rPr>
              <a:t>Taking the route with the minimum fire hazards when the occupant is familiar with the current building environment;</a:t>
            </a:r>
          </a:p>
          <a:p>
            <a:pPr marL="342900" marR="0" lvl="0" indent="-342900">
              <a:lnSpc>
                <a:spcPct val="115000"/>
              </a:lnSpc>
              <a:spcBef>
                <a:spcPts val="0"/>
              </a:spcBef>
              <a:spcAft>
                <a:spcPts val="240"/>
              </a:spcAft>
              <a:buFont typeface="+mj-lt"/>
              <a:buAutoNum type="arabicPeriod"/>
            </a:pPr>
            <a:r>
              <a:rPr lang="en-US" sz="1900" kern="100" dirty="0">
                <a:effectLst/>
                <a:latin typeface="Arial" panose="020B0604020202020204" pitchFamily="34" charset="0"/>
                <a:ea typeface="Calibri" panose="020F0502020204030204" pitchFamily="34" charset="0"/>
                <a:cs typeface="Arial" panose="020B0604020202020204" pitchFamily="34" charset="0"/>
              </a:rPr>
              <a:t>Following the crowd when the occupant is not familiar with the current building environment; </a:t>
            </a:r>
          </a:p>
          <a:p>
            <a:pPr marL="342900" marR="0" lvl="0" indent="-342900">
              <a:lnSpc>
                <a:spcPct val="115000"/>
              </a:lnSpc>
              <a:spcBef>
                <a:spcPts val="0"/>
              </a:spcBef>
              <a:spcAft>
                <a:spcPts val="240"/>
              </a:spcAft>
              <a:buFont typeface="+mj-lt"/>
              <a:buAutoNum type="arabicPeriod"/>
            </a:pPr>
            <a:r>
              <a:rPr lang="en-US" sz="1900" kern="100" dirty="0">
                <a:effectLst/>
                <a:latin typeface="Arial" panose="020B0604020202020204" pitchFamily="34" charset="0"/>
                <a:ea typeface="Calibri" panose="020F0502020204030204" pitchFamily="34" charset="0"/>
                <a:cs typeface="Arial" panose="020B0604020202020204" pitchFamily="34" charset="0"/>
              </a:rPr>
              <a:t>Wandering around in heavy smoke; </a:t>
            </a:r>
          </a:p>
          <a:p>
            <a:pPr marL="342900" marR="0" lvl="0" indent="-342900">
              <a:lnSpc>
                <a:spcPct val="115000"/>
              </a:lnSpc>
              <a:spcBef>
                <a:spcPts val="0"/>
              </a:spcBef>
              <a:spcAft>
                <a:spcPts val="240"/>
              </a:spcAft>
              <a:buFont typeface="+mj-lt"/>
              <a:buAutoNum type="arabicPeriod"/>
            </a:pPr>
            <a:r>
              <a:rPr lang="en-US" sz="1900" kern="100" dirty="0">
                <a:effectLst/>
                <a:latin typeface="Arial" panose="020B0604020202020204" pitchFamily="34" charset="0"/>
                <a:ea typeface="Calibri" panose="020F0502020204030204" pitchFamily="34" charset="0"/>
                <a:cs typeface="Arial" panose="020B0604020202020204" pitchFamily="34" charset="0"/>
              </a:rPr>
              <a:t>Heading to the wall and moving along it in heavy smoke.</a:t>
            </a:r>
          </a:p>
          <a:p>
            <a:pPr marL="342900" marR="0" lvl="0" indent="-342900">
              <a:lnSpc>
                <a:spcPct val="115000"/>
              </a:lnSpc>
              <a:spcBef>
                <a:spcPts val="0"/>
              </a:spcBef>
              <a:spcAft>
                <a:spcPts val="240"/>
              </a:spcAft>
              <a:buFont typeface="+mj-lt"/>
              <a:buAutoNum type="arabicPeriod"/>
            </a:pPr>
            <a:r>
              <a:rPr lang="en-US" sz="1900" kern="100" dirty="0">
                <a:effectLst/>
                <a:latin typeface="Arial" panose="020B0604020202020204" pitchFamily="34" charset="0"/>
                <a:ea typeface="Calibri" panose="020F0502020204030204" pitchFamily="34" charset="0"/>
                <a:cs typeface="Arial" panose="020B0604020202020204" pitchFamily="34" charset="0"/>
              </a:rPr>
              <a:t>Helping disabled occupants</a:t>
            </a:r>
          </a:p>
          <a:p>
            <a:pPr marL="342900" marR="0" lvl="0" indent="-342900">
              <a:lnSpc>
                <a:spcPct val="115000"/>
              </a:lnSpc>
              <a:spcBef>
                <a:spcPts val="0"/>
              </a:spcBef>
              <a:spcAft>
                <a:spcPts val="240"/>
              </a:spcAft>
              <a:buFont typeface="+mj-lt"/>
              <a:buAutoNum type="arabicPeriod"/>
            </a:pPr>
            <a:r>
              <a:rPr lang="en-US" sz="1900" kern="100" dirty="0">
                <a:effectLst/>
                <a:latin typeface="Arial" panose="020B0604020202020204" pitchFamily="34" charset="0"/>
                <a:ea typeface="Calibri" panose="020F0502020204030204" pitchFamily="34" charset="0"/>
                <a:cs typeface="Arial" panose="020B0604020202020204" pitchFamily="34" charset="0"/>
              </a:rPr>
              <a:t>Investigating (i.e., moving toward the fire) </a:t>
            </a:r>
            <a:endParaRPr lang="en-US" sz="1500" kern="100" dirty="0">
              <a:latin typeface="Arial" panose="020B0604020202020204" pitchFamily="34" charset="0"/>
              <a:ea typeface="Calibri" panose="020F0502020204030204" pitchFamily="34" charset="0"/>
              <a:cs typeface="Arial" panose="020B0604020202020204" pitchFamily="34" charset="0"/>
            </a:endParaRPr>
          </a:p>
          <a:p>
            <a:pPr marL="0" marR="0" lvl="0" indent="0">
              <a:spcBef>
                <a:spcPts val="0"/>
              </a:spcBef>
              <a:spcAft>
                <a:spcPts val="240"/>
              </a:spcAft>
              <a:buNone/>
            </a:pPr>
            <a:endParaRPr lang="en-US" sz="1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D52CE82A-2319-3447-4BD6-D5A6AAFE3BD0}"/>
              </a:ext>
            </a:extLst>
          </p:cNvPr>
          <p:cNvSpPr txBox="1"/>
          <p:nvPr/>
        </p:nvSpPr>
        <p:spPr>
          <a:xfrm>
            <a:off x="677993" y="174472"/>
            <a:ext cx="6096000" cy="584775"/>
          </a:xfrm>
          <a:prstGeom prst="rect">
            <a:avLst/>
          </a:prstGeom>
          <a:noFill/>
        </p:spPr>
        <p:txBody>
          <a:bodyPr wrap="square">
            <a:spAutoFit/>
          </a:bodyPr>
          <a:lstStyle/>
          <a:p>
            <a:r>
              <a:rPr lang="en-US" sz="3200" dirty="0"/>
              <a:t> </a:t>
            </a:r>
            <a:r>
              <a:rPr lang="en-US" sz="3200" b="1" dirty="0">
                <a:latin typeface="Arial" panose="020B0604020202020204" pitchFamily="34" charset="0"/>
                <a:cs typeface="Arial" panose="020B0604020202020204" pitchFamily="34" charset="0"/>
              </a:rPr>
              <a:t>Infrequent Disasters Happen</a:t>
            </a:r>
            <a:endParaRPr lang="en-US" sz="3200" dirty="0"/>
          </a:p>
        </p:txBody>
      </p:sp>
      <p:sp>
        <p:nvSpPr>
          <p:cNvPr id="10" name="Title 9">
            <a:extLst>
              <a:ext uri="{FF2B5EF4-FFF2-40B4-BE49-F238E27FC236}">
                <a16:creationId xmlns:a16="http://schemas.microsoft.com/office/drawing/2014/main" id="{7BCABFD5-C9A1-7156-313E-019372AF2CE1}"/>
              </a:ext>
            </a:extLst>
          </p:cNvPr>
          <p:cNvSpPr>
            <a:spLocks noGrp="1"/>
          </p:cNvSpPr>
          <p:nvPr>
            <p:ph type="title"/>
          </p:nvPr>
        </p:nvSpPr>
        <p:spPr>
          <a:xfrm>
            <a:off x="748553" y="920520"/>
            <a:ext cx="10515600" cy="584775"/>
          </a:xfrm>
        </p:spPr>
        <p:txBody>
          <a:bodyPr>
            <a:normAutofit fontScale="90000"/>
          </a:bodyPr>
          <a:lstStyle/>
          <a:p>
            <a:r>
              <a:rPr lang="en-US" sz="2700" kern="100" dirty="0">
                <a:effectLst/>
                <a:latin typeface="Arial" panose="020B0604020202020204" pitchFamily="34" charset="0"/>
                <a:ea typeface="Calibri" panose="020F0502020204030204" pitchFamily="34" charset="0"/>
                <a:cs typeface="Arial" panose="020B0604020202020204" pitchFamily="34" charset="0"/>
              </a:rPr>
              <a:t>Occupant characteristics in decision-making for simulation of fire </a:t>
            </a:r>
            <a:r>
              <a:rPr lang="en-US" sz="2700" kern="100" dirty="0">
                <a:latin typeface="Calibri" panose="020F0502020204030204" pitchFamily="34" charset="0"/>
                <a:ea typeface="Calibri" panose="020F0502020204030204" pitchFamily="34" charset="0"/>
                <a:cs typeface="Times New Roman" panose="02020603050405020304" pitchFamily="18" charset="0"/>
              </a:rPr>
              <a:t>evacuation:</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4" name="Footer Placeholder 3">
            <a:extLst>
              <a:ext uri="{FF2B5EF4-FFF2-40B4-BE49-F238E27FC236}">
                <a16:creationId xmlns:a16="http://schemas.microsoft.com/office/drawing/2014/main" id="{56A69E0F-A58E-4B2B-E165-E9C928B89808}"/>
              </a:ext>
            </a:extLst>
          </p:cNvPr>
          <p:cNvSpPr txBox="1">
            <a:spLocks/>
          </p:cNvSpPr>
          <p:nvPr/>
        </p:nvSpPr>
        <p:spPr>
          <a:xfrm>
            <a:off x="807415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10168857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9E53A3-A2A6-8C4F-03B1-78182B367060}"/>
              </a:ext>
            </a:extLst>
          </p:cNvPr>
          <p:cNvSpPr>
            <a:spLocks noGrp="1"/>
          </p:cNvSpPr>
          <p:nvPr>
            <p:ph idx="1"/>
          </p:nvPr>
        </p:nvSpPr>
        <p:spPr>
          <a:xfrm>
            <a:off x="572493" y="2071316"/>
            <a:ext cx="6713552" cy="4119172"/>
          </a:xfrm>
        </p:spPr>
        <p:txBody>
          <a:bodyPr anchor="t">
            <a:normAutofit fontScale="92500" lnSpcReduction="20000"/>
          </a:bodyPr>
          <a:lstStyle/>
          <a:p>
            <a:pPr>
              <a:lnSpc>
                <a:spcPct val="120000"/>
              </a:lnSpc>
              <a:spcBef>
                <a:spcPts val="0"/>
              </a:spcBef>
              <a:spcAft>
                <a:spcPts val="600"/>
              </a:spcAft>
            </a:pPr>
            <a:r>
              <a:rPr lang="en-US" sz="1800" kern="100" dirty="0">
                <a:effectLst/>
                <a:latin typeface="Arial" panose="020B0604020202020204" pitchFamily="34" charset="0"/>
                <a:ea typeface="Calibri" panose="020F0502020204030204" pitchFamily="34" charset="0"/>
                <a:cs typeface="Arial" panose="020B0604020202020204" pitchFamily="34" charset="0"/>
              </a:rPr>
              <a:t>These actions are </a:t>
            </a:r>
            <a:r>
              <a:rPr lang="en-US" sz="1800" b="1"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basic human behaviors </a:t>
            </a:r>
            <a:r>
              <a:rPr lang="en-US" sz="1800" kern="100" dirty="0">
                <a:effectLst/>
                <a:latin typeface="Arial" panose="020B0604020202020204" pitchFamily="34" charset="0"/>
                <a:ea typeface="Calibri" panose="020F0502020204030204" pitchFamily="34" charset="0"/>
                <a:cs typeface="Arial" panose="020B0604020202020204" pitchFamily="34" charset="0"/>
              </a:rPr>
              <a:t>since they don’t result from much-elaborated decision-making processes but are nevertheless fundamental because they </a:t>
            </a:r>
            <a:r>
              <a:rPr lang="en-US" sz="1800" b="1" u="sng"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govern a realistic occupants’ movement simulation</a:t>
            </a:r>
            <a:r>
              <a:rPr lang="en-US" sz="1800" kern="100" dirty="0">
                <a:solidFill>
                  <a:srgbClr val="C00000"/>
                </a:solidFill>
                <a:effectLst/>
                <a:latin typeface="Arial" panose="020B0604020202020204" pitchFamily="34" charset="0"/>
                <a:ea typeface="Calibri" panose="020F0502020204030204" pitchFamily="34" charset="0"/>
                <a:cs typeface="Arial" panose="020B0604020202020204" pitchFamily="34" charset="0"/>
              </a:rPr>
              <a:t>.</a:t>
            </a:r>
          </a:p>
          <a:p>
            <a:pPr marL="0" marR="0" indent="0">
              <a:lnSpc>
                <a:spcPct val="120000"/>
              </a:lnSpc>
              <a:spcBef>
                <a:spcPts val="0"/>
              </a:spcBef>
              <a:spcAft>
                <a:spcPts val="600"/>
              </a:spcAft>
              <a:buNone/>
            </a:pP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spcAft>
                <a:spcPts val="600"/>
              </a:spcAft>
            </a:pPr>
            <a:r>
              <a:rPr lang="en-US" sz="1800" kern="0" dirty="0">
                <a:effectLst/>
                <a:latin typeface="Arial" panose="020B0604020202020204" pitchFamily="34" charset="0"/>
                <a:ea typeface="Times New Roman" panose="02020603050405020304" pitchFamily="18" charset="0"/>
                <a:cs typeface="Arial" panose="020B0604020202020204" pitchFamily="34" charset="0"/>
              </a:rPr>
              <a:t>Saunders (2001) showed that </a:t>
            </a:r>
            <a:r>
              <a:rPr lang="en-US" sz="1800" b="1" u="sng"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males and females</a:t>
            </a:r>
            <a:r>
              <a:rPr lang="en-US" sz="1800" b="1" kern="0" dirty="0">
                <a:solidFill>
                  <a:srgbClr val="C00000"/>
                </a:solidFill>
                <a:effectLst/>
                <a:latin typeface="Arial" panose="020B0604020202020204" pitchFamily="34" charset="0"/>
                <a:ea typeface="Times New Roman" panose="02020603050405020304" pitchFamily="18" charset="0"/>
                <a:cs typeface="Arial" panose="020B0604020202020204" pitchFamily="34" charset="0"/>
              </a:rPr>
              <a:t> </a:t>
            </a:r>
            <a:r>
              <a:rPr lang="en-US" sz="1800" kern="0" dirty="0">
                <a:effectLst/>
                <a:latin typeface="Arial" panose="020B0604020202020204" pitchFamily="34" charset="0"/>
                <a:ea typeface="Times New Roman" panose="02020603050405020304" pitchFamily="18" charset="0"/>
                <a:cs typeface="Arial" panose="020B0604020202020204" pitchFamily="34" charset="0"/>
              </a:rPr>
              <a:t>exhibited differences in preparedness and response to fire emergencies.</a:t>
            </a:r>
          </a:p>
          <a:p>
            <a:pPr>
              <a:lnSpc>
                <a:spcPct val="120000"/>
              </a:lnSpc>
              <a:spcBef>
                <a:spcPts val="0"/>
              </a:spcBef>
              <a:spcAft>
                <a:spcPts val="600"/>
              </a:spcAft>
            </a:pPr>
            <a:r>
              <a:rPr lang="en-US" sz="1800" kern="0" dirty="0">
                <a:effectLst/>
                <a:latin typeface="Arial" panose="020B0604020202020204" pitchFamily="34" charset="0"/>
                <a:ea typeface="Times New Roman" panose="02020603050405020304" pitchFamily="18" charset="0"/>
                <a:cs typeface="Arial" panose="020B0604020202020204" pitchFamily="34" charset="0"/>
              </a:rPr>
              <a:t>Bryan (1981) suggested social roles or feelings of responsibility could override gender effect. A review of literature consequently needed to be carried out, to identify the occupants' and environmental parameters involved in emergency situations decision-making, and how they interact with each other</a:t>
            </a:r>
            <a:endParaRPr lang="en-US" sz="18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200" kern="100" dirty="0">
              <a:effectLst/>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1200" kern="100" dirty="0">
              <a:latin typeface="Arial" panose="020B060402020202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1000" kern="100" dirty="0">
                <a:effectLst/>
                <a:latin typeface="Arial" panose="020B0604020202020204" pitchFamily="34" charset="0"/>
                <a:ea typeface="Calibri" panose="020F0502020204030204" pitchFamily="34" charset="0"/>
                <a:cs typeface="Arial" panose="020B0604020202020204" pitchFamily="34" charset="0"/>
              </a:rPr>
              <a:t>Source: Tristan </a:t>
            </a:r>
            <a:r>
              <a:rPr lang="en-US" sz="1000" kern="100" dirty="0" err="1">
                <a:effectLst/>
                <a:latin typeface="Arial" panose="020B0604020202020204" pitchFamily="34" charset="0"/>
                <a:ea typeface="Calibri" panose="020F0502020204030204" pitchFamily="34" charset="0"/>
                <a:cs typeface="Arial" panose="020B0604020202020204" pitchFamily="34" charset="0"/>
              </a:rPr>
              <a:t>Planchais</a:t>
            </a:r>
            <a:r>
              <a:rPr lang="en-US" sz="1000" kern="100" dirty="0">
                <a:effectLst/>
                <a:latin typeface="Arial" panose="020B0604020202020204" pitchFamily="34" charset="0"/>
                <a:ea typeface="Calibri" panose="020F0502020204030204" pitchFamily="34" charset="0"/>
                <a:cs typeface="Arial" panose="020B0604020202020204" pitchFamily="34" charset="0"/>
              </a:rPr>
              <a:t>, 2010 </a:t>
            </a:r>
          </a:p>
        </p:txBody>
      </p:sp>
      <p:pic>
        <p:nvPicPr>
          <p:cNvPr id="6" name="Picture 5" descr="A group of multi coloured wooden stick figures">
            <a:extLst>
              <a:ext uri="{FF2B5EF4-FFF2-40B4-BE49-F238E27FC236}">
                <a16:creationId xmlns:a16="http://schemas.microsoft.com/office/drawing/2014/main" id="{E8DF126A-3EF0-C52C-4A20-07371FDD1BCF}"/>
              </a:ext>
            </a:extLst>
          </p:cNvPr>
          <p:cNvPicPr>
            <a:picLocks noChangeAspect="1"/>
          </p:cNvPicPr>
          <p:nvPr/>
        </p:nvPicPr>
        <p:blipFill rotWithShape="1">
          <a:blip r:embed="rId2"/>
          <a:srcRect l="12433" r="20946" b="1"/>
          <a:stretch/>
        </p:blipFill>
        <p:spPr>
          <a:xfrm>
            <a:off x="7675658" y="2093976"/>
            <a:ext cx="3941064" cy="4096512"/>
          </a:xfrm>
          <a:prstGeom prst="rect">
            <a:avLst/>
          </a:prstGeom>
        </p:spPr>
      </p:pic>
      <p:sp>
        <p:nvSpPr>
          <p:cNvPr id="8" name="TextBox 7">
            <a:extLst>
              <a:ext uri="{FF2B5EF4-FFF2-40B4-BE49-F238E27FC236}">
                <a16:creationId xmlns:a16="http://schemas.microsoft.com/office/drawing/2014/main" id="{4EFEC4AF-B897-1CF6-5194-DB4B884420B8}"/>
              </a:ext>
            </a:extLst>
          </p:cNvPr>
          <p:cNvSpPr txBox="1"/>
          <p:nvPr/>
        </p:nvSpPr>
        <p:spPr>
          <a:xfrm>
            <a:off x="677993" y="174472"/>
            <a:ext cx="6096000" cy="584775"/>
          </a:xfrm>
          <a:prstGeom prst="rect">
            <a:avLst/>
          </a:prstGeom>
          <a:noFill/>
        </p:spPr>
        <p:txBody>
          <a:bodyPr wrap="square">
            <a:spAutoFit/>
          </a:bodyPr>
          <a:lstStyle/>
          <a:p>
            <a:r>
              <a:rPr lang="en-US" sz="3200" dirty="0"/>
              <a:t> </a:t>
            </a:r>
            <a:r>
              <a:rPr lang="en-US" sz="3200" b="1" dirty="0">
                <a:latin typeface="Arial" panose="020B0604020202020204" pitchFamily="34" charset="0"/>
                <a:cs typeface="Arial" panose="020B0604020202020204" pitchFamily="34" charset="0"/>
              </a:rPr>
              <a:t>Infrequent Disasters Happen</a:t>
            </a:r>
            <a:endParaRPr lang="en-US" sz="3200" dirty="0"/>
          </a:p>
        </p:txBody>
      </p:sp>
      <p:sp>
        <p:nvSpPr>
          <p:cNvPr id="9" name="Title 9">
            <a:extLst>
              <a:ext uri="{FF2B5EF4-FFF2-40B4-BE49-F238E27FC236}">
                <a16:creationId xmlns:a16="http://schemas.microsoft.com/office/drawing/2014/main" id="{B582A438-B0D2-EAE0-A0E5-057F46ABB1CB}"/>
              </a:ext>
            </a:extLst>
          </p:cNvPr>
          <p:cNvSpPr>
            <a:spLocks noGrp="1"/>
          </p:cNvSpPr>
          <p:nvPr>
            <p:ph type="title"/>
          </p:nvPr>
        </p:nvSpPr>
        <p:spPr>
          <a:xfrm>
            <a:off x="748553" y="920520"/>
            <a:ext cx="10515600" cy="584775"/>
          </a:xfrm>
        </p:spPr>
        <p:txBody>
          <a:bodyPr>
            <a:normAutofit fontScale="90000"/>
          </a:bodyPr>
          <a:lstStyle/>
          <a:p>
            <a:r>
              <a:rPr lang="en-US" sz="2700" kern="100" dirty="0">
                <a:effectLst/>
                <a:latin typeface="Arial" panose="020B0604020202020204" pitchFamily="34" charset="0"/>
                <a:ea typeface="Calibri" panose="020F0502020204030204" pitchFamily="34" charset="0"/>
                <a:cs typeface="Arial" panose="020B0604020202020204" pitchFamily="34" charset="0"/>
              </a:rPr>
              <a:t>Occupant characteristics in decision-making for simulation of fire </a:t>
            </a:r>
            <a:r>
              <a:rPr lang="en-US" sz="2700" kern="100" dirty="0">
                <a:latin typeface="Calibri" panose="020F0502020204030204" pitchFamily="34" charset="0"/>
                <a:ea typeface="Calibri" panose="020F0502020204030204" pitchFamily="34" charset="0"/>
                <a:cs typeface="Times New Roman" panose="02020603050405020304" pitchFamily="18" charset="0"/>
              </a:rPr>
              <a:t>evacuation:</a:t>
            </a:r>
            <a:r>
              <a:rPr lang="en-US" sz="27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1" name="Footer Placeholder 3">
            <a:extLst>
              <a:ext uri="{FF2B5EF4-FFF2-40B4-BE49-F238E27FC236}">
                <a16:creationId xmlns:a16="http://schemas.microsoft.com/office/drawing/2014/main" id="{2329D162-5265-CF4B-8870-9CCEA81FBCC3}"/>
              </a:ext>
            </a:extLst>
          </p:cNvPr>
          <p:cNvSpPr txBox="1">
            <a:spLocks/>
          </p:cNvSpPr>
          <p:nvPr/>
        </p:nvSpPr>
        <p:spPr>
          <a:xfrm>
            <a:off x="807415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44057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25FEA-5759-6B56-908A-6E2FBBB2CD30}"/>
              </a:ext>
            </a:extLst>
          </p:cNvPr>
          <p:cNvSpPr>
            <a:spLocks noGrp="1"/>
          </p:cNvSpPr>
          <p:nvPr>
            <p:ph type="title"/>
          </p:nvPr>
        </p:nvSpPr>
        <p:spPr>
          <a:xfrm>
            <a:off x="193827" y="1549667"/>
            <a:ext cx="6852650" cy="1182492"/>
          </a:xfrm>
        </p:spPr>
        <p:txBody>
          <a:bodyPr>
            <a:noAutofit/>
          </a:bodyPr>
          <a:lstStyle/>
          <a:p>
            <a:pPr>
              <a:spcBef>
                <a:spcPts val="1200"/>
              </a:spcBef>
              <a:spcAft>
                <a:spcPts val="1200"/>
              </a:spcAft>
            </a:pPr>
            <a:r>
              <a:rPr lang="en-US" sz="3200" b="1" dirty="0">
                <a:latin typeface="+mn-lt"/>
                <a:cs typeface="Times New Roman" panose="02020603050405020304" pitchFamily="18" charset="0"/>
              </a:rPr>
              <a:t>Alarms, Lights, Buzzers Start:</a:t>
            </a:r>
            <a:br>
              <a:rPr lang="en-US" sz="3200" b="1" dirty="0">
                <a:latin typeface="+mn-lt"/>
                <a:cs typeface="Times New Roman" panose="02020603050405020304" pitchFamily="18" charset="0"/>
              </a:rPr>
            </a:br>
            <a:br>
              <a:rPr lang="en-US" sz="900" b="1" dirty="0">
                <a:latin typeface="+mn-lt"/>
                <a:cs typeface="Times New Roman" panose="02020603050405020304" pitchFamily="18" charset="0"/>
              </a:rPr>
            </a:br>
            <a:r>
              <a:rPr lang="en-US" sz="2400" i="1" dirty="0">
                <a:latin typeface="Times New Roman" panose="02020603050405020304" pitchFamily="18" charset="0"/>
                <a:cs typeface="Times New Roman" panose="02020603050405020304" pitchFamily="18" charset="0"/>
              </a:rPr>
              <a:t>“It’s just a drill . . .No need to be concerned.”</a:t>
            </a:r>
            <a:br>
              <a:rPr lang="en-US" sz="2800" dirty="0">
                <a:latin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0A2E41FF-81F3-B9F3-D71B-C8CEFDDFDD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99"/>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6F9D67B-313D-6297-F460-054420171944}"/>
              </a:ext>
            </a:extLst>
          </p:cNvPr>
          <p:cNvSpPr txBox="1">
            <a:spLocks/>
          </p:cNvSpPr>
          <p:nvPr/>
        </p:nvSpPr>
        <p:spPr>
          <a:xfrm>
            <a:off x="125931" y="268872"/>
            <a:ext cx="10515600" cy="1280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Infrequent Disasters Happen</a:t>
            </a:r>
            <a:endParaRPr lang="en-US" sz="4000" b="1" i="1" dirty="0"/>
          </a:p>
        </p:txBody>
      </p:sp>
      <p:cxnSp>
        <p:nvCxnSpPr>
          <p:cNvPr id="6" name="Straight Connector 5">
            <a:extLst>
              <a:ext uri="{FF2B5EF4-FFF2-40B4-BE49-F238E27FC236}">
                <a16:creationId xmlns:a16="http://schemas.microsoft.com/office/drawing/2014/main" id="{065B1D89-8583-E94A-EAAE-86078AFF6651}"/>
              </a:ext>
            </a:extLst>
          </p:cNvPr>
          <p:cNvCxnSpPr/>
          <p:nvPr/>
        </p:nvCxnSpPr>
        <p:spPr>
          <a:xfrm>
            <a:off x="193827" y="1297429"/>
            <a:ext cx="6776185"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9" name="Footer Placeholder 3">
            <a:extLst>
              <a:ext uri="{FF2B5EF4-FFF2-40B4-BE49-F238E27FC236}">
                <a16:creationId xmlns:a16="http://schemas.microsoft.com/office/drawing/2014/main" id="{1F802B77-3DEF-7589-5E3E-EB8AA928484F}"/>
              </a:ext>
            </a:extLst>
          </p:cNvPr>
          <p:cNvSpPr txBox="1">
            <a:spLocks/>
          </p:cNvSpPr>
          <p:nvPr/>
        </p:nvSpPr>
        <p:spPr>
          <a:xfrm>
            <a:off x="-1132601"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
        <p:nvSpPr>
          <p:cNvPr id="3" name="Content Placeholder 2">
            <a:extLst>
              <a:ext uri="{FF2B5EF4-FFF2-40B4-BE49-F238E27FC236}">
                <a16:creationId xmlns:a16="http://schemas.microsoft.com/office/drawing/2014/main" id="{5CB7959D-1E95-E319-D0B9-7B730F2D7C30}"/>
              </a:ext>
            </a:extLst>
          </p:cNvPr>
          <p:cNvSpPr>
            <a:spLocks noGrp="1"/>
          </p:cNvSpPr>
          <p:nvPr>
            <p:ph sz="half" idx="1"/>
          </p:nvPr>
        </p:nvSpPr>
        <p:spPr>
          <a:xfrm>
            <a:off x="730858" y="2578224"/>
            <a:ext cx="6767881" cy="4005499"/>
          </a:xfrm>
        </p:spPr>
        <p:txBody>
          <a:bodyPr>
            <a:normAutofit fontScale="77500" lnSpcReduction="20000"/>
          </a:bodyPr>
          <a:lstStyle/>
          <a:p>
            <a:r>
              <a:rPr lang="en-US" i="1" dirty="0"/>
              <a:t>“Is that smoke I smell?”</a:t>
            </a:r>
          </a:p>
          <a:p>
            <a:r>
              <a:rPr lang="en-US" i="1" dirty="0"/>
              <a:t>“Where/how do I get out?”</a:t>
            </a:r>
          </a:p>
          <a:p>
            <a:r>
              <a:rPr lang="en-US" i="1" dirty="0"/>
              <a:t>“Who else is in harm’s way?”</a:t>
            </a:r>
          </a:p>
          <a:p>
            <a:r>
              <a:rPr lang="en-US" i="1" dirty="0"/>
              <a:t>“Is this my day or evening class?”</a:t>
            </a:r>
          </a:p>
          <a:p>
            <a:r>
              <a:rPr lang="en-US" i="1" dirty="0"/>
              <a:t>“I’m in the bathroom, what’s up?”</a:t>
            </a:r>
          </a:p>
          <a:p>
            <a:r>
              <a:rPr lang="en-US" i="1" dirty="0"/>
              <a:t>“Why sounds of running feet?”</a:t>
            </a:r>
            <a:endParaRPr lang="en-US" dirty="0"/>
          </a:p>
          <a:p>
            <a:r>
              <a:rPr lang="en-US" i="1" dirty="0"/>
              <a:t>“Desks knocked over.”</a:t>
            </a:r>
            <a:endParaRPr lang="en-US" dirty="0"/>
          </a:p>
          <a:p>
            <a:r>
              <a:rPr lang="en-US" i="1" dirty="0"/>
              <a:t>“Not sure which way to go.”</a:t>
            </a:r>
            <a:endParaRPr lang="en-US" dirty="0"/>
          </a:p>
          <a:p>
            <a:r>
              <a:rPr lang="en-US" i="1" dirty="0"/>
              <a:t>“Everyone is just running.”</a:t>
            </a:r>
          </a:p>
          <a:p>
            <a:r>
              <a:rPr lang="en-US" i="1" dirty="0"/>
              <a:t>“Some are screaming for help, but I can’t see them.”</a:t>
            </a:r>
            <a:endParaRPr lang="en-US" dirty="0"/>
          </a:p>
        </p:txBody>
      </p:sp>
    </p:spTree>
    <p:extLst>
      <p:ext uri="{BB962C8B-B14F-4D97-AF65-F5344CB8AC3E}">
        <p14:creationId xmlns:p14="http://schemas.microsoft.com/office/powerpoint/2010/main" val="3141138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8572CEC-CE40-E864-B7BB-F1BD5D753B6F}"/>
              </a:ext>
            </a:extLst>
          </p:cNvPr>
          <p:cNvSpPr>
            <a:spLocks noGrp="1"/>
          </p:cNvSpPr>
          <p:nvPr>
            <p:ph type="title"/>
          </p:nvPr>
        </p:nvSpPr>
        <p:spPr>
          <a:xfrm>
            <a:off x="5297761" y="329184"/>
            <a:ext cx="6791569" cy="1783080"/>
          </a:xfrm>
        </p:spPr>
        <p:txBody>
          <a:bodyPr anchor="b">
            <a:normAutofit/>
          </a:bodyPr>
          <a:lstStyle/>
          <a:p>
            <a:r>
              <a:rPr lang="en-US" sz="3800" b="1" dirty="0">
                <a:latin typeface="Arial" panose="020B0604020202020204" pitchFamily="34" charset="0"/>
                <a:cs typeface="Arial" panose="020B0604020202020204" pitchFamily="34" charset="0"/>
              </a:rPr>
              <a:t>Infrequent </a:t>
            </a:r>
            <a:r>
              <a:rPr lang="en-US" sz="3800" b="1" i="0" dirty="0">
                <a:effectLst/>
                <a:latin typeface="Arial" panose="020B0604020202020204" pitchFamily="34" charset="0"/>
              </a:rPr>
              <a:t>Disasters Happen</a:t>
            </a:r>
            <a:r>
              <a:rPr lang="en-US" sz="3800" b="1" i="0" dirty="0">
                <a:effectLst/>
                <a:latin typeface="Times New Roman" panose="02020603050405020304" pitchFamily="18" charset="0"/>
                <a:cs typeface="Times New Roman" panose="02020603050405020304" pitchFamily="18" charset="0"/>
              </a:rPr>
              <a:t> </a:t>
            </a:r>
            <a:br>
              <a:rPr lang="en-US" sz="3800" b="1" i="0" dirty="0">
                <a:effectLst/>
                <a:latin typeface="Times New Roman" panose="02020603050405020304" pitchFamily="18" charset="0"/>
                <a:cs typeface="Times New Roman" panose="02020603050405020304" pitchFamily="18" charset="0"/>
              </a:rPr>
            </a:br>
            <a:endParaRPr lang="en-US" sz="3800" b="1" i="1" dirty="0">
              <a:latin typeface="Times New Roman" panose="02020603050405020304" pitchFamily="18" charset="0"/>
              <a:cs typeface="Times New Roman" panose="02020603050405020304" pitchFamily="18" charset="0"/>
            </a:endParaRPr>
          </a:p>
        </p:txBody>
      </p:sp>
      <p:pic>
        <p:nvPicPr>
          <p:cNvPr id="7" name="Picture 6" descr="Many question marks on black background">
            <a:extLst>
              <a:ext uri="{FF2B5EF4-FFF2-40B4-BE49-F238E27FC236}">
                <a16:creationId xmlns:a16="http://schemas.microsoft.com/office/drawing/2014/main" id="{B956123B-16AF-D8E7-4E7A-B932D00A128F}"/>
              </a:ext>
            </a:extLst>
          </p:cNvPr>
          <p:cNvPicPr>
            <a:picLocks noChangeAspect="1"/>
          </p:cNvPicPr>
          <p:nvPr/>
        </p:nvPicPr>
        <p:blipFill rotWithShape="1">
          <a:blip r:embed="rId2"/>
          <a:srcRect l="58573" r="2"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C94B143-3F33-5BC7-8698-51827B0F6708}"/>
              </a:ext>
            </a:extLst>
          </p:cNvPr>
          <p:cNvSpPr>
            <a:spLocks noGrp="1"/>
          </p:cNvSpPr>
          <p:nvPr>
            <p:ph idx="1"/>
          </p:nvPr>
        </p:nvSpPr>
        <p:spPr>
          <a:xfrm>
            <a:off x="5297593" y="2547703"/>
            <a:ext cx="6251110" cy="3483864"/>
          </a:xfrm>
        </p:spPr>
        <p:txBody>
          <a:bodyPr>
            <a:normAutofit fontScale="62500" lnSpcReduction="20000"/>
          </a:bodyPr>
          <a:lstStyle/>
          <a:p>
            <a:pPr marL="0" indent="0">
              <a:buNone/>
            </a:pPr>
            <a:endParaRPr lang="en-US" sz="1200" b="1" dirty="0">
              <a:latin typeface="Arial" panose="020B0604020202020204" pitchFamily="34" charset="0"/>
              <a:cs typeface="Arial" panose="020B0604020202020204" pitchFamily="34" charset="0"/>
            </a:endParaRPr>
          </a:p>
          <a:p>
            <a:pPr marL="0" indent="0">
              <a:lnSpc>
                <a:spcPct val="120000"/>
              </a:lnSpc>
              <a:buNone/>
            </a:pPr>
            <a:r>
              <a:rPr lang="en-US" sz="3400" b="1" dirty="0">
                <a:latin typeface="Arial" panose="020B0604020202020204" pitchFamily="34" charset="0"/>
                <a:cs typeface="Arial" panose="020B0604020202020204" pitchFamily="34" charset="0"/>
              </a:rPr>
              <a:t>Question</a:t>
            </a:r>
            <a:r>
              <a:rPr lang="en-US" sz="3400" dirty="0">
                <a:latin typeface="Arial" panose="020B0604020202020204" pitchFamily="34" charset="0"/>
                <a:cs typeface="Arial" panose="020B0604020202020204" pitchFamily="34" charset="0"/>
              </a:rPr>
              <a:t>:  </a:t>
            </a:r>
          </a:p>
          <a:p>
            <a:pPr marL="0" indent="0">
              <a:lnSpc>
                <a:spcPct val="120000"/>
              </a:lnSpc>
              <a:buNone/>
            </a:pPr>
            <a:r>
              <a:rPr lang="en-US" sz="3400" dirty="0">
                <a:latin typeface="Arial" panose="020B0604020202020204" pitchFamily="34" charset="0"/>
                <a:cs typeface="Arial" panose="020B0604020202020204" pitchFamily="34" charset="0"/>
              </a:rPr>
              <a:t>What’s the </a:t>
            </a:r>
            <a:r>
              <a:rPr lang="en-US" sz="3400" i="1" dirty="0">
                <a:solidFill>
                  <a:srgbClr val="C00000"/>
                </a:solidFill>
                <a:latin typeface="Arial" panose="020B0604020202020204" pitchFamily="34" charset="0"/>
                <a:cs typeface="Arial" panose="020B0604020202020204" pitchFamily="34" charset="0"/>
              </a:rPr>
              <a:t>“</a:t>
            </a:r>
            <a:r>
              <a:rPr lang="en-US" sz="3400" b="1" i="1" dirty="0">
                <a:solidFill>
                  <a:srgbClr val="C00000"/>
                </a:solidFill>
                <a:latin typeface="Arial" panose="020B0604020202020204" pitchFamily="34" charset="0"/>
                <a:cs typeface="Arial" panose="020B0604020202020204" pitchFamily="34" charset="0"/>
              </a:rPr>
              <a:t>Missing Link” </a:t>
            </a:r>
            <a:r>
              <a:rPr lang="en-US" sz="3400" dirty="0">
                <a:latin typeface="Arial" panose="020B0604020202020204" pitchFamily="34" charset="0"/>
                <a:cs typeface="Arial" panose="020B0604020202020204" pitchFamily="34" charset="0"/>
              </a:rPr>
              <a:t>to raise the level of fire evacuation safety?     </a:t>
            </a:r>
          </a:p>
          <a:p>
            <a:pPr marL="0" indent="0">
              <a:lnSpc>
                <a:spcPct val="120000"/>
              </a:lnSpc>
              <a:buNone/>
            </a:pPr>
            <a:r>
              <a:rPr lang="en-US" sz="3400" dirty="0">
                <a:latin typeface="Arial" panose="020B0604020202020204" pitchFamily="34" charset="0"/>
                <a:cs typeface="Arial" panose="020B0604020202020204" pitchFamily="34" charset="0"/>
              </a:rPr>
              <a:t>  </a:t>
            </a:r>
          </a:p>
          <a:p>
            <a:pPr marL="0" indent="0">
              <a:lnSpc>
                <a:spcPct val="120000"/>
              </a:lnSpc>
              <a:buNone/>
            </a:pPr>
            <a:r>
              <a:rPr lang="en-US" sz="3400" b="1" dirty="0">
                <a:latin typeface="Arial" panose="020B0604020202020204" pitchFamily="34" charset="0"/>
                <a:cs typeface="Arial" panose="020B0604020202020204" pitchFamily="34" charset="0"/>
              </a:rPr>
              <a:t>Answer</a:t>
            </a:r>
            <a:r>
              <a:rPr lang="en-US" sz="3400" dirty="0">
                <a:latin typeface="Arial" panose="020B0604020202020204" pitchFamily="34" charset="0"/>
                <a:cs typeface="Arial" panose="020B0604020202020204" pitchFamily="34" charset="0"/>
              </a:rPr>
              <a:t>: </a:t>
            </a:r>
          </a:p>
          <a:p>
            <a:pPr marL="0" indent="0">
              <a:lnSpc>
                <a:spcPct val="120000"/>
              </a:lnSpc>
              <a:buNone/>
            </a:pPr>
            <a:r>
              <a:rPr lang="en-US" sz="3400" dirty="0">
                <a:latin typeface="Arial" panose="020B0604020202020204" pitchFamily="34" charset="0"/>
                <a:cs typeface="Arial" panose="020B0604020202020204" pitchFamily="34" charset="0"/>
              </a:rPr>
              <a:t>The lack of inter-organizational/ interdisciplinary harmony within and across traditional public and private organizational boundaries!</a:t>
            </a:r>
          </a:p>
          <a:p>
            <a:pPr marL="0" indent="0">
              <a:buNone/>
            </a:pPr>
            <a:endParaRPr lang="en-US" sz="1200" b="1" i="0" dirty="0">
              <a:effectLst/>
              <a:latin typeface="DM Sans" panose="020F0502020204030204" pitchFamily="2" charset="0"/>
              <a:hlinkClick r:id="rId3">
                <a:extLst>
                  <a:ext uri="{A12FA001-AC4F-418D-AE19-62706E023703}">
                    <ahyp:hlinkClr xmlns:ahyp="http://schemas.microsoft.com/office/drawing/2018/hyperlinkcolor" val="tx"/>
                  </a:ext>
                </a:extLst>
              </a:hlinkClick>
            </a:endParaRPr>
          </a:p>
        </p:txBody>
      </p:sp>
      <p:sp>
        <p:nvSpPr>
          <p:cNvPr id="5" name="Footer Placeholder 4">
            <a:extLst>
              <a:ext uri="{FF2B5EF4-FFF2-40B4-BE49-F238E27FC236}">
                <a16:creationId xmlns:a16="http://schemas.microsoft.com/office/drawing/2014/main" id="{26739A54-6DE8-9662-AF0B-DEFA4686123B}"/>
              </a:ext>
            </a:extLst>
          </p:cNvPr>
          <p:cNvSpPr>
            <a:spLocks noGrp="1"/>
          </p:cNvSpPr>
          <p:nvPr>
            <p:ph type="ftr" sz="quarter" idx="11"/>
          </p:nvPr>
        </p:nvSpPr>
        <p:spPr>
          <a:xfrm>
            <a:off x="9109366" y="6467007"/>
            <a:ext cx="4114800" cy="365125"/>
          </a:xfrm>
        </p:spPr>
        <p:txBody>
          <a:bodyPr>
            <a:normAutofit/>
          </a:bodyPr>
          <a:lstStyle/>
          <a:p>
            <a:pPr algn="l">
              <a:spcAft>
                <a:spcPts val="600"/>
              </a:spcAft>
            </a:pPr>
            <a:r>
              <a:rPr lang="en-US" dirty="0"/>
              <a:t>Management Quality By Design, Inc. © 2023</a:t>
            </a:r>
          </a:p>
        </p:txBody>
      </p:sp>
    </p:spTree>
    <p:extLst>
      <p:ext uri="{BB962C8B-B14F-4D97-AF65-F5344CB8AC3E}">
        <p14:creationId xmlns:p14="http://schemas.microsoft.com/office/powerpoint/2010/main" val="945634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EC654-CFA7-ED85-472F-07A268844EFF}"/>
              </a:ext>
            </a:extLst>
          </p:cNvPr>
          <p:cNvSpPr>
            <a:spLocks noGrp="1"/>
          </p:cNvSpPr>
          <p:nvPr>
            <p:ph type="title"/>
          </p:nvPr>
        </p:nvSpPr>
        <p:spPr>
          <a:xfrm>
            <a:off x="304801" y="136526"/>
            <a:ext cx="10515600" cy="1160934"/>
          </a:xfrm>
        </p:spPr>
        <p:txBody>
          <a:bodyPr>
            <a:normAutofit fontScale="90000"/>
          </a:bodyPr>
          <a:lstStyle/>
          <a:p>
            <a:r>
              <a:rPr lang="en-US" sz="2400" b="1" i="1" dirty="0">
                <a:latin typeface="Times New Roman" panose="02020603050405020304" pitchFamily="18" charset="0"/>
                <a:cs typeface="Times New Roman" panose="02020603050405020304" pitchFamily="18" charset="0"/>
              </a:rPr>
              <a:t>                               </a:t>
            </a:r>
            <a:br>
              <a:rPr lang="en-US" sz="2400" b="1" i="1" dirty="0">
                <a:latin typeface="Times New Roman" panose="02020603050405020304" pitchFamily="18" charset="0"/>
                <a:cs typeface="Times New Roman" panose="02020603050405020304" pitchFamily="18" charset="0"/>
              </a:rPr>
            </a:br>
            <a:r>
              <a:rPr lang="en-US" sz="3100" b="1" dirty="0">
                <a:latin typeface="Arial" panose="020B0604020202020204" pitchFamily="34" charset="0"/>
                <a:cs typeface="Arial" panose="020B0604020202020204" pitchFamily="34" charset="0"/>
              </a:rPr>
              <a:t>System of Collaborative Safety</a:t>
            </a:r>
            <a:r>
              <a:rPr lang="en-US" sz="2400" b="1" dirty="0">
                <a:latin typeface="Arial" panose="020B0604020202020204" pitchFamily="34" charset="0"/>
                <a:cs typeface="Arial" panose="020B0604020202020204" pitchFamily="34" charset="0"/>
              </a:rPr>
              <a:t>: </a:t>
            </a:r>
            <a:br>
              <a:rPr lang="en-US" sz="2400" b="1" dirty="0">
                <a:latin typeface="Arial" panose="020B0604020202020204" pitchFamily="34" charset="0"/>
                <a:cs typeface="Arial" panose="020B0604020202020204" pitchFamily="34" charset="0"/>
              </a:rPr>
            </a:br>
            <a:r>
              <a:rPr lang="en-US" sz="2400" b="1" dirty="0">
                <a:latin typeface="Arial" panose="020B0604020202020204" pitchFamily="34" charset="0"/>
                <a:cs typeface="Arial" panose="020B0604020202020204" pitchFamily="34" charset="0"/>
              </a:rPr>
              <a:t>Roles, Responsibilities, &amp; Authority</a:t>
            </a:r>
            <a:br>
              <a:rPr lang="en-US" sz="2400" b="1" i="1" dirty="0">
                <a:latin typeface="Times New Roman" panose="02020603050405020304" pitchFamily="18" charset="0"/>
                <a:cs typeface="Times New Roman" panose="02020603050405020304" pitchFamily="18" charset="0"/>
              </a:rPr>
            </a:br>
            <a:r>
              <a:rPr lang="en-US" sz="2400" b="1" i="1" dirty="0">
                <a:latin typeface="Times New Roman" panose="02020603050405020304" pitchFamily="18" charset="0"/>
                <a:cs typeface="Times New Roman" panose="02020603050405020304" pitchFamily="18" charset="0"/>
              </a:rPr>
              <a:t>                                      </a:t>
            </a:r>
            <a:endParaRPr lang="en-US" sz="2400" b="1" dirty="0">
              <a:latin typeface="Times New Roman" panose="02020603050405020304" pitchFamily="18" charset="0"/>
              <a:cs typeface="Times New Roman" panose="02020603050405020304" pitchFamily="18" charset="0"/>
            </a:endParaRPr>
          </a:p>
        </p:txBody>
      </p:sp>
      <p:pic>
        <p:nvPicPr>
          <p:cNvPr id="4" name="Content Placeholder 3" descr="Watch Escapements Diagrams &amp; Pictures">
            <a:extLst>
              <a:ext uri="{FF2B5EF4-FFF2-40B4-BE49-F238E27FC236}">
                <a16:creationId xmlns:a16="http://schemas.microsoft.com/office/drawing/2014/main" id="{800F3164-1000-7C39-FA29-C1CBCA7303A7}"/>
              </a:ext>
            </a:extLst>
          </p:cNvPr>
          <p:cNvPicPr>
            <a:picLocks noGrp="1" noChangeAspect="1"/>
          </p:cNvPicPr>
          <p:nvPr>
            <p:ph idx="1"/>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75115" y="688874"/>
            <a:ext cx="9485265" cy="6032600"/>
          </a:xfrm>
          <a:prstGeom prst="rect">
            <a:avLst/>
          </a:prstGeom>
          <a:noFill/>
          <a:ln>
            <a:noFill/>
          </a:ln>
        </p:spPr>
      </p:pic>
      <p:cxnSp>
        <p:nvCxnSpPr>
          <p:cNvPr id="3" name="Straight Connector 2">
            <a:extLst>
              <a:ext uri="{FF2B5EF4-FFF2-40B4-BE49-F238E27FC236}">
                <a16:creationId xmlns:a16="http://schemas.microsoft.com/office/drawing/2014/main" id="{8A38E9DC-75C7-A574-3DAC-DCB5653628D0}"/>
              </a:ext>
            </a:extLst>
          </p:cNvPr>
          <p:cNvCxnSpPr>
            <a:cxnSpLocks/>
          </p:cNvCxnSpPr>
          <p:nvPr/>
        </p:nvCxnSpPr>
        <p:spPr>
          <a:xfrm>
            <a:off x="400656" y="1297460"/>
            <a:ext cx="4715630"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8" name="Footer Placeholder 4">
            <a:extLst>
              <a:ext uri="{FF2B5EF4-FFF2-40B4-BE49-F238E27FC236}">
                <a16:creationId xmlns:a16="http://schemas.microsoft.com/office/drawing/2014/main" id="{C4035FE1-6A19-F4A0-CD4D-F8F34E80EFA0}"/>
              </a:ext>
            </a:extLst>
          </p:cNvPr>
          <p:cNvSpPr>
            <a:spLocks noGrp="1"/>
          </p:cNvSpPr>
          <p:nvPr>
            <p:ph type="ftr" sz="quarter" idx="11"/>
          </p:nvPr>
        </p:nvSpPr>
        <p:spPr>
          <a:xfrm>
            <a:off x="0" y="6492875"/>
            <a:ext cx="4114800" cy="365125"/>
          </a:xfrm>
        </p:spPr>
        <p:txBody>
          <a:bodyPr>
            <a:normAutofit/>
          </a:bodyPr>
          <a:lstStyle/>
          <a:p>
            <a:pPr algn="l">
              <a:spcAft>
                <a:spcPts val="600"/>
              </a:spcAft>
            </a:pPr>
            <a:r>
              <a:rPr lang="en-US" dirty="0"/>
              <a:t>Management Quality By Design, Inc. © 2023</a:t>
            </a:r>
          </a:p>
        </p:txBody>
      </p:sp>
    </p:spTree>
    <p:extLst>
      <p:ext uri="{BB962C8B-B14F-4D97-AF65-F5344CB8AC3E}">
        <p14:creationId xmlns:p14="http://schemas.microsoft.com/office/powerpoint/2010/main" val="3780430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A3D1A3-7CC8-3426-94ED-0C2A699C94C2}"/>
              </a:ext>
            </a:extLst>
          </p:cNvPr>
          <p:cNvSpPr>
            <a:spLocks noGrp="1"/>
          </p:cNvSpPr>
          <p:nvPr>
            <p:ph type="title"/>
          </p:nvPr>
        </p:nvSpPr>
        <p:spPr>
          <a:xfrm>
            <a:off x="838200" y="365125"/>
            <a:ext cx="10515600" cy="1325563"/>
          </a:xfrm>
        </p:spPr>
        <p:txBody>
          <a:bodyPr>
            <a:normAutofit/>
          </a:bodyPr>
          <a:lstStyle/>
          <a:p>
            <a:r>
              <a:rPr lang="en-US" sz="5400" b="1">
                <a:latin typeface="Arial" panose="020B0604020202020204" pitchFamily="34" charset="0"/>
                <a:cs typeface="Arial" panose="020B0604020202020204" pitchFamily="34" charset="0"/>
              </a:rPr>
              <a:t>Infrequent</a:t>
            </a:r>
            <a:r>
              <a:rPr lang="en-US" sz="5400" b="1" i="0">
                <a:effectLst/>
                <a:latin typeface="Arial" panose="020B0604020202020204" pitchFamily="34" charset="0"/>
              </a:rPr>
              <a:t> Disasters Happen</a:t>
            </a:r>
            <a:endParaRPr lang="en-US" sz="5400"/>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912B2C63-3913-4CC5-CF1D-475BEB3B8CCA}"/>
              </a:ext>
            </a:extLst>
          </p:cNvPr>
          <p:cNvGraphicFramePr>
            <a:graphicFrameLocks noGrp="1"/>
          </p:cNvGraphicFramePr>
          <p:nvPr>
            <p:ph idx="1"/>
            <p:extLst>
              <p:ext uri="{D42A27DB-BD31-4B8C-83A1-F6EECF244321}">
                <p14:modId xmlns:p14="http://schemas.microsoft.com/office/powerpoint/2010/main" val="401483577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B6727B9E-C01C-6C45-4BD8-E3661BDEB70E}"/>
              </a:ext>
            </a:extLst>
          </p:cNvPr>
          <p:cNvSpPr txBox="1"/>
          <p:nvPr/>
        </p:nvSpPr>
        <p:spPr>
          <a:xfrm>
            <a:off x="8305800" y="5992297"/>
            <a:ext cx="6096000" cy="369332"/>
          </a:xfrm>
          <a:prstGeom prst="rect">
            <a:avLst/>
          </a:prstGeom>
          <a:noFill/>
        </p:spPr>
        <p:txBody>
          <a:bodyPr wrap="square">
            <a:spAutoFit/>
          </a:bodyPr>
          <a:lstStyle/>
          <a:p>
            <a:r>
              <a:rPr lang="en-US" sz="1800" dirty="0">
                <a:solidFill>
                  <a:srgbClr val="000000"/>
                </a:solidFill>
                <a:latin typeface="Arial" panose="020B0604020202020204" pitchFamily="34" charset="0"/>
                <a:cs typeface="Arial" panose="020B0604020202020204" pitchFamily="34" charset="0"/>
              </a:rPr>
              <a:t> </a:t>
            </a:r>
            <a:r>
              <a:rPr lang="en-US" sz="1800" b="0" dirty="0">
                <a:solidFill>
                  <a:srgbClr val="000000"/>
                </a:solidFill>
                <a:effectLst/>
                <a:latin typeface="Arial" panose="020B0604020202020204" pitchFamily="34" charset="0"/>
                <a:cs typeface="Arial" panose="020B0604020202020204" pitchFamily="34" charset="0"/>
              </a:rPr>
              <a:t>– Captain, ‘Cool Hand Luke’</a:t>
            </a:r>
            <a:endParaRPr lang="en-US" dirty="0"/>
          </a:p>
        </p:txBody>
      </p:sp>
      <p:sp>
        <p:nvSpPr>
          <p:cNvPr id="8" name="Footer Placeholder 4">
            <a:extLst>
              <a:ext uri="{FF2B5EF4-FFF2-40B4-BE49-F238E27FC236}">
                <a16:creationId xmlns:a16="http://schemas.microsoft.com/office/drawing/2014/main" id="{B6412C22-4251-5E9A-C7D7-C78042DE69B1}"/>
              </a:ext>
            </a:extLst>
          </p:cNvPr>
          <p:cNvSpPr>
            <a:spLocks noGrp="1"/>
          </p:cNvSpPr>
          <p:nvPr>
            <p:ph type="ftr" sz="quarter" idx="11"/>
          </p:nvPr>
        </p:nvSpPr>
        <p:spPr>
          <a:xfrm>
            <a:off x="0" y="6492875"/>
            <a:ext cx="4114800" cy="365125"/>
          </a:xfrm>
        </p:spPr>
        <p:txBody>
          <a:bodyPr>
            <a:normAutofit/>
          </a:bodyPr>
          <a:lstStyle/>
          <a:p>
            <a:pPr algn="l">
              <a:spcAft>
                <a:spcPts val="600"/>
              </a:spcAft>
            </a:pPr>
            <a:r>
              <a:rPr lang="en-US" dirty="0"/>
              <a:t>Management Quality By Design, Inc. © 2023</a:t>
            </a:r>
          </a:p>
        </p:txBody>
      </p:sp>
    </p:spTree>
    <p:extLst>
      <p:ext uri="{BB962C8B-B14F-4D97-AF65-F5344CB8AC3E}">
        <p14:creationId xmlns:p14="http://schemas.microsoft.com/office/powerpoint/2010/main" val="2412607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25F73EC-3E8C-173D-EEF8-18FFDED198CA}"/>
              </a:ext>
            </a:extLst>
          </p:cNvPr>
          <p:cNvSpPr>
            <a:spLocks noGrp="1"/>
          </p:cNvSpPr>
          <p:nvPr>
            <p:ph type="title"/>
          </p:nvPr>
        </p:nvSpPr>
        <p:spPr>
          <a:xfrm>
            <a:off x="283030" y="326571"/>
            <a:ext cx="3454360" cy="5449761"/>
          </a:xfrm>
        </p:spPr>
        <p:txBody>
          <a:bodyPr anchor="t">
            <a:normAutofit/>
          </a:bodyPr>
          <a:lstStyle/>
          <a:p>
            <a:pPr marL="0" marR="0" fontAlgn="base">
              <a:spcBef>
                <a:spcPts val="0"/>
              </a:spcBef>
              <a:spcAft>
                <a:spcPts val="800"/>
              </a:spcAft>
            </a:pPr>
            <a:r>
              <a:rPr lang="en-US" sz="3200" b="1" dirty="0">
                <a:solidFill>
                  <a:srgbClr val="FFFFFF"/>
                </a:solidFill>
                <a:latin typeface="Arial" panose="020B0604020202020204" pitchFamily="34" charset="0"/>
                <a:cs typeface="Arial" panose="020B0604020202020204" pitchFamily="34" charset="0"/>
              </a:rPr>
              <a:t>Infrequent</a:t>
            </a:r>
            <a:r>
              <a:rPr lang="en-US" sz="3200" b="1" i="0" dirty="0">
                <a:solidFill>
                  <a:srgbClr val="FFFFFF"/>
                </a:solidFill>
                <a:effectLst/>
                <a:latin typeface="Arial" panose="020B0604020202020204" pitchFamily="34" charset="0"/>
              </a:rPr>
              <a:t> Disasters Happen:</a:t>
            </a:r>
            <a:br>
              <a:rPr lang="en-US" sz="3200" b="1" i="0" dirty="0">
                <a:solidFill>
                  <a:srgbClr val="FFFFFF"/>
                </a:solidFill>
                <a:effectLst/>
                <a:latin typeface="Arial" panose="020B0604020202020204" pitchFamily="34" charset="0"/>
              </a:rPr>
            </a:br>
            <a:br>
              <a:rPr lang="en-US" sz="3200" i="1" dirty="0">
                <a:solidFill>
                  <a:srgbClr val="FFFFFF"/>
                </a:solidFill>
                <a:latin typeface="Times New Roman" panose="02020603050405020304" pitchFamily="18" charset="0"/>
                <a:cs typeface="Times New Roman" panose="02020603050405020304" pitchFamily="18" charset="0"/>
              </a:rPr>
            </a:br>
            <a:r>
              <a:rPr lang="en-US" sz="3200" b="1" i="1" dirty="0">
                <a:solidFill>
                  <a:srgbClr val="FFFFFF"/>
                </a:solidFill>
                <a:latin typeface="Arial" panose="020B0604020202020204" pitchFamily="34" charset="0"/>
                <a:cs typeface="Arial" panose="020B0604020202020204" pitchFamily="34" charset="0"/>
              </a:rPr>
              <a:t>Becoming Interdisciplinary</a:t>
            </a:r>
            <a:br>
              <a:rPr lang="en-US" sz="2200" b="1" dirty="0">
                <a:solidFill>
                  <a:srgbClr val="FFFFFF"/>
                </a:solidFill>
                <a:latin typeface="Arial" panose="020B0604020202020204" pitchFamily="34" charset="0"/>
                <a:cs typeface="Arial" panose="020B0604020202020204" pitchFamily="34" charset="0"/>
              </a:rPr>
            </a:br>
            <a:br>
              <a:rPr lang="en-US" sz="2200" kern="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br>
            <a:br>
              <a:rPr lang="en-US" sz="2200" kern="0" dirty="0">
                <a:solidFill>
                  <a:srgbClr val="FFFFFF"/>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en-US" sz="2200" b="1" u="sng" kern="0" dirty="0">
                <a:solidFill>
                  <a:srgbClr val="FFFF00"/>
                </a:solidFill>
                <a:effectLst/>
                <a:latin typeface="Arial" panose="020B0604020202020204" pitchFamily="34" charset="0"/>
                <a:ea typeface="Times New Roman" panose="02020603050405020304" pitchFamily="18" charset="0"/>
                <a:cs typeface="Arial" panose="020B0604020202020204" pitchFamily="34" charset="0"/>
                <a:hlinkClick r:id="rId2">
                  <a:extLst>
                    <a:ext uri="{A12FA001-AC4F-418D-AE19-62706E023703}">
                      <ahyp:hlinkClr xmlns:ahyp="http://schemas.microsoft.com/office/drawing/2018/hyperlinkcolor" val="tx"/>
                    </a:ext>
                  </a:extLst>
                </a:hlinkClick>
              </a:rPr>
              <a:t>adjective</a:t>
            </a:r>
            <a:r>
              <a:rPr lang="en-US" sz="2200" b="1" u="sng" kern="100" dirty="0">
                <a:solidFill>
                  <a:srgbClr val="FFFF00"/>
                </a:solidFill>
                <a:latin typeface="Arial" panose="020B0604020202020204" pitchFamily="34" charset="0"/>
                <a:ea typeface="Times New Roman" panose="02020603050405020304" pitchFamily="18" charset="0"/>
                <a:cs typeface="Arial" panose="020B0604020202020204" pitchFamily="34" charset="0"/>
              </a:rPr>
              <a:t>: </a:t>
            </a:r>
            <a:r>
              <a:rPr lang="en-US" sz="22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in·​</a:t>
            </a:r>
            <a:r>
              <a:rPr lang="en-US" sz="2200" kern="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ter</a:t>
            </a:r>
            <a:r>
              <a:rPr lang="en-US" sz="22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·​dis·​ci·​</a:t>
            </a:r>
            <a:r>
              <a:rPr lang="en-US" sz="2200" kern="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plin</a:t>
            </a:r>
            <a:r>
              <a:rPr lang="en-US" sz="22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t>
            </a:r>
            <a:r>
              <a:rPr lang="en-US" sz="2200" kern="0" dirty="0" err="1">
                <a:solidFill>
                  <a:srgbClr val="FFFFFF"/>
                </a:solidFill>
                <a:effectLst/>
                <a:latin typeface="Arial" panose="020B0604020202020204" pitchFamily="34" charset="0"/>
                <a:ea typeface="Times New Roman" panose="02020603050405020304" pitchFamily="18" charset="0"/>
                <a:cs typeface="Arial" panose="020B0604020202020204" pitchFamily="34" charset="0"/>
              </a:rPr>
              <a:t>ary</a:t>
            </a:r>
            <a:r>
              <a:rPr lang="en-US" sz="2200" kern="0" dirty="0">
                <a:solidFill>
                  <a:srgbClr val="FFFFFF"/>
                </a:solidFill>
                <a:latin typeface="Arial" panose="020B0604020202020204" pitchFamily="34" charset="0"/>
                <a:ea typeface="Times New Roman" panose="02020603050405020304" pitchFamily="18" charset="0"/>
                <a:cs typeface="Arial" panose="020B0604020202020204" pitchFamily="34" charset="0"/>
              </a:rPr>
              <a:t>:</a:t>
            </a:r>
            <a:r>
              <a:rPr lang="en-US" sz="2200" u="sng"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involving two or more </a:t>
            </a:r>
            <a:r>
              <a:rPr lang="en-US" sz="2200" kern="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academic, scientific, or artistic disciplines</a:t>
            </a:r>
            <a:endParaRPr lang="en-US" sz="2200" dirty="0">
              <a:solidFill>
                <a:srgbClr val="FFFFFF"/>
              </a:solidFill>
            </a:endParaRPr>
          </a:p>
        </p:txBody>
      </p:sp>
      <p:sp>
        <p:nvSpPr>
          <p:cNvPr id="3" name="Content Placeholder 2">
            <a:extLst>
              <a:ext uri="{FF2B5EF4-FFF2-40B4-BE49-F238E27FC236}">
                <a16:creationId xmlns:a16="http://schemas.microsoft.com/office/drawing/2014/main" id="{E584B2AE-9463-5DDF-4469-4AFC8D188A96}"/>
              </a:ext>
            </a:extLst>
          </p:cNvPr>
          <p:cNvSpPr>
            <a:spLocks noGrp="1"/>
          </p:cNvSpPr>
          <p:nvPr>
            <p:ph sz="half" idx="1"/>
          </p:nvPr>
        </p:nvSpPr>
        <p:spPr>
          <a:xfrm>
            <a:off x="4380855" y="1412489"/>
            <a:ext cx="3427283" cy="4363844"/>
          </a:xfrm>
        </p:spPr>
        <p:txBody>
          <a:bodyPr>
            <a:normAutofit lnSpcReduction="10000"/>
          </a:bodyPr>
          <a:lstStyle/>
          <a:p>
            <a:pPr marL="0" indent="0">
              <a:buNone/>
            </a:pPr>
            <a:endParaRPr lang="en-US" sz="2400" b="1" u="sng" dirty="0"/>
          </a:p>
          <a:p>
            <a:pPr marL="0" indent="0">
              <a:buNone/>
            </a:pPr>
            <a:r>
              <a:rPr lang="en-US" sz="2400" b="1" u="sng" dirty="0">
                <a:latin typeface="Arial" panose="020B0604020202020204" pitchFamily="34" charset="0"/>
                <a:cs typeface="Arial" panose="020B0604020202020204" pitchFamily="34" charset="0"/>
              </a:rPr>
              <a:t>Collaboration Skills</a:t>
            </a:r>
            <a:r>
              <a:rPr lang="en-US" sz="2400" u="sng" dirty="0">
                <a:latin typeface="Arial" panose="020B0604020202020204" pitchFamily="34" charset="0"/>
                <a:cs typeface="Arial" panose="020B0604020202020204" pitchFamily="34" charset="0"/>
              </a:rPr>
              <a:t>:</a:t>
            </a:r>
          </a:p>
          <a:p>
            <a:pPr marL="514350" indent="-514350">
              <a:buAutoNum type="alphaLcPeriod"/>
            </a:pPr>
            <a:r>
              <a:rPr lang="en-US" sz="2400" dirty="0">
                <a:latin typeface="Arial" panose="020B0604020202020204" pitchFamily="34" charset="0"/>
                <a:cs typeface="Arial" panose="020B0604020202020204" pitchFamily="34" charset="0"/>
              </a:rPr>
              <a:t>Teamwork behaviors</a:t>
            </a:r>
          </a:p>
          <a:p>
            <a:pPr marL="514350" indent="-514350">
              <a:buAutoNum type="alphaLcPeriod"/>
            </a:pPr>
            <a:r>
              <a:rPr lang="en-US" sz="2400" dirty="0">
                <a:latin typeface="Arial" panose="020B0604020202020204" pitchFamily="34" charset="0"/>
                <a:cs typeface="Arial" panose="020B0604020202020204" pitchFamily="34" charset="0"/>
              </a:rPr>
              <a:t>Proactive listening</a:t>
            </a:r>
          </a:p>
          <a:p>
            <a:pPr marL="514350" indent="-514350">
              <a:buAutoNum type="alphaLcPeriod"/>
            </a:pPr>
            <a:r>
              <a:rPr lang="en-US" sz="2400" dirty="0">
                <a:latin typeface="Arial" panose="020B0604020202020204" pitchFamily="34" charset="0"/>
                <a:cs typeface="Arial" panose="020B0604020202020204" pitchFamily="34" charset="0"/>
              </a:rPr>
              <a:t>Ability to suspend judgment</a:t>
            </a:r>
          </a:p>
          <a:p>
            <a:pPr marL="514350" indent="-514350">
              <a:buAutoNum type="alphaLcPeriod"/>
            </a:pPr>
            <a:r>
              <a:rPr lang="en-US" sz="2400" dirty="0">
                <a:latin typeface="Arial" panose="020B0604020202020204" pitchFamily="34" charset="0"/>
                <a:cs typeface="Arial" panose="020B0604020202020204" pitchFamily="34" charset="0"/>
              </a:rPr>
              <a:t>Leadership behaviors</a:t>
            </a:r>
          </a:p>
          <a:p>
            <a:pPr marL="514350" indent="-514350">
              <a:buAutoNum type="alphaLcPeriod"/>
            </a:pPr>
            <a:r>
              <a:rPr lang="en-US" sz="2400" dirty="0">
                <a:latin typeface="Arial" panose="020B0604020202020204" pitchFamily="34" charset="0"/>
                <a:cs typeface="Arial" panose="020B0604020202020204" pitchFamily="34" charset="0"/>
              </a:rPr>
              <a:t>Ability to be a team player.</a:t>
            </a:r>
          </a:p>
        </p:txBody>
      </p:sp>
      <p:cxnSp>
        <p:nvCxnSpPr>
          <p:cNvPr id="11" name="Straight Connector 10">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5D66CBE7-83E3-16B7-478E-639CE68948AD}"/>
              </a:ext>
            </a:extLst>
          </p:cNvPr>
          <p:cNvSpPr>
            <a:spLocks noGrp="1"/>
          </p:cNvSpPr>
          <p:nvPr>
            <p:ph sz="half" idx="2"/>
          </p:nvPr>
        </p:nvSpPr>
        <p:spPr>
          <a:xfrm>
            <a:off x="8451604" y="1412489"/>
            <a:ext cx="3427281" cy="4363844"/>
          </a:xfrm>
        </p:spPr>
        <p:txBody>
          <a:bodyPr>
            <a:normAutofit lnSpcReduction="10000"/>
          </a:bodyPr>
          <a:lstStyle/>
          <a:p>
            <a:pPr marL="0" indent="0">
              <a:buNone/>
            </a:pPr>
            <a:endParaRPr lang="en-US" sz="2400" b="1" u="sng" dirty="0">
              <a:latin typeface="Arial" panose="020B0604020202020204" pitchFamily="34" charset="0"/>
              <a:cs typeface="Arial" panose="020B0604020202020204" pitchFamily="34" charset="0"/>
            </a:endParaRPr>
          </a:p>
          <a:p>
            <a:pPr marL="0" indent="0">
              <a:buNone/>
            </a:pPr>
            <a:r>
              <a:rPr lang="en-US" sz="2300" b="1" u="sng" dirty="0">
                <a:latin typeface="Arial" panose="020B0604020202020204" pitchFamily="34" charset="0"/>
                <a:cs typeface="Arial" panose="020B0604020202020204" pitchFamily="34" charset="0"/>
              </a:rPr>
              <a:t>Communication Skills:</a:t>
            </a:r>
          </a:p>
          <a:p>
            <a:pPr marL="514350" indent="-514350">
              <a:buAutoNum type="alphaLcPeriod"/>
            </a:pPr>
            <a:r>
              <a:rPr lang="en-US" sz="2400" dirty="0">
                <a:latin typeface="Arial" panose="020B0604020202020204" pitchFamily="34" charset="0"/>
                <a:cs typeface="Arial" panose="020B0604020202020204" pitchFamily="34" charset="0"/>
              </a:rPr>
              <a:t>Cultural openness</a:t>
            </a:r>
          </a:p>
          <a:p>
            <a:pPr marL="514350" indent="-514350">
              <a:buAutoNum type="alphaLcPeriod"/>
            </a:pPr>
            <a:r>
              <a:rPr lang="en-US" sz="2400" dirty="0">
                <a:latin typeface="Arial" panose="020B0604020202020204" pitchFamily="34" charset="0"/>
                <a:cs typeface="Arial" panose="020B0604020202020204" pitchFamily="34" charset="0"/>
              </a:rPr>
              <a:t>Interaction skills</a:t>
            </a:r>
          </a:p>
          <a:p>
            <a:pPr marL="514350" indent="-514350">
              <a:buAutoNum type="alphaLcPeriod"/>
            </a:pPr>
            <a:r>
              <a:rPr lang="en-US" sz="2400" dirty="0">
                <a:latin typeface="Arial" panose="020B0604020202020204" pitchFamily="34" charset="0"/>
                <a:cs typeface="Arial" panose="020B0604020202020204" pitchFamily="34" charset="0"/>
              </a:rPr>
              <a:t>Articulation of one’s ideas</a:t>
            </a:r>
          </a:p>
          <a:p>
            <a:pPr marL="514350" indent="-514350">
              <a:buAutoNum type="alphaLcPeriod"/>
            </a:pPr>
            <a:r>
              <a:rPr lang="en-US" sz="2400" dirty="0">
                <a:latin typeface="Arial" panose="020B0604020202020204" pitchFamily="34" charset="0"/>
                <a:cs typeface="Arial" panose="020B0604020202020204" pitchFamily="34" charset="0"/>
              </a:rPr>
              <a:t>Written clarity</a:t>
            </a:r>
          </a:p>
          <a:p>
            <a:pPr marL="514350" indent="-514350">
              <a:buAutoNum type="alphaLcPeriod"/>
            </a:pPr>
            <a:r>
              <a:rPr lang="en-US" sz="2400" dirty="0">
                <a:latin typeface="Arial" panose="020B0604020202020204" pitchFamily="34" charset="0"/>
                <a:cs typeface="Arial" panose="020B0604020202020204" pitchFamily="34" charset="0"/>
              </a:rPr>
              <a:t>Discovery skills</a:t>
            </a:r>
          </a:p>
        </p:txBody>
      </p:sp>
      <p:sp>
        <p:nvSpPr>
          <p:cNvPr id="5" name="Footer Placeholder 4">
            <a:extLst>
              <a:ext uri="{FF2B5EF4-FFF2-40B4-BE49-F238E27FC236}">
                <a16:creationId xmlns:a16="http://schemas.microsoft.com/office/drawing/2014/main" id="{F6E00DF2-A049-B8A5-5B2A-065D96C4820D}"/>
              </a:ext>
            </a:extLst>
          </p:cNvPr>
          <p:cNvSpPr>
            <a:spLocks noGrp="1"/>
          </p:cNvSpPr>
          <p:nvPr>
            <p:ph type="ftr" sz="quarter" idx="11"/>
          </p:nvPr>
        </p:nvSpPr>
        <p:spPr>
          <a:xfrm>
            <a:off x="9122229" y="6492875"/>
            <a:ext cx="4114800" cy="365125"/>
          </a:xfrm>
        </p:spPr>
        <p:txBody>
          <a:bodyPr>
            <a:normAutofit/>
          </a:bodyPr>
          <a:lstStyle/>
          <a:p>
            <a:pPr algn="l">
              <a:spcAft>
                <a:spcPts val="600"/>
              </a:spcAft>
            </a:pPr>
            <a:r>
              <a:rPr lang="en-US" dirty="0"/>
              <a:t>Management Quality By Design, Inc. © 2023</a:t>
            </a:r>
          </a:p>
        </p:txBody>
      </p:sp>
    </p:spTree>
    <p:extLst>
      <p:ext uri="{BB962C8B-B14F-4D97-AF65-F5344CB8AC3E}">
        <p14:creationId xmlns:p14="http://schemas.microsoft.com/office/powerpoint/2010/main" val="1352764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BDBE8A4-57EC-6252-3506-BD7939C1CAC2}"/>
              </a:ext>
            </a:extLst>
          </p:cNvPr>
          <p:cNvSpPr>
            <a:spLocks noGrp="1"/>
          </p:cNvSpPr>
          <p:nvPr>
            <p:ph type="title"/>
          </p:nvPr>
        </p:nvSpPr>
        <p:spPr>
          <a:xfrm>
            <a:off x="163286" y="1412489"/>
            <a:ext cx="3512481" cy="2156621"/>
          </a:xfrm>
        </p:spPr>
        <p:txBody>
          <a:bodyPr anchor="t">
            <a:normAutofit fontScale="90000"/>
          </a:bodyPr>
          <a:lstStyle/>
          <a:p>
            <a:r>
              <a:rPr lang="en-US" sz="3200" b="1" dirty="0">
                <a:solidFill>
                  <a:srgbClr val="FFFFFF"/>
                </a:solidFill>
                <a:latin typeface="Arial" panose="020B0604020202020204" pitchFamily="34" charset="0"/>
                <a:cs typeface="Arial" panose="020B0604020202020204" pitchFamily="34" charset="0"/>
              </a:rPr>
              <a:t>Infrequent </a:t>
            </a:r>
            <a:r>
              <a:rPr lang="en-US" sz="3200" b="1" i="0" dirty="0">
                <a:solidFill>
                  <a:srgbClr val="FFFFFF"/>
                </a:solidFill>
                <a:effectLst/>
                <a:latin typeface="Arial" panose="020B0604020202020204" pitchFamily="34" charset="0"/>
              </a:rPr>
              <a:t>Disasters Happen</a:t>
            </a:r>
            <a:r>
              <a:rPr lang="en-US" sz="3200" kern="100" dirty="0">
                <a:solidFill>
                  <a:srgbClr val="FFFFFF"/>
                </a:solidFill>
                <a:effectLst/>
                <a:latin typeface="Algerian" panose="04020705040A02060702" pitchFamily="82" charset="0"/>
                <a:ea typeface="Calibri" panose="020F0502020204030204" pitchFamily="34" charset="0"/>
                <a:cs typeface="Times New Roman" panose="02020603050405020304" pitchFamily="18" charset="0"/>
              </a:rPr>
              <a:t>  </a:t>
            </a:r>
            <a:br>
              <a:rPr lang="en-US" sz="2000" kern="100" dirty="0">
                <a:solidFill>
                  <a:srgbClr val="FFFFFF"/>
                </a:solidFill>
                <a:effectLst/>
                <a:latin typeface="Algerian" panose="04020705040A02060702" pitchFamily="82" charset="0"/>
                <a:ea typeface="Calibri" panose="020F0502020204030204" pitchFamily="34" charset="0"/>
                <a:cs typeface="Times New Roman" panose="02020603050405020304" pitchFamily="18" charset="0"/>
              </a:rPr>
            </a:br>
            <a:br>
              <a:rPr lang="en-US" sz="2000" kern="100" dirty="0">
                <a:solidFill>
                  <a:srgbClr val="FFFFFF"/>
                </a:solidFill>
                <a:effectLst/>
                <a:latin typeface="Algerian" panose="04020705040A02060702" pitchFamily="82" charset="0"/>
                <a:ea typeface="Calibri" panose="020F0502020204030204" pitchFamily="34" charset="0"/>
                <a:cs typeface="Times New Roman" panose="02020603050405020304" pitchFamily="18" charset="0"/>
              </a:rPr>
            </a:br>
            <a:r>
              <a:rPr lang="en-US" sz="2000"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t> Perspectives By Design™</a:t>
            </a:r>
            <a:br>
              <a:rPr lang="en-US" sz="2000" kern="100" dirty="0">
                <a:solidFill>
                  <a:srgbClr val="FFFFFF"/>
                </a:solidFill>
                <a:effectLst/>
                <a:latin typeface="Arial" panose="020B0604020202020204" pitchFamily="34" charset="0"/>
                <a:ea typeface="Calibri" panose="020F0502020204030204" pitchFamily="34" charset="0"/>
                <a:cs typeface="Arial" panose="020B0604020202020204" pitchFamily="34" charset="0"/>
              </a:rPr>
            </a:br>
            <a:endParaRPr lang="en-US" sz="2000" dirty="0">
              <a:solidFill>
                <a:srgbClr val="FFFFFF"/>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C15068E4-0931-BED8-5987-C516C24B3545}"/>
              </a:ext>
            </a:extLst>
          </p:cNvPr>
          <p:cNvSpPr>
            <a:spLocks noGrp="1"/>
          </p:cNvSpPr>
          <p:nvPr>
            <p:ph sz="half" idx="1"/>
          </p:nvPr>
        </p:nvSpPr>
        <p:spPr>
          <a:xfrm>
            <a:off x="4625968" y="1412489"/>
            <a:ext cx="2926080" cy="4363844"/>
          </a:xfrm>
        </p:spPr>
        <p:txBody>
          <a:bodyPr>
            <a:normAutofit lnSpcReduction="10000"/>
          </a:bodyPr>
          <a:lstStyle/>
          <a:p>
            <a:pPr marL="0" indent="0">
              <a:buNone/>
            </a:pPr>
            <a:r>
              <a:rPr lang="en-US" sz="2000" b="1" dirty="0">
                <a:latin typeface="Arial" panose="020B0604020202020204" pitchFamily="34" charset="0"/>
                <a:cs typeface="Arial" panose="020B0604020202020204" pitchFamily="34" charset="0"/>
              </a:rPr>
              <a:t>The Way We Were</a:t>
            </a:r>
          </a:p>
          <a:p>
            <a:pPr marL="0" indent="0">
              <a:buNone/>
            </a:pPr>
            <a:endParaRPr lang="en-US" sz="2000" b="1" dirty="0">
              <a:latin typeface="Arial" panose="020B0604020202020204" pitchFamily="34" charset="0"/>
              <a:cs typeface="Arial" panose="020B0604020202020204" pitchFamily="34" charset="0"/>
            </a:endParaRPr>
          </a:p>
          <a:p>
            <a:pPr marL="514350" indent="-514350">
              <a:buFont typeface="+mj-lt"/>
              <a:buAutoNum type="arabicPeriod"/>
            </a:pPr>
            <a:r>
              <a:rPr lang="en-US" sz="2000" dirty="0">
                <a:latin typeface="Arial" panose="020B0604020202020204" pitchFamily="34" charset="0"/>
                <a:cs typeface="Arial" panose="020B0604020202020204" pitchFamily="34" charset="0"/>
              </a:rPr>
              <a:t>Improve performance by raising employee production quotas.</a:t>
            </a:r>
          </a:p>
          <a:p>
            <a:pPr marL="514350" indent="-514350">
              <a:buFont typeface="+mj-lt"/>
              <a:buAutoNum type="arabicPeriod"/>
            </a:pPr>
            <a:r>
              <a:rPr lang="en-US" sz="2000" dirty="0">
                <a:latin typeface="Arial" panose="020B0604020202020204" pitchFamily="34" charset="0"/>
                <a:cs typeface="Arial" panose="020B0604020202020204" pitchFamily="34" charset="0"/>
              </a:rPr>
              <a:t>Ignore employee’s short-cuts to make bonus goals.</a:t>
            </a:r>
          </a:p>
          <a:p>
            <a:pPr marL="514350" indent="-514350">
              <a:buFont typeface="+mj-lt"/>
              <a:buAutoNum type="arabicPeriod"/>
            </a:pPr>
            <a:r>
              <a:rPr lang="en-US" sz="2000" dirty="0">
                <a:latin typeface="Arial" panose="020B0604020202020204" pitchFamily="34" charset="0"/>
                <a:cs typeface="Arial" panose="020B0604020202020204" pitchFamily="34" charset="0"/>
              </a:rPr>
              <a:t>When external problems rise, blame employees and posture executives as blameless.</a:t>
            </a:r>
          </a:p>
          <a:p>
            <a:pPr marL="514350" indent="-514350">
              <a:buFont typeface="+mj-lt"/>
              <a:buAutoNum type="arabicPeriod"/>
            </a:pPr>
            <a:endParaRPr lang="en-US" sz="20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76BD0E40-5E98-C21A-7E87-996A8938AA0A}"/>
              </a:ext>
            </a:extLst>
          </p:cNvPr>
          <p:cNvSpPr>
            <a:spLocks noGrp="1"/>
          </p:cNvSpPr>
          <p:nvPr>
            <p:ph sz="half" idx="2"/>
          </p:nvPr>
        </p:nvSpPr>
        <p:spPr>
          <a:xfrm>
            <a:off x="8451604" y="1412489"/>
            <a:ext cx="2926080" cy="4363844"/>
          </a:xfrm>
        </p:spPr>
        <p:txBody>
          <a:bodyPr>
            <a:normAutofit lnSpcReduction="10000"/>
          </a:bodyPr>
          <a:lstStyle/>
          <a:p>
            <a:pPr marL="0" indent="0">
              <a:buNone/>
            </a:pPr>
            <a:r>
              <a:rPr lang="en-US" sz="2000" b="1" dirty="0">
                <a:latin typeface="Arial" panose="020B0604020202020204" pitchFamily="34" charset="0"/>
                <a:cs typeface="Arial" panose="020B0604020202020204" pitchFamily="34" charset="0"/>
              </a:rPr>
              <a:t>Prevention Through Collaboration</a:t>
            </a:r>
            <a:r>
              <a:rPr lang="en-US" sz="2000" b="1" kern="100" dirty="0">
                <a:effectLst/>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a:p>
            <a:pPr marL="0" indent="0">
              <a:buNone/>
            </a:pPr>
            <a:r>
              <a:rPr lang="en-US" sz="2000" dirty="0"/>
              <a:t>Q</a:t>
            </a:r>
            <a:r>
              <a:rPr lang="en-US" sz="2000" dirty="0">
                <a:latin typeface="Arial" panose="020B0604020202020204" pitchFamily="34" charset="0"/>
                <a:cs typeface="Arial" panose="020B0604020202020204" pitchFamily="34" charset="0"/>
              </a:rPr>
              <a:t>. What can the various involved organizations’ leaders do to transform safety culture from </a:t>
            </a:r>
            <a:r>
              <a:rPr lang="en-US" sz="2000" i="1" dirty="0">
                <a:latin typeface="Arial" panose="020B0604020202020204" pitchFamily="34" charset="0"/>
                <a:cs typeface="Arial" panose="020B0604020202020204" pitchFamily="34" charset="0"/>
              </a:rPr>
              <a:t>“We’ve been doing our best for years”</a:t>
            </a:r>
            <a:r>
              <a:rPr lang="en-US" sz="2000" dirty="0">
                <a:latin typeface="Arial" panose="020B0604020202020204" pitchFamily="34" charset="0"/>
                <a:cs typeface="Arial" panose="020B0604020202020204" pitchFamily="34" charset="0"/>
              </a:rPr>
              <a:t> to a synergistic process based on:</a:t>
            </a:r>
          </a:p>
          <a:p>
            <a:pPr marL="0" indent="0">
              <a:buNone/>
            </a:pPr>
            <a:r>
              <a:rPr lang="en-US" sz="2000" dirty="0">
                <a:latin typeface="Arial" panose="020B0604020202020204" pitchFamily="34" charset="0"/>
                <a:cs typeface="Arial" panose="020B0604020202020204" pitchFamily="34" charset="0"/>
              </a:rPr>
              <a:t>        &lt;&gt; Excellence</a:t>
            </a:r>
          </a:p>
          <a:p>
            <a:pPr marL="0" indent="0">
              <a:buNone/>
            </a:pPr>
            <a:r>
              <a:rPr lang="en-US" sz="2000" dirty="0">
                <a:latin typeface="Arial" panose="020B0604020202020204" pitchFamily="34" charset="0"/>
                <a:cs typeface="Arial" panose="020B0604020202020204" pitchFamily="34" charset="0"/>
              </a:rPr>
              <a:t>        &lt;&gt; Caring</a:t>
            </a:r>
          </a:p>
          <a:p>
            <a:pPr marL="0" indent="0">
              <a:buNone/>
            </a:pPr>
            <a:r>
              <a:rPr lang="en-US" sz="2000" dirty="0">
                <a:latin typeface="Arial" panose="020B0604020202020204" pitchFamily="34" charset="0"/>
                <a:cs typeface="Arial" panose="020B0604020202020204" pitchFamily="34" charset="0"/>
              </a:rPr>
              <a:t>        &lt;&gt; Justice</a:t>
            </a:r>
          </a:p>
          <a:p>
            <a:pPr marL="0" indent="0">
              <a:buNone/>
            </a:pPr>
            <a:r>
              <a:rPr lang="en-US" sz="2000" dirty="0">
                <a:latin typeface="Arial" panose="020B0604020202020204" pitchFamily="34" charset="0"/>
                <a:cs typeface="Arial" panose="020B0604020202020204" pitchFamily="34" charset="0"/>
              </a:rPr>
              <a:t>         &lt;&gt; Faith</a:t>
            </a:r>
          </a:p>
          <a:p>
            <a:pPr marL="0" indent="0">
              <a:buNone/>
            </a:pPr>
            <a:endParaRPr lang="en-US" sz="2000" dirty="0"/>
          </a:p>
        </p:txBody>
      </p:sp>
      <p:sp>
        <p:nvSpPr>
          <p:cNvPr id="5" name="Footer Placeholder 4">
            <a:extLst>
              <a:ext uri="{FF2B5EF4-FFF2-40B4-BE49-F238E27FC236}">
                <a16:creationId xmlns:a16="http://schemas.microsoft.com/office/drawing/2014/main" id="{67E0E97D-D8BE-F721-060F-92B817594C69}"/>
              </a:ext>
            </a:extLst>
          </p:cNvPr>
          <p:cNvSpPr>
            <a:spLocks noGrp="1"/>
          </p:cNvSpPr>
          <p:nvPr>
            <p:ph type="ftr" sz="quarter" idx="11"/>
          </p:nvPr>
        </p:nvSpPr>
        <p:spPr>
          <a:xfrm>
            <a:off x="9241972" y="6492875"/>
            <a:ext cx="4114800" cy="365125"/>
          </a:xfrm>
        </p:spPr>
        <p:txBody>
          <a:bodyPr>
            <a:normAutofit/>
          </a:bodyPr>
          <a:lstStyle/>
          <a:p>
            <a:pPr algn="l">
              <a:spcAft>
                <a:spcPts val="600"/>
              </a:spcAft>
            </a:pPr>
            <a:r>
              <a:rPr lang="en-US" dirty="0"/>
              <a:t>Management Quality By Design, Inc. © 2023</a:t>
            </a:r>
          </a:p>
        </p:txBody>
      </p:sp>
    </p:spTree>
    <p:extLst>
      <p:ext uri="{BB962C8B-B14F-4D97-AF65-F5344CB8AC3E}">
        <p14:creationId xmlns:p14="http://schemas.microsoft.com/office/powerpoint/2010/main" val="30217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0B3949EE-2139-A4A2-CA27-B82CCF1D4D8A}"/>
              </a:ext>
            </a:extLst>
          </p:cNvPr>
          <p:cNvSpPr>
            <a:spLocks noGrp="1"/>
          </p:cNvSpPr>
          <p:nvPr>
            <p:ph type="title"/>
          </p:nvPr>
        </p:nvSpPr>
        <p:spPr>
          <a:xfrm>
            <a:off x="333141" y="1333809"/>
            <a:ext cx="4235824" cy="4190382"/>
          </a:xfrm>
        </p:spPr>
        <p:txBody>
          <a:bodyPr>
            <a:normAutofit/>
          </a:bodyPr>
          <a:lstStyle/>
          <a:p>
            <a:pPr algn="ctr"/>
            <a:r>
              <a:rPr lang="en-US" b="1" dirty="0">
                <a:latin typeface="Arial" panose="020B0604020202020204" pitchFamily="34" charset="0"/>
                <a:cs typeface="Arial" panose="020B0604020202020204" pitchFamily="34" charset="0"/>
              </a:rPr>
              <a:t>Infrequent Disasters Happen: Are You Ready? </a:t>
            </a:r>
            <a:r>
              <a:rPr lang="en-US" b="1" baseline="30000" dirty="0">
                <a:latin typeface="Arial" panose="020B0604020202020204" pitchFamily="34" charset="0"/>
                <a:cs typeface="Arial" panose="020B0604020202020204" pitchFamily="34" charset="0"/>
              </a:rPr>
              <a:t>TM</a:t>
            </a:r>
            <a:r>
              <a:rPr lang="en-US" dirty="0"/>
              <a:t>                               </a:t>
            </a:r>
            <a:br>
              <a:rPr lang="en-US" dirty="0"/>
            </a:br>
            <a:r>
              <a:rPr lang="en-US" dirty="0"/>
              <a:t>                             </a:t>
            </a:r>
            <a:r>
              <a:rPr lang="en-US" i="1" dirty="0">
                <a:latin typeface="Arial" panose="020B0604020202020204" pitchFamily="34" charset="0"/>
                <a:cs typeface="Arial" panose="020B0604020202020204" pitchFamily="34" charset="0"/>
              </a:rPr>
              <a:t>“Dedication”</a:t>
            </a:r>
          </a:p>
        </p:txBody>
      </p:sp>
      <p:sp>
        <p:nvSpPr>
          <p:cNvPr id="3" name="Content Placeholder 2">
            <a:extLst>
              <a:ext uri="{FF2B5EF4-FFF2-40B4-BE49-F238E27FC236}">
                <a16:creationId xmlns:a16="http://schemas.microsoft.com/office/drawing/2014/main" id="{B5D2E1F2-4F4B-4314-4B8E-A55137976DF3}"/>
              </a:ext>
            </a:extLst>
          </p:cNvPr>
          <p:cNvSpPr>
            <a:spLocks noGrp="1"/>
          </p:cNvSpPr>
          <p:nvPr>
            <p:ph idx="1"/>
          </p:nvPr>
        </p:nvSpPr>
        <p:spPr>
          <a:xfrm>
            <a:off x="6095999" y="713313"/>
            <a:ext cx="5257801" cy="5431376"/>
          </a:xfrm>
        </p:spPr>
        <p:txBody>
          <a:bodyPr anchor="ctr">
            <a:normAutofit fontScale="92500"/>
          </a:bodyPr>
          <a:lstStyle/>
          <a:p>
            <a:r>
              <a:rPr lang="en-US" sz="2400" dirty="0">
                <a:latin typeface="Calibri" panose="020F0502020204030204" pitchFamily="34" charset="0"/>
                <a:ea typeface="Calibri" panose="020F0502020204030204" pitchFamily="34" charset="0"/>
                <a:cs typeface="Calibri" panose="020F0502020204030204" pitchFamily="34" charset="0"/>
              </a:rPr>
              <a:t>In 1978 while completing my M.S.C.E. at</a:t>
            </a:r>
            <a:r>
              <a:rPr lang="en-US" sz="2400" dirty="0">
                <a:effectLst/>
                <a:latin typeface="Calibri" panose="020F0502020204030204" pitchFamily="34" charset="0"/>
                <a:ea typeface="Calibri" panose="020F0502020204030204" pitchFamily="34" charset="0"/>
                <a:cs typeface="Calibri" panose="020F0502020204030204" pitchFamily="34" charset="0"/>
              </a:rPr>
              <a:t> the </a:t>
            </a:r>
            <a:r>
              <a:rPr lang="en-US" sz="2400" b="1" dirty="0">
                <a:effectLst/>
                <a:latin typeface="Calibri" panose="020F0502020204030204" pitchFamily="34" charset="0"/>
                <a:ea typeface="Calibri" panose="020F0502020204030204" pitchFamily="34" charset="0"/>
                <a:cs typeface="Calibri" panose="020F0502020204030204" pitchFamily="34" charset="0"/>
              </a:rPr>
              <a:t>Polytechnic Institute of Brooklyn, New York</a:t>
            </a:r>
            <a:r>
              <a:rPr lang="en-US" sz="2400" dirty="0">
                <a:effectLst/>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I learned</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(CE7591)</a:t>
            </a:r>
            <a:r>
              <a:rPr lang="en-US" sz="2400" dirty="0">
                <a:latin typeface="Calibri" panose="020F0502020204030204" pitchFamily="34" charset="0"/>
                <a:ea typeface="Calibri" panose="020F0502020204030204" pitchFamily="34" charset="0"/>
                <a:cs typeface="Calibri" panose="020F0502020204030204" pitchFamily="34" charset="0"/>
              </a:rPr>
              <a:t> from my professor </a:t>
            </a:r>
            <a:r>
              <a:rPr lang="en-US" sz="2400" b="1" dirty="0">
                <a:latin typeface="Calibri" panose="020F0502020204030204" pitchFamily="34" charset="0"/>
                <a:ea typeface="Calibri" panose="020F0502020204030204" pitchFamily="34" charset="0"/>
                <a:cs typeface="Calibri" panose="020F0502020204030204" pitchFamily="34" charset="0"/>
              </a:rPr>
              <a:t>Dr. </a:t>
            </a:r>
            <a:r>
              <a:rPr lang="en-US" sz="2400" b="1" dirty="0">
                <a:effectLst/>
                <a:latin typeface="Calibri" panose="020F0502020204030204" pitchFamily="34" charset="0"/>
                <a:ea typeface="Calibri" panose="020F0502020204030204" pitchFamily="34" charset="0"/>
                <a:cs typeface="Calibri" panose="020F0502020204030204" pitchFamily="34" charset="0"/>
              </a:rPr>
              <a:t>Paul De </a:t>
            </a:r>
            <a:r>
              <a:rPr lang="en-US" sz="2400" b="1" dirty="0" err="1">
                <a:effectLst/>
                <a:latin typeface="Calibri" panose="020F0502020204030204" pitchFamily="34" charset="0"/>
                <a:ea typeface="Calibri" panose="020F0502020204030204" pitchFamily="34" charset="0"/>
                <a:cs typeface="Calibri" panose="020F0502020204030204" pitchFamily="34" charset="0"/>
              </a:rPr>
              <a:t>Cicco</a:t>
            </a:r>
            <a:r>
              <a:rPr lang="en-US" sz="2400" b="1" dirty="0">
                <a:effectLst/>
                <a:latin typeface="Calibri" panose="020F0502020204030204" pitchFamily="34" charset="0"/>
                <a:ea typeface="Calibri" panose="020F0502020204030204" pitchFamily="34" charset="0"/>
                <a:cs typeface="Calibri" panose="020F0502020204030204" pitchFamily="34" charset="0"/>
              </a:rPr>
              <a:t> </a:t>
            </a:r>
            <a:r>
              <a:rPr lang="en-US" sz="2400" dirty="0">
                <a:effectLst/>
                <a:latin typeface="Calibri" panose="020F0502020204030204" pitchFamily="34" charset="0"/>
                <a:ea typeface="Calibri" panose="020F0502020204030204" pitchFamily="34" charset="0"/>
                <a:cs typeface="Calibri" panose="020F0502020204030204" pitchFamily="34" charset="0"/>
              </a:rPr>
              <a:t>about the real-world challenges of fire evacuation.</a:t>
            </a:r>
          </a:p>
          <a:p>
            <a:r>
              <a:rPr lang="en-US" sz="2400" b="1" dirty="0">
                <a:latin typeface="Calibri" panose="020F0502020204030204" pitchFamily="34" charset="0"/>
                <a:ea typeface="Calibri" panose="020F0502020204030204" pitchFamily="34" charset="0"/>
                <a:cs typeface="Calibri" panose="020F0502020204030204" pitchFamily="34" charset="0"/>
              </a:rPr>
              <a:t>Dr. De </a:t>
            </a:r>
            <a:r>
              <a:rPr lang="en-US" sz="2400" b="1" dirty="0" err="1">
                <a:latin typeface="Calibri" panose="020F0502020204030204" pitchFamily="34" charset="0"/>
                <a:ea typeface="Calibri" panose="020F0502020204030204" pitchFamily="34" charset="0"/>
                <a:cs typeface="Calibri" panose="020F0502020204030204" pitchFamily="34" charset="0"/>
              </a:rPr>
              <a:t>Ciccio</a:t>
            </a:r>
            <a:r>
              <a:rPr lang="en-US" sz="2400" b="1" dirty="0">
                <a:latin typeface="Calibri" panose="020F0502020204030204" pitchFamily="34" charset="0"/>
                <a:ea typeface="Calibri" panose="020F0502020204030204" pitchFamily="34" charset="0"/>
                <a:cs typeface="Calibri" panose="020F0502020204030204" pitchFamily="34" charset="0"/>
              </a:rPr>
              <a:t> </a:t>
            </a:r>
            <a:r>
              <a:rPr lang="en-US" sz="2400" dirty="0">
                <a:latin typeface="Calibri" panose="020F0502020204030204" pitchFamily="34" charset="0"/>
                <a:ea typeface="Calibri" panose="020F0502020204030204" pitchFamily="34" charset="0"/>
                <a:cs typeface="Calibri" panose="020F0502020204030204" pitchFamily="34" charset="0"/>
              </a:rPr>
              <a:t>conducted</a:t>
            </a:r>
            <a:r>
              <a:rPr lang="en-US" sz="2400" dirty="0">
                <a:effectLst/>
                <a:latin typeface="Calibri" panose="020F0502020204030204" pitchFamily="34" charset="0"/>
                <a:ea typeface="Calibri" panose="020F0502020204030204" pitchFamily="34" charset="0"/>
                <a:cs typeface="Calibri" panose="020F0502020204030204" pitchFamily="34" charset="0"/>
              </a:rPr>
              <a:t> fire tests of a stairwell smoke control system in a 22-story building in Manhattan, New York. </a:t>
            </a:r>
          </a:p>
          <a:p>
            <a:r>
              <a:rPr lang="en-US" sz="2400" dirty="0">
                <a:latin typeface="Calibri" panose="020F0502020204030204" pitchFamily="34" charset="0"/>
                <a:ea typeface="Calibri" panose="020F0502020204030204" pitchFamily="34" charset="0"/>
                <a:cs typeface="Calibri" panose="020F0502020204030204" pitchFamily="34" charset="0"/>
              </a:rPr>
              <a:t>Exposure to this fact-based analysis of the challenges of implementing and managing reliable fire evacuation within buildings led me to:</a:t>
            </a:r>
          </a:p>
          <a:p>
            <a:pPr marL="0" indent="0">
              <a:buNone/>
            </a:pPr>
            <a:endParaRPr lang="en-US" sz="1700" dirty="0">
              <a:latin typeface="Calibri" panose="020F0502020204030204" pitchFamily="34" charset="0"/>
              <a:ea typeface="Calibri" panose="020F0502020204030204" pitchFamily="34" charset="0"/>
              <a:cs typeface="Calibri" panose="020F0502020204030204" pitchFamily="34" charset="0"/>
            </a:endParaRPr>
          </a:p>
          <a:p>
            <a:pPr marL="0" indent="0" algn="ctr">
              <a:buNone/>
            </a:pPr>
            <a:r>
              <a:rPr lang="en-US" sz="1700" dirty="0">
                <a:latin typeface="Calibri" panose="020F0502020204030204" pitchFamily="34" charset="0"/>
                <a:ea typeface="Calibri" panose="020F0502020204030204" pitchFamily="34" charset="0"/>
                <a:cs typeface="Calibri" panose="020F0502020204030204" pitchFamily="34" charset="0"/>
              </a:rPr>
              <a:t> </a:t>
            </a:r>
            <a:r>
              <a:rPr lang="en-US" sz="2400" b="1" i="1" dirty="0">
                <a:solidFill>
                  <a:srgbClr val="C00000"/>
                </a:solidFill>
                <a:latin typeface="Calibri" panose="020F0502020204030204" pitchFamily="34" charset="0"/>
                <a:ea typeface="Calibri" panose="020F0502020204030204" pitchFamily="34" charset="0"/>
                <a:cs typeface="Calibri" panose="020F0502020204030204" pitchFamily="34" charset="0"/>
              </a:rPr>
              <a:t>“Meeting Fire Evacuation Regulatory Codes Are Necessary, But Not Sufficient.”</a:t>
            </a:r>
          </a:p>
          <a:p>
            <a:pPr marL="0" indent="0">
              <a:buNone/>
            </a:pPr>
            <a:endParaRPr lang="en-US" sz="1700" dirty="0"/>
          </a:p>
        </p:txBody>
      </p:sp>
      <p:sp>
        <p:nvSpPr>
          <p:cNvPr id="4" name="Footer Placeholder 3">
            <a:extLst>
              <a:ext uri="{FF2B5EF4-FFF2-40B4-BE49-F238E27FC236}">
                <a16:creationId xmlns:a16="http://schemas.microsoft.com/office/drawing/2014/main" id="{759AD1FF-F2F5-F068-1CF9-FFE14C0F8408}"/>
              </a:ext>
            </a:extLst>
          </p:cNvPr>
          <p:cNvSpPr>
            <a:spLocks noGrp="1"/>
          </p:cNvSpPr>
          <p:nvPr>
            <p:ph type="ftr" sz="quarter" idx="11"/>
          </p:nvPr>
        </p:nvSpPr>
        <p:spPr>
          <a:xfrm>
            <a:off x="8074152" y="6492875"/>
            <a:ext cx="4114800" cy="365125"/>
          </a:xfrm>
        </p:spPr>
        <p:txBody>
          <a:bodyPr/>
          <a:lstStyle/>
          <a:p>
            <a:pPr algn="r"/>
            <a:r>
              <a:rPr lang="en-US" dirty="0"/>
              <a:t>Management Quality By Design, Inc. © 2023</a:t>
            </a:r>
          </a:p>
        </p:txBody>
      </p:sp>
    </p:spTree>
    <p:extLst>
      <p:ext uri="{BB962C8B-B14F-4D97-AF65-F5344CB8AC3E}">
        <p14:creationId xmlns:p14="http://schemas.microsoft.com/office/powerpoint/2010/main" val="571690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4AD29B6-BF3B-4407-9E75-52DF8E3B2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5F8BA08-3E38-4B70-B93A-74F08E0922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260019"/>
            <a:ext cx="11167447" cy="5933012"/>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1B0442C-6C23-D7F0-ACC8-FF6107A2EE6C}"/>
              </a:ext>
            </a:extLst>
          </p:cNvPr>
          <p:cNvSpPr>
            <a:spLocks noGrp="1"/>
          </p:cNvSpPr>
          <p:nvPr>
            <p:ph type="title"/>
          </p:nvPr>
        </p:nvSpPr>
        <p:spPr>
          <a:xfrm>
            <a:off x="835152" y="0"/>
            <a:ext cx="2993571" cy="4898572"/>
          </a:xfrm>
        </p:spPr>
        <p:txBody>
          <a:bodyPr>
            <a:normAutofit/>
          </a:bodyPr>
          <a:lstStyle/>
          <a:p>
            <a:r>
              <a:rPr lang="en-US" sz="2800" b="1" kern="100" dirty="0">
                <a:effectLst/>
                <a:latin typeface="Arial" panose="020B0604020202020204" pitchFamily="34" charset="0"/>
                <a:ea typeface="Calibri" panose="020F0502020204030204" pitchFamily="34" charset="0"/>
                <a:cs typeface="Arial" panose="020B0604020202020204" pitchFamily="34" charset="0"/>
              </a:rPr>
              <a:t>Infrequent Disasters Happen:</a:t>
            </a:r>
            <a:br>
              <a:rPr lang="en-US" sz="2500" b="1" kern="100" dirty="0">
                <a:effectLst/>
                <a:latin typeface="Arial" panose="020B0604020202020204" pitchFamily="34" charset="0"/>
                <a:ea typeface="Calibri" panose="020F0502020204030204" pitchFamily="34" charset="0"/>
                <a:cs typeface="Arial" panose="020B0604020202020204" pitchFamily="34" charset="0"/>
              </a:rPr>
            </a:br>
            <a:r>
              <a:rPr lang="en-US" sz="2500" b="1" kern="100" dirty="0">
                <a:effectLst/>
                <a:latin typeface="Arial" panose="020B0604020202020204" pitchFamily="34" charset="0"/>
                <a:ea typeface="Calibri" panose="020F0502020204030204" pitchFamily="34" charset="0"/>
                <a:cs typeface="Arial" panose="020B0604020202020204" pitchFamily="34" charset="0"/>
              </a:rPr>
              <a:t>Are You Ready?™</a:t>
            </a:r>
            <a:br>
              <a:rPr lang="en-US" sz="2500" b="1" kern="100" dirty="0">
                <a:effectLst/>
                <a:latin typeface="Arial" panose="020B0604020202020204" pitchFamily="34" charset="0"/>
                <a:ea typeface="Calibri" panose="020F0502020204030204" pitchFamily="34" charset="0"/>
                <a:cs typeface="Arial" panose="020B0604020202020204" pitchFamily="34" charset="0"/>
              </a:rPr>
            </a:br>
            <a:br>
              <a:rPr lang="en-US" sz="2500" b="1" kern="100" dirty="0">
                <a:effectLst/>
                <a:latin typeface="Arial" panose="020B0604020202020204" pitchFamily="34" charset="0"/>
                <a:ea typeface="Calibri" panose="020F0502020204030204" pitchFamily="34" charset="0"/>
                <a:cs typeface="Arial" panose="020B0604020202020204" pitchFamily="34" charset="0"/>
              </a:rPr>
            </a:br>
            <a:br>
              <a:rPr lang="en-US" sz="2500" b="1" kern="100" dirty="0">
                <a:effectLst/>
                <a:latin typeface="Arial" panose="020B0604020202020204" pitchFamily="34" charset="0"/>
                <a:ea typeface="Calibri" panose="020F0502020204030204" pitchFamily="34" charset="0"/>
                <a:cs typeface="Arial" panose="020B0604020202020204" pitchFamily="34" charset="0"/>
              </a:rPr>
            </a:br>
            <a:br>
              <a:rPr lang="en-US" sz="2500" b="1" kern="100" dirty="0">
                <a:effectLst/>
                <a:latin typeface="Arial" panose="020B0604020202020204" pitchFamily="34" charset="0"/>
                <a:ea typeface="Calibri" panose="020F050202020403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What Requires Collaborative </a:t>
            </a:r>
            <a:r>
              <a:rPr lang="en-US" sz="2800" b="1" i="1" dirty="0">
                <a:latin typeface="Arial" panose="020B0604020202020204" pitchFamily="34" charset="0"/>
                <a:cs typeface="Arial" panose="020B0604020202020204" pitchFamily="34" charset="0"/>
              </a:rPr>
              <a:t>“Soft Skills?”</a:t>
            </a:r>
            <a:br>
              <a:rPr lang="en-US" sz="2800" b="1" i="1" dirty="0">
                <a:latin typeface="Arial" panose="020B0604020202020204" pitchFamily="34" charset="0"/>
                <a:cs typeface="Arial" panose="020B0604020202020204" pitchFamily="34" charset="0"/>
              </a:rPr>
            </a:br>
            <a:r>
              <a:rPr lang="en-US" sz="2500" kern="100" dirty="0">
                <a:effectLst/>
                <a:latin typeface="Arial" panose="020B0604020202020204" pitchFamily="34" charset="0"/>
                <a:ea typeface="Calibri" panose="020F0502020204030204" pitchFamily="34" charset="0"/>
                <a:cs typeface="Arial" panose="020B0604020202020204" pitchFamily="34" charset="0"/>
              </a:rPr>
              <a:t>               </a:t>
            </a:r>
            <a:endParaRPr lang="en-US" sz="25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357F1B33-79AB-4A71-8CEC-4546D709B8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287448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6" name="Content Placeholder 2">
            <a:extLst>
              <a:ext uri="{FF2B5EF4-FFF2-40B4-BE49-F238E27FC236}">
                <a16:creationId xmlns:a16="http://schemas.microsoft.com/office/drawing/2014/main" id="{0B428C9F-3120-1A54-80B8-DE3A9B5E75A2}"/>
              </a:ext>
            </a:extLst>
          </p:cNvPr>
          <p:cNvGraphicFramePr>
            <a:graphicFrameLocks noGrp="1"/>
          </p:cNvGraphicFramePr>
          <p:nvPr>
            <p:ph idx="1"/>
            <p:extLst>
              <p:ext uri="{D42A27DB-BD31-4B8C-83A1-F6EECF244321}">
                <p14:modId xmlns:p14="http://schemas.microsoft.com/office/powerpoint/2010/main" val="2475348668"/>
              </p:ext>
            </p:extLst>
          </p:nvPr>
        </p:nvGraphicFramePr>
        <p:xfrm>
          <a:off x="4526280" y="512064"/>
          <a:ext cx="6830568" cy="544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4">
            <a:extLst>
              <a:ext uri="{FF2B5EF4-FFF2-40B4-BE49-F238E27FC236}">
                <a16:creationId xmlns:a16="http://schemas.microsoft.com/office/drawing/2014/main" id="{A01B948B-7A7E-A85E-9314-0439463DF07C}"/>
              </a:ext>
            </a:extLst>
          </p:cNvPr>
          <p:cNvSpPr>
            <a:spLocks noGrp="1"/>
          </p:cNvSpPr>
          <p:nvPr>
            <p:ph type="ftr" sz="quarter" idx="11"/>
          </p:nvPr>
        </p:nvSpPr>
        <p:spPr>
          <a:xfrm>
            <a:off x="9241972" y="6492875"/>
            <a:ext cx="4114800" cy="365125"/>
          </a:xfrm>
        </p:spPr>
        <p:txBody>
          <a:bodyPr>
            <a:normAutofit/>
          </a:bodyPr>
          <a:lstStyle/>
          <a:p>
            <a:pPr algn="l">
              <a:spcAft>
                <a:spcPts val="600"/>
              </a:spcAft>
            </a:pPr>
            <a:r>
              <a:rPr lang="en-US" dirty="0"/>
              <a:t>Management Quality By Design, Inc. © 2023</a:t>
            </a:r>
          </a:p>
        </p:txBody>
      </p:sp>
    </p:spTree>
    <p:extLst>
      <p:ext uri="{BB962C8B-B14F-4D97-AF65-F5344CB8AC3E}">
        <p14:creationId xmlns:p14="http://schemas.microsoft.com/office/powerpoint/2010/main" val="22929877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CD276-FF87-88A6-1F46-DB96C8636B90}"/>
              </a:ext>
            </a:extLst>
          </p:cNvPr>
          <p:cNvSpPr>
            <a:spLocks noGrp="1"/>
          </p:cNvSpPr>
          <p:nvPr>
            <p:ph type="title"/>
          </p:nvPr>
        </p:nvSpPr>
        <p:spPr>
          <a:xfrm>
            <a:off x="838200" y="136524"/>
            <a:ext cx="10515600" cy="1325563"/>
          </a:xfrm>
        </p:spPr>
        <p:txBody>
          <a:bodyPr>
            <a:normAutofit/>
          </a:bodyPr>
          <a:lstStyle/>
          <a:p>
            <a:pPr algn="ctr"/>
            <a:r>
              <a:rPr lang="en-US"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Infrequent</a:t>
            </a:r>
            <a:r>
              <a:rPr lang="en-US" sz="3600" b="1" i="0" dirty="0">
                <a:effectLst/>
                <a:latin typeface="Arial" panose="020B0604020202020204" pitchFamily="34" charset="0"/>
              </a:rPr>
              <a:t> Disasters Happen</a:t>
            </a:r>
            <a:r>
              <a:rPr lang="en-US" sz="3600" dirty="0">
                <a:latin typeface="Arial" panose="020B0604020202020204" pitchFamily="34" charset="0"/>
                <a:cs typeface="Arial" panose="020B0604020202020204" pitchFamily="34" charset="0"/>
              </a:rPr>
              <a:t>  </a:t>
            </a:r>
            <a:br>
              <a:rPr lang="en-US" sz="3200" dirty="0">
                <a:latin typeface="Arial" panose="020B0604020202020204" pitchFamily="34" charset="0"/>
                <a:cs typeface="Arial" panose="020B0604020202020204" pitchFamily="34" charset="0"/>
              </a:rPr>
            </a:br>
            <a:r>
              <a:rPr lang="en-US" sz="2800" b="1" dirty="0">
                <a:latin typeface="Arial" panose="020B0604020202020204" pitchFamily="34" charset="0"/>
                <a:cs typeface="Arial" panose="020B0604020202020204" pitchFamily="34" charset="0"/>
              </a:rPr>
              <a:t>Conclusion</a:t>
            </a:r>
          </a:p>
        </p:txBody>
      </p:sp>
      <p:graphicFrame>
        <p:nvGraphicFramePr>
          <p:cNvPr id="10" name="Content Placeholder 2">
            <a:extLst>
              <a:ext uri="{FF2B5EF4-FFF2-40B4-BE49-F238E27FC236}">
                <a16:creationId xmlns:a16="http://schemas.microsoft.com/office/drawing/2014/main" id="{646907B6-F350-7220-8930-45DA3D9C7856}"/>
              </a:ext>
            </a:extLst>
          </p:cNvPr>
          <p:cNvGraphicFramePr>
            <a:graphicFrameLocks noGrp="1"/>
          </p:cNvGraphicFramePr>
          <p:nvPr>
            <p:ph idx="1"/>
            <p:extLst>
              <p:ext uri="{D42A27DB-BD31-4B8C-83A1-F6EECF244321}">
                <p14:modId xmlns:p14="http://schemas.microsoft.com/office/powerpoint/2010/main" val="2246859130"/>
              </p:ext>
            </p:extLst>
          </p:nvPr>
        </p:nvGraphicFramePr>
        <p:xfrm>
          <a:off x="838200" y="1483182"/>
          <a:ext cx="10515600" cy="38072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58BD83B3-C7C5-674D-506C-849EB560E7E4}"/>
              </a:ext>
            </a:extLst>
          </p:cNvPr>
          <p:cNvCxnSpPr/>
          <p:nvPr/>
        </p:nvCxnSpPr>
        <p:spPr>
          <a:xfrm>
            <a:off x="2707907" y="1340972"/>
            <a:ext cx="6776185" cy="0"/>
          </a:xfrm>
          <a:prstGeom prst="line">
            <a:avLst/>
          </a:prstGeom>
          <a:ln w="57150">
            <a:solidFill>
              <a:schemeClr val="accent1">
                <a:lumMod val="75000"/>
              </a:schemeClr>
            </a:solidFill>
          </a:ln>
        </p:spPr>
        <p:style>
          <a:lnRef idx="1">
            <a:schemeClr val="accent2"/>
          </a:lnRef>
          <a:fillRef idx="0">
            <a:schemeClr val="accent2"/>
          </a:fillRef>
          <a:effectRef idx="0">
            <a:schemeClr val="accent2"/>
          </a:effectRef>
          <a:fontRef idx="minor">
            <a:schemeClr val="tx1"/>
          </a:fontRef>
        </p:style>
      </p:cxnSp>
      <p:sp>
        <p:nvSpPr>
          <p:cNvPr id="17" name="TextBox 16">
            <a:extLst>
              <a:ext uri="{FF2B5EF4-FFF2-40B4-BE49-F238E27FC236}">
                <a16:creationId xmlns:a16="http://schemas.microsoft.com/office/drawing/2014/main" id="{5B4A5C34-14A1-E99C-03CA-CB9FF5431522}"/>
              </a:ext>
            </a:extLst>
          </p:cNvPr>
          <p:cNvSpPr txBox="1"/>
          <p:nvPr/>
        </p:nvSpPr>
        <p:spPr>
          <a:xfrm>
            <a:off x="1066800" y="5517028"/>
            <a:ext cx="10287000" cy="830997"/>
          </a:xfrm>
          <a:prstGeom prst="rect">
            <a:avLst/>
          </a:prstGeom>
          <a:noFill/>
        </p:spPr>
        <p:txBody>
          <a:bodyPr wrap="square">
            <a:spAutoFit/>
          </a:bodyPr>
          <a:lstStyle/>
          <a:p>
            <a:pPr algn="ctr"/>
            <a:r>
              <a:rPr lang="en-US" sz="2400" b="1" dirty="0">
                <a:solidFill>
                  <a:srgbClr val="C00000"/>
                </a:solidFill>
              </a:rPr>
              <a:t>Going Beyond Meeting Code Requirements </a:t>
            </a:r>
          </a:p>
          <a:p>
            <a:pPr algn="ctr"/>
            <a:r>
              <a:rPr lang="en-US" sz="2400" b="1" dirty="0">
                <a:solidFill>
                  <a:srgbClr val="C00000"/>
                </a:solidFill>
              </a:rPr>
              <a:t>To Assure Buildings Are A Safer Place</a:t>
            </a:r>
          </a:p>
        </p:txBody>
      </p:sp>
      <p:sp>
        <p:nvSpPr>
          <p:cNvPr id="18" name="Footer Placeholder 4">
            <a:extLst>
              <a:ext uri="{FF2B5EF4-FFF2-40B4-BE49-F238E27FC236}">
                <a16:creationId xmlns:a16="http://schemas.microsoft.com/office/drawing/2014/main" id="{FC229492-E021-E401-CCB5-9320B328452B}"/>
              </a:ext>
            </a:extLst>
          </p:cNvPr>
          <p:cNvSpPr>
            <a:spLocks noGrp="1"/>
          </p:cNvSpPr>
          <p:nvPr>
            <p:ph type="ftr" sz="quarter" idx="11"/>
          </p:nvPr>
        </p:nvSpPr>
        <p:spPr>
          <a:xfrm>
            <a:off x="9241972" y="6492875"/>
            <a:ext cx="4114800" cy="365125"/>
          </a:xfrm>
        </p:spPr>
        <p:txBody>
          <a:bodyPr>
            <a:normAutofit/>
          </a:bodyPr>
          <a:lstStyle/>
          <a:p>
            <a:pPr algn="l">
              <a:spcAft>
                <a:spcPts val="600"/>
              </a:spcAft>
            </a:pPr>
            <a:r>
              <a:rPr lang="en-US" dirty="0"/>
              <a:t>Management Quality By Design, Inc. © 2023</a:t>
            </a:r>
          </a:p>
        </p:txBody>
      </p:sp>
    </p:spTree>
    <p:extLst>
      <p:ext uri="{BB962C8B-B14F-4D97-AF65-F5344CB8AC3E}">
        <p14:creationId xmlns:p14="http://schemas.microsoft.com/office/powerpoint/2010/main" val="4285949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14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53A74536-B6E3-25DB-4263-C6A257284A6E}"/>
              </a:ext>
            </a:extLst>
          </p:cNvPr>
          <p:cNvSpPr>
            <a:spLocks noGrp="1"/>
          </p:cNvSpPr>
          <p:nvPr>
            <p:ph idx="1"/>
          </p:nvPr>
        </p:nvSpPr>
        <p:spPr>
          <a:xfrm>
            <a:off x="464402" y="1219062"/>
            <a:ext cx="4771627" cy="5540967"/>
          </a:xfrm>
        </p:spPr>
        <p:txBody>
          <a:bodyPr>
            <a:normAutofit fontScale="92500" lnSpcReduction="10000"/>
          </a:bodyPr>
          <a:lstStyle/>
          <a:p>
            <a:r>
              <a:rPr lang="en-US" sz="2000" b="1" i="0" dirty="0">
                <a:effectLst/>
                <a:latin typeface="Arial" panose="020B0604020202020204" pitchFamily="34" charset="0"/>
                <a:cs typeface="Arial" panose="020B0604020202020204" pitchFamily="34" charset="0"/>
              </a:rPr>
              <a:t>Escape Plans</a:t>
            </a:r>
          </a:p>
          <a:p>
            <a:pPr lvl="1"/>
            <a:r>
              <a:rPr lang="en-US" sz="1800" b="0" i="0" dirty="0">
                <a:effectLst/>
                <a:latin typeface="Arial" panose="020B0604020202020204" pitchFamily="34" charset="0"/>
                <a:cs typeface="Arial" panose="020B0604020202020204" pitchFamily="34" charset="0"/>
              </a:rPr>
              <a:t>Because fire is a risk in every building — whether </a:t>
            </a:r>
            <a:r>
              <a:rPr lang="en-US" sz="1800" b="0" i="0" dirty="0">
                <a:solidFill>
                  <a:srgbClr val="C00000"/>
                </a:solidFill>
                <a:effectLst/>
                <a:latin typeface="Arial" panose="020B0604020202020204" pitchFamily="34" charset="0"/>
                <a:cs typeface="Arial" panose="020B0604020202020204" pitchFamily="34" charset="0"/>
              </a:rPr>
              <a:t>you* </a:t>
            </a:r>
            <a:r>
              <a:rPr lang="en-US" sz="1800" b="0" i="0" dirty="0">
                <a:effectLst/>
                <a:latin typeface="Arial" panose="020B0604020202020204" pitchFamily="34" charset="0"/>
                <a:cs typeface="Arial" panose="020B0604020202020204" pitchFamily="34" charset="0"/>
              </a:rPr>
              <a:t>sleep, study, or work there — </a:t>
            </a:r>
            <a:r>
              <a:rPr lang="en-US" sz="1800" b="0" i="0" dirty="0">
                <a:solidFill>
                  <a:srgbClr val="C00000"/>
                </a:solidFill>
                <a:effectLst/>
                <a:latin typeface="Arial" panose="020B0604020202020204" pitchFamily="34" charset="0"/>
                <a:cs typeface="Arial" panose="020B0604020202020204" pitchFamily="34" charset="0"/>
              </a:rPr>
              <a:t>you* </a:t>
            </a:r>
            <a:r>
              <a:rPr lang="en-US" sz="1800" b="0" i="0" dirty="0">
                <a:effectLst/>
                <a:latin typeface="Arial" panose="020B0604020202020204" pitchFamily="34" charset="0"/>
                <a:cs typeface="Arial" panose="020B0604020202020204" pitchFamily="34" charset="0"/>
              </a:rPr>
              <a:t>should always have an escape plan. You* may need to escape within a few minutes of a fire’s start, so your* safe exit depends on immediate warning from smoke alarms and advance planning of escape routes.</a:t>
            </a:r>
          </a:p>
          <a:p>
            <a:r>
              <a:rPr lang="en-US" sz="2200" b="1" i="0" dirty="0">
                <a:effectLst/>
                <a:latin typeface="Arial" panose="020B0604020202020204" pitchFamily="34" charset="0"/>
                <a:cs typeface="Arial" panose="020B0604020202020204" pitchFamily="34" charset="0"/>
              </a:rPr>
              <a:t>Escape Plan Basics</a:t>
            </a:r>
          </a:p>
          <a:p>
            <a:pPr lvl="1"/>
            <a:r>
              <a:rPr lang="en-US" sz="1800" b="1" i="0" dirty="0">
                <a:effectLst/>
                <a:latin typeface="Arial" panose="020B0604020202020204" pitchFamily="34" charset="0"/>
                <a:cs typeface="Arial" panose="020B0604020202020204" pitchFamily="34" charset="0"/>
              </a:rPr>
              <a:t>I</a:t>
            </a:r>
            <a:r>
              <a:rPr lang="en-US" sz="1800" b="0" i="0" dirty="0">
                <a:effectLst/>
                <a:latin typeface="Arial" panose="020B0604020202020204" pitchFamily="34" charset="0"/>
                <a:cs typeface="Arial" panose="020B0604020202020204" pitchFamily="34" charset="0"/>
              </a:rPr>
              <a:t>nclude two ways out of every room** in all escape plans</a:t>
            </a:r>
          </a:p>
          <a:p>
            <a:pPr marL="0" indent="0">
              <a:buNone/>
            </a:pPr>
            <a:endParaRPr lang="en-US" sz="1100" dirty="0">
              <a:latin typeface="Arial" panose="020B0604020202020204" pitchFamily="34" charset="0"/>
              <a:cs typeface="Arial" panose="020B0604020202020204" pitchFamily="34" charset="0"/>
            </a:endParaRPr>
          </a:p>
          <a:p>
            <a:pPr marL="119063" indent="-119063">
              <a:lnSpc>
                <a:spcPct val="110000"/>
              </a:lnSpc>
              <a:buNone/>
            </a:pPr>
            <a:r>
              <a:rPr lang="en-US" sz="1700" i="1" dirty="0">
                <a:solidFill>
                  <a:srgbClr val="C00000"/>
                </a:solidFill>
                <a:latin typeface="Arial" panose="020B0604020202020204" pitchFamily="34" charset="0"/>
                <a:cs typeface="Arial" panose="020B0604020202020204" pitchFamily="34" charset="0"/>
              </a:rPr>
              <a:t>* “You” </a:t>
            </a:r>
            <a:r>
              <a:rPr lang="en-US" sz="1700" dirty="0">
                <a:latin typeface="Arial" panose="020B0604020202020204" pitchFamily="34" charset="0"/>
                <a:cs typeface="Arial" panose="020B0604020202020204" pitchFamily="34" charset="0"/>
              </a:rPr>
              <a:t>includes students who may not understand the escape plan, do not speak English, or may be disabled</a:t>
            </a:r>
          </a:p>
          <a:p>
            <a:pPr>
              <a:buFont typeface="Wingdings" panose="05000000000000000000" pitchFamily="2" charset="2"/>
              <a:buChar char="ü"/>
            </a:pPr>
            <a:endParaRPr lang="en-US" sz="1100" dirty="0">
              <a:latin typeface="Arial" panose="020B0604020202020204" pitchFamily="34" charset="0"/>
              <a:cs typeface="Arial" panose="020B0604020202020204" pitchFamily="34" charset="0"/>
            </a:endParaRPr>
          </a:p>
          <a:p>
            <a:pPr marL="119063" indent="-119063">
              <a:buNone/>
            </a:pPr>
            <a:r>
              <a:rPr lang="en-US" sz="1700" b="1" dirty="0">
                <a:solidFill>
                  <a:srgbClr val="C00000"/>
                </a:solidFill>
                <a:latin typeface="Arial" panose="020B0604020202020204" pitchFamily="34" charset="0"/>
                <a:cs typeface="Arial" panose="020B0604020202020204" pitchFamily="34" charset="0"/>
              </a:rPr>
              <a:t>**</a:t>
            </a:r>
            <a:r>
              <a:rPr lang="en-US" sz="1100" dirty="0">
                <a:latin typeface="Arial" panose="020B0604020202020204" pitchFamily="34" charset="0"/>
                <a:cs typeface="Arial" panose="020B0604020202020204" pitchFamily="34" charset="0"/>
              </a:rPr>
              <a:t> </a:t>
            </a:r>
            <a:r>
              <a:rPr lang="en-US" sz="1700" dirty="0">
                <a:latin typeface="Arial" panose="020B0604020202020204" pitchFamily="34" charset="0"/>
                <a:cs typeface="Arial" panose="020B0604020202020204" pitchFamily="34" charset="0"/>
              </a:rPr>
              <a:t>If located in a series of basement-level classrooms, </a:t>
            </a:r>
            <a:r>
              <a:rPr lang="en-US" sz="1700" i="1" dirty="0">
                <a:latin typeface="Arial" panose="020B0604020202020204" pitchFamily="34" charset="0"/>
                <a:cs typeface="Arial" panose="020B0604020202020204" pitchFamily="34" charset="0"/>
              </a:rPr>
              <a:t>“Escaping” </a:t>
            </a:r>
            <a:r>
              <a:rPr lang="en-US" sz="1700" dirty="0">
                <a:latin typeface="Arial" panose="020B0604020202020204" pitchFamily="34" charset="0"/>
                <a:cs typeface="Arial" panose="020B0604020202020204" pitchFamily="34" charset="0"/>
              </a:rPr>
              <a:t>a room is necessary but not even close to enough!</a:t>
            </a:r>
          </a:p>
          <a:p>
            <a:pPr marL="0" indent="0">
              <a:buNone/>
            </a:pPr>
            <a:endParaRPr lang="en-US" sz="1100" dirty="0">
              <a:latin typeface="Arial" panose="020B0604020202020204" pitchFamily="34" charset="0"/>
              <a:cs typeface="Arial" panose="020B0604020202020204" pitchFamily="34" charset="0"/>
            </a:endParaRPr>
          </a:p>
          <a:p>
            <a:pPr marL="0" indent="0">
              <a:buNone/>
            </a:pPr>
            <a:r>
              <a:rPr lang="en-US" sz="1100" b="0" i="0" dirty="0">
                <a:effectLst/>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Source: University of Texas, Austin, https://fireprevention.utexas.edu/</a:t>
            </a:r>
            <a:endParaRPr lang="en-US" sz="1100" b="0" i="0" dirty="0">
              <a:effectLst/>
              <a:latin typeface="Arial" panose="020B0604020202020204" pitchFamily="34" charset="0"/>
              <a:cs typeface="Arial" panose="020B0604020202020204" pitchFamily="34" charset="0"/>
            </a:endParaRPr>
          </a:p>
          <a:p>
            <a:pPr>
              <a:buFont typeface="Arial" panose="020B0604020202020204" pitchFamily="34" charset="0"/>
              <a:buChar char="•"/>
            </a:pPr>
            <a:endParaRPr lang="en-US" sz="1100" dirty="0">
              <a:latin typeface="Arial" panose="020B0604020202020204" pitchFamily="34" charset="0"/>
              <a:cs typeface="Arial" panose="020B0604020202020204" pitchFamily="34" charset="0"/>
            </a:endParaRPr>
          </a:p>
          <a:p>
            <a:pPr>
              <a:buFont typeface="Arial" panose="020B0604020202020204" pitchFamily="34" charset="0"/>
              <a:buChar char="•"/>
            </a:pPr>
            <a:endParaRPr lang="en-US" sz="1100" b="0" i="0" dirty="0">
              <a:effectLst/>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pic>
        <p:nvPicPr>
          <p:cNvPr id="5" name="Picture 4" descr="Solo journey">
            <a:extLst>
              <a:ext uri="{FF2B5EF4-FFF2-40B4-BE49-F238E27FC236}">
                <a16:creationId xmlns:a16="http://schemas.microsoft.com/office/drawing/2014/main" id="{63147352-AC6C-6323-A28E-245241743BC1}"/>
              </a:ext>
            </a:extLst>
          </p:cNvPr>
          <p:cNvPicPr>
            <a:picLocks noChangeAspect="1"/>
          </p:cNvPicPr>
          <p:nvPr/>
        </p:nvPicPr>
        <p:blipFill rotWithShape="1">
          <a:blip r:embed="rId3"/>
          <a:srcRect l="18649" r="9817"/>
          <a:stretch/>
        </p:blipFill>
        <p:spPr>
          <a:xfrm>
            <a:off x="5650992" y="10"/>
            <a:ext cx="6541008" cy="6857990"/>
          </a:xfrm>
          <a:prstGeom prst="rect">
            <a:avLst/>
          </a:prstGeom>
        </p:spPr>
      </p:pic>
      <p:sp>
        <p:nvSpPr>
          <p:cNvPr id="6" name="TextBox 5">
            <a:extLst>
              <a:ext uri="{FF2B5EF4-FFF2-40B4-BE49-F238E27FC236}">
                <a16:creationId xmlns:a16="http://schemas.microsoft.com/office/drawing/2014/main" id="{D4435B9B-ED82-5B97-0E82-6AC57A3C0792}"/>
              </a:ext>
            </a:extLst>
          </p:cNvPr>
          <p:cNvSpPr txBox="1"/>
          <p:nvPr/>
        </p:nvSpPr>
        <p:spPr>
          <a:xfrm>
            <a:off x="366431" y="348214"/>
            <a:ext cx="6096000" cy="523220"/>
          </a:xfrm>
          <a:prstGeom prst="rect">
            <a:avLst/>
          </a:prstGeom>
          <a:noFill/>
        </p:spPr>
        <p:txBody>
          <a:bodyPr wrap="square">
            <a:spAutoFit/>
          </a:bodyPr>
          <a:lstStyle/>
          <a:p>
            <a:r>
              <a:rPr lang="en-US" sz="2800" dirty="0"/>
              <a:t> </a:t>
            </a:r>
            <a:r>
              <a:rPr lang="en-US" sz="2800" b="1" dirty="0">
                <a:latin typeface="Arial" panose="020B0604020202020204" pitchFamily="34" charset="0"/>
                <a:cs typeface="Arial" panose="020B0604020202020204" pitchFamily="34" charset="0"/>
              </a:rPr>
              <a:t>Infrequent Disasters Happen</a:t>
            </a:r>
            <a:endParaRPr lang="en-US" sz="2800" dirty="0"/>
          </a:p>
        </p:txBody>
      </p:sp>
      <p:sp>
        <p:nvSpPr>
          <p:cNvPr id="10" name="Footer Placeholder 4">
            <a:extLst>
              <a:ext uri="{FF2B5EF4-FFF2-40B4-BE49-F238E27FC236}">
                <a16:creationId xmlns:a16="http://schemas.microsoft.com/office/drawing/2014/main" id="{46A9FEFB-16A4-377F-0F5A-ACE169B61591}"/>
              </a:ext>
            </a:extLst>
          </p:cNvPr>
          <p:cNvSpPr>
            <a:spLocks noGrp="1"/>
          </p:cNvSpPr>
          <p:nvPr>
            <p:ph type="ftr" sz="quarter" idx="11"/>
          </p:nvPr>
        </p:nvSpPr>
        <p:spPr>
          <a:xfrm>
            <a:off x="9241972" y="6492875"/>
            <a:ext cx="4114800" cy="365125"/>
          </a:xfrm>
        </p:spPr>
        <p:txBody>
          <a:bodyPr>
            <a:normAutofit/>
          </a:bodyPr>
          <a:lstStyle/>
          <a:p>
            <a:pPr algn="l">
              <a:spcAft>
                <a:spcPts val="600"/>
              </a:spcAft>
            </a:pPr>
            <a:r>
              <a:rPr lang="en-US" dirty="0">
                <a:solidFill>
                  <a:schemeClr val="tx1"/>
                </a:solidFill>
              </a:rPr>
              <a:t>Management Quality By Design, Inc. © 2023</a:t>
            </a:r>
          </a:p>
        </p:txBody>
      </p:sp>
    </p:spTree>
    <p:extLst>
      <p:ext uri="{BB962C8B-B14F-4D97-AF65-F5344CB8AC3E}">
        <p14:creationId xmlns:p14="http://schemas.microsoft.com/office/powerpoint/2010/main" val="4807248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4FDD18-F3DA-DF46-7CB3-0159802F004B}"/>
              </a:ext>
            </a:extLst>
          </p:cNvPr>
          <p:cNvSpPr>
            <a:spLocks noGrp="1"/>
          </p:cNvSpPr>
          <p:nvPr>
            <p:ph type="ctrTitle"/>
          </p:nvPr>
        </p:nvSpPr>
        <p:spPr>
          <a:xfrm>
            <a:off x="5529943" y="575994"/>
            <a:ext cx="6531428" cy="1394320"/>
          </a:xfrm>
        </p:spPr>
        <p:txBody>
          <a:bodyPr anchor="t">
            <a:normAutofit/>
          </a:bodyPr>
          <a:lstStyle/>
          <a:p>
            <a:pPr algn="l"/>
            <a:r>
              <a:rPr lang="en-US" sz="2400" b="1" dirty="0">
                <a:latin typeface="Arial" panose="020B0604020202020204" pitchFamily="34" charset="0"/>
                <a:cs typeface="Arial" panose="020B0604020202020204" pitchFamily="34" charset="0"/>
              </a:rPr>
              <a:t>A “CALL-TO-ACTION” PROPOSAL:</a:t>
            </a:r>
            <a:br>
              <a:rPr lang="en-US" sz="2400" b="1" dirty="0">
                <a:latin typeface="Arial" panose="020B0604020202020204" pitchFamily="34" charset="0"/>
                <a:cs typeface="Arial" panose="020B0604020202020204" pitchFamily="34" charset="0"/>
              </a:rPr>
            </a:br>
            <a:br>
              <a:rPr lang="en-US" sz="2400" b="1" dirty="0">
                <a:latin typeface="Arial" panose="020B0604020202020204" pitchFamily="34" charset="0"/>
                <a:cs typeface="Arial" panose="020B0604020202020204" pitchFamily="34" charset="0"/>
              </a:rPr>
            </a:br>
            <a:r>
              <a:rPr lang="en-US" sz="2400" i="1" dirty="0">
                <a:latin typeface="Arial" panose="020B0604020202020204" pitchFamily="34" charset="0"/>
                <a:cs typeface="Arial" panose="020B0604020202020204" pitchFamily="34" charset="0"/>
              </a:rPr>
              <a:t>To protect the public’s safety, health &amp; welfare</a:t>
            </a:r>
          </a:p>
        </p:txBody>
      </p:sp>
      <p:sp>
        <p:nvSpPr>
          <p:cNvPr id="3" name="Subtitle 2">
            <a:extLst>
              <a:ext uri="{FF2B5EF4-FFF2-40B4-BE49-F238E27FC236}">
                <a16:creationId xmlns:a16="http://schemas.microsoft.com/office/drawing/2014/main" id="{38F9C5EA-A080-DDB3-174B-9CFC88E584FA}"/>
              </a:ext>
            </a:extLst>
          </p:cNvPr>
          <p:cNvSpPr>
            <a:spLocks noGrp="1"/>
          </p:cNvSpPr>
          <p:nvPr>
            <p:ph type="subTitle" idx="1"/>
          </p:nvPr>
        </p:nvSpPr>
        <p:spPr>
          <a:xfrm>
            <a:off x="6317757" y="2546307"/>
            <a:ext cx="5486921" cy="3418115"/>
          </a:xfrm>
        </p:spPr>
        <p:txBody>
          <a:bodyPr anchor="b">
            <a:noAutofit/>
          </a:bodyPr>
          <a:lstStyle/>
          <a:p>
            <a:r>
              <a:rPr lang="en-US" b="1" dirty="0">
                <a:latin typeface="Arial" panose="020B0604020202020204" pitchFamily="34" charset="0"/>
                <a:cs typeface="Arial" panose="020B0604020202020204" pitchFamily="34" charset="0"/>
              </a:rPr>
              <a:t>Because </a:t>
            </a:r>
            <a:r>
              <a:rPr lang="en-US" b="1" u="sng" dirty="0">
                <a:latin typeface="Arial" panose="020B0604020202020204" pitchFamily="34" charset="0"/>
                <a:cs typeface="Arial" panose="020B0604020202020204" pitchFamily="34" charset="0"/>
              </a:rPr>
              <a:t>Fire Evacuation Safety is a shared responsibility!</a:t>
            </a:r>
          </a:p>
          <a:p>
            <a:endParaRPr lang="en-US" b="1" dirty="0">
              <a:effectLst/>
              <a:latin typeface="Arial" panose="020B0604020202020204" pitchFamily="34" charset="0"/>
              <a:cs typeface="Arial" panose="020B0604020202020204" pitchFamily="34" charset="0"/>
            </a:endParaRPr>
          </a:p>
          <a:p>
            <a:r>
              <a:rPr lang="en-US" b="1" i="1" dirty="0">
                <a:effectLst/>
                <a:latin typeface="Arial" panose="020B0604020202020204" pitchFamily="34" charset="0"/>
                <a:cs typeface="Arial" panose="020B0604020202020204" pitchFamily="34" charset="0"/>
              </a:rPr>
              <a:t>“Fire Evacuation Safety </a:t>
            </a:r>
            <a:r>
              <a:rPr lang="en-US" b="1" i="1" u="sng" dirty="0">
                <a:latin typeface="Arial" panose="020B0604020202020204" pitchFamily="34" charset="0"/>
                <a:cs typeface="Arial" panose="020B0604020202020204" pitchFamily="34" charset="0"/>
              </a:rPr>
              <a:t>Task Force”</a:t>
            </a:r>
            <a:r>
              <a:rPr lang="en-US" b="1" i="1" u="sng" dirty="0">
                <a:effectLst/>
                <a:latin typeface="Arial" panose="020B0604020202020204" pitchFamily="34" charset="0"/>
                <a:cs typeface="Arial" panose="020B0604020202020204" pitchFamily="34" charset="0"/>
              </a:rPr>
              <a:t> </a:t>
            </a:r>
            <a:endParaRPr lang="en-US" b="1" i="1" dirty="0">
              <a:effectLst/>
              <a:latin typeface="Arial" panose="020B0604020202020204" pitchFamily="34" charset="0"/>
              <a:cs typeface="Arial" panose="020B0604020202020204" pitchFamily="34" charset="0"/>
            </a:endParaRPr>
          </a:p>
          <a:p>
            <a:endParaRPr lang="en-US" b="1" i="1" dirty="0">
              <a:latin typeface="Arial" panose="020B0604020202020204" pitchFamily="34" charset="0"/>
              <a:cs typeface="Arial" panose="020B0604020202020204" pitchFamily="34" charset="0"/>
            </a:endParaRPr>
          </a:p>
          <a:p>
            <a:r>
              <a:rPr lang="en-US" b="1" dirty="0">
                <a:latin typeface="Arial" panose="020B0604020202020204" pitchFamily="34" charset="0"/>
                <a:cs typeface="Arial" panose="020B0604020202020204" pitchFamily="34" charset="0"/>
              </a:rPr>
              <a:t>    PREVENTION THROUGH COLLABORATION </a:t>
            </a:r>
          </a:p>
          <a:p>
            <a:r>
              <a:rPr lang="en-US" b="1" dirty="0">
                <a:latin typeface="Bradley Hand ITC" panose="03070402050302030203" pitchFamily="66" charset="0"/>
              </a:rPr>
              <a:t>  </a:t>
            </a:r>
          </a:p>
        </p:txBody>
      </p:sp>
      <p:pic>
        <p:nvPicPr>
          <p:cNvPr id="7" name="Graphic 6" descr="Megaphone">
            <a:extLst>
              <a:ext uri="{FF2B5EF4-FFF2-40B4-BE49-F238E27FC236}">
                <a16:creationId xmlns:a16="http://schemas.microsoft.com/office/drawing/2014/main" id="{9F983D50-6905-0DAF-6247-6FF380A442A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0470" y="1815320"/>
            <a:ext cx="4141760" cy="4141760"/>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9" name="Straight Connector 8">
            <a:extLst>
              <a:ext uri="{FF2B5EF4-FFF2-40B4-BE49-F238E27FC236}">
                <a16:creationId xmlns:a16="http://schemas.microsoft.com/office/drawing/2014/main" id="{EB839DBA-1A88-B06C-3C96-14C21EA3CBE8}"/>
              </a:ext>
            </a:extLst>
          </p:cNvPr>
          <p:cNvCxnSpPr>
            <a:cxnSpLocks/>
          </p:cNvCxnSpPr>
          <p:nvPr/>
        </p:nvCxnSpPr>
        <p:spPr>
          <a:xfrm>
            <a:off x="6024444" y="1970314"/>
            <a:ext cx="5780234" cy="0"/>
          </a:xfrm>
          <a:prstGeom prst="line">
            <a:avLst/>
          </a:prstGeom>
          <a:ln w="57150">
            <a:solidFill>
              <a:schemeClr val="accent1">
                <a:lumMod val="75000"/>
              </a:schemeClr>
            </a:solidFill>
          </a:ln>
        </p:spPr>
        <p:style>
          <a:lnRef idx="1">
            <a:schemeClr val="accent2"/>
          </a:lnRef>
          <a:fillRef idx="0">
            <a:schemeClr val="accent2"/>
          </a:fillRef>
          <a:effectRef idx="0">
            <a:schemeClr val="accent2"/>
          </a:effectRef>
          <a:fontRef idx="minor">
            <a:schemeClr val="tx1"/>
          </a:fontRef>
        </p:style>
      </p:cxnSp>
      <p:sp>
        <p:nvSpPr>
          <p:cNvPr id="20" name="Footer Placeholder 4">
            <a:extLst>
              <a:ext uri="{FF2B5EF4-FFF2-40B4-BE49-F238E27FC236}">
                <a16:creationId xmlns:a16="http://schemas.microsoft.com/office/drawing/2014/main" id="{91FF5D16-B492-7CFB-BC99-B419E046BE90}"/>
              </a:ext>
            </a:extLst>
          </p:cNvPr>
          <p:cNvSpPr>
            <a:spLocks noGrp="1"/>
          </p:cNvSpPr>
          <p:nvPr>
            <p:ph type="ftr" sz="quarter" idx="11"/>
          </p:nvPr>
        </p:nvSpPr>
        <p:spPr>
          <a:xfrm>
            <a:off x="9241972" y="6492875"/>
            <a:ext cx="4114800" cy="365125"/>
          </a:xfrm>
        </p:spPr>
        <p:txBody>
          <a:bodyPr>
            <a:normAutofit/>
          </a:bodyPr>
          <a:lstStyle/>
          <a:p>
            <a:pPr algn="l">
              <a:spcAft>
                <a:spcPts val="600"/>
              </a:spcAft>
            </a:pPr>
            <a:r>
              <a:rPr lang="en-US" dirty="0"/>
              <a:t>Management Quality By Design, Inc. © 2023</a:t>
            </a:r>
          </a:p>
        </p:txBody>
      </p:sp>
    </p:spTree>
    <p:extLst>
      <p:ext uri="{BB962C8B-B14F-4D97-AF65-F5344CB8AC3E}">
        <p14:creationId xmlns:p14="http://schemas.microsoft.com/office/powerpoint/2010/main" val="2327514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A8BC4-98D0-692B-33E6-14245F2CABB9}"/>
              </a:ext>
            </a:extLst>
          </p:cNvPr>
          <p:cNvSpPr>
            <a:spLocks noGrp="1"/>
          </p:cNvSpPr>
          <p:nvPr>
            <p:ph type="title"/>
          </p:nvPr>
        </p:nvSpPr>
        <p:spPr>
          <a:xfrm>
            <a:off x="640080" y="325369"/>
            <a:ext cx="4368602" cy="1956841"/>
          </a:xfrm>
        </p:spPr>
        <p:txBody>
          <a:bodyPr anchor="b">
            <a:normAutofit fontScale="90000"/>
          </a:bodyPr>
          <a:lstStyle/>
          <a:p>
            <a:r>
              <a:rPr lang="en-US" sz="3200" b="1" i="1" dirty="0">
                <a:latin typeface="Times New Roman" panose="02020603050405020304" pitchFamily="18" charset="0"/>
                <a:cs typeface="Times New Roman" panose="02020603050405020304" pitchFamily="18" charset="0"/>
              </a:rPr>
              <a:t>   </a:t>
            </a:r>
            <a:br>
              <a:rPr lang="en-US" sz="3200" b="1" i="1" dirty="0">
                <a:latin typeface="Times New Roman" panose="02020603050405020304" pitchFamily="18" charset="0"/>
                <a:cs typeface="Times New Roman" panose="02020603050405020304" pitchFamily="18" charset="0"/>
              </a:rPr>
            </a:br>
            <a:r>
              <a:rPr lang="en-US" sz="3200" b="1" i="1" dirty="0">
                <a:latin typeface="Times New Roman" panose="02020603050405020304" pitchFamily="18" charset="0"/>
                <a:cs typeface="Times New Roman" panose="02020603050405020304" pitchFamily="18" charset="0"/>
              </a:rPr>
              <a:t>    </a:t>
            </a:r>
            <a:r>
              <a:rPr lang="en-US" sz="3200" b="1" dirty="0">
                <a:latin typeface="Arial" panose="020B0604020202020204" pitchFamily="34" charset="0"/>
                <a:cs typeface="Arial" panose="020B0604020202020204" pitchFamily="34" charset="0"/>
              </a:rPr>
              <a:t>Prevention Through</a:t>
            </a:r>
            <a:br>
              <a:rPr lang="en-US" sz="3200" b="1" dirty="0">
                <a:latin typeface="Arial" panose="020B0604020202020204" pitchFamily="34" charset="0"/>
                <a:cs typeface="Arial" panose="020B0604020202020204" pitchFamily="34" charset="0"/>
              </a:rPr>
            </a:br>
            <a:r>
              <a:rPr lang="en-US" sz="3200" b="1" dirty="0">
                <a:latin typeface="Arial" panose="020B0604020202020204" pitchFamily="34" charset="0"/>
                <a:cs typeface="Arial" panose="020B0604020202020204" pitchFamily="34" charset="0"/>
              </a:rPr>
              <a:t>       </a:t>
            </a:r>
            <a:r>
              <a:rPr lang="en-US" sz="3200" b="1" dirty="0">
                <a:solidFill>
                  <a:srgbClr val="C00000"/>
                </a:solidFill>
                <a:latin typeface="Arial" panose="020B0604020202020204" pitchFamily="34" charset="0"/>
                <a:cs typeface="Arial" panose="020B0604020202020204" pitchFamily="34" charset="0"/>
              </a:rPr>
              <a:t>Collaboration</a:t>
            </a:r>
            <a:r>
              <a:rPr lang="en-US" sz="3200" b="1" kern="100" dirty="0">
                <a:latin typeface="Arial" panose="020B0604020202020204" pitchFamily="34" charset="0"/>
                <a:ea typeface="Calibri" panose="020F0502020204030204" pitchFamily="34" charset="0"/>
                <a:cs typeface="Arial" panose="020B0604020202020204" pitchFamily="34" charset="0"/>
              </a:rPr>
              <a:t>™</a:t>
            </a:r>
            <a:br>
              <a:rPr lang="en-US" sz="3200" dirty="0">
                <a:latin typeface="Arial" panose="020B0604020202020204" pitchFamily="34" charset="0"/>
                <a:cs typeface="Arial" panose="020B0604020202020204" pitchFamily="34" charset="0"/>
              </a:rPr>
            </a:br>
            <a:endParaRPr lang="en-US" sz="3200" dirty="0">
              <a:latin typeface="Arial" panose="020B0604020202020204" pitchFamily="34" charset="0"/>
              <a:cs typeface="Arial" panose="020B0604020202020204" pitchFamily="34" charset="0"/>
            </a:endParaRPr>
          </a:p>
        </p:txBody>
      </p:sp>
      <p:sp>
        <p:nvSpPr>
          <p:cNvPr id="9" name="Content Placeholder 8">
            <a:extLst>
              <a:ext uri="{FF2B5EF4-FFF2-40B4-BE49-F238E27FC236}">
                <a16:creationId xmlns:a16="http://schemas.microsoft.com/office/drawing/2014/main" id="{2897F065-30A3-CD54-5B1D-46C425F2D72C}"/>
              </a:ext>
            </a:extLst>
          </p:cNvPr>
          <p:cNvSpPr>
            <a:spLocks noGrp="1"/>
          </p:cNvSpPr>
          <p:nvPr>
            <p:ph idx="1"/>
          </p:nvPr>
        </p:nvSpPr>
        <p:spPr>
          <a:xfrm>
            <a:off x="544830" y="2101374"/>
            <a:ext cx="4368602" cy="3861276"/>
          </a:xfrm>
        </p:spPr>
        <p:txBody>
          <a:bodyPr>
            <a:normAutofit lnSpcReduction="10000"/>
          </a:bodyPr>
          <a:lstStyle/>
          <a:p>
            <a:endParaRPr lang="en-US" sz="2200" dirty="0"/>
          </a:p>
          <a:p>
            <a:pPr marL="0" indent="0">
              <a:buNone/>
            </a:pPr>
            <a:r>
              <a:rPr lang="en-US" sz="2200" dirty="0">
                <a:latin typeface="Arial" panose="020B0604020202020204" pitchFamily="34" charset="0"/>
                <a:cs typeface="Arial" panose="020B0604020202020204" pitchFamily="34" charset="0"/>
              </a:rPr>
              <a:t>Interdisciplinary Collaboration,</a:t>
            </a:r>
          </a:p>
          <a:p>
            <a:pPr marL="0" indent="0">
              <a:buNone/>
            </a:pPr>
            <a:r>
              <a:rPr lang="en-US" sz="2200" dirty="0">
                <a:latin typeface="Arial" panose="020B0604020202020204" pitchFamily="34" charset="0"/>
                <a:cs typeface="Arial" panose="020B0604020202020204" pitchFamily="34" charset="0"/>
              </a:rPr>
              <a:t>Cooperation, and Communication </a:t>
            </a:r>
          </a:p>
          <a:p>
            <a:pPr marL="0" indent="0">
              <a:buNone/>
            </a:pPr>
            <a:r>
              <a:rPr lang="en-US" sz="2200" dirty="0">
                <a:latin typeface="Arial" panose="020B0604020202020204" pitchFamily="34" charset="0"/>
                <a:cs typeface="Arial" panose="020B0604020202020204" pitchFamily="34" charset="0"/>
              </a:rPr>
              <a:t>Within and Across Multiple</a:t>
            </a:r>
          </a:p>
          <a:p>
            <a:pPr marL="0" indent="0">
              <a:buNone/>
            </a:pPr>
            <a:r>
              <a:rPr lang="en-US" sz="2200" dirty="0">
                <a:latin typeface="Arial" panose="020B0604020202020204" pitchFamily="34" charset="0"/>
                <a:cs typeface="Arial" panose="020B0604020202020204" pitchFamily="34" charset="0"/>
              </a:rPr>
              <a:t>Management &amp; Agency </a:t>
            </a:r>
          </a:p>
          <a:p>
            <a:pPr marL="0" indent="0">
              <a:buNone/>
            </a:pPr>
            <a:r>
              <a:rPr lang="en-US" sz="2200" dirty="0">
                <a:latin typeface="Arial" panose="020B0604020202020204" pitchFamily="34" charset="0"/>
                <a:cs typeface="Arial" panose="020B0604020202020204" pitchFamily="34" charset="0"/>
              </a:rPr>
              <a:t>Boundaries.</a:t>
            </a:r>
          </a:p>
          <a:p>
            <a:pPr marL="0" indent="0">
              <a:buNone/>
            </a:pPr>
            <a:endParaRPr lang="en-US" sz="2200" dirty="0">
              <a:latin typeface="Arial" panose="020B0604020202020204" pitchFamily="34" charset="0"/>
              <a:cs typeface="Arial" panose="020B0604020202020204" pitchFamily="34" charset="0"/>
            </a:endParaRPr>
          </a:p>
          <a:p>
            <a:pPr marL="0" indent="0">
              <a:buNone/>
            </a:pPr>
            <a:endParaRPr lang="en-US" sz="2200" dirty="0">
              <a:latin typeface="Arial" panose="020B0604020202020204" pitchFamily="34" charset="0"/>
              <a:cs typeface="Arial" panose="020B0604020202020204" pitchFamily="34" charset="0"/>
            </a:endParaRPr>
          </a:p>
          <a:p>
            <a:pPr marL="0" indent="0">
              <a:buNone/>
            </a:pPr>
            <a:r>
              <a:rPr lang="en-US" sz="1700" i="1" dirty="0">
                <a:latin typeface="Arial" panose="020B0604020202020204" pitchFamily="34" charset="0"/>
                <a:cs typeface="Arial" panose="020B0604020202020204" pitchFamily="34" charset="0"/>
              </a:rPr>
              <a:t>“Project Management: A Strategic Managerial Approach,” </a:t>
            </a:r>
            <a:r>
              <a:rPr lang="en-US" sz="1300" dirty="0">
                <a:latin typeface="Arial" panose="020B0604020202020204" pitchFamily="34" charset="0"/>
                <a:cs typeface="Arial" panose="020B0604020202020204" pitchFamily="34" charset="0"/>
              </a:rPr>
              <a:t>Meredith &amp; Safer, 2022.</a:t>
            </a:r>
          </a:p>
        </p:txBody>
      </p:sp>
      <p:pic>
        <p:nvPicPr>
          <p:cNvPr id="5" name="Content Placeholder 6" descr="A picture containing text, compact disk, circle, data storage device&#10;&#10;Description automatically generated">
            <a:extLst>
              <a:ext uri="{FF2B5EF4-FFF2-40B4-BE49-F238E27FC236}">
                <a16:creationId xmlns:a16="http://schemas.microsoft.com/office/drawing/2014/main" id="{47DA7ACE-E23E-71BD-88A5-C7D4F7DB6D24}"/>
              </a:ext>
            </a:extLst>
          </p:cNvPr>
          <p:cNvPicPr>
            <a:picLocks noChangeAspect="1"/>
          </p:cNvPicPr>
          <p:nvPr/>
        </p:nvPicPr>
        <p:blipFill rotWithShape="1">
          <a:blip r:embed="rId3"/>
          <a:srcRect t="801" r="-2" b="-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cxnSp>
        <p:nvCxnSpPr>
          <p:cNvPr id="4" name="Straight Connector 3">
            <a:extLst>
              <a:ext uri="{FF2B5EF4-FFF2-40B4-BE49-F238E27FC236}">
                <a16:creationId xmlns:a16="http://schemas.microsoft.com/office/drawing/2014/main" id="{567D299B-9FFE-90F0-6EEF-E3968369C394}"/>
              </a:ext>
            </a:extLst>
          </p:cNvPr>
          <p:cNvCxnSpPr>
            <a:cxnSpLocks/>
          </p:cNvCxnSpPr>
          <p:nvPr/>
        </p:nvCxnSpPr>
        <p:spPr>
          <a:xfrm>
            <a:off x="640080" y="2101374"/>
            <a:ext cx="4368602" cy="0"/>
          </a:xfrm>
          <a:prstGeom prst="line">
            <a:avLst/>
          </a:prstGeom>
          <a:ln w="57150">
            <a:solidFill>
              <a:schemeClr val="accent1">
                <a:lumMod val="75000"/>
              </a:schemeClr>
            </a:solidFill>
          </a:ln>
        </p:spPr>
        <p:style>
          <a:lnRef idx="1">
            <a:schemeClr val="accent2"/>
          </a:lnRef>
          <a:fillRef idx="0">
            <a:schemeClr val="accent2"/>
          </a:fillRef>
          <a:effectRef idx="0">
            <a:schemeClr val="accent2"/>
          </a:effectRef>
          <a:fontRef idx="minor">
            <a:schemeClr val="tx1"/>
          </a:fontRef>
        </p:style>
      </p:cxnSp>
      <p:sp>
        <p:nvSpPr>
          <p:cNvPr id="7" name="Footer Placeholder 4">
            <a:extLst>
              <a:ext uri="{FF2B5EF4-FFF2-40B4-BE49-F238E27FC236}">
                <a16:creationId xmlns:a16="http://schemas.microsoft.com/office/drawing/2014/main" id="{73FC3083-B424-992F-BA32-3F889649B208}"/>
              </a:ext>
            </a:extLst>
          </p:cNvPr>
          <p:cNvSpPr>
            <a:spLocks noGrp="1"/>
          </p:cNvSpPr>
          <p:nvPr>
            <p:ph type="ftr" sz="quarter" idx="11"/>
          </p:nvPr>
        </p:nvSpPr>
        <p:spPr>
          <a:xfrm>
            <a:off x="0" y="6492875"/>
            <a:ext cx="4114800" cy="365125"/>
          </a:xfrm>
        </p:spPr>
        <p:txBody>
          <a:bodyPr>
            <a:normAutofit/>
          </a:bodyPr>
          <a:lstStyle/>
          <a:p>
            <a:pPr algn="l">
              <a:spcAft>
                <a:spcPts val="600"/>
              </a:spcAft>
            </a:pPr>
            <a:r>
              <a:rPr lang="en-US" dirty="0"/>
              <a:t>Management Quality By Design, Inc. © 2023</a:t>
            </a:r>
          </a:p>
        </p:txBody>
      </p:sp>
    </p:spTree>
    <p:extLst>
      <p:ext uri="{BB962C8B-B14F-4D97-AF65-F5344CB8AC3E}">
        <p14:creationId xmlns:p14="http://schemas.microsoft.com/office/powerpoint/2010/main" val="2967694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3A20A-4FCE-76C5-F7C6-69B7DE86DF30}"/>
              </a:ext>
            </a:extLst>
          </p:cNvPr>
          <p:cNvSpPr>
            <a:spLocks noGrp="1"/>
          </p:cNvSpPr>
          <p:nvPr>
            <p:ph type="title"/>
          </p:nvPr>
        </p:nvSpPr>
        <p:spPr>
          <a:xfrm>
            <a:off x="838200" y="336551"/>
            <a:ext cx="10515600" cy="1406524"/>
          </a:xfrm>
        </p:spPr>
        <p:txBody>
          <a:bodyPr>
            <a:normAutofit fontScale="90000"/>
          </a:bodyPr>
          <a:lstStyle/>
          <a:p>
            <a:pPr>
              <a:spcAft>
                <a:spcPts val="1200"/>
              </a:spcAft>
            </a:pPr>
            <a:r>
              <a:rPr lang="en-US" dirty="0">
                <a:latin typeface="Times New Roman" panose="02020603050405020304" pitchFamily="18" charset="0"/>
                <a:cs typeface="Times New Roman" panose="02020603050405020304" pitchFamily="18" charset="0"/>
              </a:rPr>
              <a:t>               </a:t>
            </a:r>
            <a:r>
              <a:rPr lang="en-US" sz="3100" dirty="0">
                <a:latin typeface="Arial" panose="020B0604020202020204" pitchFamily="34" charset="0"/>
                <a:cs typeface="Arial" panose="020B0604020202020204" pitchFamily="34" charset="0"/>
              </a:rPr>
              <a:t>Infrequent Disasters Happen: Are You Ready? </a:t>
            </a:r>
            <a:r>
              <a:rPr lang="en-US" sz="2000" baseline="60000" dirty="0">
                <a:latin typeface="Arial" panose="020B0604020202020204" pitchFamily="34" charset="0"/>
                <a:cs typeface="Arial" panose="020B0604020202020204" pitchFamily="34" charset="0"/>
              </a:rPr>
              <a:t>TM</a:t>
            </a:r>
            <a:br>
              <a:rPr lang="en-US" dirty="0">
                <a:latin typeface="Times New Roman" panose="02020603050405020304" pitchFamily="18" charset="0"/>
                <a:cs typeface="Times New Roman" panose="02020603050405020304" pitchFamily="18" charset="0"/>
              </a:rPr>
            </a:br>
            <a:br>
              <a:rPr lang="en-US" sz="1300" dirty="0">
                <a:latin typeface="Times New Roman" panose="02020603050405020304" pitchFamily="18" charset="0"/>
                <a:cs typeface="Times New Roman" panose="02020603050405020304" pitchFamily="18" charset="0"/>
              </a:rPr>
            </a:br>
            <a:r>
              <a:rPr lang="en-US" sz="3100" dirty="0">
                <a:latin typeface="Arial" panose="020B0604020202020204" pitchFamily="34" charset="0"/>
                <a:cs typeface="Arial" panose="020B0604020202020204" pitchFamily="34" charset="0"/>
              </a:rPr>
              <a:t>REVIEWERS:</a:t>
            </a:r>
            <a:endParaRPr lang="en-US" sz="2700" dirty="0"/>
          </a:p>
        </p:txBody>
      </p:sp>
      <p:sp>
        <p:nvSpPr>
          <p:cNvPr id="3" name="Content Placeholder 2">
            <a:extLst>
              <a:ext uri="{FF2B5EF4-FFF2-40B4-BE49-F238E27FC236}">
                <a16:creationId xmlns:a16="http://schemas.microsoft.com/office/drawing/2014/main" id="{30851C8D-A688-F3AC-DC32-C0E18E3F5012}"/>
              </a:ext>
            </a:extLst>
          </p:cNvPr>
          <p:cNvSpPr>
            <a:spLocks noGrp="1"/>
          </p:cNvSpPr>
          <p:nvPr>
            <p:ph idx="1"/>
          </p:nvPr>
        </p:nvSpPr>
        <p:spPr>
          <a:xfrm>
            <a:off x="838200" y="1743075"/>
            <a:ext cx="10515600" cy="4433888"/>
          </a:xfrm>
        </p:spPr>
        <p:txBody>
          <a:bodyPr>
            <a:normAutofit/>
          </a:bodyPr>
          <a:lstStyle/>
          <a:p>
            <a:pPr marL="0" indent="0">
              <a:buNone/>
            </a:pPr>
            <a:endParaRPr lang="en-US" sz="1400" dirty="0">
              <a:latin typeface="Calibri" panose="020F0502020204030204" pitchFamily="34" charset="0"/>
              <a:ea typeface="Calibri" panose="020F0502020204030204" pitchFamily="34" charset="0"/>
              <a:cs typeface="Calibri" panose="020F0502020204030204" pitchFamily="34" charset="0"/>
            </a:endParaRPr>
          </a:p>
          <a:p>
            <a:r>
              <a:rPr lang="en-US" sz="1800" u="sng" dirty="0">
                <a:latin typeface="Calibri" panose="020F0502020204030204" pitchFamily="34" charset="0"/>
                <a:ea typeface="Calibri" panose="020F0502020204030204" pitchFamily="34" charset="0"/>
                <a:cs typeface="Calibri" panose="020F0502020204030204" pitchFamily="34" charset="0"/>
              </a:rPr>
              <a:t>Mark Hjalmarson</a:t>
            </a:r>
            <a:r>
              <a:rPr lang="en-US" sz="1800" dirty="0">
                <a:latin typeface="Calibri" panose="020F0502020204030204" pitchFamily="34" charset="0"/>
                <a:ea typeface="Calibri" panose="020F0502020204030204" pitchFamily="34" charset="0"/>
                <a:cs typeface="Calibri" panose="020F0502020204030204" pitchFamily="34" charset="0"/>
              </a:rPr>
              <a:t>, MSc, BSc, ITIL, CISA – Instructor and Risk Management Analyst</a:t>
            </a:r>
          </a:p>
          <a:p>
            <a:r>
              <a:rPr lang="en-US" sz="1800" u="sng" dirty="0">
                <a:latin typeface="Calibri" panose="020F0502020204030204" pitchFamily="34" charset="0"/>
                <a:ea typeface="Calibri" panose="020F0502020204030204" pitchFamily="34" charset="0"/>
                <a:cs typeface="Calibri" panose="020F0502020204030204" pitchFamily="34" charset="0"/>
              </a:rPr>
              <a:t>Sam Spata</a:t>
            </a:r>
            <a:r>
              <a:rPr lang="en-US" sz="1800" dirty="0">
                <a:latin typeface="Calibri" panose="020F0502020204030204" pitchFamily="34" charset="0"/>
                <a:ea typeface="Calibri" panose="020F0502020204030204" pitchFamily="34" charset="0"/>
                <a:cs typeface="Calibri" panose="020F0502020204030204" pitchFamily="34" charset="0"/>
              </a:rPr>
              <a:t>: Adjunct Professor, Clarkson University; Design Manager, Exyte</a:t>
            </a:r>
          </a:p>
          <a:p>
            <a:r>
              <a:rPr lang="en-US" sz="1800" u="sng" dirty="0">
                <a:latin typeface="Calibri" panose="020F0502020204030204" pitchFamily="34" charset="0"/>
                <a:ea typeface="Calibri" panose="020F0502020204030204" pitchFamily="34" charset="0"/>
                <a:cs typeface="Calibri" panose="020F0502020204030204" pitchFamily="34" charset="0"/>
              </a:rPr>
              <a:t>Anita McReynolds-Lidbury</a:t>
            </a:r>
            <a:r>
              <a:rPr lang="en-US" sz="1800" dirty="0">
                <a:latin typeface="Calibri" panose="020F0502020204030204" pitchFamily="34" charset="0"/>
                <a:ea typeface="Calibri" panose="020F0502020204030204" pitchFamily="34" charset="0"/>
                <a:cs typeface="Calibri" panose="020F0502020204030204" pitchFamily="34" charset="0"/>
              </a:rPr>
              <a:t>, CMQ/OE, CQA, ISO Lead Auditor</a:t>
            </a:r>
          </a:p>
          <a:p>
            <a:r>
              <a:rPr lang="en-US" sz="1800" u="sng" dirty="0">
                <a:latin typeface="Calibri" panose="020F0502020204030204" pitchFamily="34" charset="0"/>
                <a:ea typeface="Calibri" panose="020F0502020204030204" pitchFamily="34" charset="0"/>
                <a:cs typeface="Calibri" panose="020F0502020204030204" pitchFamily="34" charset="0"/>
              </a:rPr>
              <a:t>Patricia Caro</a:t>
            </a:r>
            <a:r>
              <a:rPr lang="en-US" sz="1800" dirty="0">
                <a:latin typeface="Calibri" panose="020F0502020204030204" pitchFamily="34" charset="0"/>
                <a:ea typeface="Calibri" panose="020F0502020204030204" pitchFamily="34" charset="0"/>
                <a:cs typeface="Calibri" panose="020F0502020204030204" pitchFamily="34" charset="0"/>
              </a:rPr>
              <a:t>, RN</a:t>
            </a:r>
          </a:p>
          <a:p>
            <a:r>
              <a:rPr lang="en-US" sz="1800" b="0" i="0" u="sng" dirty="0">
                <a:effectLst/>
                <a:latin typeface="Calibri" panose="020F0502020204030204" pitchFamily="34" charset="0"/>
                <a:ea typeface="Calibri" panose="020F0502020204030204" pitchFamily="34" charset="0"/>
                <a:cs typeface="Calibri" panose="020F0502020204030204" pitchFamily="34" charset="0"/>
              </a:rPr>
              <a:t>Chad Morrison</a:t>
            </a:r>
            <a:r>
              <a:rPr lang="en-US" sz="1800" b="0" i="0" dirty="0">
                <a:effectLst/>
                <a:latin typeface="Calibri" panose="020F0502020204030204" pitchFamily="34" charset="0"/>
                <a:ea typeface="Calibri" panose="020F0502020204030204" pitchFamily="34" charset="0"/>
                <a:cs typeface="Calibri" panose="020F0502020204030204" pitchFamily="34" charset="0"/>
              </a:rPr>
              <a:t>, P.E., F. ASCE - </a:t>
            </a:r>
            <a:r>
              <a:rPr lang="en-US" sz="1800" b="0" i="0" dirty="0">
                <a:effectLst/>
                <a:latin typeface="Calibri" panose="020F0502020204030204" pitchFamily="34" charset="0"/>
                <a:ea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morrisonrocks@outlook.com</a:t>
            </a:r>
            <a:endParaRPr lang="en-US" sz="1800" b="0" i="0" dirty="0">
              <a:effectLst/>
              <a:latin typeface="Calibri" panose="020F0502020204030204" pitchFamily="34" charset="0"/>
              <a:ea typeface="Calibri" panose="020F0502020204030204" pitchFamily="34" charset="0"/>
              <a:cs typeface="Calibri" panose="020F0502020204030204" pitchFamily="34" charset="0"/>
            </a:endParaRPr>
          </a:p>
          <a:p>
            <a:pPr algn="l"/>
            <a:r>
              <a:rPr lang="en-US" sz="1800" b="0" i="0" u="sng"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Steven DiIoia</a:t>
            </a:r>
            <a:r>
              <a:rPr lang="en-US" sz="18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ProAxiom, Inc. - </a:t>
            </a:r>
            <a:r>
              <a:rPr lang="en-US" sz="1800" dirty="0">
                <a:solidFill>
                  <a:srgbClr val="222222"/>
                </a:solidFill>
                <a:latin typeface="Calibri" panose="020F0502020204030204" pitchFamily="34" charset="0"/>
                <a:ea typeface="Calibri" panose="020F0502020204030204" pitchFamily="34" charset="0"/>
                <a:cs typeface="Calibri" panose="020F0502020204030204" pitchFamily="34" charset="0"/>
              </a:rPr>
              <a:t>Certified John Maxwell Trainer, Certified DISC Consultant, Gestalt Trained Coach, </a:t>
            </a:r>
            <a:r>
              <a:rPr lang="en-US" sz="1800" b="0" i="0" dirty="0">
                <a:solidFill>
                  <a:srgbClr val="222222"/>
                </a:solidFill>
                <a:effectLst/>
                <a:latin typeface="Calibri" panose="020F0502020204030204" pitchFamily="34" charset="0"/>
                <a:ea typeface="Calibri" panose="020F0502020204030204" pitchFamily="34" charset="0"/>
                <a:cs typeface="Calibri" panose="020F0502020204030204" pitchFamily="34" charset="0"/>
              </a:rPr>
              <a:t>SSMBB</a:t>
            </a:r>
          </a:p>
          <a:p>
            <a:endParaRPr lang="en-US" sz="1400" dirty="0">
              <a:latin typeface="Times New Roman" panose="02020603050405020304" pitchFamily="18" charset="0"/>
              <a:cs typeface="Times New Roman" panose="02020603050405020304" pitchFamily="18" charset="0"/>
            </a:endParaRPr>
          </a:p>
          <a:p>
            <a:pPr marL="0" indent="0">
              <a:buNone/>
            </a:pPr>
            <a:endParaRPr lang="en-US" dirty="0"/>
          </a:p>
        </p:txBody>
      </p:sp>
      <p:sp>
        <p:nvSpPr>
          <p:cNvPr id="4" name="Footer Placeholder 3">
            <a:extLst>
              <a:ext uri="{FF2B5EF4-FFF2-40B4-BE49-F238E27FC236}">
                <a16:creationId xmlns:a16="http://schemas.microsoft.com/office/drawing/2014/main" id="{F9F95303-0354-25D8-FCBC-AB3751DA2696}"/>
              </a:ext>
            </a:extLst>
          </p:cNvPr>
          <p:cNvSpPr>
            <a:spLocks noGrp="1"/>
          </p:cNvSpPr>
          <p:nvPr>
            <p:ph type="ftr" sz="quarter" idx="11"/>
          </p:nvPr>
        </p:nvSpPr>
        <p:spPr>
          <a:xfrm>
            <a:off x="8610600" y="6492875"/>
            <a:ext cx="4114800" cy="365125"/>
          </a:xfrm>
        </p:spPr>
        <p:txBody>
          <a:bodyPr/>
          <a:lstStyle/>
          <a:p>
            <a:r>
              <a:rPr lang="en-US" dirty="0"/>
              <a:t>Management Quality By Design, Inc. © 2023</a:t>
            </a:r>
          </a:p>
        </p:txBody>
      </p:sp>
      <p:cxnSp>
        <p:nvCxnSpPr>
          <p:cNvPr id="5" name="Straight Connector 4">
            <a:extLst>
              <a:ext uri="{FF2B5EF4-FFF2-40B4-BE49-F238E27FC236}">
                <a16:creationId xmlns:a16="http://schemas.microsoft.com/office/drawing/2014/main" id="{5636C41C-B0E2-F8FB-53F8-89E679B2DB8A}"/>
              </a:ext>
            </a:extLst>
          </p:cNvPr>
          <p:cNvCxnSpPr>
            <a:cxnSpLocks/>
          </p:cNvCxnSpPr>
          <p:nvPr/>
        </p:nvCxnSpPr>
        <p:spPr>
          <a:xfrm>
            <a:off x="838200" y="1840116"/>
            <a:ext cx="10820400" cy="0"/>
          </a:xfrm>
          <a:prstGeom prst="line">
            <a:avLst/>
          </a:prstGeom>
          <a:ln w="57150">
            <a:solidFill>
              <a:schemeClr val="accent1">
                <a:lumMod val="75000"/>
              </a:schemeClr>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2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D3C27C-11DD-C669-600F-825A022E774E}"/>
              </a:ext>
            </a:extLst>
          </p:cNvPr>
          <p:cNvSpPr>
            <a:spLocks noGrp="1"/>
          </p:cNvSpPr>
          <p:nvPr>
            <p:ph type="title"/>
          </p:nvPr>
        </p:nvSpPr>
        <p:spPr>
          <a:xfrm>
            <a:off x="838200" y="0"/>
            <a:ext cx="10515600" cy="1084154"/>
          </a:xfrm>
        </p:spPr>
        <p:txBody>
          <a:bodyPr>
            <a:normAutofit fontScale="90000"/>
          </a:bodyPr>
          <a:lstStyle/>
          <a:p>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References</a:t>
            </a:r>
            <a:br>
              <a:rPr lang="en-US" sz="13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r>
              <a:rPr lang="en-US" sz="1300" b="1" i="1" dirty="0">
                <a:latin typeface="Arial" panose="020B0604020202020204" pitchFamily="34" charset="0"/>
                <a:cs typeface="Arial" panose="020B0604020202020204" pitchFamily="34" charset="0"/>
              </a:rPr>
              <a:t>“A Review of Risk Perception in Building Fire Evacuation,”</a:t>
            </a:r>
            <a:br>
              <a:rPr lang="en-US" sz="2000" b="1" i="1" dirty="0">
                <a:latin typeface="Arial" panose="020B0604020202020204" pitchFamily="34" charset="0"/>
                <a:cs typeface="Arial" panose="020B0604020202020204" pitchFamily="34" charset="0"/>
              </a:rPr>
            </a:br>
            <a:r>
              <a:rPr lang="en-US" sz="1200" b="0" i="0" dirty="0">
                <a:solidFill>
                  <a:srgbClr val="555555"/>
                </a:solidFill>
                <a:effectLst/>
                <a:latin typeface="Arial" panose="020B0604020202020204" pitchFamily="34" charset="0"/>
                <a:cs typeface="Arial" panose="020B0604020202020204" pitchFamily="34" charset="0"/>
              </a:rPr>
              <a:t>NIST Technical Note 1840, </a:t>
            </a:r>
            <a:r>
              <a:rPr lang="en-US" sz="1200" dirty="0">
                <a:latin typeface="Arial" panose="020B0604020202020204" pitchFamily="34" charset="0"/>
                <a:cs typeface="Arial" panose="020B0604020202020204" pitchFamily="34" charset="0"/>
              </a:rPr>
              <a:t>January 2014</a:t>
            </a:r>
            <a:br>
              <a:rPr lang="en-US" sz="1200" b="0" i="0" dirty="0">
                <a:solidFill>
                  <a:srgbClr val="555555"/>
                </a:solidFill>
                <a:effectLst/>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by Max T. Kinateder, Erica D. Kuligowski, Paul A. Reneke Richard D. Peacock,</a:t>
            </a:r>
            <a:br>
              <a:rPr lang="en-US" sz="13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r>
              <a:rPr lang="en-US" sz="1300" b="1" i="1" dirty="0">
                <a:latin typeface="Arial" panose="020B0604020202020204" pitchFamily="34" charset="0"/>
                <a:cs typeface="Arial" panose="020B0604020202020204" pitchFamily="34" charset="0"/>
              </a:rPr>
              <a:t>“Evacuation Processes Versus Evacuation Models: ‘‘Quo Vadimus’’? </a:t>
            </a:r>
            <a:br>
              <a:rPr lang="en-US" sz="1300" i="1"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Rodrigo Machado Tavares*, OPTSEG—Optimal Safety Engineering, Research Department, GEDIPE—Grupo de Estudos sobre DInaˆmica de PEdestres, F. 13, Mackworth House, Augustus Street, Regents Park, NW1 3RE London, UK Received: 25 March 2008/Accepted: 16 June 2008 Abstract. This paper promotes a discussion about evacuation models</a:t>
            </a:r>
            <a:br>
              <a:rPr lang="en-US" sz="1200" dirty="0">
                <a:latin typeface="Arial" panose="020B0604020202020204" pitchFamily="34" charset="0"/>
                <a:cs typeface="Arial" panose="020B0604020202020204" pitchFamily="34" charset="0"/>
              </a:rPr>
            </a:br>
            <a:br>
              <a:rPr lang="en-US" sz="1300" b="1" i="1" dirty="0">
                <a:latin typeface="Arial" panose="020B0604020202020204" pitchFamily="34" charset="0"/>
                <a:cs typeface="Arial" panose="020B0604020202020204" pitchFamily="34" charset="0"/>
              </a:rPr>
            </a:br>
            <a:r>
              <a:rPr lang="en-US" sz="1300" b="1" i="1" dirty="0">
                <a:latin typeface="Arial" panose="020B0604020202020204" pitchFamily="34" charset="0"/>
                <a:cs typeface="Arial" panose="020B0604020202020204" pitchFamily="34" charset="0"/>
              </a:rPr>
              <a:t>“How to initiate evacuation movement in public buildings,” </a:t>
            </a:r>
            <a:br>
              <a:rPr lang="en-US" sz="1300" b="1" i="1"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Proulx, G., Facilities, 17, 9/10, pp. 331-335, 1999</a:t>
            </a:r>
            <a:br>
              <a:rPr lang="en-US" sz="11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1300" b="1" i="1" dirty="0">
                <a:latin typeface="Arial" panose="020B0604020202020204" pitchFamily="34" charset="0"/>
                <a:cs typeface="Arial" panose="020B0604020202020204" pitchFamily="34" charset="0"/>
              </a:rPr>
              <a:t>“Human behavior and evacuation movement in smoke,”</a:t>
            </a:r>
            <a:br>
              <a:rPr lang="en-US" sz="1300" b="1" i="1"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Proulx, G., and Fahy, Rita</a:t>
            </a:r>
            <a:r>
              <a:rPr lang="en-US" sz="14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ASHRAE 2008, Trans. V.114, Part 2</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b="1" i="1" dirty="0">
                <a:latin typeface="Arial" panose="020B0604020202020204" pitchFamily="34" charset="0"/>
                <a:cs typeface="Arial" panose="020B0604020202020204" pitchFamily="34" charset="0"/>
              </a:rPr>
              <a:t>“</a:t>
            </a:r>
            <a:r>
              <a:rPr lang="en-US" sz="1300" b="1" i="1" dirty="0">
                <a:latin typeface="Arial" panose="020B0604020202020204" pitchFamily="34" charset="0"/>
                <a:cs typeface="Arial" panose="020B0604020202020204" pitchFamily="34" charset="0"/>
              </a:rPr>
              <a:t>Incorporating Individual Behavior, Knowledge, and Roles in Simulating Evacuation,”</a:t>
            </a:r>
            <a:br>
              <a:rPr lang="en-US" sz="13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 Mei Ling Chu*, Department of Civil and Environmental Engineering, Stanford University, Y2E2 Building, 473 Via Ortega, Stanford, CA 94305-4020, USA Kincho H. Law, Department of Civil and Environmental Engineering, Stanford University, Y2E2 Building, 473 Via Ortega, Stanford, CA 94305-4020, USA Received: 24 August 2017/Accepted: 16 June 2018</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b="1" i="1" dirty="0">
                <a:latin typeface="Arial" panose="020B0604020202020204" pitchFamily="34" charset="0"/>
                <a:cs typeface="Arial" panose="020B0604020202020204" pitchFamily="34" charset="0"/>
              </a:rPr>
              <a:t>“</a:t>
            </a:r>
            <a:r>
              <a:rPr lang="en-US" sz="1300" b="1" i="1" dirty="0">
                <a:latin typeface="Arial" panose="020B0604020202020204" pitchFamily="34" charset="0"/>
                <a:cs typeface="Arial" panose="020B0604020202020204" pitchFamily="34" charset="0"/>
              </a:rPr>
              <a:t>Movement on Stairs During Building Evacuations,” </a:t>
            </a:r>
            <a:r>
              <a:rPr lang="en-US" sz="1300" dirty="0">
                <a:latin typeface="Arial" panose="020B0604020202020204" pitchFamily="34" charset="0"/>
                <a:cs typeface="Arial" panose="020B0604020202020204" pitchFamily="34" charset="0"/>
              </a:rPr>
              <a:t>R. </a:t>
            </a:r>
            <a:r>
              <a:rPr lang="en-US" sz="1200" dirty="0">
                <a:latin typeface="Arial" panose="020B0604020202020204" pitchFamily="34" charset="0"/>
                <a:cs typeface="Arial" panose="020B0604020202020204" pitchFamily="34" charset="0"/>
              </a:rPr>
              <a:t>D. Peacock*, P. A. Reneke, E. D. Kuligowski and C. R. Hagwood, National Institute of Standards and Technology, Gaithersburg, MD 20899, USA Received: 13 January 2016/Accepted: 14 May 2016</a:t>
            </a:r>
            <a:br>
              <a:rPr lang="en-US" sz="12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r>
              <a:rPr lang="en-US" sz="1300" b="1" i="1" dirty="0">
                <a:latin typeface="Arial" panose="020B0604020202020204" pitchFamily="34" charset="0"/>
                <a:cs typeface="Arial" panose="020B0604020202020204" pitchFamily="34" charset="0"/>
              </a:rPr>
              <a:t>“The Process of Verification and Validation of Building Fire Evacuation Models,” </a:t>
            </a:r>
            <a:r>
              <a:rPr lang="en-US" sz="1200" dirty="0">
                <a:latin typeface="Arial" panose="020B0604020202020204" pitchFamily="34" charset="0"/>
                <a:cs typeface="Arial" panose="020B0604020202020204" pitchFamily="34" charset="0"/>
              </a:rPr>
              <a:t>Ronchi, E., Kuligowski, E. D., Reneke, P. A., Peacock, R. D., &amp; Nilsson, D. (2013). (NIST Technical Note; Vol. 1822). National Institute of Standards and Technology. </a:t>
            </a:r>
            <a:r>
              <a:rPr lang="en-US" sz="12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http://nvlpubs.nist.gov/nistpubs/technicalnotes/NIST.TN.1822.pdf</a:t>
            </a:r>
            <a:br>
              <a:rPr lang="en-US" sz="1200" dirty="0">
                <a:latin typeface="Arial" panose="020B0604020202020204" pitchFamily="34" charset="0"/>
                <a:cs typeface="Arial" panose="020B0604020202020204" pitchFamily="34" charset="0"/>
              </a:rPr>
            </a:br>
            <a:br>
              <a:rPr lang="en-US" sz="1200" dirty="0">
                <a:latin typeface="Arial" panose="020B0604020202020204" pitchFamily="34" charset="0"/>
                <a:cs typeface="Arial" panose="020B0604020202020204" pitchFamily="34" charset="0"/>
              </a:rPr>
            </a:br>
            <a:r>
              <a:rPr lang="en-US" sz="1200" b="1" i="1" dirty="0">
                <a:latin typeface="Arial" panose="020B0604020202020204" pitchFamily="34" charset="0"/>
                <a:cs typeface="Arial" panose="020B0604020202020204" pitchFamily="34" charset="0"/>
              </a:rPr>
              <a:t>“</a:t>
            </a:r>
            <a:r>
              <a:rPr lang="en-US" sz="1300" b="1" i="1" dirty="0">
                <a:latin typeface="Arial" panose="020B0604020202020204" pitchFamily="34" charset="0"/>
                <a:cs typeface="Arial" panose="020B0604020202020204" pitchFamily="34" charset="0"/>
              </a:rPr>
              <a:t>The Variation of Pre-movement Time in Building Evacuation,” </a:t>
            </a:r>
            <a:r>
              <a:rPr lang="en-US" sz="1200" dirty="0">
                <a:latin typeface="Arial" panose="020B0604020202020204" pitchFamily="34" charset="0"/>
                <a:cs typeface="Arial" panose="020B0604020202020204" pitchFamily="34" charset="0"/>
              </a:rPr>
              <a:t>Martin Forssberg and Axel Mossberg , Brandskyddslaget AB, Box 9196, 102 73 Stockholm, Sweden Jesper Kjellstro¨m , PE Teknik &amp; Arkitektur AB, So¨dermalmsalle´n 36, 118 28 Stockholm, Sweden Ha˚kan Frantzich* , Division of Fire Safety Engineering, Lund University, PO Box 118, 221 00 Lund, Sweden Daniel Nilsson , Department of Civil and Natural Resources Engineering, University of Canterbury, 69 Creyke Rd., Christchurch, New Zealand Received: 28 June 2018/Accepted: 14 June 2019</a:t>
            </a:r>
            <a:endParaRPr lang="en-US" sz="1200" b="1" i="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41FFC99-1AFD-5FB5-C32C-6A468BD25728}"/>
              </a:ext>
            </a:extLst>
          </p:cNvPr>
          <p:cNvCxnSpPr>
            <a:cxnSpLocks/>
          </p:cNvCxnSpPr>
          <p:nvPr/>
        </p:nvCxnSpPr>
        <p:spPr>
          <a:xfrm>
            <a:off x="838200" y="1197859"/>
            <a:ext cx="10820400" cy="0"/>
          </a:xfrm>
          <a:prstGeom prst="line">
            <a:avLst/>
          </a:prstGeom>
          <a:ln w="57150">
            <a:solidFill>
              <a:schemeClr val="accent1">
                <a:lumMod val="75000"/>
              </a:schemeClr>
            </a:solidFill>
          </a:ln>
        </p:spPr>
        <p:style>
          <a:lnRef idx="1">
            <a:schemeClr val="accent2"/>
          </a:lnRef>
          <a:fillRef idx="0">
            <a:schemeClr val="accent2"/>
          </a:fillRef>
          <a:effectRef idx="0">
            <a:schemeClr val="accent2"/>
          </a:effectRef>
          <a:fontRef idx="minor">
            <a:schemeClr val="tx1"/>
          </a:fontRef>
        </p:style>
      </p:cxnSp>
      <p:sp>
        <p:nvSpPr>
          <p:cNvPr id="7" name="Footer Placeholder 5">
            <a:extLst>
              <a:ext uri="{FF2B5EF4-FFF2-40B4-BE49-F238E27FC236}">
                <a16:creationId xmlns:a16="http://schemas.microsoft.com/office/drawing/2014/main" id="{C40CA214-FEA9-5A8A-E6FB-706A51DC91E9}"/>
              </a:ext>
            </a:extLst>
          </p:cNvPr>
          <p:cNvSpPr txBox="1">
            <a:spLocks/>
          </p:cNvSpPr>
          <p:nvPr/>
        </p:nvSpPr>
        <p:spPr>
          <a:xfrm>
            <a:off x="8664234"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Management Quality By Design, Inc. © 2023</a:t>
            </a:r>
          </a:p>
        </p:txBody>
      </p:sp>
    </p:spTree>
    <p:extLst>
      <p:ext uri="{BB962C8B-B14F-4D97-AF65-F5344CB8AC3E}">
        <p14:creationId xmlns:p14="http://schemas.microsoft.com/office/powerpoint/2010/main" val="39814631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D3C27C-11DD-C669-600F-825A022E774E}"/>
              </a:ext>
            </a:extLst>
          </p:cNvPr>
          <p:cNvSpPr>
            <a:spLocks noGrp="1"/>
          </p:cNvSpPr>
          <p:nvPr>
            <p:ph type="title"/>
          </p:nvPr>
        </p:nvSpPr>
        <p:spPr>
          <a:xfrm>
            <a:off x="838200" y="-97971"/>
            <a:ext cx="10515600" cy="468081"/>
          </a:xfrm>
        </p:spPr>
        <p:txBody>
          <a:bodyPr>
            <a:normAutofit fontScale="90000"/>
          </a:bodyPr>
          <a:lstStyle/>
          <a:p>
            <a:pPr marL="0" marR="0">
              <a:lnSpc>
                <a:spcPct val="107000"/>
              </a:lnSpc>
              <a:spcBef>
                <a:spcPts val="0"/>
              </a:spcBef>
              <a:spcAft>
                <a:spcPts val="800"/>
              </a:spcAft>
            </a:pPr>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References (continued)</a:t>
            </a:r>
            <a:br>
              <a:rPr lang="en-US" sz="31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r>
              <a:rPr lang="en-US" sz="1800" b="1"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Human behaviors for infrequent fire evacuation</a:t>
            </a:r>
            <a:br>
              <a:rPr lang="en-US" sz="1800" b="1" kern="100" dirty="0">
                <a:effectLst/>
                <a:latin typeface="Times New Roman" panose="02020603050405020304" pitchFamily="18" charset="0"/>
                <a:ea typeface="Calibri" panose="020F0502020204030204" pitchFamily="34" charset="0"/>
                <a:cs typeface="Times New Roman" panose="02020603050405020304" pitchFamily="18" charset="0"/>
              </a:rPr>
            </a:br>
            <a:r>
              <a:rPr lang="en-US" sz="1400" u="sng" kern="100" dirty="0">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https://scholar.google.com/scholar?hl=en&amp;as_sdt=0%2C33&amp;q=human+behaviors+for+infrequent+fire+evacuation+&amp;btnG=</a:t>
            </a:r>
            <a: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400" kern="100" dirty="0">
                <a:effectLst/>
                <a:latin typeface="Times New Roman" panose="02020603050405020304" pitchFamily="18" charset="0"/>
                <a:ea typeface="Calibri" panose="020F0502020204030204" pitchFamily="34"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800" b="1" i="1"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“bystander effect fire evacuation”</a:t>
            </a:r>
            <a:br>
              <a:rPr lang="en-US" sz="1800" b="1" i="1"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https://scholar.google.com/scholar?hl=en&amp;as_sdt=0%2C33&amp;q=bystander+effect+fire+evacuation&amp;oq=by</a:t>
            </a:r>
            <a:br>
              <a:rPr lang="en-US" sz="1400" dirty="0">
                <a:latin typeface="Times New Roman" panose="02020603050405020304" pitchFamily="18" charset="0"/>
                <a:cs typeface="Times New Roman" panose="02020603050405020304" pitchFamily="18" charset="0"/>
              </a:rPr>
            </a:br>
            <a:br>
              <a:rPr lang="en-US" sz="2400" dirty="0"/>
            </a:br>
            <a:r>
              <a:rPr lang="en-US" sz="1800" b="1" i="1" dirty="0">
                <a:latin typeface="Times New Roman" panose="02020603050405020304" pitchFamily="18" charset="0"/>
                <a:cs typeface="Times New Roman" panose="02020603050405020304" pitchFamily="18" charset="0"/>
              </a:rPr>
              <a:t>“Exit choice in an emergency evacuation scenario is influenced by exit familiarity and neighbor behavior,”</a:t>
            </a:r>
            <a:br>
              <a:rPr lang="en-US" sz="1800" b="1" i="1" dirty="0">
                <a:latin typeface="Times New Roman" panose="02020603050405020304" pitchFamily="18" charset="0"/>
                <a:cs typeface="Times New Roman" panose="02020603050405020304" pitchFamily="18" charset="0"/>
              </a:rPr>
            </a:br>
            <a:r>
              <a:rPr lang="en-US" sz="1600" dirty="0"/>
              <a:t>         </a:t>
            </a:r>
            <a:r>
              <a:rPr lang="en-US" sz="1400" dirty="0">
                <a:latin typeface="Times New Roman" panose="02020603050405020304" pitchFamily="18" charset="0"/>
                <a:cs typeface="Times New Roman" panose="02020603050405020304" pitchFamily="18" charset="0"/>
              </a:rPr>
              <a:t>Max Kinatedera,b,1,⁎ , Brittany Comunalea,1 , William H. </a:t>
            </a:r>
            <a:r>
              <a:rPr lang="en-US" sz="1400" dirty="0" err="1">
                <a:latin typeface="Times New Roman" panose="02020603050405020304" pitchFamily="18" charset="0"/>
                <a:cs typeface="Times New Roman" panose="02020603050405020304" pitchFamily="18" charset="0"/>
              </a:rPr>
              <a:t>Warrena</a:t>
            </a:r>
            <a:r>
              <a:rPr lang="en-US" sz="1400" dirty="0">
                <a:latin typeface="Times New Roman" panose="02020603050405020304" pitchFamily="18" charset="0"/>
                <a:cs typeface="Times New Roman" panose="02020603050405020304" pitchFamily="18" charset="0"/>
              </a:rPr>
              <a:t> </a:t>
            </a:r>
            <a:br>
              <a:rPr lang="en-US" sz="1400" dirty="0">
                <a:latin typeface="Times New Roman" panose="02020603050405020304" pitchFamily="18" charset="0"/>
                <a:cs typeface="Times New Roman" panose="02020603050405020304" pitchFamily="18" charset="0"/>
              </a:rPr>
            </a:br>
            <a:br>
              <a:rPr lang="en-US" sz="2400" dirty="0"/>
            </a:br>
            <a:r>
              <a:rPr lang="en-US" sz="1800" b="1" i="1" dirty="0">
                <a:latin typeface="Times New Roman" panose="02020603050405020304" pitchFamily="18" charset="0"/>
                <a:cs typeface="Times New Roman" panose="02020603050405020304" pitchFamily="18" charset="0"/>
              </a:rPr>
              <a:t>“From Empathy to Apathy: The Bystander Effect Revisited,”</a:t>
            </a:r>
            <a:br>
              <a:rPr lang="en-US" sz="1800" b="1" i="1"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        Ruud Hortensius1 and Beatrice de Gelder2,3</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800" b="1" i="1" dirty="0">
                <a:latin typeface="Times New Roman" panose="02020603050405020304" pitchFamily="18" charset="0"/>
                <a:cs typeface="Times New Roman" panose="02020603050405020304" pitchFamily="18" charset="0"/>
              </a:rPr>
              <a:t>“Pursuing behavioral realism in Virtual Reality for fire evacuation research,”</a:t>
            </a:r>
            <a:br>
              <a:rPr lang="en-US" sz="1800" b="1" i="1" dirty="0">
                <a:latin typeface="Times New Roman" panose="02020603050405020304" pitchFamily="18" charset="0"/>
                <a:cs typeface="Times New Roman" panose="02020603050405020304" pitchFamily="18" charset="0"/>
              </a:rPr>
            </a:br>
            <a:r>
              <a:rPr lang="en-US" sz="1050" dirty="0"/>
              <a:t>        </a:t>
            </a:r>
            <a:r>
              <a:rPr lang="en-US" sz="1400" dirty="0">
                <a:latin typeface="Times New Roman" panose="02020603050405020304" pitchFamily="18" charset="0"/>
                <a:cs typeface="Times New Roman" panose="02020603050405020304" pitchFamily="18" charset="0"/>
              </a:rPr>
              <a:t>Silvia Arias1 | Jonathan Wahlqvist1 | Daniel Nilsson2 | Enrico Ronchi1 | </a:t>
            </a:r>
            <a:r>
              <a:rPr lang="en-US" sz="1400" dirty="0" err="1">
                <a:latin typeface="Times New Roman" panose="02020603050405020304" pitchFamily="18" charset="0"/>
                <a:cs typeface="Times New Roman" panose="02020603050405020304" pitchFamily="18" charset="0"/>
              </a:rPr>
              <a:t>Håkan</a:t>
            </a:r>
            <a:r>
              <a:rPr lang="en-US" sz="1400" dirty="0">
                <a:latin typeface="Times New Roman" panose="02020603050405020304" pitchFamily="18" charset="0"/>
                <a:cs typeface="Times New Roman" panose="02020603050405020304" pitchFamily="18" charset="0"/>
              </a:rPr>
              <a:t> Frantzich1</a:t>
            </a:r>
            <a:br>
              <a:rPr lang="en-US" sz="1400" dirty="0">
                <a:latin typeface="Times New Roman" panose="02020603050405020304" pitchFamily="18" charset="0"/>
                <a:cs typeface="Times New Roman" panose="02020603050405020304" pitchFamily="18" charset="0"/>
              </a:rPr>
            </a:br>
            <a:br>
              <a:rPr lang="en-US" sz="1400" dirty="0">
                <a:latin typeface="Times New Roman" panose="02020603050405020304" pitchFamily="18" charset="0"/>
                <a:cs typeface="Times New Roman" panose="02020603050405020304" pitchFamily="18" charset="0"/>
              </a:rPr>
            </a:br>
            <a:r>
              <a:rPr lang="en-US" sz="1800" b="1" i="0" dirty="0">
                <a:solidFill>
                  <a:srgbClr val="282828"/>
                </a:solidFill>
                <a:effectLst/>
                <a:latin typeface="Times New Roman" panose="02020603050405020304" pitchFamily="18" charset="0"/>
                <a:cs typeface="Times New Roman" panose="02020603050405020304" pitchFamily="18" charset="0"/>
              </a:rPr>
              <a:t>“Social Influence on Evacuation Behavior in Real and Virtual Environments,”</a:t>
            </a:r>
            <a:br>
              <a:rPr lang="en-US" sz="1800" b="1" i="0" dirty="0">
                <a:solidFill>
                  <a:srgbClr val="282828"/>
                </a:solidFill>
                <a:effectLst/>
                <a:latin typeface="Times New Roman" panose="02020603050405020304" pitchFamily="18" charset="0"/>
                <a:cs typeface="Times New Roman" panose="02020603050405020304" pitchFamily="18" charset="0"/>
              </a:rPr>
            </a:br>
            <a:r>
              <a:rPr lang="en-US" sz="1400" i="0" dirty="0">
                <a:solidFill>
                  <a:srgbClr val="535353"/>
                </a:solidFill>
                <a:effectLst/>
                <a:latin typeface="Times New Roman" panose="02020603050405020304" pitchFamily="18" charset="0"/>
                <a:cs typeface="Times New Roman" panose="02020603050405020304" pitchFamily="18" charset="0"/>
              </a:rPr>
              <a:t>       Max </a:t>
            </a:r>
            <a:r>
              <a:rPr lang="en-US" sz="1400" i="0" dirty="0" err="1">
                <a:solidFill>
                  <a:srgbClr val="535353"/>
                </a:solidFill>
                <a:effectLst/>
                <a:latin typeface="Times New Roman" panose="02020603050405020304" pitchFamily="18" charset="0"/>
                <a:cs typeface="Times New Roman" panose="02020603050405020304" pitchFamily="18" charset="0"/>
              </a:rPr>
              <a:t>Kinateder</a:t>
            </a:r>
            <a:r>
              <a:rPr lang="en-US" sz="1400" dirty="0">
                <a:solidFill>
                  <a:srgbClr val="282828"/>
                </a:solidFill>
                <a:latin typeface="Times New Roman" panose="02020603050405020304" pitchFamily="18" charset="0"/>
                <a:cs typeface="Times New Roman" panose="02020603050405020304" pitchFamily="18" charset="0"/>
              </a:rPr>
              <a:t>, </a:t>
            </a:r>
            <a:r>
              <a:rPr lang="en-US" sz="1400" i="0" dirty="0">
                <a:solidFill>
                  <a:srgbClr val="282828"/>
                </a:solidFill>
                <a:effectLst/>
                <a:latin typeface="Times New Roman" panose="02020603050405020304" pitchFamily="18" charset="0"/>
                <a:cs typeface="Times New Roman" panose="02020603050405020304" pitchFamily="18" charset="0"/>
              </a:rPr>
              <a:t>William H. Warren</a:t>
            </a:r>
            <a:br>
              <a:rPr lang="en-US" sz="1400" i="0" dirty="0">
                <a:solidFill>
                  <a:srgbClr val="282828"/>
                </a:solidFill>
                <a:effectLst/>
                <a:latin typeface="Times New Roman" panose="02020603050405020304" pitchFamily="18" charset="0"/>
                <a:cs typeface="Times New Roman" panose="02020603050405020304" pitchFamily="18" charset="0"/>
              </a:rPr>
            </a:br>
            <a:endParaRPr lang="en-US" sz="1200" b="1" i="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41FFC99-1AFD-5FB5-C32C-6A468BD25728}"/>
              </a:ext>
            </a:extLst>
          </p:cNvPr>
          <p:cNvCxnSpPr>
            <a:cxnSpLocks/>
          </p:cNvCxnSpPr>
          <p:nvPr/>
        </p:nvCxnSpPr>
        <p:spPr>
          <a:xfrm>
            <a:off x="838200" y="1197859"/>
            <a:ext cx="10820400" cy="0"/>
          </a:xfrm>
          <a:prstGeom prst="line">
            <a:avLst/>
          </a:prstGeom>
          <a:ln w="57150">
            <a:solidFill>
              <a:schemeClr val="accent1">
                <a:lumMod val="75000"/>
              </a:schemeClr>
            </a:solidFill>
          </a:ln>
        </p:spPr>
        <p:style>
          <a:lnRef idx="1">
            <a:schemeClr val="accent2"/>
          </a:lnRef>
          <a:fillRef idx="0">
            <a:schemeClr val="accent2"/>
          </a:fillRef>
          <a:effectRef idx="0">
            <a:schemeClr val="accent2"/>
          </a:effectRef>
          <a:fontRef idx="minor">
            <a:schemeClr val="tx1"/>
          </a:fontRef>
        </p:style>
      </p:cxnSp>
      <p:sp>
        <p:nvSpPr>
          <p:cNvPr id="2" name="Footer Placeholder 5">
            <a:extLst>
              <a:ext uri="{FF2B5EF4-FFF2-40B4-BE49-F238E27FC236}">
                <a16:creationId xmlns:a16="http://schemas.microsoft.com/office/drawing/2014/main" id="{DD7B44E3-2150-31CB-9B66-B973B2078EAF}"/>
              </a:ext>
            </a:extLst>
          </p:cNvPr>
          <p:cNvSpPr txBox="1">
            <a:spLocks/>
          </p:cNvSpPr>
          <p:nvPr/>
        </p:nvSpPr>
        <p:spPr>
          <a:xfrm>
            <a:off x="8577149"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Management Quality By Design, Inc. © 2023</a:t>
            </a:r>
          </a:p>
        </p:txBody>
      </p:sp>
    </p:spTree>
    <p:extLst>
      <p:ext uri="{BB962C8B-B14F-4D97-AF65-F5344CB8AC3E}">
        <p14:creationId xmlns:p14="http://schemas.microsoft.com/office/powerpoint/2010/main" val="23668870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D3C27C-11DD-C669-600F-825A022E774E}"/>
              </a:ext>
            </a:extLst>
          </p:cNvPr>
          <p:cNvSpPr>
            <a:spLocks noGrp="1"/>
          </p:cNvSpPr>
          <p:nvPr>
            <p:ph type="title"/>
          </p:nvPr>
        </p:nvSpPr>
        <p:spPr>
          <a:xfrm>
            <a:off x="838200" y="152399"/>
            <a:ext cx="10515600" cy="468081"/>
          </a:xfrm>
        </p:spPr>
        <p:txBody>
          <a:bodyPr>
            <a:normAutofit fontScale="90000"/>
          </a:bodyPr>
          <a:lstStyle/>
          <a:p>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r>
              <a:rPr lang="en-US" sz="4400" dirty="0">
                <a:latin typeface="Arial" panose="020B0604020202020204" pitchFamily="34" charset="0"/>
                <a:cs typeface="Arial" panose="020B0604020202020204" pitchFamily="34" charset="0"/>
              </a:rPr>
              <a:t>                         </a:t>
            </a:r>
            <a:br>
              <a:rPr lang="en-US" sz="4400" dirty="0">
                <a:latin typeface="Arial" panose="020B0604020202020204" pitchFamily="34" charset="0"/>
                <a:cs typeface="Arial" panose="020B0604020202020204" pitchFamily="34" charset="0"/>
              </a:rPr>
            </a:br>
            <a:br>
              <a:rPr lang="en-US" sz="4400" dirty="0">
                <a:latin typeface="Arial" panose="020B0604020202020204" pitchFamily="34" charset="0"/>
                <a:cs typeface="Arial" panose="020B0604020202020204" pitchFamily="34" charset="0"/>
              </a:rPr>
            </a:br>
            <a:br>
              <a:rPr lang="en-US" sz="1100" dirty="0">
                <a:latin typeface="Arial" panose="020B0604020202020204" pitchFamily="34" charset="0"/>
                <a:cs typeface="Arial" panose="020B0604020202020204" pitchFamily="34" charset="0"/>
              </a:rPr>
            </a:br>
            <a:r>
              <a:rPr lang="en-US" sz="3100" dirty="0">
                <a:latin typeface="Arial" panose="020B0604020202020204" pitchFamily="34" charset="0"/>
                <a:cs typeface="Arial" panose="020B0604020202020204" pitchFamily="34" charset="0"/>
              </a:rPr>
              <a:t>References (continued)</a:t>
            </a:r>
            <a:br>
              <a:rPr lang="en-US" sz="13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br>
              <a:rPr lang="en-US" sz="1300" dirty="0">
                <a:latin typeface="Arial" panose="020B0604020202020204" pitchFamily="34" charset="0"/>
                <a:cs typeface="Arial" panose="020B0604020202020204" pitchFamily="34" charset="0"/>
              </a:rPr>
            </a:br>
            <a:r>
              <a:rPr lang="en-US" sz="1800" b="1" i="1" dirty="0">
                <a:latin typeface="Times New Roman" panose="02020603050405020304" pitchFamily="18" charset="0"/>
                <a:cs typeface="Times New Roman" panose="02020603050405020304" pitchFamily="18" charset="0"/>
              </a:rPr>
              <a:t>“Developing and validating evacuation models for fire safety engineering,” </a:t>
            </a:r>
            <a:br>
              <a:rPr lang="en-US" sz="1800" b="1" i="1"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Enrico Ronchi Department of Fire Safety Engineering, Lund University, Lund, Sweden.</a:t>
            </a:r>
            <a:br>
              <a:rPr lang="en-US" sz="1400" dirty="0">
                <a:latin typeface="Times New Roman" panose="02020603050405020304" pitchFamily="18" charset="0"/>
                <a:cs typeface="Times New Roman" panose="02020603050405020304" pitchFamily="18" charset="0"/>
              </a:rPr>
            </a:br>
            <a:r>
              <a:rPr lang="en-US" sz="1400" dirty="0">
                <a:latin typeface="Times New Roman" panose="02020603050405020304" pitchFamily="18" charset="0"/>
                <a:cs typeface="Times New Roman" panose="02020603050405020304" pitchFamily="18" charset="0"/>
              </a:rPr>
              <a:t>Fire Safety Journal. </a:t>
            </a:r>
            <a:r>
              <a:rPr lang="en-US" sz="1400" b="0" i="0" u="none" strike="noStrike" dirty="0">
                <a:effectLst/>
                <a:latin typeface="Times New Roman" panose="02020603050405020304" pitchFamily="18" charset="0"/>
                <a:cs typeface="Times New Roman" panose="02020603050405020304" pitchFamily="18" charset="0"/>
                <a:hlinkClick r:id="rId2" tooltip="Go to table of contents for this volume/issue">
                  <a:extLst>
                    <a:ext uri="{A12FA001-AC4F-418D-AE19-62706E023703}">
                      <ahyp:hlinkClr xmlns:ahyp="http://schemas.microsoft.com/office/drawing/2018/hyperlinkcolor" val="tx"/>
                    </a:ext>
                  </a:extLst>
                </a:hlinkClick>
              </a:rPr>
              <a:t>Volume 120</a:t>
            </a:r>
            <a:r>
              <a:rPr lang="en-US" sz="1400" b="0" i="0" dirty="0">
                <a:effectLst/>
                <a:latin typeface="Times New Roman" panose="02020603050405020304" pitchFamily="18" charset="0"/>
                <a:cs typeface="Times New Roman" panose="02020603050405020304" pitchFamily="18" charset="0"/>
              </a:rPr>
              <a:t>, March 2021, 103020</a:t>
            </a:r>
            <a:br>
              <a:rPr lang="en-US" sz="1400" b="0" i="0" dirty="0">
                <a:effectLst/>
                <a:latin typeface="Times New Roman" panose="02020603050405020304" pitchFamily="18" charset="0"/>
                <a:cs typeface="Times New Roman" panose="02020603050405020304" pitchFamily="18" charset="0"/>
              </a:rPr>
            </a:br>
            <a:br>
              <a:rPr lang="en-US" sz="1400" b="0" i="0" dirty="0">
                <a:effectLst/>
                <a:latin typeface="Times New Roman" panose="02020603050405020304" pitchFamily="18" charset="0"/>
                <a:cs typeface="Times New Roman" panose="02020603050405020304" pitchFamily="18" charset="0"/>
              </a:rPr>
            </a:br>
            <a:r>
              <a:rPr lang="en-US" sz="1800" b="1" i="1" dirty="0">
                <a:solidFill>
                  <a:srgbClr val="323232"/>
                </a:solidFill>
                <a:effectLst/>
                <a:latin typeface="Times New Roman" panose="02020603050405020304" pitchFamily="18" charset="0"/>
                <a:cs typeface="Times New Roman" panose="02020603050405020304" pitchFamily="18" charset="0"/>
              </a:rPr>
              <a:t>“The Process of Verification and Validation of Building Fire Evacuation Models,”</a:t>
            </a:r>
            <a:br>
              <a:rPr lang="en-US" sz="1800" b="1" i="1" dirty="0">
                <a:solidFill>
                  <a:srgbClr val="323232"/>
                </a:solidFill>
                <a:effectLst/>
                <a:latin typeface="Times New Roman" panose="02020603050405020304" pitchFamily="18" charset="0"/>
                <a:cs typeface="Times New Roman" panose="02020603050405020304" pitchFamily="18" charset="0"/>
              </a:rPr>
            </a:br>
            <a:r>
              <a:rPr lang="en-US" sz="1200" b="0" i="0" u="none" strike="noStrike" dirty="0">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Enrico Ronchi</a:t>
            </a:r>
            <a:r>
              <a:rPr lang="en-US" sz="1200" b="0" i="0" dirty="0">
                <a:effectLst/>
                <a:latin typeface="Times New Roman" panose="02020603050405020304" pitchFamily="18" charset="0"/>
                <a:cs typeface="Times New Roman" panose="02020603050405020304" pitchFamily="18" charset="0"/>
              </a:rPr>
              <a:t>, Erica D </a:t>
            </a:r>
            <a:r>
              <a:rPr lang="en-US" sz="1200" b="0" i="0" dirty="0" err="1">
                <a:effectLst/>
                <a:latin typeface="Times New Roman" panose="02020603050405020304" pitchFamily="18" charset="0"/>
                <a:cs typeface="Times New Roman" panose="02020603050405020304" pitchFamily="18" charset="0"/>
              </a:rPr>
              <a:t>Kuligowski</a:t>
            </a:r>
            <a:r>
              <a:rPr lang="en-US" sz="1200" b="0" i="0" dirty="0">
                <a:effectLst/>
                <a:latin typeface="Times New Roman" panose="02020603050405020304" pitchFamily="18" charset="0"/>
                <a:cs typeface="Times New Roman" panose="02020603050405020304" pitchFamily="18" charset="0"/>
              </a:rPr>
              <a:t>, Paul A Reneke, Richard D Peacock, Daniel Nilsson  - 2013</a:t>
            </a:r>
            <a:br>
              <a:rPr lang="en-US" sz="1200" b="0" i="0" dirty="0">
                <a:effectLst/>
                <a:latin typeface="Times New Roman" panose="02020603050405020304" pitchFamily="18" charset="0"/>
                <a:cs typeface="Times New Roman" panose="02020603050405020304" pitchFamily="18" charset="0"/>
              </a:rPr>
            </a:br>
            <a:r>
              <a:rPr lang="en-US" sz="1200" b="0" i="0" u="none" strike="noStrike" dirty="0">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Division of Fire Safety Engineering</a:t>
            </a:r>
            <a:r>
              <a:rPr lang="en-US" sz="1200" b="0" i="0" u="none" strike="noStrike" dirty="0">
                <a:effectLst/>
                <a:latin typeface="Times New Roman" panose="02020603050405020304" pitchFamily="18" charset="0"/>
                <a:cs typeface="Times New Roman" panose="02020603050405020304" pitchFamily="18" charset="0"/>
              </a:rPr>
              <a:t>, Lund </a:t>
            </a:r>
            <a:r>
              <a:rPr lang="en-US" sz="1200" b="0" i="0" u="none" strike="noStrike" dirty="0" err="1">
                <a:effectLst/>
                <a:latin typeface="Times New Roman" panose="02020603050405020304" pitchFamily="18" charset="0"/>
                <a:cs typeface="Times New Roman" panose="02020603050405020304" pitchFamily="18" charset="0"/>
              </a:rPr>
              <a:t>Universirty</a:t>
            </a:r>
            <a:br>
              <a:rPr lang="en-US" sz="1200" b="0" i="0" u="none" strike="noStrike" dirty="0">
                <a:effectLst/>
                <a:latin typeface="Times New Roman" panose="02020603050405020304" pitchFamily="18" charset="0"/>
                <a:cs typeface="Times New Roman" panose="02020603050405020304" pitchFamily="18" charset="0"/>
              </a:rPr>
            </a:br>
            <a:r>
              <a:rPr lang="en-US" sz="1800" b="1" i="0" dirty="0">
                <a:effectLst/>
                <a:latin typeface="Times New Roman" panose="02020603050405020304" pitchFamily="18" charset="0"/>
                <a:cs typeface="Times New Roman" panose="02020603050405020304" pitchFamily="18" charset="0"/>
              </a:rPr>
              <a:t>Abstract</a:t>
            </a:r>
            <a:r>
              <a:rPr lang="en-US" sz="1800" b="0" i="0" dirty="0">
                <a:effectLst/>
                <a:latin typeface="Times New Roman" panose="02020603050405020304" pitchFamily="18" charset="0"/>
                <a:cs typeface="Times New Roman" panose="02020603050405020304" pitchFamily="18" charset="0"/>
              </a:rPr>
              <a:t>: To date, </a:t>
            </a:r>
            <a:r>
              <a:rPr lang="en-US" sz="2000" b="1" i="0" u="sng" dirty="0">
                <a:effectLst/>
                <a:latin typeface="Times New Roman" panose="02020603050405020304" pitchFamily="18" charset="0"/>
                <a:cs typeface="Times New Roman" panose="02020603050405020304" pitchFamily="18" charset="0"/>
              </a:rPr>
              <a:t>there is no International standard on procedures and tests to assess the verification and validation (V&amp;V) of building fire evacuation models</a:t>
            </a:r>
            <a:r>
              <a:rPr lang="en-US" sz="2000" b="0" i="0" dirty="0">
                <a:effectLst/>
                <a:latin typeface="Times New Roman" panose="02020603050405020304" pitchFamily="18" charset="0"/>
                <a:cs typeface="Times New Roman" panose="02020603050405020304" pitchFamily="18" charset="0"/>
              </a:rPr>
              <a:t>. </a:t>
            </a:r>
            <a:r>
              <a:rPr lang="en-US" sz="1800" b="0" i="0" dirty="0">
                <a:effectLst/>
                <a:latin typeface="Times New Roman" panose="02020603050405020304" pitchFamily="18" charset="0"/>
                <a:cs typeface="Times New Roman" panose="02020603050405020304" pitchFamily="18" charset="0"/>
              </a:rPr>
              <a:t>Often it is the case that model testers adopt inconsistent procedures, or tests designed for other model uses or they do not test them for all features embedded in their model. </a:t>
            </a:r>
            <a:br>
              <a:rPr lang="en-US" sz="1800" b="0" i="0" dirty="0">
                <a:effectLst/>
                <a:latin typeface="Times New Roman" panose="02020603050405020304" pitchFamily="18" charset="0"/>
                <a:cs typeface="Times New Roman" panose="02020603050405020304" pitchFamily="18" charset="0"/>
              </a:rPr>
            </a:br>
            <a:br>
              <a:rPr lang="en-US" sz="1800" b="0" i="0" dirty="0">
                <a:effectLst/>
                <a:latin typeface="Times New Roman" panose="02020603050405020304" pitchFamily="18" charset="0"/>
                <a:cs typeface="Times New Roman" panose="02020603050405020304" pitchFamily="18" charset="0"/>
              </a:rPr>
            </a:br>
            <a:r>
              <a:rPr lang="en-US" sz="1800" b="1" i="1" dirty="0">
                <a:solidFill>
                  <a:srgbClr val="333333"/>
                </a:solidFill>
                <a:effectLst/>
                <a:latin typeface="Times New Roman" panose="02020603050405020304" pitchFamily="18" charset="0"/>
                <a:cs typeface="Times New Roman" panose="02020603050405020304" pitchFamily="18" charset="0"/>
              </a:rPr>
              <a:t>“Risk perception in fire evacuation behavior revisited: definitions, related concepts, and empirical evidence,”</a:t>
            </a:r>
            <a:br>
              <a:rPr lang="en-US" sz="1800" b="1" i="1" dirty="0">
                <a:solidFill>
                  <a:srgbClr val="333333"/>
                </a:solidFill>
                <a:effectLst/>
                <a:latin typeface="Times New Roman" panose="02020603050405020304" pitchFamily="18" charset="0"/>
                <a:cs typeface="Times New Roman" panose="02020603050405020304" pitchFamily="18" charset="0"/>
              </a:rPr>
            </a:br>
            <a:r>
              <a:rPr lang="en-US" sz="1400" b="0" i="1" dirty="0">
                <a:effectLst/>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Fire Science Reviews</a:t>
            </a:r>
            <a:r>
              <a:rPr lang="en-US" sz="1400" b="0" i="0" dirty="0">
                <a:effectLst/>
                <a:latin typeface="Times New Roman" panose="02020603050405020304" pitchFamily="18" charset="0"/>
                <a:cs typeface="Times New Roman" panose="02020603050405020304" pitchFamily="18" charset="0"/>
              </a:rPr>
              <a:t> </a:t>
            </a:r>
            <a:r>
              <a:rPr lang="en-US" sz="1400" b="1" i="0" dirty="0">
                <a:effectLst/>
                <a:latin typeface="Times New Roman" panose="02020603050405020304" pitchFamily="18" charset="0"/>
                <a:cs typeface="Times New Roman" panose="02020603050405020304" pitchFamily="18" charset="0"/>
              </a:rPr>
              <a:t>volu</a:t>
            </a:r>
            <a:r>
              <a:rPr lang="en-US" sz="1400" b="1" i="0" dirty="0">
                <a:solidFill>
                  <a:srgbClr val="333333"/>
                </a:solidFill>
                <a:effectLst/>
                <a:latin typeface="Times New Roman" panose="02020603050405020304" pitchFamily="18" charset="0"/>
                <a:cs typeface="Times New Roman" panose="02020603050405020304" pitchFamily="18" charset="0"/>
              </a:rPr>
              <a:t>me 4</a:t>
            </a:r>
            <a:r>
              <a:rPr lang="en-US" sz="1400" b="0" i="0" dirty="0">
                <a:solidFill>
                  <a:srgbClr val="333333"/>
                </a:solidFill>
                <a:effectLst/>
                <a:latin typeface="Times New Roman" panose="02020603050405020304" pitchFamily="18" charset="0"/>
                <a:cs typeface="Times New Roman" panose="02020603050405020304" pitchFamily="18" charset="0"/>
              </a:rPr>
              <a:t>, Article number: 1 (2015)</a:t>
            </a:r>
            <a:br>
              <a:rPr lang="en-US" sz="1400" b="0" i="0" dirty="0">
                <a:solidFill>
                  <a:srgbClr val="333333"/>
                </a:solidFill>
                <a:effectLst/>
                <a:latin typeface="Times New Roman" panose="02020603050405020304" pitchFamily="18" charset="0"/>
                <a:cs typeface="Times New Roman" panose="02020603050405020304" pitchFamily="18" charset="0"/>
              </a:rPr>
            </a:br>
            <a:r>
              <a:rPr lang="en-US" sz="1400" b="0" i="0" dirty="0">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Max T </a:t>
            </a:r>
            <a:r>
              <a:rPr lang="en-US" sz="1400" b="0" i="0" dirty="0" err="1">
                <a:effectLst/>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Kinateder</a:t>
            </a:r>
            <a:r>
              <a:rPr lang="en-US" sz="1400" b="0" i="0" dirty="0">
                <a:effectLst/>
                <a:latin typeface="Times New Roman" panose="02020603050405020304" pitchFamily="18" charset="0"/>
                <a:cs typeface="Times New Roman" panose="02020603050405020304" pitchFamily="18" charset="0"/>
              </a:rPr>
              <a:t>, ,</a:t>
            </a:r>
            <a:r>
              <a:rPr lang="en-US" sz="1400" b="0" i="0" dirty="0">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Erica D </a:t>
            </a:r>
            <a:r>
              <a:rPr lang="en-US" sz="1400" b="0" i="0" dirty="0" err="1">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Kuligowski</a:t>
            </a:r>
            <a:r>
              <a:rPr lang="en-US" sz="1400" b="0" i="0" dirty="0">
                <a:effectLst/>
                <a:latin typeface="Times New Roman" panose="02020603050405020304" pitchFamily="18" charset="0"/>
                <a:cs typeface="Times New Roman" panose="02020603050405020304" pitchFamily="18" charset="0"/>
              </a:rPr>
              <a:t>, </a:t>
            </a:r>
            <a:r>
              <a:rPr lang="en-US" sz="1400" b="0" i="0" dirty="0">
                <a:effectLst/>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Paul A Reneke</a:t>
            </a:r>
            <a:r>
              <a:rPr lang="en-US" sz="1400" b="0" i="0" dirty="0">
                <a:effectLst/>
                <a:latin typeface="Times New Roman" panose="02020603050405020304" pitchFamily="18" charset="0"/>
                <a:cs typeface="Times New Roman" panose="02020603050405020304" pitchFamily="18" charset="0"/>
              </a:rPr>
              <a:t> &amp; </a:t>
            </a:r>
            <a:r>
              <a:rPr lang="en-US" sz="1400" b="0" i="0" dirty="0">
                <a:effectLst/>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Richard D Peacock</a:t>
            </a:r>
            <a:r>
              <a:rPr lang="en-US" sz="1400" b="0" i="0" dirty="0">
                <a:effectLst/>
                <a:latin typeface="Times New Roman" panose="02020603050405020304" pitchFamily="18" charset="0"/>
                <a:cs typeface="Times New Roman" panose="02020603050405020304" pitchFamily="18" charset="0"/>
              </a:rPr>
              <a:t> </a:t>
            </a:r>
            <a:br>
              <a:rPr lang="en-US" sz="1400" b="0" i="0" dirty="0">
                <a:effectLst/>
                <a:latin typeface="Times New Roman" panose="02020603050405020304" pitchFamily="18" charset="0"/>
                <a:cs typeface="Times New Roman" panose="02020603050405020304" pitchFamily="18" charset="0"/>
              </a:rPr>
            </a:br>
            <a:br>
              <a:rPr lang="en-US" sz="1400" b="0" i="0" dirty="0">
                <a:effectLst/>
                <a:latin typeface="Times New Roman" panose="02020603050405020304" pitchFamily="18" charset="0"/>
                <a:cs typeface="Times New Roman" panose="02020603050405020304" pitchFamily="18" charset="0"/>
              </a:rPr>
            </a:br>
            <a:r>
              <a:rPr lang="en-US" sz="1800" b="1" i="1" dirty="0">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“Helping People on Their Own Terms: Developing Inclusive Emergency Procedures,”</a:t>
            </a:r>
            <a:br>
              <a:rPr lang="en-US" sz="1800" b="1" i="1" dirty="0">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br>
            <a:r>
              <a:rPr lang="en-US" sz="1600" b="0" i="0" dirty="0">
                <a:effectLst/>
                <a:latin typeface="Times New Roman" panose="02020603050405020304" pitchFamily="18" charset="0"/>
                <a:cs typeface="Times New Roman" panose="02020603050405020304" pitchFamily="18" charset="0"/>
                <a:hlinkClick r:id="rId10">
                  <a:extLst>
                    <a:ext uri="{A12FA001-AC4F-418D-AE19-62706E023703}">
                      <ahyp:hlinkClr xmlns:ahyp="http://schemas.microsoft.com/office/drawing/2018/hyperlinkcolor" val="tx"/>
                    </a:ext>
                  </a:extLst>
                </a:hlinkClick>
              </a:rPr>
              <a:t>Steven M. V. Gwynne , Fire Technology volume 44, pages439–461 (2008)</a:t>
            </a:r>
            <a:br>
              <a:rPr lang="en-US" sz="1600" b="0" i="0" dirty="0">
                <a:effectLst/>
                <a:latin typeface="Times New Roman" panose="02020603050405020304" pitchFamily="18" charset="0"/>
                <a:cs typeface="Times New Roman" panose="02020603050405020304" pitchFamily="18" charset="0"/>
              </a:rPr>
            </a:br>
            <a:br>
              <a:rPr lang="en-US" sz="1400" i="0" dirty="0">
                <a:solidFill>
                  <a:srgbClr val="282828"/>
                </a:solidFill>
                <a:effectLst/>
                <a:latin typeface="Times New Roman" panose="02020603050405020304" pitchFamily="18" charset="0"/>
                <a:cs typeface="Times New Roman" panose="02020603050405020304" pitchFamily="18" charset="0"/>
              </a:rPr>
            </a:br>
            <a:endParaRPr lang="en-US" sz="1200" b="1" i="1" dirty="0">
              <a:latin typeface="Arial" panose="020B0604020202020204" pitchFamily="34" charset="0"/>
              <a:cs typeface="Arial" panose="020B0604020202020204" pitchFamily="34" charset="0"/>
            </a:endParaRPr>
          </a:p>
        </p:txBody>
      </p:sp>
      <p:cxnSp>
        <p:nvCxnSpPr>
          <p:cNvPr id="6" name="Straight Connector 5">
            <a:extLst>
              <a:ext uri="{FF2B5EF4-FFF2-40B4-BE49-F238E27FC236}">
                <a16:creationId xmlns:a16="http://schemas.microsoft.com/office/drawing/2014/main" id="{341FFC99-1AFD-5FB5-C32C-6A468BD25728}"/>
              </a:ext>
            </a:extLst>
          </p:cNvPr>
          <p:cNvCxnSpPr>
            <a:cxnSpLocks/>
          </p:cNvCxnSpPr>
          <p:nvPr/>
        </p:nvCxnSpPr>
        <p:spPr>
          <a:xfrm>
            <a:off x="838200" y="1197859"/>
            <a:ext cx="10820400" cy="0"/>
          </a:xfrm>
          <a:prstGeom prst="line">
            <a:avLst/>
          </a:prstGeom>
          <a:ln w="57150">
            <a:solidFill>
              <a:schemeClr val="accent1">
                <a:lumMod val="75000"/>
              </a:schemeClr>
            </a:solidFill>
          </a:ln>
        </p:spPr>
        <p:style>
          <a:lnRef idx="1">
            <a:schemeClr val="accent2"/>
          </a:lnRef>
          <a:fillRef idx="0">
            <a:schemeClr val="accent2"/>
          </a:fillRef>
          <a:effectRef idx="0">
            <a:schemeClr val="accent2"/>
          </a:effectRef>
          <a:fontRef idx="minor">
            <a:schemeClr val="tx1"/>
          </a:fontRef>
        </p:style>
      </p:cxnSp>
      <p:sp>
        <p:nvSpPr>
          <p:cNvPr id="2" name="Footer Placeholder 5">
            <a:extLst>
              <a:ext uri="{FF2B5EF4-FFF2-40B4-BE49-F238E27FC236}">
                <a16:creationId xmlns:a16="http://schemas.microsoft.com/office/drawing/2014/main" id="{50B5A636-6987-F39B-32AC-5BDF9FA23316}"/>
              </a:ext>
            </a:extLst>
          </p:cNvPr>
          <p:cNvSpPr txBox="1">
            <a:spLocks/>
          </p:cNvSpPr>
          <p:nvPr/>
        </p:nvSpPr>
        <p:spPr>
          <a:xfrm>
            <a:off x="8577149"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Management Quality By Design, Inc. © 2023</a:t>
            </a:r>
          </a:p>
        </p:txBody>
      </p:sp>
    </p:spTree>
    <p:extLst>
      <p:ext uri="{BB962C8B-B14F-4D97-AF65-F5344CB8AC3E}">
        <p14:creationId xmlns:p14="http://schemas.microsoft.com/office/powerpoint/2010/main" val="1913048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FA5A6-A23D-E0E9-8C92-925AA08353B8}"/>
              </a:ext>
            </a:extLst>
          </p:cNvPr>
          <p:cNvSpPr>
            <a:spLocks noGrp="1"/>
          </p:cNvSpPr>
          <p:nvPr>
            <p:ph type="title"/>
          </p:nvPr>
        </p:nvSpPr>
        <p:spPr>
          <a:xfrm>
            <a:off x="838200" y="365126"/>
            <a:ext cx="10515600" cy="1460500"/>
          </a:xfrm>
        </p:spPr>
        <p:txBody>
          <a:bodyPr>
            <a:normAutofit fontScale="90000"/>
          </a:bodyPr>
          <a:lstStyle/>
          <a:p>
            <a:pPr algn="ctr"/>
            <a:r>
              <a:rPr lang="en-US" sz="3100" dirty="0"/>
              <a:t> </a:t>
            </a:r>
            <a:r>
              <a:rPr lang="en-US" sz="4000" b="1" i="0" dirty="0">
                <a:effectLst/>
                <a:latin typeface="Arial" panose="020B0604020202020204" pitchFamily="34" charset="0"/>
              </a:rPr>
              <a:t>Infrequent Disasters Happen</a:t>
            </a:r>
            <a:br>
              <a:rPr lang="en-US" sz="2800" b="1" i="0" dirty="0">
                <a:effectLst/>
                <a:latin typeface="Arial" panose="020B0604020202020204" pitchFamily="34" charset="0"/>
              </a:rPr>
            </a:br>
            <a:r>
              <a:rPr lang="en-US" sz="3100" dirty="0"/>
              <a:t> </a:t>
            </a:r>
            <a:r>
              <a:rPr lang="en-US" sz="3100" dirty="0">
                <a:latin typeface="Arial" panose="020B0604020202020204" pitchFamily="34" charset="0"/>
                <a:cs typeface="Arial" panose="020B0604020202020204" pitchFamily="34" charset="0"/>
              </a:rPr>
              <a:t>Six Hats of Critical Thinking!</a:t>
            </a:r>
            <a:br>
              <a:rPr lang="en-US" sz="3100"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Source:   https://www.debonogroup.com/services/core-programs/six-thinking-hats/</a:t>
            </a:r>
            <a:br>
              <a:rPr lang="en-US" sz="2000" dirty="0">
                <a:latin typeface="Arial" panose="020B0604020202020204" pitchFamily="34" charset="0"/>
                <a:cs typeface="Arial" panose="020B0604020202020204" pitchFamily="34" charset="0"/>
              </a:rPr>
            </a:b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234B9233-95CC-3ECD-AB0F-FF5AF2C1A190}"/>
              </a:ext>
            </a:extLst>
          </p:cNvPr>
          <p:cNvSpPr>
            <a:spLocks noGrp="1"/>
          </p:cNvSpPr>
          <p:nvPr>
            <p:ph sz="half" idx="1"/>
          </p:nvPr>
        </p:nvSpPr>
        <p:spPr/>
        <p:txBody>
          <a:bodyPr>
            <a:normAutofit fontScale="55000" lnSpcReduction="20000"/>
          </a:bodyPr>
          <a:lstStyle/>
          <a:p>
            <a:pPr algn="l"/>
            <a:endParaRPr lang="en-US" b="1" i="0" dirty="0">
              <a:effectLst/>
              <a:latin typeface="Arial" panose="020B0604020202020204" pitchFamily="34" charset="0"/>
              <a:cs typeface="Arial" panose="020B0604020202020204" pitchFamily="34" charset="0"/>
            </a:endParaRPr>
          </a:p>
          <a:p>
            <a:pPr algn="l"/>
            <a:r>
              <a:rPr lang="en-US" b="1" i="0" dirty="0">
                <a:effectLst/>
                <a:latin typeface="Arial" panose="020B0604020202020204" pitchFamily="34" charset="0"/>
                <a:cs typeface="Arial" panose="020B0604020202020204" pitchFamily="34" charset="0"/>
              </a:rPr>
              <a:t>Blue Hat</a:t>
            </a:r>
            <a:r>
              <a:rPr lang="en-US" b="1" i="1" dirty="0">
                <a:effectLst/>
                <a:latin typeface="Arial" panose="020B0604020202020204" pitchFamily="34" charset="0"/>
                <a:cs typeface="Arial" panose="020B0604020202020204" pitchFamily="34" charset="0"/>
              </a:rPr>
              <a:t>: "the Conductor's Hat"</a:t>
            </a:r>
          </a:p>
          <a:p>
            <a:pPr marL="0" indent="0" algn="l">
              <a:lnSpc>
                <a:spcPct val="120000"/>
              </a:lnSpc>
              <a:buNone/>
            </a:pPr>
            <a:r>
              <a:rPr lang="en-US" b="0" i="0" dirty="0">
                <a:effectLst/>
                <a:latin typeface="Arial" panose="020B0604020202020204" pitchFamily="34" charset="0"/>
                <a:cs typeface="Arial" panose="020B0604020202020204" pitchFamily="34" charset="0"/>
              </a:rPr>
              <a:t>When you or your team are in blue hat mode, you focus on controlling your thinking and managing the decision-making process. You have an agenda, ask for summaries, and reach conclusions.</a:t>
            </a:r>
          </a:p>
          <a:p>
            <a:pPr algn="l"/>
            <a:r>
              <a:rPr lang="en-US" b="1" i="0" dirty="0">
                <a:effectLst/>
                <a:latin typeface="Arial" panose="020B0604020202020204" pitchFamily="34" charset="0"/>
                <a:cs typeface="Arial" panose="020B0604020202020204" pitchFamily="34" charset="0"/>
              </a:rPr>
              <a:t>Green Hat: </a:t>
            </a:r>
            <a:r>
              <a:rPr lang="en-US" b="1" i="1" dirty="0">
                <a:effectLst/>
                <a:latin typeface="Arial" panose="020B0604020202020204" pitchFamily="34" charset="0"/>
                <a:cs typeface="Arial" panose="020B0604020202020204" pitchFamily="34" charset="0"/>
              </a:rPr>
              <a:t>"the Creative Hat"</a:t>
            </a:r>
          </a:p>
          <a:p>
            <a:pPr marL="0" indent="0" algn="l">
              <a:lnSpc>
                <a:spcPct val="120000"/>
              </a:lnSpc>
              <a:buNone/>
            </a:pPr>
            <a:r>
              <a:rPr lang="en-US" b="0" i="0" dirty="0">
                <a:effectLst/>
                <a:latin typeface="Arial" panose="020B0604020202020204" pitchFamily="34" charset="0"/>
                <a:cs typeface="Arial" panose="020B0604020202020204" pitchFamily="34" charset="0"/>
              </a:rPr>
              <a:t>The green hat represents creative thinking. When you're </a:t>
            </a:r>
            <a:r>
              <a:rPr lang="en-US" b="0" i="1" dirty="0">
                <a:effectLst/>
                <a:latin typeface="Arial" panose="020B0604020202020204" pitchFamily="34" charset="0"/>
                <a:cs typeface="Arial" panose="020B0604020202020204" pitchFamily="34" charset="0"/>
              </a:rPr>
              <a:t>"wearing" </a:t>
            </a:r>
            <a:r>
              <a:rPr lang="en-US" b="0" i="0" dirty="0">
                <a:effectLst/>
                <a:latin typeface="Arial" panose="020B0604020202020204" pitchFamily="34" charset="0"/>
                <a:cs typeface="Arial" panose="020B0604020202020204" pitchFamily="34" charset="0"/>
              </a:rPr>
              <a:t>this hat, you explore a range of ideas and possible ways forward.</a:t>
            </a:r>
          </a:p>
          <a:p>
            <a:pPr algn="l"/>
            <a:r>
              <a:rPr lang="en-US" b="1" i="0" dirty="0">
                <a:effectLst/>
                <a:latin typeface="Arial" panose="020B0604020202020204" pitchFamily="34" charset="0"/>
                <a:cs typeface="Arial" panose="020B0604020202020204" pitchFamily="34" charset="0"/>
              </a:rPr>
              <a:t>Red Hat: </a:t>
            </a:r>
            <a:r>
              <a:rPr lang="en-US" b="1" i="1" dirty="0">
                <a:effectLst/>
                <a:latin typeface="Arial" panose="020B0604020202020204" pitchFamily="34" charset="0"/>
                <a:cs typeface="Arial" panose="020B0604020202020204" pitchFamily="34" charset="0"/>
              </a:rPr>
              <a:t>"the Hat for the Heart"</a:t>
            </a:r>
          </a:p>
          <a:p>
            <a:pPr marL="0" indent="0" algn="l">
              <a:lnSpc>
                <a:spcPct val="120000"/>
              </a:lnSpc>
              <a:buNone/>
            </a:pPr>
            <a:r>
              <a:rPr lang="en-US" b="0" i="0" dirty="0">
                <a:effectLst/>
                <a:latin typeface="Arial" panose="020B0604020202020204" pitchFamily="34" charset="0"/>
                <a:cs typeface="Arial" panose="020B0604020202020204" pitchFamily="34" charset="0"/>
              </a:rPr>
              <a:t>This hat represents feelings and instincts. When you're engaged in this type of thinking, you can express your feelings without having to justify them logically.</a:t>
            </a:r>
          </a:p>
          <a:p>
            <a:endParaRPr lang="en-US" dirty="0"/>
          </a:p>
        </p:txBody>
      </p:sp>
      <p:sp>
        <p:nvSpPr>
          <p:cNvPr id="4" name="Content Placeholder 3">
            <a:extLst>
              <a:ext uri="{FF2B5EF4-FFF2-40B4-BE49-F238E27FC236}">
                <a16:creationId xmlns:a16="http://schemas.microsoft.com/office/drawing/2014/main" id="{8FA9B1C5-302D-2EA0-2FF2-846218E6AA39}"/>
              </a:ext>
            </a:extLst>
          </p:cNvPr>
          <p:cNvSpPr>
            <a:spLocks noGrp="1"/>
          </p:cNvSpPr>
          <p:nvPr>
            <p:ph sz="half" idx="2"/>
          </p:nvPr>
        </p:nvSpPr>
        <p:spPr/>
        <p:txBody>
          <a:bodyPr>
            <a:normAutofit fontScale="55000" lnSpcReduction="20000"/>
          </a:bodyPr>
          <a:lstStyle/>
          <a:p>
            <a:pPr algn="l"/>
            <a:endParaRPr lang="en-US" b="1" i="0" dirty="0">
              <a:effectLst/>
              <a:latin typeface="Libre Franklin" pitchFamily="2" charset="0"/>
            </a:endParaRPr>
          </a:p>
          <a:p>
            <a:pPr algn="l"/>
            <a:r>
              <a:rPr lang="en-US" b="1" i="0" dirty="0">
                <a:effectLst/>
                <a:latin typeface="Arial" panose="020B0604020202020204" pitchFamily="34" charset="0"/>
                <a:cs typeface="Arial" panose="020B0604020202020204" pitchFamily="34" charset="0"/>
              </a:rPr>
              <a:t>Yellow Hat: </a:t>
            </a:r>
            <a:r>
              <a:rPr lang="en-US" b="1" i="1" dirty="0">
                <a:effectLst/>
                <a:latin typeface="Arial" panose="020B0604020202020204" pitchFamily="34" charset="0"/>
                <a:cs typeface="Arial" panose="020B0604020202020204" pitchFamily="34" charset="0"/>
              </a:rPr>
              <a:t>"the Optimist's Hat"</a:t>
            </a:r>
          </a:p>
          <a:p>
            <a:pPr marL="0" indent="0" algn="l">
              <a:lnSpc>
                <a:spcPct val="120000"/>
              </a:lnSpc>
              <a:buNone/>
            </a:pPr>
            <a:r>
              <a:rPr lang="en-US" b="0" i="0" dirty="0">
                <a:effectLst/>
                <a:latin typeface="Arial" panose="020B0604020202020204" pitchFamily="34" charset="0"/>
                <a:cs typeface="Arial" panose="020B0604020202020204" pitchFamily="34" charset="0"/>
              </a:rPr>
              <a:t>With yellow hat thinking, you look at issues in the most positive light possible. You accentuate the benefits and the added value that could come from your ideas.</a:t>
            </a:r>
          </a:p>
          <a:p>
            <a:pPr algn="l"/>
            <a:r>
              <a:rPr lang="en-US" b="1" i="0" dirty="0">
                <a:effectLst/>
                <a:latin typeface="Arial" panose="020B0604020202020204" pitchFamily="34" charset="0"/>
                <a:cs typeface="Arial" panose="020B0604020202020204" pitchFamily="34" charset="0"/>
              </a:rPr>
              <a:t>Black Hat: </a:t>
            </a:r>
            <a:r>
              <a:rPr lang="en-US" b="1" i="1" dirty="0">
                <a:effectLst/>
                <a:latin typeface="Arial" panose="020B0604020202020204" pitchFamily="34" charset="0"/>
                <a:cs typeface="Arial" panose="020B0604020202020204" pitchFamily="34" charset="0"/>
              </a:rPr>
              <a:t>"the Judge's Hat"</a:t>
            </a:r>
          </a:p>
          <a:p>
            <a:pPr marL="0" indent="0" algn="l">
              <a:lnSpc>
                <a:spcPct val="120000"/>
              </a:lnSpc>
              <a:buNone/>
            </a:pPr>
            <a:r>
              <a:rPr lang="en-US" b="0" i="0" dirty="0">
                <a:effectLst/>
                <a:latin typeface="Arial" panose="020B0604020202020204" pitchFamily="34" charset="0"/>
                <a:cs typeface="Arial" panose="020B0604020202020204" pitchFamily="34" charset="0"/>
              </a:rPr>
              <a:t>This hat is about being cautious and assessing risks. You employ critical judgment and explain exactly why you have concerns.</a:t>
            </a:r>
          </a:p>
          <a:p>
            <a:pPr algn="l"/>
            <a:r>
              <a:rPr lang="en-US" b="1" i="0" dirty="0">
                <a:effectLst/>
                <a:latin typeface="Arial" panose="020B0604020202020204" pitchFamily="34" charset="0"/>
                <a:cs typeface="Arial" panose="020B0604020202020204" pitchFamily="34" charset="0"/>
              </a:rPr>
              <a:t>White Hat: </a:t>
            </a:r>
            <a:r>
              <a:rPr lang="en-US" b="1" i="1" dirty="0">
                <a:effectLst/>
                <a:latin typeface="Arial" panose="020B0604020202020204" pitchFamily="34" charset="0"/>
                <a:cs typeface="Arial" panose="020B0604020202020204" pitchFamily="34" charset="0"/>
              </a:rPr>
              <a:t>"the Factual Hat"</a:t>
            </a:r>
          </a:p>
          <a:p>
            <a:pPr marL="0" indent="0" algn="l">
              <a:lnSpc>
                <a:spcPct val="120000"/>
              </a:lnSpc>
              <a:buNone/>
            </a:pPr>
            <a:r>
              <a:rPr lang="en-US" b="0" i="0" dirty="0">
                <a:effectLst/>
                <a:latin typeface="Arial" panose="020B0604020202020204" pitchFamily="34" charset="0"/>
                <a:cs typeface="Arial" panose="020B0604020202020204" pitchFamily="34" charset="0"/>
              </a:rPr>
              <a:t>The white hat represents information gathering. Think about the knowledge and insights that you've collected already – but also the information you're missing, and where you can go to get it.</a:t>
            </a:r>
          </a:p>
          <a:p>
            <a:endParaRPr lang="en-US" dirty="0"/>
          </a:p>
        </p:txBody>
      </p:sp>
      <p:sp>
        <p:nvSpPr>
          <p:cNvPr id="5" name="Footer Placeholder 5">
            <a:extLst>
              <a:ext uri="{FF2B5EF4-FFF2-40B4-BE49-F238E27FC236}">
                <a16:creationId xmlns:a16="http://schemas.microsoft.com/office/drawing/2014/main" id="{5872A46C-F90E-DFB9-5A58-14463F6A71AC}"/>
              </a:ext>
            </a:extLst>
          </p:cNvPr>
          <p:cNvSpPr txBox="1">
            <a:spLocks/>
          </p:cNvSpPr>
          <p:nvPr/>
        </p:nvSpPr>
        <p:spPr>
          <a:xfrm>
            <a:off x="8577149"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Management Quality By Design, Inc. © 2023</a:t>
            </a:r>
          </a:p>
        </p:txBody>
      </p:sp>
    </p:spTree>
    <p:extLst>
      <p:ext uri="{BB962C8B-B14F-4D97-AF65-F5344CB8AC3E}">
        <p14:creationId xmlns:p14="http://schemas.microsoft.com/office/powerpoint/2010/main" val="3938319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ight bulb on yellow background with sketched light beams and cord">
            <a:extLst>
              <a:ext uri="{FF2B5EF4-FFF2-40B4-BE49-F238E27FC236}">
                <a16:creationId xmlns:a16="http://schemas.microsoft.com/office/drawing/2014/main" id="{A1C27B6A-7405-7AB0-4045-D25292A5D432}"/>
              </a:ext>
            </a:extLst>
          </p:cNvPr>
          <p:cNvPicPr>
            <a:picLocks noChangeAspect="1"/>
          </p:cNvPicPr>
          <p:nvPr/>
        </p:nvPicPr>
        <p:blipFill rotWithShape="1">
          <a:blip r:embed="rId2"/>
          <a:srcRect l="47871" r="3613"/>
          <a:stretch/>
        </p:blipFill>
        <p:spPr>
          <a:xfrm>
            <a:off x="-611714" y="-2"/>
            <a:ext cx="5410197" cy="6858002"/>
          </a:xfrm>
          <a:prstGeom prst="rect">
            <a:avLst/>
          </a:prstGeom>
        </p:spPr>
      </p:pic>
      <p:sp useBgFill="1">
        <p:nvSpPr>
          <p:cNvPr id="12" name="Rectangle 11">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7F4361-2F66-AD37-56F1-2A41F49EFB13}"/>
              </a:ext>
            </a:extLst>
          </p:cNvPr>
          <p:cNvSpPr>
            <a:spLocks noGrp="1"/>
          </p:cNvSpPr>
          <p:nvPr>
            <p:ph type="title"/>
          </p:nvPr>
        </p:nvSpPr>
        <p:spPr>
          <a:xfrm>
            <a:off x="4921624" y="405685"/>
            <a:ext cx="7144870" cy="1559301"/>
          </a:xfrm>
        </p:spPr>
        <p:txBody>
          <a:bodyPr>
            <a:normAutofit fontScale="90000"/>
          </a:bodyPr>
          <a:lstStyle/>
          <a:p>
            <a:pPr algn="ctr"/>
            <a:r>
              <a:rPr lang="en-US" sz="2400" b="1" dirty="0">
                <a:latin typeface="Arial" panose="020B0604020202020204" pitchFamily="34" charset="0"/>
                <a:cs typeface="Arial" panose="020B0604020202020204" pitchFamily="34" charset="0"/>
              </a:rPr>
              <a:t>Infrequent Disasters Happen: Are You Ready? </a:t>
            </a:r>
            <a:r>
              <a:rPr lang="en-US" sz="2400" b="1" baseline="30000" dirty="0">
                <a:latin typeface="Arial" panose="020B0604020202020204" pitchFamily="34" charset="0"/>
                <a:cs typeface="Arial" panose="020B0604020202020204" pitchFamily="34" charset="0"/>
              </a:rPr>
              <a:t>TM</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       </a:t>
            </a:r>
            <a:br>
              <a:rPr lang="en-US" sz="1400" kern="100" dirty="0">
                <a:latin typeface="Times New Roman" panose="02020603050405020304" pitchFamily="18" charset="0"/>
                <a:ea typeface="Calibri" panose="020F0502020204030204" pitchFamily="34" charset="0"/>
                <a:cs typeface="Times New Roman" panose="02020603050405020304" pitchFamily="18" charset="0"/>
              </a:rPr>
            </a:br>
            <a:br>
              <a:rPr lang="en-US" sz="1400" kern="100" dirty="0">
                <a:latin typeface="Times New Roman" panose="02020603050405020304" pitchFamily="18" charset="0"/>
                <a:ea typeface="Calibri" panose="020F0502020204030204" pitchFamily="34" charset="0"/>
                <a:cs typeface="Times New Roman" panose="02020603050405020304" pitchFamily="18" charset="0"/>
              </a:rPr>
            </a:br>
            <a:r>
              <a:rPr lang="en-US" sz="1800" i="1" kern="100" dirty="0">
                <a:effectLst/>
                <a:latin typeface="Arial" panose="020B0604020202020204" pitchFamily="34" charset="0"/>
                <a:ea typeface="Calibri" panose="020F0502020204030204" pitchFamily="34" charset="0"/>
                <a:cs typeface="Arial" panose="020B0604020202020204" pitchFamily="34" charset="0"/>
              </a:rPr>
              <a:t>There is no higher goal for quality than the protection of the public’s safety, health, and welfare.</a:t>
            </a:r>
            <a:br>
              <a:rPr lang="en-US" sz="1400" kern="100" dirty="0">
                <a:effectLst/>
                <a:latin typeface="Arial" panose="020B0604020202020204" pitchFamily="34" charset="0"/>
                <a:ea typeface="Calibri" panose="020F050202020403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3A5648C-6E8E-C7D9-4A9C-BD479A11032B}"/>
              </a:ext>
            </a:extLst>
          </p:cNvPr>
          <p:cNvSpPr>
            <a:spLocks noGrp="1"/>
          </p:cNvSpPr>
          <p:nvPr>
            <p:ph idx="1"/>
          </p:nvPr>
        </p:nvSpPr>
        <p:spPr>
          <a:xfrm>
            <a:off x="4921624" y="2370671"/>
            <a:ext cx="7144870" cy="4218388"/>
          </a:xfrm>
        </p:spPr>
        <p:txBody>
          <a:bodyPr anchor="ctr">
            <a:normAutofit lnSpcReduction="10000"/>
          </a:bodyPr>
          <a:lstStyle/>
          <a:p>
            <a:pPr marL="0" marR="0" indent="0">
              <a:spcBef>
                <a:spcPts val="0"/>
              </a:spcBef>
              <a:spcAft>
                <a:spcPts val="800"/>
              </a:spcAft>
              <a:buNone/>
            </a:pPr>
            <a:r>
              <a:rPr lang="en-US" sz="1800" b="1" kern="100" dirty="0">
                <a:effectLst/>
                <a:latin typeface="Arial" panose="020B0604020202020204" pitchFamily="34" charset="0"/>
                <a:ea typeface="Calibri" panose="020F0502020204030204" pitchFamily="34" charset="0"/>
                <a:cs typeface="Arial" panose="020B0604020202020204" pitchFamily="34" charset="0"/>
              </a:rPr>
              <a:t>Learning Objectives:</a:t>
            </a:r>
          </a:p>
          <a:p>
            <a:pPr marL="457200" marR="0" indent="-457200">
              <a:spcBef>
                <a:spcPts val="0"/>
              </a:spcBef>
              <a:spcAft>
                <a:spcPts val="800"/>
              </a:spcAft>
              <a:buAutoNum type="arabicPeriod"/>
            </a:pPr>
            <a:r>
              <a:rPr lang="en-US" sz="1800" kern="100" dirty="0">
                <a:effectLst/>
                <a:latin typeface="Arial" panose="020B0604020202020204" pitchFamily="34" charset="0"/>
                <a:ea typeface="Calibri" panose="020F0502020204030204" pitchFamily="34" charset="0"/>
                <a:cs typeface="Arial" panose="020B0604020202020204" pitchFamily="34" charset="0"/>
              </a:rPr>
              <a:t>Discuss the </a:t>
            </a:r>
            <a:r>
              <a:rPr lang="en-US" sz="1800" kern="100" dirty="0">
                <a:latin typeface="Arial" panose="020B0604020202020204" pitchFamily="34" charset="0"/>
                <a:ea typeface="Calibri" panose="020F0502020204030204" pitchFamily="34" charset="0"/>
                <a:cs typeface="Arial" panose="020B0604020202020204" pitchFamily="34" charset="0"/>
              </a:rPr>
              <a:t>c</a:t>
            </a:r>
            <a:r>
              <a:rPr lang="en-US" sz="1800" kern="100" dirty="0">
                <a:effectLst/>
                <a:latin typeface="Arial" panose="020B0604020202020204" pitchFamily="34" charset="0"/>
                <a:ea typeface="Calibri" panose="020F0502020204030204" pitchFamily="34" charset="0"/>
                <a:cs typeface="Arial" panose="020B0604020202020204" pitchFamily="34" charset="0"/>
              </a:rPr>
              <a:t>ommon-</a:t>
            </a:r>
            <a:r>
              <a:rPr lang="en-US" sz="1800" kern="100" dirty="0">
                <a:latin typeface="Arial" panose="020B0604020202020204" pitchFamily="34" charset="0"/>
                <a:ea typeface="Calibri" panose="020F0502020204030204" pitchFamily="34" charset="0"/>
                <a:cs typeface="Arial" panose="020B0604020202020204" pitchFamily="34" charset="0"/>
              </a:rPr>
              <a:t>s</a:t>
            </a:r>
            <a:r>
              <a:rPr lang="en-US" sz="1800" kern="100" dirty="0">
                <a:effectLst/>
                <a:latin typeface="Arial" panose="020B0604020202020204" pitchFamily="34" charset="0"/>
                <a:ea typeface="Calibri" panose="020F0502020204030204" pitchFamily="34" charset="0"/>
                <a:cs typeface="Arial" panose="020B0604020202020204" pitchFamily="34" charset="0"/>
              </a:rPr>
              <a:t>ense approach used by Fire Evacuation Safety</a:t>
            </a:r>
            <a:r>
              <a:rPr lang="en-US" sz="1800" kern="100" dirty="0">
                <a:latin typeface="Arial" panose="020B0604020202020204" pitchFamily="34" charset="0"/>
                <a:ea typeface="Calibri" panose="020F0502020204030204" pitchFamily="34" charset="0"/>
                <a:cs typeface="Arial" panose="020B0604020202020204" pitchFamily="34" charset="0"/>
              </a:rPr>
              <a:t> </a:t>
            </a:r>
            <a:r>
              <a:rPr lang="en-US" sz="1800" kern="100" dirty="0">
                <a:effectLst/>
                <a:latin typeface="Arial" panose="020B0604020202020204" pitchFamily="34" charset="0"/>
                <a:ea typeface="Calibri" panose="020F0502020204030204" pitchFamily="34" charset="0"/>
                <a:cs typeface="Arial" panose="020B0604020202020204" pitchFamily="34" charset="0"/>
              </a:rPr>
              <a:t>programs at large institutions, private and public sector, and their compliance with code and regulatory requirements. </a:t>
            </a:r>
          </a:p>
          <a:p>
            <a:pPr marL="457200" marR="0" indent="-457200">
              <a:spcBef>
                <a:spcPts val="0"/>
              </a:spcBef>
              <a:spcAft>
                <a:spcPts val="800"/>
              </a:spcAft>
              <a:buAutoNum type="arabicPeriod"/>
            </a:pPr>
            <a:r>
              <a:rPr lang="en-US" sz="1800" kern="100" dirty="0">
                <a:effectLst/>
                <a:latin typeface="Arial" panose="020B0604020202020204" pitchFamily="34" charset="0"/>
                <a:ea typeface="Calibri" panose="020F0502020204030204" pitchFamily="34" charset="0"/>
                <a:cs typeface="Arial" panose="020B0604020202020204" pitchFamily="34" charset="0"/>
              </a:rPr>
              <a:t>Share how these programs are based on meeting appropriate governmental, insurance company, and </a:t>
            </a:r>
            <a:r>
              <a:rPr lang="en-US" sz="1800" i="1" kern="100" dirty="0">
                <a:effectLst/>
                <a:latin typeface="Arial" panose="020B0604020202020204" pitchFamily="34" charset="0"/>
                <a:ea typeface="Calibri" panose="020F0502020204030204" pitchFamily="34" charset="0"/>
                <a:cs typeface="Arial" panose="020B0604020202020204" pitchFamily="34" charset="0"/>
              </a:rPr>
              <a:t>“Design For Safety” </a:t>
            </a:r>
            <a:r>
              <a:rPr lang="en-US" sz="1800" kern="100" dirty="0">
                <a:effectLst/>
                <a:latin typeface="Arial" panose="020B0604020202020204" pitchFamily="34" charset="0"/>
                <a:ea typeface="Calibri" panose="020F0502020204030204" pitchFamily="34" charset="0"/>
                <a:cs typeface="Arial" panose="020B0604020202020204" pitchFamily="34" charset="0"/>
              </a:rPr>
              <a:t>requirements and protocols.</a:t>
            </a:r>
          </a:p>
          <a:p>
            <a:pPr marL="457200" marR="0" indent="-457200">
              <a:spcBef>
                <a:spcPts val="0"/>
              </a:spcBef>
              <a:spcAft>
                <a:spcPts val="800"/>
              </a:spcAft>
              <a:buAutoNum type="arabicPeriod"/>
            </a:pPr>
            <a:r>
              <a:rPr lang="en-US" sz="1800" kern="100" dirty="0">
                <a:effectLst/>
                <a:latin typeface="Arial" panose="020B0604020202020204" pitchFamily="34" charset="0"/>
                <a:ea typeface="Calibri" panose="020F0502020204030204" pitchFamily="34" charset="0"/>
                <a:cs typeface="Arial" panose="020B0604020202020204" pitchFamily="34" charset="0"/>
              </a:rPr>
              <a:t>Describe findings from a review of unrelated cases wherein construction site accidents and fatalities occurred despite their compliance with the laws, regulations, and </a:t>
            </a:r>
            <a:r>
              <a:rPr lang="en-US" sz="1800" i="1" kern="100" dirty="0">
                <a:effectLst/>
                <a:latin typeface="Arial" panose="020B0604020202020204" pitchFamily="34" charset="0"/>
                <a:ea typeface="Calibri" panose="020F0502020204030204" pitchFamily="34" charset="0"/>
                <a:cs typeface="Arial" panose="020B0604020202020204" pitchFamily="34" charset="0"/>
              </a:rPr>
              <a:t>“Design For Safety” </a:t>
            </a:r>
            <a:r>
              <a:rPr lang="en-US" sz="1800" kern="100" dirty="0">
                <a:effectLst/>
                <a:latin typeface="Arial" panose="020B0604020202020204" pitchFamily="34" charset="0"/>
                <a:ea typeface="Calibri" panose="020F0502020204030204" pitchFamily="34" charset="0"/>
                <a:cs typeface="Arial" panose="020B0604020202020204" pitchFamily="34" charset="0"/>
              </a:rPr>
              <a:t>protocols.</a:t>
            </a:r>
            <a:endParaRPr lang="en-US" sz="1800" kern="100" dirty="0">
              <a:latin typeface="Arial" panose="020B0604020202020204" pitchFamily="34" charset="0"/>
              <a:ea typeface="Calibri" panose="020F0502020204030204" pitchFamily="34" charset="0"/>
              <a:cs typeface="Arial" panose="020B0604020202020204" pitchFamily="34" charset="0"/>
            </a:endParaRPr>
          </a:p>
          <a:p>
            <a:pPr marL="457200" marR="0" indent="-457200">
              <a:spcBef>
                <a:spcPts val="0"/>
              </a:spcBef>
              <a:spcAft>
                <a:spcPts val="800"/>
              </a:spcAft>
              <a:buAutoNum type="arabicPeriod"/>
            </a:pPr>
            <a:r>
              <a:rPr lang="en-US" sz="1800" kern="100" dirty="0">
                <a:effectLst/>
                <a:latin typeface="Arial" panose="020B0604020202020204" pitchFamily="34" charset="0"/>
                <a:ea typeface="Calibri" panose="020F0502020204030204" pitchFamily="34" charset="0"/>
                <a:cs typeface="Arial" panose="020B0604020202020204" pitchFamily="34" charset="0"/>
              </a:rPr>
              <a:t>Discuss why, in the year 2023 and beyond in a </a:t>
            </a:r>
            <a:r>
              <a:rPr lang="en-US" sz="1800" i="1" kern="100" dirty="0">
                <a:effectLst/>
                <a:latin typeface="Arial" panose="020B0604020202020204" pitchFamily="34" charset="0"/>
                <a:ea typeface="Calibri" panose="020F0502020204030204" pitchFamily="34" charset="0"/>
                <a:cs typeface="Arial" panose="020B0604020202020204" pitchFamily="34" charset="0"/>
              </a:rPr>
              <a:t>“World of Uncertainty,” </a:t>
            </a:r>
            <a:r>
              <a:rPr lang="en-US" sz="1800" kern="100" dirty="0">
                <a:effectLst/>
                <a:latin typeface="Arial" panose="020B0604020202020204" pitchFamily="34" charset="0"/>
                <a:ea typeface="Calibri" panose="020F0502020204030204" pitchFamily="34" charset="0"/>
                <a:cs typeface="Arial" panose="020B0604020202020204" pitchFamily="34" charset="0"/>
              </a:rPr>
              <a:t>we need to re-engineer our focus for </a:t>
            </a:r>
            <a:r>
              <a:rPr lang="en-US" sz="1800" i="1" kern="100" dirty="0">
                <a:effectLst/>
                <a:latin typeface="Arial" panose="020B0604020202020204" pitchFamily="34" charset="0"/>
                <a:ea typeface="Calibri" panose="020F0502020204030204" pitchFamily="34" charset="0"/>
                <a:cs typeface="Arial" panose="020B0604020202020204" pitchFamily="34" charset="0"/>
              </a:rPr>
              <a:t>“Fire Evacuation Safety” </a:t>
            </a:r>
            <a:r>
              <a:rPr lang="en-US" sz="1800" kern="100" dirty="0">
                <a:effectLst/>
                <a:latin typeface="Arial" panose="020B0604020202020204" pitchFamily="34" charset="0"/>
                <a:ea typeface="Calibri" panose="020F0502020204030204" pitchFamily="34" charset="0"/>
                <a:cs typeface="Arial" panose="020B0604020202020204" pitchFamily="34" charset="0"/>
              </a:rPr>
              <a:t>using </a:t>
            </a:r>
            <a:r>
              <a:rPr lang="en-US" sz="1800" i="1" kern="100" dirty="0">
                <a:effectLst/>
                <a:latin typeface="Arial" panose="020B0604020202020204" pitchFamily="34" charset="0"/>
                <a:ea typeface="Calibri" panose="020F0502020204030204" pitchFamily="34" charset="0"/>
                <a:cs typeface="Arial" panose="020B0604020202020204" pitchFamily="34" charset="0"/>
              </a:rPr>
              <a:t>“Un-common Sense,” </a:t>
            </a:r>
            <a:r>
              <a:rPr lang="en-US" sz="1800" kern="100" dirty="0">
                <a:effectLst/>
                <a:latin typeface="Arial" panose="020B0604020202020204" pitchFamily="34" charset="0"/>
                <a:ea typeface="Calibri" panose="020F0502020204030204" pitchFamily="34" charset="0"/>
                <a:cs typeface="Arial" panose="020B0604020202020204" pitchFamily="34" charset="0"/>
              </a:rPr>
              <a:t>based on the “</a:t>
            </a:r>
            <a:r>
              <a:rPr lang="en-US" sz="1800" i="1" kern="100" dirty="0">
                <a:effectLst/>
                <a:latin typeface="Arial" panose="020B0604020202020204" pitchFamily="34" charset="0"/>
                <a:ea typeface="Calibri" panose="020F0502020204030204" pitchFamily="34" charset="0"/>
                <a:cs typeface="Arial" panose="020B0604020202020204" pitchFamily="34" charset="0"/>
              </a:rPr>
              <a:t>Prevention Through Collaboration”</a:t>
            </a:r>
            <a:r>
              <a:rPr lang="en-US" sz="1800" i="1" kern="100" dirty="0">
                <a:latin typeface="Arial" panose="020B0604020202020204" pitchFamily="34" charset="0"/>
                <a:ea typeface="Calibri" panose="020F0502020204030204" pitchFamily="34" charset="0"/>
                <a:cs typeface="Arial" panose="020B0604020202020204" pitchFamily="34" charset="0"/>
              </a:rPr>
              <a:t> </a:t>
            </a:r>
            <a:r>
              <a:rPr lang="en-US" sz="1800" kern="100" dirty="0">
                <a:latin typeface="Arial" panose="020B0604020202020204" pitchFamily="34" charset="0"/>
                <a:ea typeface="Calibri" panose="020F0502020204030204" pitchFamily="34" charset="0"/>
                <a:cs typeface="Arial" panose="020B0604020202020204" pitchFamily="34" charset="0"/>
              </a:rPr>
              <a:t>strategy.</a:t>
            </a:r>
            <a:endParaRPr lang="en-US" sz="1100" i="1" kern="1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800"/>
              </a:spcAft>
            </a:pP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Footer Placeholder 3">
            <a:extLst>
              <a:ext uri="{FF2B5EF4-FFF2-40B4-BE49-F238E27FC236}">
                <a16:creationId xmlns:a16="http://schemas.microsoft.com/office/drawing/2014/main" id="{5F8688F6-183B-128E-3F29-112FCA61CC84}"/>
              </a:ext>
            </a:extLst>
          </p:cNvPr>
          <p:cNvSpPr txBox="1">
            <a:spLocks/>
          </p:cNvSpPr>
          <p:nvPr/>
        </p:nvSpPr>
        <p:spPr>
          <a:xfrm>
            <a:off x="807415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425215946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C0F91-6BAE-7DF1-ED4D-3918C03C24F4}"/>
              </a:ext>
            </a:extLst>
          </p:cNvPr>
          <p:cNvSpPr>
            <a:spLocks noGrp="1"/>
          </p:cNvSpPr>
          <p:nvPr>
            <p:ph type="title"/>
          </p:nvPr>
        </p:nvSpPr>
        <p:spPr/>
        <p:txBody>
          <a:bodyPr>
            <a:normAutofit/>
          </a:bodyPr>
          <a:lstStyle/>
          <a:p>
            <a:pPr algn="ctr"/>
            <a:r>
              <a:rPr lang="en-US" sz="3600" b="1" i="0" dirty="0">
                <a:effectLst/>
                <a:latin typeface="Arial" panose="020B0604020202020204" pitchFamily="34" charset="0"/>
              </a:rPr>
              <a:t>Infrequent Disasters Happen </a:t>
            </a:r>
            <a:br>
              <a:rPr lang="en-US" sz="3200" b="1" i="0" dirty="0">
                <a:effectLst/>
                <a:latin typeface="Arial" panose="020B0604020202020204" pitchFamily="34" charset="0"/>
              </a:rPr>
            </a:br>
            <a:r>
              <a:rPr lang="en-US" sz="2800" u="sng"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Find Out More About </a:t>
            </a:r>
            <a:r>
              <a:rPr lang="en-US" sz="2800" u="sng" dirty="0">
                <a:solidFill>
                  <a:srgbClr val="C00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Biases</a:t>
            </a:r>
            <a:r>
              <a:rPr lang="en-US" sz="2800" u="sng" dirty="0">
                <a:latin typeface="Arial" panose="020B0604020202020204" pitchFamily="34" charset="0"/>
                <a:cs typeface="Arial" panose="020B0604020202020204" pitchFamily="34" charset="0"/>
              </a:rPr>
              <a:t>*</a:t>
            </a:r>
          </a:p>
        </p:txBody>
      </p:sp>
      <p:sp>
        <p:nvSpPr>
          <p:cNvPr id="3" name="Content Placeholder 2">
            <a:extLst>
              <a:ext uri="{FF2B5EF4-FFF2-40B4-BE49-F238E27FC236}">
                <a16:creationId xmlns:a16="http://schemas.microsoft.com/office/drawing/2014/main" id="{5DEF9C98-15D8-20D8-9680-7B97EEC7FA5D}"/>
              </a:ext>
            </a:extLst>
          </p:cNvPr>
          <p:cNvSpPr>
            <a:spLocks noGrp="1"/>
          </p:cNvSpPr>
          <p:nvPr>
            <p:ph sz="half" idx="1"/>
          </p:nvPr>
        </p:nvSpPr>
        <p:spPr>
          <a:xfrm>
            <a:off x="838200" y="1825625"/>
            <a:ext cx="5181600" cy="3851275"/>
          </a:xfrm>
        </p:spPr>
        <p:txBody>
          <a:bodyPr>
            <a:normAutofit fontScale="25000" lnSpcReduction="20000"/>
          </a:bodyPr>
          <a:lstStyle/>
          <a:p>
            <a:pPr marL="0" indent="0">
              <a:buNone/>
            </a:pPr>
            <a:endParaRPr lang="en-US" sz="2000" b="1" dirty="0">
              <a:latin typeface="Times New Roman" panose="02020603050405020304" pitchFamily="18" charset="0"/>
              <a:cs typeface="Times New Roman" panose="02020603050405020304" pitchFamily="18" charset="0"/>
            </a:endParaRPr>
          </a:p>
          <a:p>
            <a:r>
              <a:rPr lang="en-US" sz="9600" dirty="0">
                <a:latin typeface="Arial" panose="020B0604020202020204" pitchFamily="34" charset="0"/>
                <a:cs typeface="Arial" panose="020B0604020202020204" pitchFamily="34" charset="0"/>
              </a:rPr>
              <a:t>Representativeness Bias</a:t>
            </a:r>
          </a:p>
          <a:p>
            <a:endParaRPr lang="en-US" sz="9600" dirty="0">
              <a:latin typeface="Arial" panose="020B0604020202020204" pitchFamily="34" charset="0"/>
              <a:cs typeface="Arial" panose="020B0604020202020204" pitchFamily="34" charset="0"/>
            </a:endParaRPr>
          </a:p>
          <a:p>
            <a:endParaRPr lang="en-US" sz="9600" dirty="0">
              <a:latin typeface="Arial" panose="020B0604020202020204" pitchFamily="34" charset="0"/>
              <a:cs typeface="Arial" panose="020B0604020202020204" pitchFamily="34" charset="0"/>
            </a:endParaRPr>
          </a:p>
          <a:p>
            <a:r>
              <a:rPr lang="en-US" sz="9600" dirty="0">
                <a:effectLst/>
                <a:latin typeface="Arial" panose="020B0604020202020204" pitchFamily="34" charset="0"/>
                <a:ea typeface="Times New Roman" panose="02020603050405020304" pitchFamily="18" charset="0"/>
                <a:cs typeface="Arial" panose="020B0604020202020204" pitchFamily="34" charset="0"/>
              </a:rPr>
              <a:t> Anchoring Bias</a:t>
            </a:r>
          </a:p>
          <a:p>
            <a:endParaRPr lang="en-US" sz="6000" dirty="0">
              <a:latin typeface="Arial" panose="020B0604020202020204" pitchFamily="34" charset="0"/>
              <a:ea typeface="Times New Roman" panose="02020603050405020304" pitchFamily="18" charset="0"/>
              <a:cs typeface="Arial" panose="020B0604020202020204" pitchFamily="34" charset="0"/>
            </a:endParaRPr>
          </a:p>
          <a:p>
            <a:endParaRPr lang="en-US" sz="6000" dirty="0">
              <a:latin typeface="Arial" panose="020B0604020202020204" pitchFamily="34" charset="0"/>
              <a:ea typeface="Times New Roman" panose="02020603050405020304" pitchFamily="18" charset="0"/>
              <a:cs typeface="Arial" panose="020B0604020202020204" pitchFamily="34" charset="0"/>
            </a:endParaRPr>
          </a:p>
          <a:p>
            <a:r>
              <a:rPr lang="en-US" sz="9600" dirty="0">
                <a:effectLst/>
                <a:latin typeface="Arial" panose="020B0604020202020204" pitchFamily="34" charset="0"/>
                <a:ea typeface="Calibri" panose="020F0502020204030204" pitchFamily="34" charset="0"/>
                <a:cs typeface="Arial" panose="020B0604020202020204" pitchFamily="34" charset="0"/>
              </a:rPr>
              <a:t>Confirmation Bias </a:t>
            </a:r>
          </a:p>
          <a:p>
            <a:endParaRPr lang="en-US" sz="9600" dirty="0">
              <a:effectLst/>
              <a:latin typeface="Arial" panose="020B0604020202020204" pitchFamily="34" charset="0"/>
              <a:ea typeface="Times New Roman" panose="02020603050405020304" pitchFamily="18" charset="0"/>
              <a:cs typeface="Arial" panose="020B0604020202020204" pitchFamily="34" charset="0"/>
            </a:endParaRPr>
          </a:p>
          <a:p>
            <a:endParaRPr lang="en-US" sz="9600" dirty="0">
              <a:effectLst/>
              <a:latin typeface="Arial" panose="020B0604020202020204" pitchFamily="34" charset="0"/>
              <a:ea typeface="Times New Roman" panose="02020603050405020304" pitchFamily="18" charset="0"/>
              <a:cs typeface="Arial" panose="020B0604020202020204" pitchFamily="34" charset="0"/>
            </a:endParaRPr>
          </a:p>
          <a:p>
            <a:r>
              <a:rPr lang="en-US" sz="9600" dirty="0">
                <a:effectLst/>
                <a:latin typeface="Arial" panose="020B0604020202020204" pitchFamily="34" charset="0"/>
                <a:ea typeface="Times New Roman" panose="02020603050405020304" pitchFamily="18" charset="0"/>
                <a:cs typeface="Arial" panose="020B0604020202020204" pitchFamily="34" charset="0"/>
              </a:rPr>
              <a:t>Courtesy Bias</a:t>
            </a:r>
          </a:p>
          <a:p>
            <a:endParaRPr lang="en-US" sz="2000" b="1" dirty="0">
              <a:latin typeface="Times New Roman" panose="02020603050405020304" pitchFamily="18" charset="0"/>
              <a:cs typeface="Times New Roman" panose="02020603050405020304" pitchFamily="18" charset="0"/>
            </a:endParaRPr>
          </a:p>
          <a:p>
            <a:endParaRPr lang="en-US" dirty="0"/>
          </a:p>
          <a:p>
            <a:pPr marL="0" indent="0">
              <a:buNone/>
            </a:pPr>
            <a:r>
              <a:rPr lang="en-US" sz="7200" dirty="0">
                <a:latin typeface="Arial" panose="020B0604020202020204" pitchFamily="34" charset="0"/>
                <a:cs typeface="Arial" panose="020B0604020202020204" pitchFamily="34" charset="0"/>
              </a:rPr>
              <a:t>*Source: Incident Investigation Resources(CRSA) colorado.edu</a:t>
            </a:r>
            <a:endParaRPr lang="en-US" dirty="0"/>
          </a:p>
          <a:p>
            <a:endParaRPr lang="en-US" dirty="0"/>
          </a:p>
        </p:txBody>
      </p:sp>
      <p:sp>
        <p:nvSpPr>
          <p:cNvPr id="4" name="Content Placeholder 3">
            <a:extLst>
              <a:ext uri="{FF2B5EF4-FFF2-40B4-BE49-F238E27FC236}">
                <a16:creationId xmlns:a16="http://schemas.microsoft.com/office/drawing/2014/main" id="{B5BD2EB3-56C7-613C-84C3-C17EC3FA9765}"/>
              </a:ext>
            </a:extLst>
          </p:cNvPr>
          <p:cNvSpPr>
            <a:spLocks noGrp="1"/>
          </p:cNvSpPr>
          <p:nvPr>
            <p:ph sz="half" idx="2"/>
          </p:nvPr>
        </p:nvSpPr>
        <p:spPr>
          <a:xfrm>
            <a:off x="6172200" y="1825625"/>
            <a:ext cx="5181600" cy="3575050"/>
          </a:xfrm>
        </p:spPr>
        <p:txBody>
          <a:bodyPr>
            <a:normAutofit fontScale="25000" lnSpcReduction="20000"/>
          </a:bodyPr>
          <a:lstStyle/>
          <a:p>
            <a:endParaRPr lang="en-US" sz="3400" dirty="0">
              <a:latin typeface="Times New Roman" panose="02020603050405020304" pitchFamily="18" charset="0"/>
              <a:cs typeface="Times New Roman" panose="02020603050405020304" pitchFamily="18" charset="0"/>
            </a:endParaRPr>
          </a:p>
          <a:p>
            <a:r>
              <a:rPr lang="en-US" sz="9600" dirty="0">
                <a:latin typeface="Arial" panose="020B0604020202020204" pitchFamily="34" charset="0"/>
                <a:cs typeface="Arial" panose="020B0604020202020204" pitchFamily="34" charset="0"/>
              </a:rPr>
              <a:t>Fundamental Attribution Error</a:t>
            </a:r>
          </a:p>
          <a:p>
            <a:endParaRPr lang="en-US" sz="9600" dirty="0">
              <a:latin typeface="Arial" panose="020B0604020202020204" pitchFamily="34" charset="0"/>
              <a:cs typeface="Arial" panose="020B0604020202020204" pitchFamily="34" charset="0"/>
            </a:endParaRPr>
          </a:p>
          <a:p>
            <a:endParaRPr lang="en-US" sz="9600" dirty="0">
              <a:latin typeface="Arial" panose="020B0604020202020204" pitchFamily="34" charset="0"/>
              <a:cs typeface="Arial" panose="020B0604020202020204" pitchFamily="34" charset="0"/>
            </a:endParaRPr>
          </a:p>
          <a:p>
            <a:r>
              <a:rPr lang="en-US" sz="9600" dirty="0">
                <a:latin typeface="Arial" panose="020B0604020202020204" pitchFamily="34" charset="0"/>
                <a:cs typeface="Arial" panose="020B0604020202020204" pitchFamily="34" charset="0"/>
              </a:rPr>
              <a:t>Conservatism in Belief Revision</a:t>
            </a:r>
          </a:p>
          <a:p>
            <a:endParaRPr lang="en-US" sz="9600" dirty="0">
              <a:latin typeface="Arial" panose="020B0604020202020204" pitchFamily="34" charset="0"/>
              <a:cs typeface="Arial" panose="020B0604020202020204" pitchFamily="34" charset="0"/>
            </a:endParaRPr>
          </a:p>
          <a:p>
            <a:endParaRPr lang="en-US" sz="9600" dirty="0">
              <a:latin typeface="Arial" panose="020B0604020202020204" pitchFamily="34" charset="0"/>
              <a:cs typeface="Arial" panose="020B0604020202020204" pitchFamily="34" charset="0"/>
            </a:endParaRPr>
          </a:p>
          <a:p>
            <a:r>
              <a:rPr lang="en-US" sz="9600" dirty="0">
                <a:effectLst/>
                <a:latin typeface="Arial" panose="020B0604020202020204" pitchFamily="34" charset="0"/>
                <a:ea typeface="Times New Roman" panose="02020603050405020304" pitchFamily="18" charset="0"/>
                <a:cs typeface="Arial" panose="020B0604020202020204" pitchFamily="34" charset="0"/>
              </a:rPr>
              <a:t>Availability Bias</a:t>
            </a:r>
          </a:p>
          <a:p>
            <a:endParaRPr lang="en-US" sz="3400" dirty="0">
              <a:latin typeface="Arial" panose="020B0604020202020204" pitchFamily="34" charset="0"/>
              <a:cs typeface="Arial" panose="020B0604020202020204" pitchFamily="34" charset="0"/>
            </a:endParaRPr>
          </a:p>
          <a:p>
            <a:endParaRPr lang="en-US" sz="3400"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pPr marL="0" indent="0">
              <a:buNone/>
            </a:pPr>
            <a:endParaRPr lang="en-US" dirty="0"/>
          </a:p>
        </p:txBody>
      </p:sp>
      <p:sp>
        <p:nvSpPr>
          <p:cNvPr id="6" name="Footer Placeholder 5">
            <a:extLst>
              <a:ext uri="{FF2B5EF4-FFF2-40B4-BE49-F238E27FC236}">
                <a16:creationId xmlns:a16="http://schemas.microsoft.com/office/drawing/2014/main" id="{57C43DBE-4678-D3D5-F45A-8DE94598F7B3}"/>
              </a:ext>
            </a:extLst>
          </p:cNvPr>
          <p:cNvSpPr>
            <a:spLocks noGrp="1"/>
          </p:cNvSpPr>
          <p:nvPr>
            <p:ph type="ftr" sz="quarter" idx="11"/>
          </p:nvPr>
        </p:nvSpPr>
        <p:spPr/>
        <p:txBody>
          <a:bodyPr/>
          <a:lstStyle/>
          <a:p>
            <a:r>
              <a:rPr lang="en-US" dirty="0"/>
              <a:t>Management Quality By Design, Inc. © 2023</a:t>
            </a:r>
          </a:p>
        </p:txBody>
      </p:sp>
    </p:spTree>
    <p:extLst>
      <p:ext uri="{BB962C8B-B14F-4D97-AF65-F5344CB8AC3E}">
        <p14:creationId xmlns:p14="http://schemas.microsoft.com/office/powerpoint/2010/main" val="35942838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66627-8464-9A4A-7626-D97BAAB93E20}"/>
              </a:ext>
            </a:extLst>
          </p:cNvPr>
          <p:cNvSpPr>
            <a:spLocks noGrp="1"/>
          </p:cNvSpPr>
          <p:nvPr>
            <p:ph type="title"/>
          </p:nvPr>
        </p:nvSpPr>
        <p:spPr>
          <a:xfrm>
            <a:off x="838199" y="1075531"/>
            <a:ext cx="10515600" cy="871538"/>
          </a:xfrm>
        </p:spPr>
        <p:txBody>
          <a:bodyPr>
            <a:normAutofit fontScale="90000"/>
          </a:bodyPr>
          <a:lstStyle/>
          <a:p>
            <a:pPr algn="ctr"/>
            <a:r>
              <a:rPr lang="en-US" sz="4000" b="1" i="1" dirty="0">
                <a:latin typeface="Arial" panose="020B0604020202020204" pitchFamily="34" charset="0"/>
                <a:cs typeface="Arial" panose="020B0604020202020204" pitchFamily="34" charset="0"/>
              </a:rPr>
              <a:t>      </a:t>
            </a:r>
            <a:r>
              <a:rPr lang="en-US" sz="4000" b="1" dirty="0">
                <a:latin typeface="Arial" panose="020B0604020202020204" pitchFamily="34" charset="0"/>
                <a:cs typeface="Arial" panose="020B0604020202020204" pitchFamily="34" charset="0"/>
              </a:rPr>
              <a:t>Going Forward: Perspectives By DESIGN </a:t>
            </a:r>
            <a:r>
              <a:rPr lang="en-US" sz="1600" b="1" baseline="100000" dirty="0">
                <a:latin typeface="Arial" panose="020B0604020202020204" pitchFamily="34" charset="0"/>
                <a:cs typeface="Arial" panose="020B0604020202020204" pitchFamily="34" charset="0"/>
              </a:rPr>
              <a:t>TM </a:t>
            </a:r>
            <a:br>
              <a:rPr lang="en-US" sz="1600" b="1" i="1" dirty="0">
                <a:latin typeface="Arial" panose="020B0604020202020204" pitchFamily="34" charset="0"/>
                <a:cs typeface="Arial" panose="020B0604020202020204" pitchFamily="34" charset="0"/>
              </a:rPr>
            </a:br>
            <a:br>
              <a:rPr lang="en-US" sz="2000" b="1" i="1" dirty="0">
                <a:latin typeface="Engravers MT" panose="02090707080505020304" pitchFamily="18" charset="0"/>
                <a:cs typeface="Arial" panose="020B0604020202020204" pitchFamily="34" charset="0"/>
              </a:rPr>
            </a:br>
            <a:r>
              <a:rPr lang="en-US" sz="3600" b="1" u="sng" dirty="0">
                <a:solidFill>
                  <a:srgbClr val="FF0000"/>
                </a:solidFill>
                <a:latin typeface="Arial" panose="020B0604020202020204" pitchFamily="34" charset="0"/>
                <a:cs typeface="Arial" panose="020B0604020202020204" pitchFamily="34" charset="0"/>
              </a:rPr>
              <a:t>YESTERDAY</a:t>
            </a:r>
            <a:r>
              <a:rPr lang="en-US" sz="3600" b="1"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sym typeface="Wingdings" panose="05000000000000000000" pitchFamily="2" charset="2"/>
              </a:rPr>
              <a:t></a:t>
            </a:r>
            <a:r>
              <a:rPr lang="en-US" sz="3600" b="1" dirty="0">
                <a:latin typeface="Arial" panose="020B0604020202020204" pitchFamily="34" charset="0"/>
                <a:cs typeface="Arial" panose="020B0604020202020204" pitchFamily="34" charset="0"/>
              </a:rPr>
              <a:t>         </a:t>
            </a:r>
            <a:r>
              <a:rPr lang="en-US" sz="2700" b="1" dirty="0">
                <a:latin typeface="Arial" panose="020B0604020202020204" pitchFamily="34" charset="0"/>
                <a:cs typeface="Arial" panose="020B0604020202020204" pitchFamily="34" charset="0"/>
              </a:rPr>
              <a:t>	</a:t>
            </a:r>
            <a:r>
              <a:rPr lang="en-US" sz="3600" b="1" u="sng" dirty="0">
                <a:solidFill>
                  <a:schemeClr val="accent6"/>
                </a:solidFill>
                <a:latin typeface="Arial" panose="020B0604020202020204" pitchFamily="34" charset="0"/>
                <a:cs typeface="Arial" panose="020B0604020202020204" pitchFamily="34" charset="0"/>
              </a:rPr>
              <a:t>TOMORROW </a:t>
            </a:r>
            <a:br>
              <a:rPr lang="en-US" sz="3600" b="1" dirty="0">
                <a:solidFill>
                  <a:schemeClr val="accent6"/>
                </a:solidFill>
                <a:latin typeface="Arial" panose="020B0604020202020204" pitchFamily="34" charset="0"/>
                <a:cs typeface="Arial" panose="020B0604020202020204" pitchFamily="34" charset="0"/>
              </a:rPr>
            </a:br>
            <a:r>
              <a:rPr lang="en-US" sz="4400" b="1" i="1" dirty="0">
                <a:latin typeface="Engravers MT" panose="02090707080505020304" pitchFamily="18" charset="0"/>
                <a:cs typeface="Times New Roman" panose="02020603050405020304" pitchFamily="18" charset="0"/>
              </a:rPr>
              <a:t>           </a:t>
            </a:r>
            <a:br>
              <a:rPr lang="en-US" sz="4400" b="1" dirty="0">
                <a:latin typeface="Times New Roman" panose="02020603050405020304" pitchFamily="18" charset="0"/>
                <a:cs typeface="Times New Roman" panose="02020603050405020304" pitchFamily="18" charset="0"/>
              </a:rPr>
            </a:br>
            <a:endParaRPr lang="en-US" dirty="0"/>
          </a:p>
        </p:txBody>
      </p:sp>
      <p:pic>
        <p:nvPicPr>
          <p:cNvPr id="1026" name="Picture 2" descr="Free Printable Circle Templates and Outlines (Small to Extra Large) |  Mombrite">
            <a:extLst>
              <a:ext uri="{FF2B5EF4-FFF2-40B4-BE49-F238E27FC236}">
                <a16:creationId xmlns:a16="http://schemas.microsoft.com/office/drawing/2014/main" id="{17AF3471-0BFE-5897-EF7B-0E8AF25775E4}"/>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1133701" y="1690688"/>
            <a:ext cx="4229132" cy="448627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CF0DF528-5CA0-E0C5-B1AD-9B4918D866DB}"/>
              </a:ext>
            </a:extLst>
          </p:cNvPr>
          <p:cNvSpPr>
            <a:spLocks noGrp="1"/>
          </p:cNvSpPr>
          <p:nvPr>
            <p:ph sz="half" idx="2"/>
          </p:nvPr>
        </p:nvSpPr>
        <p:spPr/>
        <p:txBody>
          <a:bodyPr/>
          <a:lstStyle/>
          <a:p>
            <a:endParaRPr lang="en-US" dirty="0"/>
          </a:p>
        </p:txBody>
      </p:sp>
      <p:pic>
        <p:nvPicPr>
          <p:cNvPr id="4" name="Picture 2" descr="Hexagon Honeycomb Tessellation coloring page | Free ...">
            <a:extLst>
              <a:ext uri="{FF2B5EF4-FFF2-40B4-BE49-F238E27FC236}">
                <a16:creationId xmlns:a16="http://schemas.microsoft.com/office/drawing/2014/main" id="{E15647E5-484A-2CA7-A471-CD536B39A2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9" y="1690687"/>
            <a:ext cx="4962301" cy="448627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175A99B8-210F-3EAE-7D20-792335ECFE6E}"/>
              </a:ext>
            </a:extLst>
          </p:cNvPr>
          <p:cNvSpPr>
            <a:spLocks noGrp="1"/>
          </p:cNvSpPr>
          <p:nvPr>
            <p:ph type="ftr" sz="quarter" idx="11"/>
          </p:nvPr>
        </p:nvSpPr>
        <p:spPr>
          <a:xfrm>
            <a:off x="8577149" y="6492875"/>
            <a:ext cx="4114800" cy="365125"/>
          </a:xfrm>
        </p:spPr>
        <p:txBody>
          <a:bodyPr/>
          <a:lstStyle/>
          <a:p>
            <a:r>
              <a:rPr lang="en-US" dirty="0"/>
              <a:t>Management Quality By Design, Inc. © 2023</a:t>
            </a:r>
          </a:p>
        </p:txBody>
      </p:sp>
    </p:spTree>
    <p:extLst>
      <p:ext uri="{BB962C8B-B14F-4D97-AF65-F5344CB8AC3E}">
        <p14:creationId xmlns:p14="http://schemas.microsoft.com/office/powerpoint/2010/main" val="34196040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7212C-3120-6322-87BF-221C4B1E53A9}"/>
              </a:ext>
            </a:extLst>
          </p:cNvPr>
          <p:cNvSpPr>
            <a:spLocks noGrp="1"/>
          </p:cNvSpPr>
          <p:nvPr>
            <p:ph type="title"/>
          </p:nvPr>
        </p:nvSpPr>
        <p:spPr>
          <a:xfrm>
            <a:off x="838200" y="365126"/>
            <a:ext cx="10515600" cy="1073150"/>
          </a:xfrm>
        </p:spPr>
        <p:txBody>
          <a:bodyPr>
            <a:normAutofit fontScale="90000"/>
          </a:bodyPr>
          <a:lstStyle/>
          <a:p>
            <a:br>
              <a:rPr lang="en-US" sz="4400" b="1" dirty="0">
                <a:latin typeface="Times New Roman" panose="02020603050405020304" pitchFamily="18" charset="0"/>
                <a:cs typeface="Times New Roman" panose="02020603050405020304" pitchFamily="18" charset="0"/>
              </a:rPr>
            </a:br>
            <a:r>
              <a:rPr lang="en-US" sz="4400" b="1" dirty="0">
                <a:latin typeface="Times New Roman" panose="02020603050405020304" pitchFamily="18" charset="0"/>
                <a:cs typeface="Times New Roman" panose="02020603050405020304" pitchFamily="18" charset="0"/>
              </a:rPr>
              <a:t>                     </a:t>
            </a:r>
            <a:r>
              <a:rPr lang="en-US" sz="3100" b="1" dirty="0">
                <a:latin typeface="Arial" panose="020B0604020202020204" pitchFamily="34" charset="0"/>
                <a:cs typeface="Arial" panose="020B0604020202020204" pitchFamily="34" charset="0"/>
              </a:rPr>
              <a:t>Fire Evacuation Safety Starts</a:t>
            </a:r>
            <a:br>
              <a:rPr lang="en-US" sz="3100" b="1" dirty="0">
                <a:latin typeface="Arial" panose="020B0604020202020204" pitchFamily="34" charset="0"/>
                <a:cs typeface="Arial" panose="020B0604020202020204" pitchFamily="34" charset="0"/>
              </a:rPr>
            </a:br>
            <a:r>
              <a:rPr lang="en-US" sz="3100" b="1" dirty="0">
                <a:latin typeface="Arial" panose="020B0604020202020204" pitchFamily="34" charset="0"/>
                <a:cs typeface="Arial" panose="020B0604020202020204" pitchFamily="34" charset="0"/>
              </a:rPr>
              <a:t>                                Before     Fire      Begins! </a:t>
            </a:r>
            <a:r>
              <a:rPr lang="en-US" sz="3100" b="1" i="1" dirty="0">
                <a:latin typeface="Arial" panose="020B0604020202020204" pitchFamily="34" charset="0"/>
                <a:cs typeface="Arial" panose="020B0604020202020204" pitchFamily="34" charset="0"/>
              </a:rPr>
              <a:t>™</a:t>
            </a:r>
            <a:br>
              <a:rPr lang="en-US" sz="3100" b="1" dirty="0">
                <a:latin typeface="Arial" panose="020B0604020202020204" pitchFamily="34" charset="0"/>
                <a:cs typeface="Arial" panose="020B0604020202020204" pitchFamily="34" charset="0"/>
              </a:rPr>
            </a:br>
            <a:endParaRPr lang="en-US" sz="31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3924454B-3680-142B-0D45-44230E642F0C}"/>
              </a:ext>
            </a:extLst>
          </p:cNvPr>
          <p:cNvSpPr>
            <a:spLocks noGrp="1"/>
          </p:cNvSpPr>
          <p:nvPr>
            <p:ph idx="1"/>
          </p:nvPr>
        </p:nvSpPr>
        <p:spPr>
          <a:xfrm>
            <a:off x="838200" y="1524000"/>
            <a:ext cx="11024286" cy="4652963"/>
          </a:xfrm>
        </p:spPr>
        <p:txBody>
          <a:bodyPr>
            <a:normAutofit/>
          </a:bodyPr>
          <a:lstStyle/>
          <a:p>
            <a:pPr marL="0" indent="0">
              <a:buNone/>
            </a:pPr>
            <a:r>
              <a:rPr lang="en-US" sz="3600" b="1" dirty="0">
                <a:latin typeface="Arial" panose="020B0604020202020204" pitchFamily="34" charset="0"/>
                <a:cs typeface="Arial" panose="020B0604020202020204" pitchFamily="34" charset="0"/>
              </a:rPr>
              <a:t>                   </a:t>
            </a:r>
          </a:p>
          <a:p>
            <a:pPr marL="0" indent="0">
              <a:buNone/>
            </a:pPr>
            <a:r>
              <a:rPr lang="en-US" sz="3600" b="1" dirty="0">
                <a:latin typeface="Arial" panose="020B0604020202020204" pitchFamily="34" charset="0"/>
                <a:cs typeface="Arial" panose="020B0604020202020204" pitchFamily="34" charset="0"/>
              </a:rPr>
              <a:t>                   </a:t>
            </a:r>
            <a:r>
              <a:rPr lang="en-US" sz="3600" b="1" i="1" dirty="0">
                <a:latin typeface="Arial" panose="020B0604020202020204" pitchFamily="34" charset="0"/>
                <a:cs typeface="Arial" panose="020B0604020202020204" pitchFamily="34" charset="0"/>
              </a:rPr>
              <a:t>“Safety Through Design”</a:t>
            </a:r>
            <a:endPar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marL="0" indent="0">
              <a:buNone/>
            </a:pP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versus</a:t>
            </a:r>
          </a:p>
          <a:p>
            <a:pPr marL="0" indent="0">
              <a:buNone/>
            </a:pPr>
            <a:r>
              <a:rPr lang="en-US" b="1" dirty="0">
                <a:solidFill>
                  <a:srgbClr val="000000"/>
                </a:solidFill>
                <a:latin typeface="Arial" panose="020B0604020202020204" pitchFamily="34" charset="0"/>
                <a:ea typeface="Times New Roman" panose="02020603050405020304" pitchFamily="18" charset="0"/>
                <a:cs typeface="Arial" panose="020B0604020202020204" pitchFamily="34" charset="0"/>
              </a:rPr>
              <a:t>                PREVENTION THROUGH COLLABORATION™</a:t>
            </a:r>
            <a:endParaRPr lang="en-US" dirty="0">
              <a:latin typeface="Arial" panose="020B0604020202020204" pitchFamily="34" charset="0"/>
              <a:ea typeface="Times New Roman" panose="02020603050405020304" pitchFamily="18" charset="0"/>
              <a:cs typeface="Arial" panose="020B0604020202020204" pitchFamily="34" charset="0"/>
            </a:endParaRPr>
          </a:p>
          <a:p>
            <a:pPr marL="0" indent="0">
              <a:buNone/>
            </a:pPr>
            <a:endParaRPr lang="en-US" b="1" dirty="0">
              <a:latin typeface="Arial" panose="020B0604020202020204" pitchFamily="34" charset="0"/>
              <a:cs typeface="Arial" panose="020B0604020202020204" pitchFamily="34" charset="0"/>
            </a:endParaRPr>
          </a:p>
          <a:p>
            <a:pPr marL="0" indent="0">
              <a:buNone/>
            </a:pPr>
            <a:r>
              <a:rPr lang="en-US" sz="3200" dirty="0">
                <a:latin typeface="Arial" panose="020B0604020202020204" pitchFamily="34" charset="0"/>
                <a:cs typeface="Arial" panose="020B0604020202020204" pitchFamily="34" charset="0"/>
              </a:rPr>
              <a:t> Q. </a:t>
            </a:r>
            <a:r>
              <a:rPr lang="en-US" sz="3200" b="1" dirty="0">
                <a:latin typeface="Arial" panose="020B0604020202020204" pitchFamily="34" charset="0"/>
                <a:cs typeface="Arial" panose="020B0604020202020204" pitchFamily="34" charset="0"/>
              </a:rPr>
              <a:t>What do you think </a:t>
            </a:r>
            <a:r>
              <a:rPr lang="en-US" sz="4800" b="1" u="sng" dirty="0">
                <a:latin typeface="Arial" panose="020B0604020202020204" pitchFamily="34" charset="0"/>
                <a:cs typeface="Arial" panose="020B0604020202020204" pitchFamily="34" charset="0"/>
              </a:rPr>
              <a:t>our</a:t>
            </a:r>
            <a:r>
              <a:rPr lang="en-US" sz="3200" b="1" dirty="0">
                <a:latin typeface="Arial" panose="020B0604020202020204" pitchFamily="34" charset="0"/>
                <a:cs typeface="Arial" panose="020B0604020202020204" pitchFamily="34" charset="0"/>
              </a:rPr>
              <a:t> next step needs to be?</a:t>
            </a:r>
            <a:endParaRPr lang="en-US" b="1" dirty="0">
              <a:latin typeface="Bradley Hand ITC" panose="03070402050302030203" pitchFamily="66" charset="0"/>
            </a:endParaRPr>
          </a:p>
          <a:p>
            <a:pPr marL="0" indent="0">
              <a:buNone/>
            </a:pPr>
            <a:endParaRPr lang="en-US" sz="1200" b="1"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en-US" sz="1200" b="1" dirty="0">
              <a:latin typeface="Bradley Hand ITC" panose="03070402050302030203" pitchFamily="66" charset="0"/>
            </a:endParaRPr>
          </a:p>
          <a:p>
            <a:pPr marL="0" indent="0">
              <a:buNone/>
            </a:pPr>
            <a:endParaRPr lang="en-US" b="1" dirty="0">
              <a:latin typeface="Bradley Hand ITC" panose="03070402050302030203" pitchFamily="66" charset="0"/>
            </a:endParaRPr>
          </a:p>
        </p:txBody>
      </p:sp>
      <p:sp>
        <p:nvSpPr>
          <p:cNvPr id="4" name="Footer Placeholder 5">
            <a:extLst>
              <a:ext uri="{FF2B5EF4-FFF2-40B4-BE49-F238E27FC236}">
                <a16:creationId xmlns:a16="http://schemas.microsoft.com/office/drawing/2014/main" id="{045C4103-55AF-86FB-CC6C-D7372264B4D8}"/>
              </a:ext>
            </a:extLst>
          </p:cNvPr>
          <p:cNvSpPr txBox="1">
            <a:spLocks/>
          </p:cNvSpPr>
          <p:nvPr/>
        </p:nvSpPr>
        <p:spPr>
          <a:xfrm>
            <a:off x="8729549"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Management Quality By Design, Inc. © 2023</a:t>
            </a:r>
          </a:p>
        </p:txBody>
      </p:sp>
    </p:spTree>
    <p:extLst>
      <p:ext uri="{BB962C8B-B14F-4D97-AF65-F5344CB8AC3E}">
        <p14:creationId xmlns:p14="http://schemas.microsoft.com/office/powerpoint/2010/main" val="4250569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2A0B8-8268-5ADB-CE70-60A6AF1FB219}"/>
              </a:ext>
            </a:extLst>
          </p:cNvPr>
          <p:cNvSpPr>
            <a:spLocks noGrp="1"/>
          </p:cNvSpPr>
          <p:nvPr>
            <p:ph type="title"/>
          </p:nvPr>
        </p:nvSpPr>
        <p:spPr>
          <a:xfrm>
            <a:off x="838200" y="365125"/>
            <a:ext cx="10515600" cy="907621"/>
          </a:xfrm>
        </p:spPr>
        <p:txBody>
          <a:bodyPr>
            <a:normAutofit fontScale="90000"/>
          </a:bodyPr>
          <a:lstStyle/>
          <a:p>
            <a:pPr algn="ctr"/>
            <a:r>
              <a:rPr lang="en-US" sz="4400" dirty="0">
                <a:latin typeface="Bernard MT Condensed" panose="02050806060905020404" pitchFamily="18" charset="0"/>
                <a:cs typeface="Times New Roman" panose="02020603050405020304" pitchFamily="18" charset="0"/>
              </a:rPr>
              <a:t> </a:t>
            </a:r>
            <a:r>
              <a:rPr lang="en-US" sz="3600" b="1" i="0" dirty="0">
                <a:effectLst/>
                <a:latin typeface="Arial" panose="020B0604020202020204" pitchFamily="34" charset="0"/>
              </a:rPr>
              <a:t>Infrequent Disasters Happen </a:t>
            </a:r>
            <a:br>
              <a:rPr lang="en-US" sz="4400" b="1" i="0" dirty="0">
                <a:effectLst/>
                <a:latin typeface="Arial" panose="020B0604020202020204" pitchFamily="34" charset="0"/>
              </a:rPr>
            </a:br>
            <a:r>
              <a:rPr lang="en-US" sz="3600" dirty="0">
                <a:latin typeface="Arial" panose="020B0604020202020204" pitchFamily="34" charset="0"/>
                <a:cs typeface="Arial" panose="020B0604020202020204" pitchFamily="34" charset="0"/>
              </a:rPr>
              <a:t>WHO IS MISSING FROM THE TABLE?</a:t>
            </a:r>
          </a:p>
        </p:txBody>
      </p:sp>
      <p:sp>
        <p:nvSpPr>
          <p:cNvPr id="3" name="Content Placeholder 2">
            <a:extLst>
              <a:ext uri="{FF2B5EF4-FFF2-40B4-BE49-F238E27FC236}">
                <a16:creationId xmlns:a16="http://schemas.microsoft.com/office/drawing/2014/main" id="{2332C1F0-8A2B-0961-F1DB-74588A33FEF9}"/>
              </a:ext>
            </a:extLst>
          </p:cNvPr>
          <p:cNvSpPr>
            <a:spLocks noGrp="1"/>
          </p:cNvSpPr>
          <p:nvPr>
            <p:ph idx="1"/>
          </p:nvPr>
        </p:nvSpPr>
        <p:spPr/>
        <p:txBody>
          <a:bodyPr/>
          <a:lstStyle/>
          <a:p>
            <a:endParaRPr lang="en-US" dirty="0"/>
          </a:p>
          <a:p>
            <a:pPr marL="0" indent="0">
              <a:buNone/>
            </a:pPr>
            <a:endParaRPr lang="en-US" dirty="0"/>
          </a:p>
          <a:p>
            <a:pPr marL="0" indent="0">
              <a:buNone/>
            </a:pPr>
            <a:endParaRPr lang="en-US" dirty="0"/>
          </a:p>
          <a:p>
            <a:pPr marL="0" indent="0">
              <a:buNone/>
            </a:pPr>
            <a:r>
              <a:rPr lang="en-US" dirty="0">
                <a:latin typeface="Times New Roman" panose="02020603050405020304" pitchFamily="18" charset="0"/>
                <a:cs typeface="Times New Roman" panose="02020603050405020304" pitchFamily="18" charset="0"/>
              </a:rPr>
              <a:t>                     </a:t>
            </a:r>
            <a:endParaRPr lang="en-US" sz="4000" dirty="0">
              <a:latin typeface="Bernard MT Condensed" panose="02050806060905020404" pitchFamily="18" charset="0"/>
              <a:cs typeface="Times New Roman" panose="02020603050405020304" pitchFamily="18" charset="0"/>
            </a:endParaRPr>
          </a:p>
        </p:txBody>
      </p:sp>
      <p:pic>
        <p:nvPicPr>
          <p:cNvPr id="1026" name="Picture 2" descr="SWH 8' Round Conference Table | Paul Downs Cabinetmakers">
            <a:extLst>
              <a:ext uri="{FF2B5EF4-FFF2-40B4-BE49-F238E27FC236}">
                <a16:creationId xmlns:a16="http://schemas.microsoft.com/office/drawing/2014/main" id="{FA8821B5-CBFA-5ECE-4C0C-5E2FBB5A8B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519" y="1272746"/>
            <a:ext cx="8612659" cy="5585254"/>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A6DF616E-B500-D96E-1497-51C24BACB2C3}"/>
              </a:ext>
            </a:extLst>
          </p:cNvPr>
          <p:cNvSpPr>
            <a:spLocks noGrp="1"/>
          </p:cNvSpPr>
          <p:nvPr>
            <p:ph type="ftr" sz="quarter" idx="11"/>
          </p:nvPr>
        </p:nvSpPr>
        <p:spPr>
          <a:xfrm>
            <a:off x="8665029" y="6492875"/>
            <a:ext cx="4114800" cy="365125"/>
          </a:xfrm>
        </p:spPr>
        <p:txBody>
          <a:bodyPr/>
          <a:lstStyle/>
          <a:p>
            <a:r>
              <a:rPr lang="en-US" dirty="0"/>
              <a:t>Management Quality By Design, Inc. © 2023</a:t>
            </a:r>
          </a:p>
        </p:txBody>
      </p:sp>
    </p:spTree>
    <p:extLst>
      <p:ext uri="{BB962C8B-B14F-4D97-AF65-F5344CB8AC3E}">
        <p14:creationId xmlns:p14="http://schemas.microsoft.com/office/powerpoint/2010/main" val="34366906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2DAD9B-9F10-ACB5-A675-497CF6CEF468}"/>
              </a:ext>
            </a:extLst>
          </p:cNvPr>
          <p:cNvSpPr>
            <a:spLocks noGrp="1"/>
          </p:cNvSpPr>
          <p:nvPr>
            <p:ph type="title"/>
          </p:nvPr>
        </p:nvSpPr>
        <p:spPr>
          <a:xfrm>
            <a:off x="838200" y="228601"/>
            <a:ext cx="10515600" cy="1462088"/>
          </a:xfrm>
        </p:spPr>
        <p:txBody>
          <a:bodyPr>
            <a:normAutofit fontScale="90000"/>
          </a:bodyPr>
          <a:lstStyle/>
          <a:p>
            <a:pPr algn="ctr"/>
            <a:r>
              <a:rPr lang="en-US" sz="4000" b="1" dirty="0">
                <a:latin typeface="Arial" panose="020B0604020202020204" pitchFamily="34" charset="0"/>
                <a:cs typeface="Arial" panose="020B0604020202020204" pitchFamily="34" charset="0"/>
              </a:rPr>
              <a:t>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Infrequent Disasters Happen: </a:t>
            </a:r>
            <a:br>
              <a:rPr lang="en-US" sz="4000" b="1" dirty="0">
                <a:latin typeface="Arial" panose="020B0604020202020204" pitchFamily="34" charset="0"/>
                <a:cs typeface="Arial" panose="020B0604020202020204" pitchFamily="34" charset="0"/>
              </a:rPr>
            </a:br>
            <a:r>
              <a:rPr lang="en-US" sz="4000" b="1" dirty="0">
                <a:latin typeface="Arial" panose="020B0604020202020204" pitchFamily="34" charset="0"/>
                <a:cs typeface="Arial" panose="020B0604020202020204" pitchFamily="34" charset="0"/>
              </a:rPr>
              <a:t>Are You Ready? </a:t>
            </a:r>
            <a:r>
              <a:rPr lang="en-US" sz="2000" b="1" dirty="0">
                <a:latin typeface="Arial" panose="020B0604020202020204" pitchFamily="34" charset="0"/>
                <a:cs typeface="Arial" panose="020B0604020202020204" pitchFamily="34" charset="0"/>
              </a:rPr>
              <a:t>TM</a:t>
            </a:r>
            <a:br>
              <a:rPr lang="en-US" sz="2800" b="1" i="0" dirty="0">
                <a:effectLst/>
                <a:latin typeface="Arial" panose="020B0604020202020204" pitchFamily="34" charset="0"/>
              </a:rPr>
            </a:br>
            <a:br>
              <a:rPr lang="en-US" sz="2800" b="1" i="0" dirty="0">
                <a:effectLst/>
                <a:latin typeface="Arial" panose="020B0604020202020204" pitchFamily="34" charset="0"/>
              </a:rPr>
            </a:br>
            <a:br>
              <a:rPr lang="en-US" sz="2800" b="1" i="0" dirty="0">
                <a:effectLst/>
                <a:latin typeface="Arial" panose="020B0604020202020204" pitchFamily="34" charset="0"/>
              </a:rPr>
            </a:br>
            <a:r>
              <a:rPr lang="en-US" sz="2800" b="1" dirty="0">
                <a:latin typeface="Arial" panose="020B0604020202020204" pitchFamily="34" charset="0"/>
                <a:cs typeface="Arial" panose="020B0604020202020204" pitchFamily="34" charset="0"/>
              </a:rPr>
              <a:t>To use part or all these notes and slides:</a:t>
            </a:r>
            <a:endParaRPr lang="en-US" sz="28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9CE3A5C-38C3-34AC-3CC5-EE73B5E75743}"/>
              </a:ext>
            </a:extLst>
          </p:cNvPr>
          <p:cNvSpPr>
            <a:spLocks noGrp="1"/>
          </p:cNvSpPr>
          <p:nvPr>
            <p:ph idx="1"/>
          </p:nvPr>
        </p:nvSpPr>
        <p:spPr>
          <a:xfrm>
            <a:off x="838200" y="1825625"/>
            <a:ext cx="10515600" cy="4667250"/>
          </a:xfrm>
        </p:spPr>
        <p:txBody>
          <a:bodyPr>
            <a:normAutofit fontScale="25000" lnSpcReduction="20000"/>
          </a:bodyPr>
          <a:lstStyle/>
          <a:p>
            <a:pPr marL="0" indent="0">
              <a:buNone/>
            </a:pPr>
            <a:r>
              <a:rPr lang="en-US" dirty="0">
                <a:latin typeface="Times New Roman" panose="02020603050405020304" pitchFamily="18" charset="0"/>
                <a:cs typeface="Times New Roman" panose="02020603050405020304" pitchFamily="18" charset="0"/>
              </a:rPr>
              <a:t>                          </a:t>
            </a:r>
          </a:p>
          <a:p>
            <a:pPr marL="0" indent="0">
              <a:buNone/>
            </a:pPr>
            <a:endParaRPr lang="en-US" sz="9600" dirty="0">
              <a:latin typeface="Arial" panose="020B0604020202020204" pitchFamily="34" charset="0"/>
              <a:cs typeface="Arial" panose="020B0604020202020204" pitchFamily="34" charset="0"/>
            </a:endParaRPr>
          </a:p>
          <a:p>
            <a:pPr marL="0" indent="0">
              <a:buNone/>
            </a:pPr>
            <a:r>
              <a:rPr lang="en-US" sz="9600" dirty="0">
                <a:latin typeface="Arial" panose="020B0604020202020204" pitchFamily="34" charset="0"/>
                <a:cs typeface="Arial" panose="020B0604020202020204" pitchFamily="34" charset="0"/>
              </a:rPr>
              <a:t>                                      Request written permission from: </a:t>
            </a:r>
          </a:p>
          <a:p>
            <a:pPr marL="0" indent="0">
              <a:buNone/>
            </a:pPr>
            <a:endParaRPr lang="en-US" sz="9600" dirty="0">
              <a:latin typeface="Arial" panose="020B0604020202020204" pitchFamily="34" charset="0"/>
              <a:cs typeface="Arial" panose="020B0604020202020204" pitchFamily="34" charset="0"/>
            </a:endParaRPr>
          </a:p>
          <a:p>
            <a:pPr marL="0" indent="0">
              <a:buNone/>
            </a:pPr>
            <a:endParaRPr lang="en-US" sz="9600" dirty="0">
              <a:latin typeface="Arial" panose="020B0604020202020204" pitchFamily="34" charset="0"/>
              <a:cs typeface="Arial" panose="020B0604020202020204" pitchFamily="34" charset="0"/>
            </a:endParaRPr>
          </a:p>
          <a:p>
            <a:pPr marL="0" indent="0" algn="ctr">
              <a:buNone/>
            </a:pPr>
            <a:r>
              <a:rPr lang="en-US" sz="9600" dirty="0">
                <a:latin typeface="Arial" panose="020B0604020202020204" pitchFamily="34" charset="0"/>
                <a:cs typeface="Arial" panose="020B0604020202020204" pitchFamily="34" charset="0"/>
              </a:rPr>
              <a:t>William M. Hayden Jr., PhD, PE (inactive)</a:t>
            </a:r>
            <a:endParaRPr lang="en-US" sz="9600" dirty="0">
              <a:solidFill>
                <a:srgbClr val="202124"/>
              </a:solidFill>
              <a:latin typeface="Arial" panose="020B0604020202020204" pitchFamily="34" charset="0"/>
              <a:cs typeface="Arial" panose="020B0604020202020204" pitchFamily="34" charset="0"/>
            </a:endParaRPr>
          </a:p>
          <a:p>
            <a:pPr marL="0" indent="0" algn="ctr">
              <a:buNone/>
            </a:pPr>
            <a:r>
              <a:rPr lang="en-US" sz="9600" dirty="0">
                <a:latin typeface="Arial" panose="020B0604020202020204" pitchFamily="34" charset="0"/>
                <a:cs typeface="Arial" panose="020B0604020202020204" pitchFamily="34" charset="0"/>
              </a:rPr>
              <a:t>CMQ/OE; Fellow, ASCE; Sr.M., ASQ &amp; PMI</a:t>
            </a:r>
          </a:p>
          <a:p>
            <a:pPr marL="0" indent="0" algn="ctr">
              <a:buNone/>
            </a:pPr>
            <a:endParaRPr lang="en-US" sz="9600" dirty="0">
              <a:latin typeface="Arial" panose="020B0604020202020204" pitchFamily="34" charset="0"/>
              <a:cs typeface="Arial" panose="020B0604020202020204" pitchFamily="34" charset="0"/>
            </a:endParaRPr>
          </a:p>
          <a:p>
            <a:pPr marL="0" indent="0" algn="ctr">
              <a:buNone/>
            </a:pPr>
            <a:r>
              <a:rPr lang="en-US" sz="9600" b="1" kern="1200" dirty="0">
                <a:solidFill>
                  <a:srgbClr val="0000FF"/>
                </a:solidFill>
                <a:effectLst/>
                <a:latin typeface="Arial" panose="020B0604020202020204" pitchFamily="34" charset="0"/>
                <a:ea typeface="Times New Roman" panose="02020603050405020304" pitchFamily="18" charset="0"/>
                <a:cs typeface="Arial" panose="020B0604020202020204" pitchFamily="34" charset="0"/>
              </a:rPr>
              <a:t>Human Systems Engineering Consultant™</a:t>
            </a:r>
            <a:endParaRPr lang="en-US" sz="9600" dirty="0">
              <a:solidFill>
                <a:srgbClr val="0000FF"/>
              </a:solidFill>
              <a:latin typeface="Arial" panose="020B0604020202020204" pitchFamily="34" charset="0"/>
              <a:cs typeface="Arial" panose="020B0604020202020204" pitchFamily="34" charset="0"/>
            </a:endParaRPr>
          </a:p>
          <a:p>
            <a:pPr marL="0" indent="0" algn="ctr">
              <a:buNone/>
            </a:pPr>
            <a:r>
              <a:rPr lang="en-US" sz="9600" dirty="0">
                <a:latin typeface="Arial" panose="020B0604020202020204" pitchFamily="34" charset="0"/>
                <a:cs typeface="Arial" panose="020B0604020202020204" pitchFamily="34" charset="0"/>
                <a:hlinkClick r:id="rId2"/>
              </a:rPr>
              <a:t>wmhayden1@gmail.com</a:t>
            </a:r>
            <a:endParaRPr lang="en-US" sz="9600" dirty="0">
              <a:latin typeface="Arial" panose="020B0604020202020204" pitchFamily="34" charset="0"/>
              <a:cs typeface="Arial" panose="020B0604020202020204" pitchFamily="34" charset="0"/>
            </a:endParaRPr>
          </a:p>
          <a:p>
            <a:pPr marL="0" indent="0" algn="ctr">
              <a:buNone/>
            </a:pPr>
            <a:endParaRPr lang="en-US" sz="9600" dirty="0">
              <a:latin typeface="Arial" panose="020B0604020202020204" pitchFamily="34" charset="0"/>
              <a:cs typeface="Arial" panose="020B0604020202020204" pitchFamily="34" charset="0"/>
            </a:endParaRPr>
          </a:p>
          <a:p>
            <a:pPr marL="0" indent="0">
              <a:buNone/>
            </a:pPr>
            <a:endParaRPr lang="en-US" sz="9600" dirty="0">
              <a:latin typeface="Arial" panose="020B0604020202020204" pitchFamily="34" charset="0"/>
              <a:cs typeface="Arial" panose="020B0604020202020204" pitchFamily="34" charset="0"/>
            </a:endParaRPr>
          </a:p>
          <a:p>
            <a:pPr marL="0" indent="0">
              <a:buNone/>
            </a:pPr>
            <a:endParaRPr lang="en-US" sz="7200" dirty="0">
              <a:latin typeface="Arial" panose="020B0604020202020204" pitchFamily="34" charset="0"/>
              <a:cs typeface="Arial" panose="020B0604020202020204" pitchFamily="34" charset="0"/>
            </a:endParaRPr>
          </a:p>
          <a:p>
            <a:pPr marL="0" indent="0">
              <a:buNone/>
            </a:pPr>
            <a:r>
              <a:rPr lang="en-US" sz="5000" dirty="0">
                <a:latin typeface="Arial" panose="020B0604020202020204" pitchFamily="34" charset="0"/>
                <a:cs typeface="Arial" panose="020B0604020202020204" pitchFamily="34" charset="0"/>
              </a:rPr>
              <a:t>                                                                                           </a:t>
            </a:r>
            <a:endParaRPr lang="en-US" sz="4800" b="1" dirty="0">
              <a:latin typeface="Arial" panose="020B0604020202020204" pitchFamily="34" charset="0"/>
              <a:cs typeface="Arial" panose="020B0604020202020204" pitchFamily="34" charset="0"/>
            </a:endParaRPr>
          </a:p>
          <a:p>
            <a:pPr marL="0" indent="0">
              <a:buNone/>
            </a:pPr>
            <a:endParaRPr lang="en-US" sz="4800" dirty="0">
              <a:latin typeface="Times New Roman" panose="02020603050405020304" pitchFamily="18" charset="0"/>
              <a:cs typeface="Times New Roman" panose="02020603050405020304" pitchFamily="18" charset="0"/>
            </a:endParaRPr>
          </a:p>
          <a:p>
            <a:pPr marL="0" indent="0">
              <a:buNone/>
            </a:pPr>
            <a:endParaRPr lang="en-US" sz="5000" dirty="0">
              <a:latin typeface="Times New Roman" panose="02020603050405020304" pitchFamily="18" charset="0"/>
              <a:cs typeface="Times New Roman" panose="02020603050405020304" pitchFamily="18" charset="0"/>
            </a:endParaRPr>
          </a:p>
          <a:p>
            <a:pPr marL="0" indent="0" algn="l">
              <a:buNone/>
            </a:pPr>
            <a:br>
              <a:rPr lang="en-US" sz="5000" i="0" dirty="0">
                <a:solidFill>
                  <a:srgbClr val="222222"/>
                </a:solidFill>
                <a:effectLst/>
                <a:latin typeface="Times New Roman" panose="02020603050405020304" pitchFamily="18" charset="0"/>
                <a:cs typeface="Times New Roman" panose="02020603050405020304" pitchFamily="18" charset="0"/>
              </a:rPr>
            </a:br>
            <a:endParaRPr lang="en-US" sz="5000" i="0" dirty="0">
              <a:solidFill>
                <a:srgbClr val="222222"/>
              </a:solidFill>
              <a:effectLst/>
              <a:latin typeface="Times New Roman" panose="02020603050405020304" pitchFamily="18" charset="0"/>
              <a:cs typeface="Times New Roman" panose="02020603050405020304" pitchFamily="18" charset="0"/>
            </a:endParaRPr>
          </a:p>
          <a:p>
            <a:endParaRPr lang="en-US" dirty="0"/>
          </a:p>
        </p:txBody>
      </p:sp>
      <p:sp>
        <p:nvSpPr>
          <p:cNvPr id="5" name="Footer Placeholder 4">
            <a:extLst>
              <a:ext uri="{FF2B5EF4-FFF2-40B4-BE49-F238E27FC236}">
                <a16:creationId xmlns:a16="http://schemas.microsoft.com/office/drawing/2014/main" id="{2D6D8E83-3286-7BAA-746A-F76F2640F4F5}"/>
              </a:ext>
            </a:extLst>
          </p:cNvPr>
          <p:cNvSpPr>
            <a:spLocks noGrp="1"/>
          </p:cNvSpPr>
          <p:nvPr>
            <p:ph type="ftr" sz="quarter" idx="11"/>
          </p:nvPr>
        </p:nvSpPr>
        <p:spPr>
          <a:xfrm>
            <a:off x="8675915" y="6492875"/>
            <a:ext cx="4114800" cy="365125"/>
          </a:xfrm>
        </p:spPr>
        <p:txBody>
          <a:bodyPr/>
          <a:lstStyle/>
          <a:p>
            <a:r>
              <a:rPr lang="en-US" dirty="0"/>
              <a:t>Management Quality By Design, Inc. © 2023</a:t>
            </a:r>
          </a:p>
        </p:txBody>
      </p:sp>
    </p:spTree>
    <p:extLst>
      <p:ext uri="{BB962C8B-B14F-4D97-AF65-F5344CB8AC3E}">
        <p14:creationId xmlns:p14="http://schemas.microsoft.com/office/powerpoint/2010/main" val="42388135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AF7E9417-1C7C-1FEC-D9B7-7D101C075DAA}"/>
              </a:ext>
            </a:extLst>
          </p:cNvPr>
          <p:cNvSpPr>
            <a:spLocks noGrp="1"/>
          </p:cNvSpPr>
          <p:nvPr>
            <p:ph type="title"/>
          </p:nvPr>
        </p:nvSpPr>
        <p:spPr>
          <a:xfrm>
            <a:off x="344905" y="221005"/>
            <a:ext cx="11502190" cy="1715702"/>
          </a:xfrm>
        </p:spPr>
        <p:txBody>
          <a:bodyPr vert="horz" lIns="91440" tIns="45720" rIns="91440" bIns="45720" rtlCol="0" anchor="b">
            <a:normAutofit fontScale="90000"/>
          </a:bodyPr>
          <a:lstStyle/>
          <a:p>
            <a:pPr marL="0" marR="0" indent="0" fontAlgn="base">
              <a:spcAft>
                <a:spcPts val="0"/>
              </a:spcAft>
            </a:pPr>
            <a:r>
              <a:rPr lang="en-US" sz="7200" b="1" kern="1200" dirty="0">
                <a:solidFill>
                  <a:schemeClr val="bg1"/>
                </a:solidFill>
                <a:latin typeface="Arial" panose="020B0604020202020204" pitchFamily="34" charset="0"/>
                <a:cs typeface="Arial" panose="020B0604020202020204" pitchFamily="34" charset="0"/>
              </a:rPr>
              <a:t>Infrequent Disasters Happen</a:t>
            </a:r>
          </a:p>
        </p:txBody>
      </p:sp>
      <p:sp>
        <p:nvSpPr>
          <p:cNvPr id="3" name="Text Placeholder 2">
            <a:extLst>
              <a:ext uri="{FF2B5EF4-FFF2-40B4-BE49-F238E27FC236}">
                <a16:creationId xmlns:a16="http://schemas.microsoft.com/office/drawing/2014/main" id="{C33DC747-443D-C552-D000-F1BB4365ED1A}"/>
              </a:ext>
            </a:extLst>
          </p:cNvPr>
          <p:cNvSpPr>
            <a:spLocks noGrp="1"/>
          </p:cNvSpPr>
          <p:nvPr>
            <p:ph type="body" idx="1"/>
          </p:nvPr>
        </p:nvSpPr>
        <p:spPr>
          <a:xfrm>
            <a:off x="777272" y="2789622"/>
            <a:ext cx="9935645" cy="1012778"/>
          </a:xfrm>
        </p:spPr>
        <p:txBody>
          <a:bodyPr vert="horz" lIns="91440" tIns="45720" rIns="91440" bIns="45720" rtlCol="0">
            <a:normAutofit fontScale="25000" lnSpcReduction="20000"/>
          </a:bodyPr>
          <a:lstStyle/>
          <a:p>
            <a:endParaRPr lang="en-US" sz="600" i="1" kern="1200" dirty="0">
              <a:solidFill>
                <a:schemeClr val="bg1"/>
              </a:solidFill>
              <a:effectLst/>
              <a:latin typeface="+mn-lt"/>
              <a:ea typeface="+mn-ea"/>
              <a:cs typeface="+mn-cs"/>
            </a:endParaRPr>
          </a:p>
          <a:p>
            <a:pPr algn="ctr"/>
            <a:r>
              <a:rPr lang="en-US" sz="12800" i="1" kern="1200" dirty="0">
                <a:solidFill>
                  <a:schemeClr val="bg1"/>
                </a:solidFill>
                <a:effectLst/>
                <a:latin typeface="+mn-lt"/>
                <a:ea typeface="+mn-ea"/>
                <a:cs typeface="+mn-cs"/>
              </a:rPr>
              <a:t> “</a:t>
            </a:r>
            <a:r>
              <a:rPr lang="en-US" sz="12800" i="1" kern="1200" dirty="0">
                <a:solidFill>
                  <a:schemeClr val="bg1"/>
                </a:solidFill>
                <a:latin typeface="+mn-lt"/>
                <a:ea typeface="+mn-ea"/>
                <a:cs typeface="+mn-cs"/>
              </a:rPr>
              <a:t>If </a:t>
            </a:r>
            <a:r>
              <a:rPr lang="en-US" sz="12800" b="1" i="1" dirty="0">
                <a:solidFill>
                  <a:srgbClr val="FFFF00"/>
                </a:solidFill>
              </a:rPr>
              <a:t>You</a:t>
            </a:r>
            <a:r>
              <a:rPr lang="en-US" sz="12800" i="1" kern="1200" dirty="0">
                <a:solidFill>
                  <a:schemeClr val="bg1"/>
                </a:solidFill>
                <a:latin typeface="+mn-lt"/>
                <a:ea typeface="+mn-ea"/>
                <a:cs typeface="+mn-cs"/>
              </a:rPr>
              <a:t> </a:t>
            </a:r>
            <a:r>
              <a:rPr lang="en-US" sz="12800" b="1" i="1" kern="1200" dirty="0">
                <a:solidFill>
                  <a:srgbClr val="FFFF00"/>
                </a:solidFill>
                <a:latin typeface="+mn-lt"/>
                <a:ea typeface="+mn-ea"/>
                <a:cs typeface="+mn-cs"/>
              </a:rPr>
              <a:t>Always</a:t>
            </a:r>
            <a:r>
              <a:rPr lang="en-US" sz="12800" i="1" kern="1200" dirty="0">
                <a:solidFill>
                  <a:schemeClr val="bg1"/>
                </a:solidFill>
                <a:latin typeface="+mn-lt"/>
                <a:ea typeface="+mn-ea"/>
                <a:cs typeface="+mn-cs"/>
              </a:rPr>
              <a:t> Do What You’ve </a:t>
            </a:r>
            <a:r>
              <a:rPr lang="en-US" sz="12800" b="1" i="1" dirty="0">
                <a:solidFill>
                  <a:srgbClr val="FFFF00"/>
                </a:solidFill>
              </a:rPr>
              <a:t>Always</a:t>
            </a:r>
            <a:r>
              <a:rPr lang="en-US" sz="12800" i="1" kern="1200" dirty="0">
                <a:solidFill>
                  <a:schemeClr val="bg1"/>
                </a:solidFill>
                <a:latin typeface="+mn-lt"/>
                <a:ea typeface="+mn-ea"/>
                <a:cs typeface="+mn-cs"/>
              </a:rPr>
              <a:t> Done, You’ll </a:t>
            </a:r>
          </a:p>
          <a:p>
            <a:pPr algn="ctr"/>
            <a:r>
              <a:rPr lang="en-US" sz="12800" b="1" i="1" dirty="0">
                <a:solidFill>
                  <a:srgbClr val="FFFF00"/>
                </a:solidFill>
              </a:rPr>
              <a:t>Always</a:t>
            </a:r>
            <a:r>
              <a:rPr lang="en-US" sz="12800" i="1" kern="1200" dirty="0">
                <a:solidFill>
                  <a:schemeClr val="bg1"/>
                </a:solidFill>
                <a:latin typeface="+mn-lt"/>
                <a:ea typeface="+mn-ea"/>
                <a:cs typeface="+mn-cs"/>
              </a:rPr>
              <a:t> Get What You’ve </a:t>
            </a:r>
            <a:r>
              <a:rPr lang="en-US" sz="12800" b="1" i="1" dirty="0">
                <a:solidFill>
                  <a:srgbClr val="FFFF00"/>
                </a:solidFill>
              </a:rPr>
              <a:t>Always</a:t>
            </a:r>
            <a:r>
              <a:rPr lang="en-US" sz="12800" i="1" kern="1200" dirty="0">
                <a:solidFill>
                  <a:schemeClr val="bg1"/>
                </a:solidFill>
                <a:latin typeface="+mn-lt"/>
                <a:ea typeface="+mn-ea"/>
                <a:cs typeface="+mn-cs"/>
              </a:rPr>
              <a:t> Got”</a:t>
            </a:r>
          </a:p>
          <a:p>
            <a:br>
              <a:rPr lang="en-US" sz="12800" kern="1200" dirty="0">
                <a:solidFill>
                  <a:schemeClr val="bg1"/>
                </a:solidFill>
                <a:effectLst/>
                <a:latin typeface="+mn-lt"/>
                <a:ea typeface="+mn-ea"/>
                <a:cs typeface="+mn-cs"/>
              </a:rPr>
            </a:br>
            <a:r>
              <a:rPr lang="en-US" sz="12800" b="1" kern="1200" dirty="0">
                <a:solidFill>
                  <a:schemeClr val="bg1"/>
                </a:solidFill>
                <a:latin typeface="+mn-lt"/>
                <a:ea typeface="+mn-ea"/>
                <a:cs typeface="+mn-cs"/>
              </a:rPr>
              <a:t>                                                                      </a:t>
            </a:r>
            <a:r>
              <a:rPr lang="en-US" sz="12800" kern="1200" dirty="0">
                <a:solidFill>
                  <a:schemeClr val="bg1"/>
                </a:solidFill>
                <a:effectLst/>
                <a:latin typeface="+mn-lt"/>
                <a:ea typeface="+mn-ea"/>
                <a:cs typeface="+mn-cs"/>
              </a:rPr>
              <a:t>~ Henry Ford</a:t>
            </a:r>
            <a:br>
              <a:rPr lang="en-US" sz="12800" kern="1200" dirty="0">
                <a:solidFill>
                  <a:schemeClr val="bg1"/>
                </a:solidFill>
                <a:effectLst/>
                <a:latin typeface="+mn-lt"/>
                <a:ea typeface="+mn-ea"/>
                <a:cs typeface="+mn-cs"/>
              </a:rPr>
            </a:br>
            <a:endParaRPr lang="en-US" sz="12800" kern="1200" dirty="0">
              <a:solidFill>
                <a:schemeClr val="bg1"/>
              </a:solidFill>
              <a:latin typeface="+mn-lt"/>
              <a:ea typeface="+mn-ea"/>
              <a:cs typeface="+mn-cs"/>
            </a:endParaRPr>
          </a:p>
        </p:txBody>
      </p:sp>
      <p:sp>
        <p:nvSpPr>
          <p:cNvPr id="5" name="Footer Placeholder 3">
            <a:extLst>
              <a:ext uri="{FF2B5EF4-FFF2-40B4-BE49-F238E27FC236}">
                <a16:creationId xmlns:a16="http://schemas.microsoft.com/office/drawing/2014/main" id="{0698A8A1-3CB1-4AA5-33A5-9C62F4834C21}"/>
              </a:ext>
            </a:extLst>
          </p:cNvPr>
          <p:cNvSpPr txBox="1">
            <a:spLocks/>
          </p:cNvSpPr>
          <p:nvPr/>
        </p:nvSpPr>
        <p:spPr>
          <a:xfrm>
            <a:off x="807415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1380626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11" name="Group 10">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15" name="Freeform: Shape 14">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 name="Group 11">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13" name="Freeform: Shape 12">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2">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AF7E9417-1C7C-1FEC-D9B7-7D101C075DAA}"/>
              </a:ext>
            </a:extLst>
          </p:cNvPr>
          <p:cNvSpPr>
            <a:spLocks noGrp="1"/>
          </p:cNvSpPr>
          <p:nvPr>
            <p:ph type="title"/>
          </p:nvPr>
        </p:nvSpPr>
        <p:spPr>
          <a:xfrm>
            <a:off x="344905" y="221005"/>
            <a:ext cx="11502190" cy="1715702"/>
          </a:xfrm>
        </p:spPr>
        <p:txBody>
          <a:bodyPr vert="horz" lIns="91440" tIns="45720" rIns="91440" bIns="45720" rtlCol="0" anchor="b">
            <a:normAutofit fontScale="90000"/>
          </a:bodyPr>
          <a:lstStyle/>
          <a:p>
            <a:pPr marL="0" marR="0" indent="0" fontAlgn="base">
              <a:spcAft>
                <a:spcPts val="0"/>
              </a:spcAft>
            </a:pPr>
            <a:r>
              <a:rPr lang="en-US" sz="7200" b="1" kern="1200" dirty="0">
                <a:solidFill>
                  <a:schemeClr val="bg1"/>
                </a:solidFill>
                <a:latin typeface="Arial" panose="020B0604020202020204" pitchFamily="34" charset="0"/>
                <a:cs typeface="Arial" panose="020B0604020202020204" pitchFamily="34" charset="0"/>
              </a:rPr>
              <a:t>Infrequent Disasters Happen</a:t>
            </a:r>
          </a:p>
        </p:txBody>
      </p:sp>
      <p:sp>
        <p:nvSpPr>
          <p:cNvPr id="3" name="Text Placeholder 2">
            <a:extLst>
              <a:ext uri="{FF2B5EF4-FFF2-40B4-BE49-F238E27FC236}">
                <a16:creationId xmlns:a16="http://schemas.microsoft.com/office/drawing/2014/main" id="{C33DC747-443D-C552-D000-F1BB4365ED1A}"/>
              </a:ext>
            </a:extLst>
          </p:cNvPr>
          <p:cNvSpPr>
            <a:spLocks noGrp="1"/>
          </p:cNvSpPr>
          <p:nvPr>
            <p:ph type="body" idx="1"/>
          </p:nvPr>
        </p:nvSpPr>
        <p:spPr>
          <a:xfrm>
            <a:off x="777272" y="2789622"/>
            <a:ext cx="9935645" cy="1012778"/>
          </a:xfrm>
        </p:spPr>
        <p:txBody>
          <a:bodyPr vert="horz" lIns="91440" tIns="45720" rIns="91440" bIns="45720" rtlCol="0">
            <a:normAutofit fontScale="25000" lnSpcReduction="20000"/>
          </a:bodyPr>
          <a:lstStyle/>
          <a:p>
            <a:endParaRPr lang="en-US" sz="600" i="1" kern="1200" dirty="0">
              <a:solidFill>
                <a:schemeClr val="bg1"/>
              </a:solidFill>
              <a:effectLst/>
              <a:latin typeface="+mn-lt"/>
              <a:ea typeface="+mn-ea"/>
              <a:cs typeface="+mn-cs"/>
            </a:endParaRPr>
          </a:p>
          <a:p>
            <a:pPr marL="0" indent="0" algn="ctr">
              <a:buNone/>
            </a:pPr>
            <a:r>
              <a:rPr lang="en-US" sz="12800" i="1" kern="1200" dirty="0">
                <a:solidFill>
                  <a:schemeClr val="bg1"/>
                </a:solidFill>
                <a:effectLst/>
                <a:latin typeface="+mn-lt"/>
                <a:ea typeface="+mn-ea"/>
                <a:cs typeface="+mn-cs"/>
              </a:rPr>
              <a:t> </a:t>
            </a:r>
            <a:r>
              <a:rPr lang="en-US" sz="12800" i="1" dirty="0">
                <a:solidFill>
                  <a:schemeClr val="bg1"/>
                </a:solidFill>
                <a:latin typeface="Arial" panose="020B0604020202020204" pitchFamily="34" charset="0"/>
                <a:cs typeface="Arial" panose="020B0604020202020204" pitchFamily="34" charset="0"/>
              </a:rPr>
              <a:t>“Divided responsibility means that </a:t>
            </a:r>
            <a:r>
              <a:rPr lang="en-US" sz="12800" b="1" i="1" dirty="0">
                <a:solidFill>
                  <a:srgbClr val="FFFF00"/>
                </a:solidFill>
                <a:latin typeface="Arial" panose="020B0604020202020204" pitchFamily="34" charset="0"/>
                <a:cs typeface="Arial" panose="020B0604020202020204" pitchFamily="34" charset="0"/>
              </a:rPr>
              <a:t>nobody</a:t>
            </a:r>
            <a:r>
              <a:rPr lang="en-US" sz="12800" i="1" dirty="0">
                <a:solidFill>
                  <a:schemeClr val="bg1"/>
                </a:solidFill>
                <a:latin typeface="Arial" panose="020B0604020202020204" pitchFamily="34" charset="0"/>
                <a:cs typeface="Arial" panose="020B0604020202020204" pitchFamily="34" charset="0"/>
              </a:rPr>
              <a:t> is responsible.”</a:t>
            </a:r>
          </a:p>
          <a:p>
            <a:pPr marL="0" indent="0" algn="ctr">
              <a:buNone/>
            </a:pPr>
            <a:r>
              <a:rPr lang="en-US" sz="12800" dirty="0">
                <a:solidFill>
                  <a:schemeClr val="bg1"/>
                </a:solidFill>
                <a:latin typeface="Arial" panose="020B0604020202020204" pitchFamily="34" charset="0"/>
                <a:cs typeface="Arial" panose="020B0604020202020204" pitchFamily="34" charset="0"/>
              </a:rPr>
              <a:t>                                           -W. Edwards Deming, PhD</a:t>
            </a:r>
          </a:p>
          <a:p>
            <a:br>
              <a:rPr lang="en-US" sz="12800" kern="1200" dirty="0">
                <a:solidFill>
                  <a:schemeClr val="bg1"/>
                </a:solidFill>
                <a:effectLst/>
                <a:latin typeface="+mn-lt"/>
                <a:ea typeface="+mn-ea"/>
                <a:cs typeface="+mn-cs"/>
              </a:rPr>
            </a:br>
            <a:endParaRPr lang="en-US" sz="12800" kern="1200" dirty="0">
              <a:solidFill>
                <a:schemeClr val="bg1"/>
              </a:solidFill>
              <a:latin typeface="+mn-lt"/>
              <a:ea typeface="+mn-ea"/>
              <a:cs typeface="+mn-cs"/>
            </a:endParaRPr>
          </a:p>
        </p:txBody>
      </p:sp>
      <p:sp>
        <p:nvSpPr>
          <p:cNvPr id="5" name="Footer Placeholder 3">
            <a:extLst>
              <a:ext uri="{FF2B5EF4-FFF2-40B4-BE49-F238E27FC236}">
                <a16:creationId xmlns:a16="http://schemas.microsoft.com/office/drawing/2014/main" id="{0698A8A1-3CB1-4AA5-33A5-9C62F4834C21}"/>
              </a:ext>
            </a:extLst>
          </p:cNvPr>
          <p:cNvSpPr txBox="1">
            <a:spLocks/>
          </p:cNvSpPr>
          <p:nvPr/>
        </p:nvSpPr>
        <p:spPr>
          <a:xfrm>
            <a:off x="807415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399490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FC362E-68E1-DB09-C582-7C5AC68D1EDF}"/>
              </a:ext>
            </a:extLst>
          </p:cNvPr>
          <p:cNvSpPr>
            <a:spLocks noGrp="1"/>
          </p:cNvSpPr>
          <p:nvPr>
            <p:ph type="title"/>
          </p:nvPr>
        </p:nvSpPr>
        <p:spPr>
          <a:xfrm>
            <a:off x="838200" y="365125"/>
            <a:ext cx="10515600" cy="1325563"/>
          </a:xfrm>
        </p:spPr>
        <p:txBody>
          <a:bodyPr>
            <a:normAutofit/>
          </a:bodyPr>
          <a:lstStyle/>
          <a:p>
            <a:r>
              <a:rPr lang="en-US" sz="4200" b="1" dirty="0">
                <a:latin typeface="Arial" panose="020B0604020202020204" pitchFamily="34" charset="0"/>
                <a:cs typeface="Arial" panose="020B0604020202020204" pitchFamily="34" charset="0"/>
              </a:rPr>
              <a:t>Infrequent Disasters Happen</a:t>
            </a:r>
            <a:br>
              <a:rPr lang="en-US" sz="4200" b="1" dirty="0">
                <a:latin typeface="Arial" panose="020B0604020202020204" pitchFamily="34" charset="0"/>
                <a:cs typeface="Arial" panose="020B0604020202020204" pitchFamily="34" charset="0"/>
              </a:rPr>
            </a:br>
            <a:endParaRPr lang="en-US" sz="4200" b="1" i="1" dirty="0"/>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D54366-5F0E-ABBA-C7B4-27723844517F}"/>
              </a:ext>
            </a:extLst>
          </p:cNvPr>
          <p:cNvSpPr>
            <a:spLocks noGrp="1"/>
          </p:cNvSpPr>
          <p:nvPr>
            <p:ph idx="1"/>
          </p:nvPr>
        </p:nvSpPr>
        <p:spPr>
          <a:xfrm>
            <a:off x="838200" y="1929384"/>
            <a:ext cx="10515600" cy="4251960"/>
          </a:xfrm>
        </p:spPr>
        <p:txBody>
          <a:bodyPr>
            <a:normAutofit/>
          </a:bodyPr>
          <a:lstStyle/>
          <a:p>
            <a:endParaRPr lang="en-US" sz="2200" dirty="0"/>
          </a:p>
          <a:p>
            <a:pPr marL="0" indent="0">
              <a:buNone/>
            </a:pPr>
            <a:r>
              <a:rPr lang="en-US" sz="3600" dirty="0">
                <a:latin typeface="Arial" panose="020B0604020202020204" pitchFamily="34" charset="0"/>
                <a:cs typeface="Arial" panose="020B0604020202020204" pitchFamily="34" charset="0"/>
              </a:rPr>
              <a:t>Cost To Society of </a:t>
            </a:r>
            <a:r>
              <a:rPr lang="en-US" sz="3600" b="1" i="1" dirty="0">
                <a:latin typeface="Arial" panose="020B0604020202020204" pitchFamily="34" charset="0"/>
                <a:cs typeface="Arial" panose="020B0604020202020204" pitchFamily="34" charset="0"/>
              </a:rPr>
              <a:t>“</a:t>
            </a:r>
            <a:r>
              <a:rPr lang="en-US" sz="3600" b="1" i="1" dirty="0">
                <a:solidFill>
                  <a:srgbClr val="C00000"/>
                </a:solidFill>
                <a:latin typeface="Arial" panose="020B0604020202020204" pitchFamily="34" charset="0"/>
                <a:cs typeface="Arial" panose="020B0604020202020204" pitchFamily="34" charset="0"/>
              </a:rPr>
              <a:t>Specialization</a:t>
            </a:r>
            <a:r>
              <a:rPr lang="en-US" sz="3600" b="1" i="1" dirty="0">
                <a:latin typeface="Arial" panose="020B0604020202020204" pitchFamily="34" charset="0"/>
                <a:cs typeface="Arial" panose="020B0604020202020204" pitchFamily="34" charset="0"/>
              </a:rPr>
              <a:t>”…</a:t>
            </a: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                   </a:t>
            </a:r>
          </a:p>
          <a:p>
            <a:pPr marL="0" indent="0">
              <a:buNone/>
            </a:pPr>
            <a:endParaRPr lang="en-US" sz="3600" dirty="0">
              <a:latin typeface="Arial" panose="020B0604020202020204" pitchFamily="34" charset="0"/>
              <a:cs typeface="Arial" panose="020B0604020202020204" pitchFamily="34" charset="0"/>
            </a:endParaRPr>
          </a:p>
          <a:p>
            <a:pPr marL="0" indent="0">
              <a:buNone/>
            </a:pPr>
            <a:r>
              <a:rPr lang="en-US" sz="3600" dirty="0">
                <a:latin typeface="Arial" panose="020B0604020202020204" pitchFamily="34" charset="0"/>
                <a:cs typeface="Arial" panose="020B0604020202020204" pitchFamily="34" charset="0"/>
              </a:rPr>
              <a:t>	  </a:t>
            </a:r>
            <a:r>
              <a:rPr lang="en-US" sz="3600" i="1" dirty="0">
                <a:latin typeface="Arial" panose="020B0604020202020204" pitchFamily="34" charset="0"/>
                <a:cs typeface="Arial" panose="020B0604020202020204" pitchFamily="34" charset="0"/>
              </a:rPr>
              <a:t>“They simply do not look at anything else!”</a:t>
            </a:r>
          </a:p>
          <a:p>
            <a:endParaRPr lang="en-US" sz="2200" i="1" dirty="0">
              <a:latin typeface="Arial" panose="020B0604020202020204" pitchFamily="34" charset="0"/>
              <a:cs typeface="Arial" panose="020B0604020202020204" pitchFamily="34" charset="0"/>
            </a:endParaRPr>
          </a:p>
          <a:p>
            <a:endParaRPr lang="en-US" sz="2200" i="1" dirty="0">
              <a:latin typeface="Arial" panose="020B0604020202020204" pitchFamily="34" charset="0"/>
              <a:cs typeface="Arial" panose="020B0604020202020204" pitchFamily="34" charset="0"/>
            </a:endParaRPr>
          </a:p>
          <a:p>
            <a:endParaRPr lang="en-US" sz="2200" i="1" dirty="0">
              <a:latin typeface="Times New Roman" panose="02020603050405020304" pitchFamily="18" charset="0"/>
              <a:cs typeface="Times New Roman" panose="02020603050405020304" pitchFamily="18" charset="0"/>
            </a:endParaRPr>
          </a:p>
          <a:p>
            <a:pPr marL="0" indent="0">
              <a:buNone/>
            </a:pPr>
            <a:endParaRPr lang="en-US" sz="2200" i="1" dirty="0">
              <a:latin typeface="Times New Roman" panose="02020603050405020304" pitchFamily="18" charset="0"/>
              <a:cs typeface="Times New Roman" panose="02020603050405020304" pitchFamily="18" charset="0"/>
            </a:endParaRPr>
          </a:p>
        </p:txBody>
      </p:sp>
      <p:sp>
        <p:nvSpPr>
          <p:cNvPr id="5" name="Footer Placeholder 3">
            <a:extLst>
              <a:ext uri="{FF2B5EF4-FFF2-40B4-BE49-F238E27FC236}">
                <a16:creationId xmlns:a16="http://schemas.microsoft.com/office/drawing/2014/main" id="{9C4050A1-7E90-3A0F-CF72-B4A439FC84D4}"/>
              </a:ext>
            </a:extLst>
          </p:cNvPr>
          <p:cNvSpPr txBox="1">
            <a:spLocks/>
          </p:cNvSpPr>
          <p:nvPr/>
        </p:nvSpPr>
        <p:spPr>
          <a:xfrm>
            <a:off x="807415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2641029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3" name="Rectangle 1032">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CD25FEA-5759-6B56-908A-6E2FBBB2CD30}"/>
              </a:ext>
            </a:extLst>
          </p:cNvPr>
          <p:cNvSpPr>
            <a:spLocks noGrp="1"/>
          </p:cNvSpPr>
          <p:nvPr>
            <p:ph type="title"/>
          </p:nvPr>
        </p:nvSpPr>
        <p:spPr>
          <a:xfrm>
            <a:off x="297665" y="1549667"/>
            <a:ext cx="6470688" cy="1028558"/>
          </a:xfrm>
        </p:spPr>
        <p:txBody>
          <a:bodyPr>
            <a:noAutofit/>
          </a:bodyPr>
          <a:lstStyle/>
          <a:p>
            <a:r>
              <a:rPr lang="en-US" sz="3200" b="1" i="0" dirty="0">
                <a:solidFill>
                  <a:srgbClr val="C00000"/>
                </a:solidFill>
                <a:effectLst/>
                <a:latin typeface="Arial" panose="020B0604020202020204" pitchFamily="34" charset="0"/>
              </a:rPr>
              <a:t>Triangle Shirtwaist Factory Fire</a:t>
            </a:r>
            <a:r>
              <a:rPr lang="en-US" sz="3200" b="0" i="0" dirty="0">
                <a:solidFill>
                  <a:srgbClr val="C00000"/>
                </a:solidFill>
                <a:effectLst/>
                <a:latin typeface="Arial" panose="020B0604020202020204" pitchFamily="34" charset="0"/>
              </a:rPr>
              <a:t> </a:t>
            </a:r>
            <a:br>
              <a:rPr lang="en-US" sz="2800" dirty="0">
                <a:latin typeface="Arial" panose="020B0604020202020204" pitchFamily="34" charset="0"/>
              </a:rPr>
            </a:br>
            <a:endParaRPr lang="en-US" sz="2800"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0A2E41FF-81F3-B9F3-D71B-C8CEFDDFDD8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4699"/>
          <a:stretch/>
        </p:blipFill>
        <p:spPr bwMode="auto">
          <a:xfrm>
            <a:off x="7199440" y="10"/>
            <a:ext cx="4992560" cy="6857990"/>
          </a:xfrm>
          <a:prstGeom prst="rect">
            <a:avLst/>
          </a:prstGeom>
          <a:noFill/>
          <a:effectLst/>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6F9D67B-313D-6297-F460-054420171944}"/>
              </a:ext>
            </a:extLst>
          </p:cNvPr>
          <p:cNvSpPr txBox="1">
            <a:spLocks/>
          </p:cNvSpPr>
          <p:nvPr/>
        </p:nvSpPr>
        <p:spPr>
          <a:xfrm>
            <a:off x="125931" y="268872"/>
            <a:ext cx="10515600" cy="12807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latin typeface="Arial" panose="020B0604020202020204" pitchFamily="34" charset="0"/>
                <a:cs typeface="Arial" panose="020B0604020202020204" pitchFamily="34" charset="0"/>
              </a:rPr>
              <a:t>Infrequent Disasters Happen</a:t>
            </a:r>
            <a:endParaRPr lang="en-US" sz="4000" b="1" i="1" dirty="0"/>
          </a:p>
        </p:txBody>
      </p:sp>
      <p:cxnSp>
        <p:nvCxnSpPr>
          <p:cNvPr id="6" name="Straight Connector 5">
            <a:extLst>
              <a:ext uri="{FF2B5EF4-FFF2-40B4-BE49-F238E27FC236}">
                <a16:creationId xmlns:a16="http://schemas.microsoft.com/office/drawing/2014/main" id="{065B1D89-8583-E94A-EAAE-86078AFF6651}"/>
              </a:ext>
            </a:extLst>
          </p:cNvPr>
          <p:cNvCxnSpPr/>
          <p:nvPr/>
        </p:nvCxnSpPr>
        <p:spPr>
          <a:xfrm>
            <a:off x="193827" y="1297429"/>
            <a:ext cx="6776185"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78AC72C8-085F-FD36-981B-3565246DC6D7}"/>
              </a:ext>
            </a:extLst>
          </p:cNvPr>
          <p:cNvSpPr txBox="1"/>
          <p:nvPr/>
        </p:nvSpPr>
        <p:spPr>
          <a:xfrm>
            <a:off x="388381" y="2325987"/>
            <a:ext cx="6140822" cy="1938992"/>
          </a:xfrm>
          <a:prstGeom prst="rect">
            <a:avLst/>
          </a:prstGeom>
          <a:noFill/>
        </p:spPr>
        <p:txBody>
          <a:bodyPr wrap="square">
            <a:spAutoFit/>
          </a:bodyPr>
          <a:lstStyle/>
          <a:p>
            <a:pPr marL="285750" indent="-285750">
              <a:spcAft>
                <a:spcPts val="1200"/>
              </a:spcAft>
              <a:buFont typeface="Arial" panose="020B0604020202020204" pitchFamily="34" charset="0"/>
              <a:buChar char="•"/>
            </a:pPr>
            <a:r>
              <a:rPr lang="en-US" sz="2000" b="0" i="0" dirty="0">
                <a:effectLst/>
                <a:latin typeface="Arial" panose="020B0604020202020204" pitchFamily="34" charset="0"/>
              </a:rPr>
              <a:t>Saturday, March 25, 1911</a:t>
            </a:r>
          </a:p>
          <a:p>
            <a:pPr marL="285750" indent="-285750">
              <a:spcAft>
                <a:spcPts val="1200"/>
              </a:spcAft>
              <a:buFont typeface="Arial" panose="020B0604020202020204" pitchFamily="34" charset="0"/>
              <a:buChar char="•"/>
            </a:pPr>
            <a:r>
              <a:rPr lang="en-US" sz="2000" dirty="0">
                <a:latin typeface="Arial" panose="020B0604020202020204" pitchFamily="34" charset="0"/>
              </a:rPr>
              <a:t>Greenwich Village Manhattan, New York City</a:t>
            </a:r>
          </a:p>
          <a:p>
            <a:pPr marL="285750" indent="-285750">
              <a:spcAft>
                <a:spcPts val="1200"/>
              </a:spcAft>
              <a:buFont typeface="Arial" panose="020B0604020202020204" pitchFamily="34" charset="0"/>
              <a:buChar char="•"/>
            </a:pPr>
            <a:r>
              <a:rPr lang="en-US" sz="2000" b="0" i="0" dirty="0">
                <a:effectLst/>
                <a:latin typeface="Arial" panose="020B0604020202020204" pitchFamily="34" charset="0"/>
              </a:rPr>
              <a:t>It was the deadliest </a:t>
            </a:r>
            <a:r>
              <a:rPr lang="en-US" sz="2000" b="0" i="0" strike="noStrike" dirty="0">
                <a:effectLst/>
                <a:latin typeface="Arial" panose="020B0604020202020204" pitchFamily="34" charset="0"/>
                <a:hlinkClick r:id="rId3" tooltip="List of industrial disasters">
                  <a:extLst>
                    <a:ext uri="{A12FA001-AC4F-418D-AE19-62706E023703}">
                      <ahyp:hlinkClr xmlns:ahyp="http://schemas.microsoft.com/office/drawing/2018/hyperlinkcolor" val="tx"/>
                    </a:ext>
                  </a:extLst>
                </a:hlinkClick>
              </a:rPr>
              <a:t>industrial disaster</a:t>
            </a:r>
            <a:r>
              <a:rPr lang="en-US" sz="2000" b="0" i="0" dirty="0">
                <a:effectLst/>
                <a:latin typeface="Arial" panose="020B0604020202020204" pitchFamily="34" charset="0"/>
              </a:rPr>
              <a:t> in the history of the city, and one of the deadliest </a:t>
            </a:r>
            <a:r>
              <a:rPr lang="en-US" sz="2000" b="0" i="0" dirty="0">
                <a:effectLst/>
                <a:latin typeface="Arial" panose="020B0604020202020204" pitchFamily="34" charset="0"/>
                <a:cs typeface="Arial" panose="020B0604020202020204" pitchFamily="34" charset="0"/>
              </a:rPr>
              <a:t>in U.S. history.</a:t>
            </a:r>
            <a:endParaRPr lang="en-US" sz="2000" dirty="0"/>
          </a:p>
        </p:txBody>
      </p:sp>
      <p:sp>
        <p:nvSpPr>
          <p:cNvPr id="9" name="Footer Placeholder 3">
            <a:extLst>
              <a:ext uri="{FF2B5EF4-FFF2-40B4-BE49-F238E27FC236}">
                <a16:creationId xmlns:a16="http://schemas.microsoft.com/office/drawing/2014/main" id="{1F802B77-3DEF-7589-5E3E-EB8AA928484F}"/>
              </a:ext>
            </a:extLst>
          </p:cNvPr>
          <p:cNvSpPr txBox="1">
            <a:spLocks/>
          </p:cNvSpPr>
          <p:nvPr/>
        </p:nvSpPr>
        <p:spPr>
          <a:xfrm>
            <a:off x="-1132601"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371832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7C36A69-45B3-F88F-F9B7-A0040403C340}"/>
              </a:ext>
            </a:extLst>
          </p:cNvPr>
          <p:cNvSpPr>
            <a:spLocks noGrp="1"/>
          </p:cNvSpPr>
          <p:nvPr>
            <p:ph type="title"/>
          </p:nvPr>
        </p:nvSpPr>
        <p:spPr>
          <a:xfrm>
            <a:off x="519952" y="354724"/>
            <a:ext cx="4563035" cy="2280900"/>
          </a:xfrm>
        </p:spPr>
        <p:txBody>
          <a:bodyPr>
            <a:normAutofit/>
          </a:bodyPr>
          <a:lstStyle/>
          <a:p>
            <a:r>
              <a:rPr lang="en-US" b="1" dirty="0">
                <a:latin typeface="Arial" panose="020B0604020202020204" pitchFamily="34" charset="0"/>
                <a:cs typeface="Arial" panose="020B0604020202020204" pitchFamily="34" charset="0"/>
              </a:rPr>
              <a:t>Infrequent </a:t>
            </a:r>
            <a:r>
              <a:rPr lang="en-US" b="1" i="0" dirty="0">
                <a:effectLst/>
                <a:latin typeface="Arial" panose="020B0604020202020204" pitchFamily="34" charset="0"/>
              </a:rPr>
              <a:t>Disasters Happen</a:t>
            </a: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5EEEA576-EC12-8EE1-C2D3-D8342351125B}"/>
              </a:ext>
            </a:extLst>
          </p:cNvPr>
          <p:cNvSpPr>
            <a:spLocks noGrp="1"/>
          </p:cNvSpPr>
          <p:nvPr>
            <p:ph idx="1"/>
          </p:nvPr>
        </p:nvSpPr>
        <p:spPr>
          <a:xfrm>
            <a:off x="5190566" y="439361"/>
            <a:ext cx="6589058" cy="4253136"/>
          </a:xfrm>
        </p:spPr>
        <p:txBody>
          <a:bodyPr anchor="ctr">
            <a:normAutofit/>
          </a:bodyPr>
          <a:lstStyle/>
          <a:p>
            <a:pPr marL="0" indent="0">
              <a:buNone/>
            </a:pPr>
            <a:r>
              <a:rPr lang="en-US" sz="2400" b="1" i="0" dirty="0">
                <a:solidFill>
                  <a:srgbClr val="C00000"/>
                </a:solidFill>
                <a:effectLst/>
                <a:latin typeface="Arial" panose="020B0604020202020204" pitchFamily="34" charset="0"/>
                <a:cs typeface="Arial" panose="020B0604020202020204" pitchFamily="34" charset="0"/>
              </a:rPr>
              <a:t>Triangle Shirtwaist Factory Fire (continued)</a:t>
            </a:r>
            <a:endParaRPr lang="en-US" sz="2400" dirty="0">
              <a:solidFill>
                <a:srgbClr val="C00000"/>
              </a:solidFill>
              <a:latin typeface="Arial" panose="020B0604020202020204" pitchFamily="34" charset="0"/>
              <a:cs typeface="Arial" panose="020B0604020202020204" pitchFamily="34" charset="0"/>
            </a:endParaRPr>
          </a:p>
          <a:p>
            <a:r>
              <a:rPr lang="en-US" sz="1900" dirty="0">
                <a:latin typeface="Arial" panose="020B0604020202020204" pitchFamily="34" charset="0"/>
                <a:cs typeface="Arial" panose="020B0604020202020204" pitchFamily="34" charset="0"/>
              </a:rPr>
              <a:t>T</a:t>
            </a:r>
            <a:r>
              <a:rPr lang="en-US" sz="1900" b="0" i="0" dirty="0">
                <a:effectLst/>
                <a:latin typeface="Arial" panose="020B0604020202020204" pitchFamily="34" charset="0"/>
                <a:cs typeface="Arial" panose="020B0604020202020204" pitchFamily="34" charset="0"/>
              </a:rPr>
              <a:t>he doors to the stairwells and exits were locked– a common practice at the time to prevent workers from taking unauthorized breaks and to reduce theft– many of the workers could not escape from the burning building and jumped from the high windows. </a:t>
            </a:r>
          </a:p>
          <a:p>
            <a:r>
              <a:rPr lang="en-US" sz="1900" b="0" i="0" dirty="0">
                <a:effectLst/>
                <a:latin typeface="Arial" panose="020B0604020202020204" pitchFamily="34" charset="0"/>
                <a:cs typeface="Arial" panose="020B0604020202020204" pitchFamily="34" charset="0"/>
              </a:rPr>
              <a:t>The fire led to legislation requiring improved factory safety standards and helped spur the growth of the International Ladies’ Garment Workers’ Union (ILGWU), which fought for better working conditions for sweatshop workers. </a:t>
            </a:r>
          </a:p>
          <a:p>
            <a:pPr marL="0" indent="0">
              <a:buNone/>
            </a:pPr>
            <a:endParaRPr lang="en-US" sz="1900" dirty="0">
              <a:latin typeface="Arial" panose="020B0604020202020204" pitchFamily="34" charset="0"/>
              <a:cs typeface="Arial" panose="020B0604020202020204" pitchFamily="34" charset="0"/>
            </a:endParaRPr>
          </a:p>
          <a:p>
            <a:pPr marL="0" indent="0">
              <a:buNone/>
            </a:pPr>
            <a:r>
              <a:rPr lang="en-US" sz="1200" dirty="0">
                <a:latin typeface="Arial" panose="020B0604020202020204" pitchFamily="34" charset="0"/>
                <a:cs typeface="Arial" panose="020B0604020202020204" pitchFamily="34" charset="0"/>
              </a:rPr>
              <a:t>Source: </a:t>
            </a:r>
            <a:r>
              <a:rPr lang="en-US" sz="12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https://en.Wikipedia.org/wiki/Triangle</a:t>
            </a:r>
            <a:r>
              <a:rPr lang="en-US" sz="1200" dirty="0">
                <a:latin typeface="Arial" panose="020B0604020202020204" pitchFamily="34" charset="0"/>
                <a:cs typeface="Arial" panose="020B0604020202020204" pitchFamily="34" charset="0"/>
              </a:rPr>
              <a:t> Shirtwaist Factory Fire</a:t>
            </a:r>
          </a:p>
        </p:txBody>
      </p:sp>
      <p:sp>
        <p:nvSpPr>
          <p:cNvPr id="7" name="TextBox 6">
            <a:extLst>
              <a:ext uri="{FF2B5EF4-FFF2-40B4-BE49-F238E27FC236}">
                <a16:creationId xmlns:a16="http://schemas.microsoft.com/office/drawing/2014/main" id="{32E5ADEA-A62F-0FB9-6561-1F695C482C20}"/>
              </a:ext>
            </a:extLst>
          </p:cNvPr>
          <p:cNvSpPr txBox="1"/>
          <p:nvPr/>
        </p:nvSpPr>
        <p:spPr>
          <a:xfrm>
            <a:off x="170329" y="5131858"/>
            <a:ext cx="11824447" cy="523220"/>
          </a:xfrm>
          <a:prstGeom prst="rect">
            <a:avLst/>
          </a:prstGeom>
          <a:noFill/>
        </p:spPr>
        <p:txBody>
          <a:bodyPr wrap="square">
            <a:spAutoFit/>
          </a:bodyPr>
          <a:lstStyle/>
          <a:p>
            <a:pPr marL="0" indent="0">
              <a:buNone/>
            </a:pPr>
            <a:r>
              <a:rPr lang="en-US" sz="2800" b="1" dirty="0">
                <a:solidFill>
                  <a:srgbClr val="C00000"/>
                </a:solidFill>
                <a:latin typeface="Arial" panose="020B0604020202020204" pitchFamily="34" charset="0"/>
                <a:cs typeface="Arial" panose="020B0604020202020204" pitchFamily="34" charset="0"/>
              </a:rPr>
              <a:t>What had to </a:t>
            </a:r>
            <a:r>
              <a:rPr lang="en-US" sz="2800" b="1" u="sng" dirty="0">
                <a:solidFill>
                  <a:srgbClr val="C00000"/>
                </a:solidFill>
                <a:latin typeface="Arial" panose="020B0604020202020204" pitchFamily="34" charset="0"/>
                <a:cs typeface="Arial" panose="020B0604020202020204" pitchFamily="34" charset="0"/>
              </a:rPr>
              <a:t>happen FIRST </a:t>
            </a:r>
            <a:r>
              <a:rPr lang="en-US" sz="2800" b="1" dirty="0">
                <a:solidFill>
                  <a:srgbClr val="C00000"/>
                </a:solidFill>
                <a:latin typeface="Arial" panose="020B0604020202020204" pitchFamily="34" charset="0"/>
                <a:cs typeface="Arial" panose="020B0604020202020204" pitchFamily="34" charset="0"/>
              </a:rPr>
              <a:t>to have the fire safety protocols revised?</a:t>
            </a:r>
          </a:p>
        </p:txBody>
      </p:sp>
      <p:sp>
        <p:nvSpPr>
          <p:cNvPr id="12" name="Footer Placeholder 3">
            <a:extLst>
              <a:ext uri="{FF2B5EF4-FFF2-40B4-BE49-F238E27FC236}">
                <a16:creationId xmlns:a16="http://schemas.microsoft.com/office/drawing/2014/main" id="{2881AF15-9DBB-3D86-2940-EE95F073F6A3}"/>
              </a:ext>
            </a:extLst>
          </p:cNvPr>
          <p:cNvSpPr txBox="1">
            <a:spLocks/>
          </p:cNvSpPr>
          <p:nvPr/>
        </p:nvSpPr>
        <p:spPr>
          <a:xfrm>
            <a:off x="807415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423455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83BC7B-30DC-2754-B78B-0C851321972A}"/>
              </a:ext>
            </a:extLst>
          </p:cNvPr>
          <p:cNvSpPr>
            <a:spLocks noGrp="1"/>
          </p:cNvSpPr>
          <p:nvPr>
            <p:ph type="title"/>
          </p:nvPr>
        </p:nvSpPr>
        <p:spPr>
          <a:xfrm>
            <a:off x="5868557" y="1138036"/>
            <a:ext cx="5848314" cy="1402470"/>
          </a:xfrm>
        </p:spPr>
        <p:txBody>
          <a:bodyPr anchor="t">
            <a:normAutofit/>
          </a:bodyPr>
          <a:lstStyle/>
          <a:p>
            <a:br>
              <a:rPr lang="en-US" sz="2200" dirty="0"/>
            </a:br>
            <a:r>
              <a:rPr lang="en-US" sz="2100" b="1" dirty="0">
                <a:latin typeface="Arial" panose="020B0604020202020204" pitchFamily="34" charset="0"/>
                <a:cs typeface="Arial" panose="020B0604020202020204" pitchFamily="34" charset="0"/>
              </a:rPr>
              <a:t>Theater Sellout Arena </a:t>
            </a:r>
            <a:r>
              <a:rPr lang="en-US" sz="2100" i="1" dirty="0">
                <a:latin typeface="Arial" panose="020B0604020202020204" pitchFamily="34" charset="0"/>
                <a:cs typeface="Arial" panose="020B0604020202020204" pitchFamily="34" charset="0"/>
              </a:rPr>
              <a:t>“Willie Nelson” ~1980s~</a:t>
            </a:r>
          </a:p>
        </p:txBody>
      </p:sp>
      <p:pic>
        <p:nvPicPr>
          <p:cNvPr id="5" name="Picture 4" descr="Chairs in a cinema">
            <a:extLst>
              <a:ext uri="{FF2B5EF4-FFF2-40B4-BE49-F238E27FC236}">
                <a16:creationId xmlns:a16="http://schemas.microsoft.com/office/drawing/2014/main" id="{E5F23E02-BECB-F818-7E88-2EBB63700024}"/>
              </a:ext>
            </a:extLst>
          </p:cNvPr>
          <p:cNvPicPr>
            <a:picLocks noChangeAspect="1"/>
          </p:cNvPicPr>
          <p:nvPr/>
        </p:nvPicPr>
        <p:blipFill rotWithShape="1">
          <a:blip r:embed="rId2"/>
          <a:srcRect l="27848" r="25395"/>
          <a:stretch/>
        </p:blipFill>
        <p:spPr>
          <a:xfrm>
            <a:off x="-1" y="10"/>
            <a:ext cx="5151179" cy="6857990"/>
          </a:xfrm>
          <a:prstGeom prst="rect">
            <a:avLst/>
          </a:prstGeom>
        </p:spPr>
      </p:pic>
      <p:cxnSp>
        <p:nvCxnSpPr>
          <p:cNvPr id="9" name="Straight Connector 8">
            <a:extLst>
              <a:ext uri="{FF2B5EF4-FFF2-40B4-BE49-F238E27FC236}">
                <a16:creationId xmlns:a16="http://schemas.microsoft.com/office/drawing/2014/main" id="{1503BFE4-729B-D9D0-C17B-501E6AF112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71697"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02306E6-8B88-1705-DB4E-3D1A4AB5733C}"/>
              </a:ext>
            </a:extLst>
          </p:cNvPr>
          <p:cNvSpPr>
            <a:spLocks noGrp="1"/>
          </p:cNvSpPr>
          <p:nvPr>
            <p:ph idx="1"/>
          </p:nvPr>
        </p:nvSpPr>
        <p:spPr>
          <a:xfrm>
            <a:off x="5868557" y="2133600"/>
            <a:ext cx="5722808" cy="4008783"/>
          </a:xfrm>
        </p:spPr>
        <p:txBody>
          <a:bodyPr>
            <a:normAutofit/>
          </a:bodyPr>
          <a:lstStyle/>
          <a:p>
            <a:pPr marL="0" indent="0">
              <a:buNone/>
            </a:pPr>
            <a:r>
              <a:rPr lang="en-US" sz="2000" dirty="0"/>
              <a:t>While the band was playing and Willie strumming,</a:t>
            </a:r>
          </a:p>
          <a:p>
            <a:r>
              <a:rPr lang="en-US" sz="2000" dirty="0"/>
              <a:t>I left the seat and went to walk around the outside of the auditorium seating inside the walled arena.</a:t>
            </a:r>
          </a:p>
          <a:p>
            <a:r>
              <a:rPr lang="en-US" sz="2000" dirty="0"/>
              <a:t>To my shock, I noted that every access-door to leave the arena was chain-bolted shut.</a:t>
            </a:r>
          </a:p>
          <a:p>
            <a:r>
              <a:rPr lang="en-US" sz="2000" dirty="0"/>
              <a:t>After immediately locating the security guard and manager to have them unlock the exit-access doors, they said:</a:t>
            </a:r>
          </a:p>
          <a:p>
            <a:pPr marL="0" indent="0">
              <a:buNone/>
            </a:pPr>
            <a:r>
              <a:rPr lang="en-US" sz="2000" i="1" dirty="0"/>
              <a:t>     </a:t>
            </a:r>
            <a:r>
              <a:rPr lang="en-US" sz="2000" i="1" dirty="0">
                <a:solidFill>
                  <a:srgbClr val="C00000"/>
                </a:solidFill>
              </a:rPr>
              <a:t>“No way. If we do that, people will </a:t>
            </a:r>
          </a:p>
          <a:p>
            <a:pPr marL="0" indent="0">
              <a:buNone/>
            </a:pPr>
            <a:r>
              <a:rPr lang="en-US" sz="2000" i="1" dirty="0">
                <a:solidFill>
                  <a:srgbClr val="C00000"/>
                </a:solidFill>
              </a:rPr>
              <a:t>                                 just come in without paying!”</a:t>
            </a:r>
          </a:p>
          <a:p>
            <a:pPr marL="0" indent="0">
              <a:buNone/>
            </a:pPr>
            <a:endParaRPr lang="en-US" sz="2000" dirty="0"/>
          </a:p>
          <a:p>
            <a:pPr marL="0" indent="0">
              <a:buNone/>
            </a:pPr>
            <a:endParaRPr lang="en-US" sz="2000" i="1" dirty="0"/>
          </a:p>
        </p:txBody>
      </p:sp>
      <p:sp>
        <p:nvSpPr>
          <p:cNvPr id="6" name="TextBox 5">
            <a:extLst>
              <a:ext uri="{FF2B5EF4-FFF2-40B4-BE49-F238E27FC236}">
                <a16:creationId xmlns:a16="http://schemas.microsoft.com/office/drawing/2014/main" id="{F5BF87CE-6D49-5CA6-0275-9A1AB3B04650}"/>
              </a:ext>
            </a:extLst>
          </p:cNvPr>
          <p:cNvSpPr txBox="1"/>
          <p:nvPr/>
        </p:nvSpPr>
        <p:spPr>
          <a:xfrm>
            <a:off x="5769945" y="255539"/>
            <a:ext cx="6096000" cy="584775"/>
          </a:xfrm>
          <a:prstGeom prst="rect">
            <a:avLst/>
          </a:prstGeom>
          <a:noFill/>
        </p:spPr>
        <p:txBody>
          <a:bodyPr wrap="square">
            <a:spAutoFit/>
          </a:bodyPr>
          <a:lstStyle/>
          <a:p>
            <a:r>
              <a:rPr lang="en-US" sz="3200" dirty="0"/>
              <a:t> </a:t>
            </a:r>
            <a:r>
              <a:rPr lang="en-US" sz="3200" b="1" dirty="0">
                <a:latin typeface="Arial" panose="020B0604020202020204" pitchFamily="34" charset="0"/>
                <a:cs typeface="Arial" panose="020B0604020202020204" pitchFamily="34" charset="0"/>
              </a:rPr>
              <a:t>Infrequent Disasters Happen</a:t>
            </a:r>
            <a:endParaRPr lang="en-US" sz="3200" dirty="0"/>
          </a:p>
        </p:txBody>
      </p:sp>
      <p:sp>
        <p:nvSpPr>
          <p:cNvPr id="7" name="Footer Placeholder 3">
            <a:extLst>
              <a:ext uri="{FF2B5EF4-FFF2-40B4-BE49-F238E27FC236}">
                <a16:creationId xmlns:a16="http://schemas.microsoft.com/office/drawing/2014/main" id="{5420F29D-B24F-5364-E78E-3A349376C819}"/>
              </a:ext>
            </a:extLst>
          </p:cNvPr>
          <p:cNvSpPr txBox="1">
            <a:spLocks/>
          </p:cNvSpPr>
          <p:nvPr/>
        </p:nvSpPr>
        <p:spPr>
          <a:xfrm>
            <a:off x="8074152" y="6492875"/>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dirty="0"/>
              <a:t>Management Quality By Design, Inc. © 2023</a:t>
            </a:r>
          </a:p>
        </p:txBody>
      </p:sp>
    </p:spTree>
    <p:extLst>
      <p:ext uri="{BB962C8B-B14F-4D97-AF65-F5344CB8AC3E}">
        <p14:creationId xmlns:p14="http://schemas.microsoft.com/office/powerpoint/2010/main" val="1370757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4823</TotalTime>
  <Words>3648</Words>
  <Application>Microsoft Office PowerPoint</Application>
  <PresentationFormat>Widescreen</PresentationFormat>
  <Paragraphs>322</Paragraphs>
  <Slides>34</Slides>
  <Notes>2</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34</vt:i4>
      </vt:variant>
    </vt:vector>
  </HeadingPairs>
  <TitlesOfParts>
    <vt:vector size="48" baseType="lpstr">
      <vt:lpstr>Algerian</vt:lpstr>
      <vt:lpstr>Arial</vt:lpstr>
      <vt:lpstr>Bernard MT Condensed</vt:lpstr>
      <vt:lpstr>Bradley Hand ITC</vt:lpstr>
      <vt:lpstr>Calibri</vt:lpstr>
      <vt:lpstr>Calibri Light</vt:lpstr>
      <vt:lpstr>DM Sans</vt:lpstr>
      <vt:lpstr>Engravers MT</vt:lpstr>
      <vt:lpstr>Libre Franklin</vt:lpstr>
      <vt:lpstr>Segoe UI</vt:lpstr>
      <vt:lpstr>Times New Roman</vt:lpstr>
      <vt:lpstr>Wingdings</vt:lpstr>
      <vt:lpstr>Office Theme</vt:lpstr>
      <vt:lpstr>1_Office Theme</vt:lpstr>
      <vt:lpstr>  Infrequent Disasters Happen:  Are You Ready? TM  American Society of Quality (ASQ) 2023 ROC Excellence Conference November 15, 2023 </vt:lpstr>
      <vt:lpstr>Infrequent Disasters Happen: Are You Ready? TM                                                             “Dedication”</vt:lpstr>
      <vt:lpstr>Infrequent Disasters Happen: Are You Ready? TM         There is no higher goal for quality than the protection of the public’s safety, health, and welfare. </vt:lpstr>
      <vt:lpstr>Infrequent Disasters Happen</vt:lpstr>
      <vt:lpstr>Infrequent Disasters Happen</vt:lpstr>
      <vt:lpstr>Infrequent Disasters Happen </vt:lpstr>
      <vt:lpstr>Triangle Shirtwaist Factory Fire  </vt:lpstr>
      <vt:lpstr>Infrequent Disasters Happen</vt:lpstr>
      <vt:lpstr> Theater Sellout Arena “Willie Nelson” ~1980s~</vt:lpstr>
      <vt:lpstr>“How reliable is your fire evacuation plan?”</vt:lpstr>
      <vt:lpstr>Occupant characteristics in decision-making for simulation of fire evacuation:                                                    </vt:lpstr>
      <vt:lpstr>Occupant characteristics in decision-making for simulation of fire evacuation:                                                    </vt:lpstr>
      <vt:lpstr>Occupant characteristics in decision-making for simulation of fire evacuation:                                                    </vt:lpstr>
      <vt:lpstr>Alarms, Lights, Buzzers Start:  “It’s just a drill . . .No need to be concerned.” </vt:lpstr>
      <vt:lpstr>Infrequent Disasters Happen  </vt:lpstr>
      <vt:lpstr>                                System of Collaborative Safety:  Roles, Responsibilities, &amp; Authority                                       </vt:lpstr>
      <vt:lpstr>Infrequent Disasters Happen</vt:lpstr>
      <vt:lpstr>Infrequent Disasters Happen:  Becoming Interdisciplinary   adjective: in·​ter·​dis·​ci·​plin·​ary: involving two or more academic, scientific, or artistic disciplines</vt:lpstr>
      <vt:lpstr>Infrequent Disasters Happen     Perspectives By Design™ </vt:lpstr>
      <vt:lpstr>Infrequent Disasters Happen: Are You Ready?™    What Requires Collaborative “Soft Skills?”                </vt:lpstr>
      <vt:lpstr> Infrequent Disasters Happen   Conclusion</vt:lpstr>
      <vt:lpstr>PowerPoint Presentation</vt:lpstr>
      <vt:lpstr>A “CALL-TO-ACTION” PROPOSAL:  To protect the public’s safety, health &amp; welfare</vt:lpstr>
      <vt:lpstr>        Prevention Through        Collaboration™ </vt:lpstr>
      <vt:lpstr>               Infrequent Disasters Happen: Are You Ready? TM  REVIEWERS:</vt:lpstr>
      <vt:lpstr>                                                                                                       References   “A Review of Risk Perception in Building Fire Evacuation,” NIST Technical Note 1840, January 2014  by Max T. Kinateder, Erica D. Kuligowski, Paul A. Reneke Richard D. Peacock,  “Evacuation Processes Versus Evacuation Models: ‘‘Quo Vadimus’’?  Rodrigo Machado Tavares*, OPTSEG—Optimal Safety Engineering, Research Department, GEDIPE—Grupo de Estudos sobre DInaˆmica de PEdestres, F. 13, Mackworth House, Augustus Street, Regents Park, NW1 3RE London, UK Received: 25 March 2008/Accepted: 16 June 2008 Abstract. This paper promotes a discussion about evacuation models  “How to initiate evacuation movement in public buildings,”  Proulx, G., Facilities, 17, 9/10, pp. 331-335, 1999  “Human behavior and evacuation movement in smoke,” Proulx, G., and Fahy, Rita, ASHRAE 2008, Trans. V.114, Part 2  “Incorporating Individual Behavior, Knowledge, and Roles in Simulating Evacuation,”  Mei Ling Chu*, Department of Civil and Environmental Engineering, Stanford University, Y2E2 Building, 473 Via Ortega, Stanford, CA 94305-4020, USA Kincho H. Law, Department of Civil and Environmental Engineering, Stanford University, Y2E2 Building, 473 Via Ortega, Stanford, CA 94305-4020, USA Received: 24 August 2017/Accepted: 16 June 2018  “Movement on Stairs During Building Evacuations,” R. D. Peacock*, P. A. Reneke, E. D. Kuligowski and C. R. Hagwood, National Institute of Standards and Technology, Gaithersburg, MD 20899, USA Received: 13 January 2016/Accepted: 14 May 2016  “The Process of Verification and Validation of Building Fire Evacuation Models,” Ronchi, E., Kuligowski, E. D., Reneke, P. A., Peacock, R. D., &amp; Nilsson, D. (2013). (NIST Technical Note; Vol. 1822). National Institute of Standards and Technology. http://nvlpubs.nist.gov/nistpubs/technicalnotes/NIST.TN.1822.pdf  “The Variation of Pre-movement Time in Building Evacuation,” Martin Forssberg and Axel Mossberg , Brandskyddslaget AB, Box 9196, 102 73 Stockholm, Sweden Jesper Kjellstro¨m , PE Teknik &amp; Arkitektur AB, So¨dermalmsalle´n 36, 118 28 Stockholm, Sweden Ha˚kan Frantzich* , Division of Fire Safety Engineering, Lund University, PO Box 118, 221 00 Lund, Sweden Daniel Nilsson , Department of Civil and Natural Resources Engineering, University of Canterbury, 69 Creyke Rd., Christchurch, New Zealand Received: 28 June 2018/Accepted: 14 June 2019</vt:lpstr>
      <vt:lpstr>                                                                                                    References (continued)  Human behaviors for infrequent fire evacuation https://scholar.google.com/scholar?hl=en&amp;as_sdt=0%2C33&amp;q=human+behaviors+for+infrequent+fire+evacuation+&amp;btnG=   “bystander effect fire evacuation” https://scholar.google.com/scholar?hl=en&amp;as_sdt=0%2C33&amp;q=bystander+effect+fire+evacuation&amp;oq=by  “Exit choice in an emergency evacuation scenario is influenced by exit familiarity and neighbor behavior,”          Max Kinatedera,b,1,⁎ , Brittany Comunalea,1 , William H. Warrena   “From Empathy to Apathy: The Bystander Effect Revisited,”         Ruud Hortensius1 and Beatrice de Gelder2,3  “Pursuing behavioral realism in Virtual Reality for fire evacuation research,”         Silvia Arias1 | Jonathan Wahlqvist1 | Daniel Nilsson2 | Enrico Ronchi1 | Håkan Frantzich1  “Social Influence on Evacuation Behavior in Real and Virtual Environments,”        Max Kinateder, William H. Warren </vt:lpstr>
      <vt:lpstr>                                                                                                    References (continued)   “Developing and validating evacuation models for fire safety engineering,”  Enrico Ronchi Department of Fire Safety Engineering, Lund University, Lund, Sweden. Fire Safety Journal. Volume 120, March 2021, 103020  “The Process of Verification and Validation of Building Fire Evacuation Models,” Enrico Ronchi, Erica D Kuligowski, Paul A Reneke, Richard D Peacock, Daniel Nilsson  - 2013 Division of Fire Safety Engineering, Lund Universirty Abstract: To date, there is no International standard on procedures and tests to assess the verification and validation (V&amp;V) of building fire evacuation models. Often it is the case that model testers adopt inconsistent procedures, or tests designed for other model uses or they do not test them for all features embedded in their model.   “Risk perception in fire evacuation behavior revisited: definitions, related concepts, and empirical evidence,” Fire Science Reviews volume 4, Article number: 1 (2015) Max T Kinateder, ,Erica D Kuligowski, Paul A Reneke &amp; Richard D Peacock   “Helping People on Their Own Terms: Developing Inclusive Emergency Procedures,” Steven M. V. Gwynne , Fire Technology volume 44, pages439–461 (2008)  </vt:lpstr>
      <vt:lpstr> Infrequent Disasters Happen  Six Hats of Critical Thinking!  Source:   https://www.debonogroup.com/services/core-programs/six-thinking-hats/  </vt:lpstr>
      <vt:lpstr>Infrequent Disasters Happen  Find Out More About Biases*</vt:lpstr>
      <vt:lpstr>      Going Forward: Perspectives By DESIGN TM   YESTERDAY                     TOMORROW              </vt:lpstr>
      <vt:lpstr>                      Fire Evacuation Safety Starts                                 Before     Fire      Begins! ™ </vt:lpstr>
      <vt:lpstr> Infrequent Disasters Happen  WHO IS MISSING FROM THE TABLE?</vt:lpstr>
      <vt:lpstr>  Infrequent Disasters Happen:  Are You Ready? TM   To use part or all these notes and slides: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CONSTRUCTION SAFETY CONFERENCE   10 August 2023           Lawrence, Kansas, USA</dc:title>
  <dc:creator>WILLIAM M. HAYDEN Jr., Ph.D., P.E.</dc:creator>
  <cp:lastModifiedBy>WILLIAM M. HAYDEN Jr., Ph.D., P.E.</cp:lastModifiedBy>
  <cp:revision>83</cp:revision>
  <cp:lastPrinted>2023-10-27T19:39:09Z</cp:lastPrinted>
  <dcterms:created xsi:type="dcterms:W3CDTF">2023-10-19T12:57:19Z</dcterms:created>
  <dcterms:modified xsi:type="dcterms:W3CDTF">2024-01-21T22:13:13Z</dcterms:modified>
</cp:coreProperties>
</file>