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382" r:id="rId4"/>
    <p:sldId id="383" r:id="rId5"/>
    <p:sldId id="260" r:id="rId6"/>
    <p:sldId id="389" r:id="rId7"/>
    <p:sldId id="391" r:id="rId8"/>
    <p:sldId id="385" r:id="rId9"/>
    <p:sldId id="394" r:id="rId10"/>
    <p:sldId id="386" r:id="rId11"/>
    <p:sldId id="388" r:id="rId12"/>
    <p:sldId id="380" r:id="rId13"/>
    <p:sldId id="336" r:id="rId14"/>
    <p:sldId id="265" r:id="rId15"/>
    <p:sldId id="263" r:id="rId16"/>
    <p:sldId id="305" r:id="rId17"/>
    <p:sldId id="368" r:id="rId18"/>
    <p:sldId id="268" r:id="rId19"/>
    <p:sldId id="387" r:id="rId20"/>
    <p:sldId id="384" r:id="rId21"/>
    <p:sldId id="392" r:id="rId22"/>
    <p:sldId id="376" r:id="rId23"/>
    <p:sldId id="334" r:id="rId24"/>
    <p:sldId id="295" r:id="rId25"/>
    <p:sldId id="393" r:id="rId26"/>
    <p:sldId id="280" r:id="rId27"/>
    <p:sldId id="371" r:id="rId28"/>
    <p:sldId id="379" r:id="rId29"/>
    <p:sldId id="395" r:id="rId30"/>
    <p:sldId id="327" r:id="rId31"/>
    <p:sldId id="308" r:id="rId32"/>
    <p:sldId id="330" r:id="rId33"/>
    <p:sldId id="373" r:id="rId34"/>
    <p:sldId id="365"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01" autoAdjust="0"/>
    <p:restoredTop sz="94660"/>
  </p:normalViewPr>
  <p:slideViewPr>
    <p:cSldViewPr snapToGrid="0">
      <p:cViewPr varScale="1">
        <p:scale>
          <a:sx n="100" d="100"/>
          <a:sy n="100" d="100"/>
        </p:scale>
        <p:origin x="78" y="144"/>
      </p:cViewPr>
      <p:guideLst/>
    </p:cSldViewPr>
  </p:slideViewPr>
  <p:notesTextViewPr>
    <p:cViewPr>
      <p:scale>
        <a:sx n="1" d="1"/>
        <a:sy n="1" d="1"/>
      </p:scale>
      <p:origin x="0" y="0"/>
    </p:cViewPr>
  </p:notesTextViewPr>
  <p:sorterViewPr>
    <p:cViewPr>
      <p:scale>
        <a:sx n="145" d="100"/>
        <a:sy n="145" d="100"/>
      </p:scale>
      <p:origin x="0" y="-181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3D8164-2773-4E82-996C-9C581579351E}" type="datetimeFigureOut">
              <a:rPr lang="en-US" smtClean="0"/>
              <a:t>10/25/2023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69D6585-4F3D-44A5-8B31-CD1889A3C21D}" type="slidenum">
              <a:rPr lang="en-US" smtClean="0"/>
              <a:t>‹#›</a:t>
            </a:fld>
            <a:endParaRPr lang="en-US" dirty="0"/>
          </a:p>
        </p:txBody>
      </p:sp>
    </p:spTree>
    <p:extLst>
      <p:ext uri="{BB962C8B-B14F-4D97-AF65-F5344CB8AC3E}">
        <p14:creationId xmlns:p14="http://schemas.microsoft.com/office/powerpoint/2010/main" val="228863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dirty="0">
                <a:solidFill>
                  <a:srgbClr val="424242"/>
                </a:solidFill>
                <a:latin typeface="Segoe UI" panose="020B0502040204020203" pitchFamily="34" charset="0"/>
                <a:ea typeface="Calibri" panose="020F0502020204030204" pitchFamily="34" charset="0"/>
                <a:cs typeface="Times New Roman" panose="02020603050405020304" pitchFamily="18" charset="0"/>
              </a:rPr>
              <a:t>“</a:t>
            </a:r>
            <a:r>
              <a:rPr lang="en-US" sz="1800" b="1" i="1" dirty="0">
                <a:solidFill>
                  <a:srgbClr val="424242"/>
                </a:solidFill>
                <a:latin typeface="Segoe UI" panose="020B0502040204020203" pitchFamily="34" charset="0"/>
                <a:ea typeface="Calibri" panose="020F0502020204030204" pitchFamily="34" charset="0"/>
                <a:cs typeface="Times New Roman" panose="02020603050405020304" pitchFamily="18" charset="0"/>
              </a:rPr>
              <a:t>Project Management: The Managerial Process, 8e,”  </a:t>
            </a:r>
            <a:r>
              <a:rPr lang="en-US" sz="1800" b="1" dirty="0">
                <a:solidFill>
                  <a:srgbClr val="424242"/>
                </a:solidFill>
                <a:latin typeface="Segoe UI" panose="020B0502040204020203" pitchFamily="34" charset="0"/>
                <a:ea typeface="Calibri" panose="020F0502020204030204" pitchFamily="34" charset="0"/>
                <a:cs typeface="Times New Roman" panose="02020603050405020304" pitchFamily="18" charset="0"/>
              </a:rPr>
              <a:t>McGraw-Hill</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48A8B85-986B-40D5-A7CB-999EB2F66720}" type="slidenum">
              <a:rPr lang="en-US" smtClean="0"/>
              <a:t>22</a:t>
            </a:fld>
            <a:endParaRPr lang="en-US" dirty="0"/>
          </a:p>
        </p:txBody>
      </p:sp>
    </p:spTree>
    <p:extLst>
      <p:ext uri="{BB962C8B-B14F-4D97-AF65-F5344CB8AC3E}">
        <p14:creationId xmlns:p14="http://schemas.microsoft.com/office/powerpoint/2010/main" val="40838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8A8B85-986B-40D5-A7CB-999EB2F66720}" type="slidenum">
              <a:rPr lang="en-US" smtClean="0"/>
              <a:t>34</a:t>
            </a:fld>
            <a:endParaRPr lang="en-US" dirty="0"/>
          </a:p>
        </p:txBody>
      </p:sp>
    </p:spTree>
    <p:extLst>
      <p:ext uri="{BB962C8B-B14F-4D97-AF65-F5344CB8AC3E}">
        <p14:creationId xmlns:p14="http://schemas.microsoft.com/office/powerpoint/2010/main" val="340776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8F03-E749-0AFC-C83D-F69BC16BA9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AF2376-18DB-8035-EC67-B90F1EDA86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CA5C68-40F8-B8A1-875C-F04CB0733F59}"/>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5" name="Footer Placeholder 4">
            <a:extLst>
              <a:ext uri="{FF2B5EF4-FFF2-40B4-BE49-F238E27FC236}">
                <a16:creationId xmlns:a16="http://schemas.microsoft.com/office/drawing/2014/main" id="{B93349AF-3FCB-2B8D-DB48-7C3B80CC5E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8C4F40-D333-8AF4-6B5E-D7494EA15007}"/>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10420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7416-33AB-6488-9B1F-C75A63BEAA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B69DAF-2532-8BB3-AF6D-E88932DCA2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A7339-7264-5644-9D8B-43B1D4E6A3CF}"/>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5" name="Footer Placeholder 4">
            <a:extLst>
              <a:ext uri="{FF2B5EF4-FFF2-40B4-BE49-F238E27FC236}">
                <a16:creationId xmlns:a16="http://schemas.microsoft.com/office/drawing/2014/main" id="{3A48C249-2389-3EFF-9F39-805952B8A5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E4B4BC-C1F8-EB51-76BA-300B4026FA85}"/>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467915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FBE880-B9DE-A7B8-75A0-0F00CCA55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04B334-01AE-923A-152A-8B99C62114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13E16-B8F9-894F-1C8D-65D91503569C}"/>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5" name="Footer Placeholder 4">
            <a:extLst>
              <a:ext uri="{FF2B5EF4-FFF2-40B4-BE49-F238E27FC236}">
                <a16:creationId xmlns:a16="http://schemas.microsoft.com/office/drawing/2014/main" id="{0A070355-B34E-1A43-08C3-5291176674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EA1F93-55AE-C815-C13A-6C9D06603AE1}"/>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3525478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95EF-E900-40B3-FC84-88512D2EC9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C55178-8280-E622-91FC-19A30B8A9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45C40-DA97-25CE-A8DB-A038809DF1F4}"/>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5" name="Footer Placeholder 4">
            <a:extLst>
              <a:ext uri="{FF2B5EF4-FFF2-40B4-BE49-F238E27FC236}">
                <a16:creationId xmlns:a16="http://schemas.microsoft.com/office/drawing/2014/main" id="{4FB5C985-501E-53F1-8AFF-E151E28814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CE5D96-F6E7-0B23-F8C5-2DBE32DDF697}"/>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69057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DDAC-D156-4281-DE8A-BFE61EEA9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7EF1A7-2E2B-DDAE-53BF-4936EBAADC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B7F585-B968-6B83-964B-C9DCC52493FF}"/>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5" name="Footer Placeholder 4">
            <a:extLst>
              <a:ext uri="{FF2B5EF4-FFF2-40B4-BE49-F238E27FC236}">
                <a16:creationId xmlns:a16="http://schemas.microsoft.com/office/drawing/2014/main" id="{085FE4D5-D1A7-F276-656F-F77F7E39D2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84B4AC-3312-64EC-83A2-5315F07C7414}"/>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425883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5342-5F33-C2E8-3A7F-42C08869B6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906C9D-450B-9DD1-E8CA-DEE52B16F4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A2BC47-5ABD-EEE0-9C7A-9EAFD05A7C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732AB-77C2-DB0B-6415-960DCEC605CF}"/>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6" name="Footer Placeholder 5">
            <a:extLst>
              <a:ext uri="{FF2B5EF4-FFF2-40B4-BE49-F238E27FC236}">
                <a16:creationId xmlns:a16="http://schemas.microsoft.com/office/drawing/2014/main" id="{5A932BD8-0095-B09E-8F1F-2B332B7EC2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9B53DB-571E-51C9-329C-F865B5A064D7}"/>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4213871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695C-1DF0-C211-FFBF-AFD94E463F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2CFBED-B645-584D-B12E-25F7B0CCC7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A326C6-9083-C636-6411-15FAE94845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1FD6CC-58B0-7B7B-32BC-795FA81F84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1DE409-72F3-C42B-BB60-0DCCDBEFD1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A05705-3003-DC44-884F-A348114A143D}"/>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8" name="Footer Placeholder 7">
            <a:extLst>
              <a:ext uri="{FF2B5EF4-FFF2-40B4-BE49-F238E27FC236}">
                <a16:creationId xmlns:a16="http://schemas.microsoft.com/office/drawing/2014/main" id="{39BCD297-66A0-E8B5-2C31-2923DBAA148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D4C379D-181B-72D8-E64D-B809B0747C54}"/>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417551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91B6-2F69-DDAD-680D-8E676EE417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24EA0B-39EF-E373-F7C8-03E2DD7356B2}"/>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4" name="Footer Placeholder 3">
            <a:extLst>
              <a:ext uri="{FF2B5EF4-FFF2-40B4-BE49-F238E27FC236}">
                <a16:creationId xmlns:a16="http://schemas.microsoft.com/office/drawing/2014/main" id="{7F762F90-B403-1D32-0456-F157F380944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8A17D60-5D40-6779-FFCE-AD07FED23A59}"/>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91348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C25A4-59AC-B1F4-B44B-579990F5FF68}"/>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3" name="Footer Placeholder 2">
            <a:extLst>
              <a:ext uri="{FF2B5EF4-FFF2-40B4-BE49-F238E27FC236}">
                <a16:creationId xmlns:a16="http://schemas.microsoft.com/office/drawing/2014/main" id="{8B9AE36F-D2D6-670F-CAC8-D88BC228DC8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C8BB139-82E8-821F-88A6-1935F1DDD37B}"/>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324144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048C-8DF1-CEDA-BA21-E0DD1228AD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6A372C-4071-652F-2723-A16EA99BEC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93EBC6-618A-9C1C-7162-60179AEBE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0E6122-7A87-BC41-06D1-B19E5DF96FB9}"/>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6" name="Footer Placeholder 5">
            <a:extLst>
              <a:ext uri="{FF2B5EF4-FFF2-40B4-BE49-F238E27FC236}">
                <a16:creationId xmlns:a16="http://schemas.microsoft.com/office/drawing/2014/main" id="{B6061DE1-C499-6F16-E4FB-8D6C51EE3D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BB8DCC-EC83-4E15-03A9-34B62E15052E}"/>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53194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B0B8-662F-FA81-20E4-A556F9167C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3F6CC8-4A4D-B719-099C-714BB0BE12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3C7B40E-E217-011E-E40B-9779E74F5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1625A0-FB85-5C07-B517-EE22D065DE58}"/>
              </a:ext>
            </a:extLst>
          </p:cNvPr>
          <p:cNvSpPr>
            <a:spLocks noGrp="1"/>
          </p:cNvSpPr>
          <p:nvPr>
            <p:ph type="dt" sz="half" idx="10"/>
          </p:nvPr>
        </p:nvSpPr>
        <p:spPr/>
        <p:txBody>
          <a:bodyPr/>
          <a:lstStyle/>
          <a:p>
            <a:fld id="{7BF42359-77FE-4ECF-A2DD-DDD9B84B6134}" type="datetimeFigureOut">
              <a:rPr lang="en-US" smtClean="0"/>
              <a:t>10/25/2023</a:t>
            </a:fld>
            <a:endParaRPr lang="en-US" dirty="0"/>
          </a:p>
        </p:txBody>
      </p:sp>
      <p:sp>
        <p:nvSpPr>
          <p:cNvPr id="6" name="Footer Placeholder 5">
            <a:extLst>
              <a:ext uri="{FF2B5EF4-FFF2-40B4-BE49-F238E27FC236}">
                <a16:creationId xmlns:a16="http://schemas.microsoft.com/office/drawing/2014/main" id="{AB3249F6-C7C0-AB36-1232-E94686DCAD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22639E-A0B3-6162-D20A-C4CA782371FE}"/>
              </a:ext>
            </a:extLst>
          </p:cNvPr>
          <p:cNvSpPr>
            <a:spLocks noGrp="1"/>
          </p:cNvSpPr>
          <p:nvPr>
            <p:ph type="sldNum" sz="quarter" idx="12"/>
          </p:nvPr>
        </p:nvSpPr>
        <p:spPr/>
        <p:txBody>
          <a:bodyPr/>
          <a:lstStyle/>
          <a:p>
            <a:fld id="{376F40C3-2444-47D3-80F5-DFF0DD7BEB34}" type="slidenum">
              <a:rPr lang="en-US" smtClean="0"/>
              <a:t>‹#›</a:t>
            </a:fld>
            <a:endParaRPr lang="en-US" dirty="0"/>
          </a:p>
        </p:txBody>
      </p:sp>
    </p:spTree>
    <p:extLst>
      <p:ext uri="{BB962C8B-B14F-4D97-AF65-F5344CB8AC3E}">
        <p14:creationId xmlns:p14="http://schemas.microsoft.com/office/powerpoint/2010/main" val="415598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145379-B95E-8B3F-2B33-CF6F077EE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A3CB34-4420-EC41-EEB2-48A596DD23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9368E-202F-D898-0851-587E575B6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42359-77FE-4ECF-A2DD-DDD9B84B6134}" type="datetimeFigureOut">
              <a:rPr lang="en-US" smtClean="0"/>
              <a:t>10/25/2023</a:t>
            </a:fld>
            <a:endParaRPr lang="en-US" dirty="0"/>
          </a:p>
        </p:txBody>
      </p:sp>
      <p:sp>
        <p:nvSpPr>
          <p:cNvPr id="5" name="Footer Placeholder 4">
            <a:extLst>
              <a:ext uri="{FF2B5EF4-FFF2-40B4-BE49-F238E27FC236}">
                <a16:creationId xmlns:a16="http://schemas.microsoft.com/office/drawing/2014/main" id="{2DF3484E-ECC3-100A-B994-225EDC42A5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044042C-9A5C-EE05-1403-94B1D763D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F40C3-2444-47D3-80F5-DFF0DD7BEB34}" type="slidenum">
              <a:rPr lang="en-US" smtClean="0"/>
              <a:t>‹#›</a:t>
            </a:fld>
            <a:endParaRPr lang="en-US" dirty="0"/>
          </a:p>
        </p:txBody>
      </p:sp>
    </p:spTree>
    <p:extLst>
      <p:ext uri="{BB962C8B-B14F-4D97-AF65-F5344CB8AC3E}">
        <p14:creationId xmlns:p14="http://schemas.microsoft.com/office/powerpoint/2010/main" val="3719238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mhayden1@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earch.lib.buffalo.edu/discovery/fulldisplay?docid=alma990032367870204803&amp;context=L&amp;vid=01SUNY_BUF:everything&amp;lang=en&amp;search_scope=UBSUNY&amp;adaptor=Local%20Search%20Engine&amp;tab=EverythingUBSUNY&amp;query=creator,exact,Planchais,%20Tristan.,AND&amp;facet=creator,exact,Planchais,%20Tristan.&amp;mode=advanced&amp;offset=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urbint.com/blog/prevent-injuries-fatalities-top-construction-hazard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erriam-webster.com/dictionary/interdisciplinary?pronunciation&amp;lang=en_us&amp;dir=i&amp;file=interd13" TargetMode="External"/><Relationship Id="rId2" Type="http://schemas.openxmlformats.org/officeDocument/2006/relationships/hyperlink" Target="https://www.merriam-webster.com/dictionary/adjective"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fireprevention.utexas.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ealthteamworks.org/resource/pdsa-worksheet-templat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mailto:wmhayden1@gmail.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nvlpubs.nist.gov/nistpubs/technicalnotes/NIST.TN.1822.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cholar.google.com/scholar?hl=en&amp;as_sdt=0%2C33&amp;q=bystander+effect+fire+evacuation&amp;oq=by" TargetMode="External"/><Relationship Id="rId2" Type="http://schemas.openxmlformats.org/officeDocument/2006/relationships/hyperlink" Target="https://scholar.google.com/scholar?hl=en&amp;as_sdt=0%2C33&amp;q=human+behaviors+for+infrequent+fire+evacuation+&amp;btnG="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Manhattan" TargetMode="External"/><Relationship Id="rId7" Type="http://schemas.openxmlformats.org/officeDocument/2006/relationships/image" Target="../media/image1.jpeg"/><Relationship Id="rId2" Type="http://schemas.openxmlformats.org/officeDocument/2006/relationships/hyperlink" Target="https://en.wikipedia.org/wiki/Greenwich_Village" TargetMode="External"/><Relationship Id="rId1" Type="http://schemas.openxmlformats.org/officeDocument/2006/relationships/slideLayout" Target="../slideLayouts/slideLayout2.xml"/><Relationship Id="rId6" Type="http://schemas.openxmlformats.org/officeDocument/2006/relationships/hyperlink" Target="https://en.wikipedia.org/wiki/Triangle_Shirtwaist_Factory_fire#cite_note-osha-1" TargetMode="External"/><Relationship Id="rId5" Type="http://schemas.openxmlformats.org/officeDocument/2006/relationships/hyperlink" Target="https://en.wikipedia.org/wiki/List_of_industrial_disasters" TargetMode="External"/><Relationship Id="rId4" Type="http://schemas.openxmlformats.org/officeDocument/2006/relationships/hyperlink" Target="https://en.wikipedia.org/wiki/New_York_City"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csra.colorado.edu/incident-learning-resource" TargetMode="External"/><Relationship Id="rId2" Type="http://schemas.openxmlformats.org/officeDocument/2006/relationships/hyperlink" Target="Incident%20Investigation%20Resources%20|%20CSRA%20(colorado.edu)"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Triangle_Shirtwaist_Factory_fire" TargetMode="External"/><Relationship Id="rId3" Type="http://schemas.openxmlformats.org/officeDocument/2006/relationships/hyperlink" Target="https://en.wikipedia.org/wiki/Triangle_Shirtwaist_Factory_fire#cite_note-8" TargetMode="External"/><Relationship Id="rId7" Type="http://schemas.openxmlformats.org/officeDocument/2006/relationships/hyperlink" Target="https://en.wikipedia.org/wiki/Sweatshop" TargetMode="External"/><Relationship Id="rId2" Type="http://schemas.openxmlformats.org/officeDocument/2006/relationships/hyperlink" Target="https://en.wikipedia.org/wiki/Triangle_Shirtwaist_Factory_fire#cite_note-osha-1" TargetMode="External"/><Relationship Id="rId1" Type="http://schemas.openxmlformats.org/officeDocument/2006/relationships/slideLayout" Target="../slideLayouts/slideLayout2.xml"/><Relationship Id="rId6" Type="http://schemas.openxmlformats.org/officeDocument/2006/relationships/hyperlink" Target="https://en.wikipedia.org/wiki/International_Ladies%27_Garment_Workers%27_Union" TargetMode="External"/><Relationship Id="rId5" Type="http://schemas.openxmlformats.org/officeDocument/2006/relationships/hyperlink" Target="https://en.wikipedia.org/wiki/Occupational_safety_and_health" TargetMode="External"/><Relationship Id="rId4" Type="http://schemas.openxmlformats.org/officeDocument/2006/relationships/hyperlink" Target="https://en.wikipedia.org/wiki/Triangle_Shirtwaist_Factory_fire#cite_note-Liff-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ming.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oquest.com/docview/518480358/fulltextPDF?parentSessionId=bsAO58BtXyE47TlCfkV7DpijYQJaNlDPpItBF6WbRns%3D&amp;accountid=14169" TargetMode="External"/><Relationship Id="rId2" Type="http://schemas.openxmlformats.org/officeDocument/2006/relationships/hyperlink" Target="https://search.lib.buffalo.edu/discovery/fulldisplay?docid=alma990032367870204803&amp;context=L&amp;vid=01SUNY_BUF:everything&amp;lang=en&amp;search_scope=UBSUNY&amp;adaptor=Local%20Search%20Engine&amp;tab=EverythingUBSUNY&amp;query=creator,exact,Planchais,%20Tristan.,AND&amp;facet=creator,exact,Planchais,%20Tristan.&amp;mode=advanced&amp;offset=0" TargetMode="External"/><Relationship Id="rId1" Type="http://schemas.openxmlformats.org/officeDocument/2006/relationships/slideLayout" Target="../slideLayouts/slideLayout2.xml"/><Relationship Id="rId4" Type="http://schemas.openxmlformats.org/officeDocument/2006/relationships/hyperlink" Target="Occupant%20characteristics%20in%20decision-making%20for%20simulation%20of%20fire%20evacuation"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proquest.com/docview/518480358/fulltextPDF?parentSessionId=bsAO58BtXyE47TlCfkV7DpijYQJaNlDPpItBF6WbRns%3D&amp;accountid=1416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670B-2E79-5EE9-D560-DE10A033C90B}"/>
              </a:ext>
            </a:extLst>
          </p:cNvPr>
          <p:cNvSpPr>
            <a:spLocks noGrp="1"/>
          </p:cNvSpPr>
          <p:nvPr>
            <p:ph type="ctrTitle"/>
          </p:nvPr>
        </p:nvSpPr>
        <p:spPr>
          <a:xfrm>
            <a:off x="1524000" y="319548"/>
            <a:ext cx="9144000" cy="2185527"/>
          </a:xfrm>
        </p:spPr>
        <p:txBody>
          <a:bodyPr>
            <a:normAutofit fontScale="90000"/>
          </a:bodyPr>
          <a:lstStyle/>
          <a:p>
            <a:r>
              <a:rPr lang="en-US" sz="1800" b="1" dirty="0">
                <a:latin typeface="Times New Roman" panose="02020603050405020304" pitchFamily="18" charset="0"/>
                <a:cs typeface="Times New Roman" panose="02020603050405020304" pitchFamily="18" charset="0"/>
              </a:rPr>
              <a:t>2023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ROC Excellence Conference</a:t>
            </a:r>
            <a:br>
              <a:rPr lang="en-US" sz="1800" b="1" dirty="0">
                <a:effectLst/>
                <a:latin typeface="Times New Roman" panose="02020603050405020304" pitchFamily="18" charset="0"/>
                <a:ea typeface="Arial" panose="020B0604020202020204" pitchFamily="34" charset="0"/>
                <a:cs typeface="Times New Roman" panose="02020603050405020304" pitchFamily="18" charset="0"/>
              </a:rPr>
            </a:br>
            <a:br>
              <a:rPr lang="en-US" sz="1800" b="1" dirty="0">
                <a:effectLst/>
                <a:latin typeface="Times New Roman" panose="02020603050405020304" pitchFamily="18" charset="0"/>
                <a:ea typeface="Arial" panose="020B0604020202020204" pitchFamily="34" charset="0"/>
                <a:cs typeface="Times New Roman" panose="02020603050405020304" pitchFamily="18" charset="0"/>
              </a:rPr>
            </a:br>
            <a:r>
              <a:rPr lang="en-US" sz="2400" b="1" i="1" dirty="0">
                <a:effectLst/>
                <a:latin typeface="Times New Roman" panose="02020603050405020304" pitchFamily="18" charset="0"/>
                <a:ea typeface="Arial" panose="020B0604020202020204" pitchFamily="34" charset="0"/>
                <a:cs typeface="Times New Roman" panose="02020603050405020304" pitchFamily="18" charset="0"/>
              </a:rPr>
              <a:t>Fundamentals Forward!!!</a:t>
            </a:r>
            <a:r>
              <a:rPr lang="en-US" sz="2400" dirty="0">
                <a:latin typeface="Times New Roman" panose="02020603050405020304" pitchFamily="18" charset="0"/>
                <a:cs typeface="Times New Roman" panose="02020603050405020304" pitchFamily="18" charset="0"/>
              </a:rPr>
              <a:t> </a:t>
            </a:r>
            <a:br>
              <a:rPr lang="en-US" sz="1800" dirty="0">
                <a:latin typeface="Times New Roman" panose="02020603050405020304" pitchFamily="18" charset="0"/>
                <a:cs typeface="Times New Roman" panose="02020603050405020304" pitchFamily="18" charset="0"/>
              </a:rPr>
            </a:br>
            <a:br>
              <a:rPr lang="en-US" sz="1800" dirty="0">
                <a:latin typeface="Times New Roman" panose="02020603050405020304" pitchFamily="18" charset="0"/>
                <a:cs typeface="Times New Roman" panose="02020603050405020304" pitchFamily="18" charset="0"/>
              </a:rPr>
            </a:br>
            <a:r>
              <a:rPr lang="en-US" sz="1800" b="1" cap="all" dirty="0">
                <a:latin typeface="Times New Roman" panose="02020603050405020304" pitchFamily="18" charset="0"/>
                <a:cs typeface="Times New Roman" panose="02020603050405020304" pitchFamily="18" charset="0"/>
              </a:rPr>
              <a:t>RIT Convention Center   </a:t>
            </a:r>
            <a:br>
              <a:rPr lang="en-US" sz="1800" b="1" cap="all" dirty="0">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5257 W Henrietta Rd</a:t>
            </a:r>
            <a:br>
              <a:rPr lang="en-US" sz="1800" dirty="0">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Henrietta, NY 14467</a:t>
            </a:r>
            <a:br>
              <a:rPr lang="en-US" sz="2000" dirty="0">
                <a:latin typeface="Times New Roman" panose="02020603050405020304" pitchFamily="18" charset="0"/>
                <a:cs typeface="Times New Roman" panose="02020603050405020304" pitchFamily="18" charset="0"/>
              </a:rPr>
            </a:br>
            <a:br>
              <a:rPr lang="en-US" sz="1050" dirty="0"/>
            </a:br>
            <a:r>
              <a:rPr lang="en-US" sz="1800" b="1" dirty="0"/>
              <a:t>15NOV2023</a:t>
            </a:r>
          </a:p>
        </p:txBody>
      </p:sp>
      <p:sp>
        <p:nvSpPr>
          <p:cNvPr id="3" name="Subtitle 2">
            <a:extLst>
              <a:ext uri="{FF2B5EF4-FFF2-40B4-BE49-F238E27FC236}">
                <a16:creationId xmlns:a16="http://schemas.microsoft.com/office/drawing/2014/main" id="{1D9D9B74-2C8C-FEA2-A200-451D712D3BA0}"/>
              </a:ext>
            </a:extLst>
          </p:cNvPr>
          <p:cNvSpPr>
            <a:spLocks noGrp="1"/>
          </p:cNvSpPr>
          <p:nvPr>
            <p:ph type="subTitle" idx="1"/>
          </p:nvPr>
        </p:nvSpPr>
        <p:spPr>
          <a:xfrm>
            <a:off x="1524000" y="2505075"/>
            <a:ext cx="9144000" cy="3714750"/>
          </a:xfrm>
        </p:spPr>
        <p:txBody>
          <a:bodyPr>
            <a:normAutofit fontScale="55000" lnSpcReduction="20000"/>
          </a:bodyPr>
          <a:lstStyle/>
          <a:p>
            <a:endParaRPr lang="en-US" b="1" i="1"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i="1" kern="100" dirty="0">
                <a:effectLst/>
                <a:latin typeface="Times New Roman" panose="02020603050405020304" pitchFamily="18" charset="0"/>
                <a:ea typeface="Calibri" panose="020F0502020204030204" pitchFamily="34" charset="0"/>
                <a:cs typeface="Times New Roman" panose="02020603050405020304" pitchFamily="18" charset="0"/>
              </a:rPr>
              <a:t>“Infrequent Disasters Happen: Are You Ready™”</a:t>
            </a:r>
            <a:r>
              <a:rPr lang="en-US" sz="3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800" b="1" i="1" dirty="0">
              <a:latin typeface="Times New Roman" panose="02020603050405020304" pitchFamily="18" charset="0"/>
              <a:cs typeface="Times New Roman" panose="02020603050405020304" pitchFamily="18" charset="0"/>
            </a:endParaRPr>
          </a:p>
          <a:p>
            <a:r>
              <a:rPr lang="en-US" sz="2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p>
          <a:p>
            <a:r>
              <a:rPr lang="en-US" sz="26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Human Systems Engineering Consultant™</a:t>
            </a:r>
            <a:endParaRPr lang="en-US" sz="2600" b="1" i="1"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W. M. Hayden Jr., Ph.D., Engineering Management, P.E. (retired), CMQ/OE, Fellow, ASCE, Sr. M., ASQ &amp; PMI</a:t>
            </a:r>
          </a:p>
          <a:p>
            <a:r>
              <a:rPr lang="en-US" sz="2600" dirty="0">
                <a:latin typeface="Times New Roman" panose="02020603050405020304" pitchFamily="18" charset="0"/>
                <a:cs typeface="Times New Roman" panose="02020603050405020304" pitchFamily="18" charset="0"/>
              </a:rPr>
              <a:t>and Denise M. Hayden, BS, MS, RN &amp; CPA (retired)</a:t>
            </a:r>
          </a:p>
          <a:p>
            <a:endParaRPr lang="en-US" sz="2600" b="1" i="1"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Amherst, New York</a:t>
            </a:r>
          </a:p>
          <a:p>
            <a:r>
              <a:rPr lang="en-US" sz="26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wmhayden1@gmail.com</a:t>
            </a:r>
            <a:endParaRPr lang="en-US"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340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4102D-AE38-F885-D9E8-D9D45780C8B1}"/>
              </a:ext>
            </a:extLst>
          </p:cNvPr>
          <p:cNvSpPr>
            <a:spLocks noGrp="1"/>
          </p:cNvSpPr>
          <p:nvPr>
            <p:ph type="title"/>
          </p:nvPr>
        </p:nvSpPr>
        <p:spPr>
          <a:xfrm>
            <a:off x="523875" y="419101"/>
            <a:ext cx="10515600" cy="666750"/>
          </a:xfrm>
        </p:spPr>
        <p:txBody>
          <a:bodyPr>
            <a:normAutofit fontScale="90000"/>
          </a:bodyPr>
          <a:lstStyle/>
          <a:p>
            <a:b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Occupant characteristics in decision-making for simulation of fire evacuation</a:t>
            </a:r>
            <a:b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by Tristan Planchais.</a:t>
            </a:r>
            <a:r>
              <a:rPr lang="en-US" sz="1800" kern="100" dirty="0">
                <a:latin typeface="Calibri" panose="020F0502020204030204" pitchFamily="34" charset="0"/>
                <a:ea typeface="Times New Roman" panose="02020603050405020304" pitchFamily="18"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©2010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(Continued)</a:t>
            </a:r>
            <a:br>
              <a:rPr lang="en-US" sz="20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69E53A3-A2A6-8C4F-03B1-78182B367060}"/>
              </a:ext>
            </a:extLst>
          </p:cNvPr>
          <p:cNvSpPr>
            <a:spLocks noGrp="1"/>
          </p:cNvSpPr>
          <p:nvPr>
            <p:ph idx="1"/>
          </p:nvPr>
        </p:nvSpPr>
        <p:spPr>
          <a:xfrm>
            <a:off x="838200" y="1257300"/>
            <a:ext cx="10515600" cy="4919663"/>
          </a:xfrm>
        </p:spPr>
        <p:txBody>
          <a:bodyPr>
            <a:normAutofit lnSpcReduction="10000"/>
          </a:bodyPr>
          <a:lstStyle/>
          <a:p>
            <a:pPr marL="0" marR="0" indent="0">
              <a:lnSpc>
                <a:spcPct val="115000"/>
              </a:lnSpc>
              <a:spcBef>
                <a:spcPts val="0"/>
              </a:spcBef>
              <a:spcAft>
                <a:spcPts val="240"/>
              </a:spcAft>
              <a:buNone/>
            </a:pP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These actions are </a:t>
            </a:r>
            <a:r>
              <a:rPr lang="en-US" sz="2600" u="sng" kern="100" dirty="0">
                <a:effectLst/>
                <a:latin typeface="Times New Roman" panose="02020603050405020304" pitchFamily="18" charset="0"/>
                <a:ea typeface="Calibri" panose="020F0502020204030204" pitchFamily="34" charset="0"/>
                <a:cs typeface="Times New Roman" panose="02020603050405020304" pitchFamily="18" charset="0"/>
              </a:rPr>
              <a:t>basic human behaviors </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since they don’t result from much elaborated decision-making processes but are nevertheless fundamental because they </a:t>
            </a:r>
            <a:r>
              <a:rPr lang="en-US" sz="2600" b="1" u="sng" kern="100" dirty="0">
                <a:effectLst/>
                <a:latin typeface="Times New Roman" panose="02020603050405020304" pitchFamily="18" charset="0"/>
                <a:ea typeface="Calibri" panose="020F0502020204030204" pitchFamily="34" charset="0"/>
                <a:cs typeface="Times New Roman" panose="02020603050405020304" pitchFamily="18" charset="0"/>
              </a:rPr>
              <a:t>govern a realistic occupants’ movement simulation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24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240"/>
              </a:spcAft>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Saunders (2001) showed that </a:t>
            </a:r>
            <a:r>
              <a:rPr lang="en-US" sz="2600" b="1" u="sng" kern="0" dirty="0">
                <a:effectLst/>
                <a:latin typeface="Times New Roman" panose="02020603050405020304" pitchFamily="18" charset="0"/>
                <a:ea typeface="Times New Roman" panose="02020603050405020304" pitchFamily="18" charset="0"/>
                <a:cs typeface="Times New Roman" panose="02020603050405020304" pitchFamily="18" charset="0"/>
              </a:rPr>
              <a:t>males and females </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exhibited differences in preparedness and response to fire emergencies. On the other hand, Bryan (1981) suggested social role or feeling of responsibility could override gender effect. A review of literature consequently needed to be carried out, to identify the occupants' and environmental parameters involved in emergency situations decision making, and how they interact with each other</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05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C28D-DB49-7F5F-02CD-C7996E547F31}"/>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                        The most frequent answer to the question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“How reliable is your fire evacuation plan?:”</a:t>
            </a:r>
          </a:p>
        </p:txBody>
      </p:sp>
      <p:sp>
        <p:nvSpPr>
          <p:cNvPr id="3" name="Content Placeholder 2">
            <a:extLst>
              <a:ext uri="{FF2B5EF4-FFF2-40B4-BE49-F238E27FC236}">
                <a16:creationId xmlns:a16="http://schemas.microsoft.com/office/drawing/2014/main" id="{059DD58A-A279-FE74-ED09-302C14F87A1B}"/>
              </a:ext>
            </a:extLst>
          </p:cNvPr>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3600" i="1" dirty="0">
                <a:latin typeface="Algerian" panose="04020705040A02060702" pitchFamily="82" charset="0"/>
              </a:rPr>
              <a:t>“</a:t>
            </a:r>
            <a:r>
              <a:rPr lang="en-US" sz="4000" i="1" dirty="0">
                <a:latin typeface="Algerian" panose="04020705040A02060702" pitchFamily="82" charset="0"/>
              </a:rPr>
              <a:t>It meets code!</a:t>
            </a:r>
          </a:p>
          <a:p>
            <a:endParaRPr lang="en-US" dirty="0"/>
          </a:p>
        </p:txBody>
      </p:sp>
    </p:spTree>
    <p:extLst>
      <p:ext uri="{BB962C8B-B14F-4D97-AF65-F5344CB8AC3E}">
        <p14:creationId xmlns:p14="http://schemas.microsoft.com/office/powerpoint/2010/main" val="1841860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C362E-68E1-DB09-C582-7C5AC68D1EDF}"/>
              </a:ext>
            </a:extLst>
          </p:cNvPr>
          <p:cNvSpPr>
            <a:spLocks noGrp="1"/>
          </p:cNvSpPr>
          <p:nvPr>
            <p:ph type="title"/>
          </p:nvPr>
        </p:nvSpPr>
        <p:spPr/>
        <p:txBody>
          <a:bodyPr/>
          <a:lstStyle/>
          <a:p>
            <a:r>
              <a:rPr lang="en-US" dirty="0"/>
              <a:t>         Cost To Society of </a:t>
            </a:r>
            <a:r>
              <a:rPr lang="en-US" b="1" i="1" dirty="0"/>
              <a:t>“Specialization”</a:t>
            </a:r>
          </a:p>
        </p:txBody>
      </p:sp>
      <p:sp>
        <p:nvSpPr>
          <p:cNvPr id="3" name="Content Placeholder 2">
            <a:extLst>
              <a:ext uri="{FF2B5EF4-FFF2-40B4-BE49-F238E27FC236}">
                <a16:creationId xmlns:a16="http://schemas.microsoft.com/office/drawing/2014/main" id="{00D54366-5F0E-ABBA-C7B4-27723844517F}"/>
              </a:ext>
            </a:extLst>
          </p:cNvPr>
          <p:cNvSpPr>
            <a:spLocks noGrp="1"/>
          </p:cNvSpPr>
          <p:nvPr>
            <p:ph idx="1"/>
          </p:nvPr>
        </p:nvSpPr>
        <p:spPr/>
        <p:txBody>
          <a:bodyPr/>
          <a:lstStyle/>
          <a:p>
            <a:endParaRPr lang="en-US" dirty="0"/>
          </a:p>
          <a:p>
            <a:endParaRPr lang="en-US" dirty="0"/>
          </a:p>
          <a:p>
            <a:pPr marL="0" indent="0">
              <a:buNone/>
            </a:pPr>
            <a:r>
              <a:rPr lang="en-US" dirty="0"/>
              <a:t>                     </a:t>
            </a:r>
            <a:r>
              <a:rPr lang="en-US" sz="3200" i="1" dirty="0">
                <a:latin typeface="Times New Roman" panose="02020603050405020304" pitchFamily="18" charset="0"/>
                <a:cs typeface="Times New Roman" panose="02020603050405020304" pitchFamily="18" charset="0"/>
              </a:rPr>
              <a:t>“They simply do not look at anything else!”</a:t>
            </a:r>
          </a:p>
          <a:p>
            <a:endParaRPr lang="en-US" sz="3200" i="1" dirty="0">
              <a:latin typeface="Times New Roman" panose="02020603050405020304" pitchFamily="18" charset="0"/>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a:p>
            <a:pPr marL="0" indent="0">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02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2CEC-CE40-E864-B7BB-F1BD5D753B6F}"/>
              </a:ext>
            </a:extLst>
          </p:cNvPr>
          <p:cNvSpPr>
            <a:spLocks noGrp="1"/>
          </p:cNvSpPr>
          <p:nvPr>
            <p:ph type="title"/>
          </p:nvPr>
        </p:nvSpPr>
        <p:spPr/>
        <p:txBody>
          <a:bodyPr/>
          <a:lstStyle/>
          <a:p>
            <a:r>
              <a:rPr lang="en-US" dirty="0"/>
              <a:t>               </a:t>
            </a:r>
            <a:r>
              <a:rPr lang="en-US" b="1" dirty="0"/>
              <a:t>Q. </a:t>
            </a:r>
            <a:r>
              <a:rPr lang="en-US" sz="2800" b="1" i="1" dirty="0">
                <a:latin typeface="Times New Roman" panose="02020603050405020304" pitchFamily="18" charset="0"/>
                <a:cs typeface="Times New Roman" panose="02020603050405020304" pitchFamily="18" charset="0"/>
              </a:rPr>
              <a:t>What’s the </a:t>
            </a:r>
            <a:r>
              <a:rPr lang="en-US" sz="4000" b="1" i="1" dirty="0">
                <a:latin typeface="Times New Roman" panose="02020603050405020304" pitchFamily="18" charset="0"/>
                <a:cs typeface="Times New Roman" panose="02020603050405020304" pitchFamily="18" charset="0"/>
              </a:rPr>
              <a:t>“Missing Link” </a:t>
            </a:r>
            <a:r>
              <a:rPr lang="en-US" sz="2800" b="1" i="1" dirty="0">
                <a:latin typeface="Times New Roman" panose="02020603050405020304" pitchFamily="18" charset="0"/>
                <a:cs typeface="Times New Roman" panose="02020603050405020304" pitchFamily="18" charset="0"/>
              </a:rPr>
              <a:t>to raise </a:t>
            </a:r>
            <a:br>
              <a:rPr lang="en-US" sz="2800" b="1" i="1"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                               the level of fire evacuation safety?</a:t>
            </a:r>
          </a:p>
        </p:txBody>
      </p:sp>
      <p:sp>
        <p:nvSpPr>
          <p:cNvPr id="3" name="Content Placeholder 2">
            <a:extLst>
              <a:ext uri="{FF2B5EF4-FFF2-40B4-BE49-F238E27FC236}">
                <a16:creationId xmlns:a16="http://schemas.microsoft.com/office/drawing/2014/main" id="{FC94B143-3F33-5BC7-8698-51827B0F6708}"/>
              </a:ext>
            </a:extLst>
          </p:cNvPr>
          <p:cNvSpPr>
            <a:spLocks noGrp="1"/>
          </p:cNvSpPr>
          <p:nvPr>
            <p:ph idx="1"/>
          </p:nvPr>
        </p:nvSpPr>
        <p:spPr>
          <a:xfrm>
            <a:off x="838200" y="1825624"/>
            <a:ext cx="10515600" cy="4530725"/>
          </a:xfrm>
        </p:spPr>
        <p:txBody>
          <a:bodyPr>
            <a:normAutofit/>
          </a:bodyPr>
          <a:lstStyle/>
          <a:p>
            <a:endParaRPr lang="en-US" dirty="0"/>
          </a:p>
          <a:p>
            <a:pPr marL="0" indent="0">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The lack of interorganizational/ interdisciplinary </a:t>
            </a:r>
          </a:p>
          <a:p>
            <a:pPr marL="0" indent="0">
              <a:buNone/>
            </a:pPr>
            <a:r>
              <a:rPr lang="en-US" sz="3200" b="1" dirty="0">
                <a:latin typeface="Times New Roman" panose="02020603050405020304" pitchFamily="18" charset="0"/>
                <a:cs typeface="Times New Roman" panose="02020603050405020304" pitchFamily="18" charset="0"/>
              </a:rPr>
              <a:t>            harmony within and across traditional </a:t>
            </a:r>
          </a:p>
          <a:p>
            <a:pPr marL="0" indent="0">
              <a:buNone/>
            </a:pPr>
            <a:r>
              <a:rPr lang="en-US" sz="3200" b="1" dirty="0">
                <a:latin typeface="Times New Roman" panose="02020603050405020304" pitchFamily="18" charset="0"/>
                <a:cs typeface="Times New Roman" panose="02020603050405020304" pitchFamily="18" charset="0"/>
              </a:rPr>
              <a:t>            public &amp; private  organizational  boundaries!</a:t>
            </a:r>
          </a:p>
          <a:p>
            <a:pPr marL="0" indent="0">
              <a:buNone/>
            </a:pPr>
            <a:endParaRPr lang="en-US" sz="2600" b="1" i="0" dirty="0">
              <a:effectLst/>
              <a:latin typeface="DM Sans" panose="020F0502020204030204" pitchFamily="2" charset="0"/>
              <a:hlinkClick r:id="rId2">
                <a:extLst>
                  <a:ext uri="{A12FA001-AC4F-418D-AE19-62706E023703}">
                    <ahyp:hlinkClr xmlns:ahyp="http://schemas.microsoft.com/office/drawing/2018/hyperlinkcolor" val="tx"/>
                  </a:ext>
                </a:extLst>
              </a:hlinkClick>
            </a:endParaRPr>
          </a:p>
          <a:p>
            <a:pPr marL="0" indent="0">
              <a:buNone/>
            </a:pPr>
            <a:r>
              <a:rPr lang="en-US" sz="1200" b="1" i="0" dirty="0">
                <a:effectLst/>
                <a:latin typeface="DM Sans" pitchFamily="2" charset="0"/>
              </a:rPr>
              <a:t>                          </a:t>
            </a:r>
            <a:endParaRPr lang="en-US" sz="1800" b="1" dirty="0">
              <a:latin typeface="Times New Roman" panose="02020603050405020304" pitchFamily="18" charset="0"/>
              <a:cs typeface="Times New Roman" panose="02020603050405020304" pitchFamily="18" charset="0"/>
            </a:endParaRPr>
          </a:p>
          <a:p>
            <a:pPr marL="0" indent="0">
              <a:lnSpc>
                <a:spcPct val="10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00000"/>
              </a:lnSpc>
              <a:spcBef>
                <a:spcPts val="0"/>
              </a:spcBef>
              <a:spcAft>
                <a:spcPts val="800"/>
              </a:spcAft>
              <a:buNone/>
            </a:pPr>
            <a:endParaRPr lang="en-US" sz="1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i="0" dirty="0">
              <a:effectLst/>
              <a:latin typeface="DM Sans" panose="020F0502020204030204" pitchFamily="2" charset="0"/>
            </a:endParaRPr>
          </a:p>
          <a:p>
            <a:pPr marL="0" indent="0">
              <a:buNone/>
            </a:pPr>
            <a:endParaRPr lang="en-US" sz="1800" i="0" dirty="0">
              <a:effectLst/>
              <a:latin typeface="DM Sans" panose="020F0502020204030204" pitchFamily="2"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0C50D93-735F-7529-8AC9-357866DD983C}"/>
              </a:ext>
            </a:extLst>
          </p:cNvPr>
          <p:cNvSpPr>
            <a:spLocks noGrp="1"/>
          </p:cNvSpPr>
          <p:nvPr>
            <p:ph type="sldNum" sz="quarter" idx="12"/>
          </p:nvPr>
        </p:nvSpPr>
        <p:spPr/>
        <p:txBody>
          <a:bodyPr/>
          <a:lstStyle/>
          <a:p>
            <a:fld id="{72E4BC4C-E8C0-4132-A64E-B5EC5B5CF1D5}" type="slidenum">
              <a:rPr lang="en-US" smtClean="0"/>
              <a:t>13</a:t>
            </a:fld>
            <a:endParaRPr lang="en-US" dirty="0"/>
          </a:p>
        </p:txBody>
      </p:sp>
    </p:spTree>
    <p:extLst>
      <p:ext uri="{BB962C8B-B14F-4D97-AF65-F5344CB8AC3E}">
        <p14:creationId xmlns:p14="http://schemas.microsoft.com/office/powerpoint/2010/main" val="94563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EC654-CFA7-ED85-472F-07A268844EFF}"/>
              </a:ext>
            </a:extLst>
          </p:cNvPr>
          <p:cNvSpPr>
            <a:spLocks noGrp="1"/>
          </p:cNvSpPr>
          <p:nvPr>
            <p:ph type="title"/>
          </p:nvPr>
        </p:nvSpPr>
        <p:spPr>
          <a:xfrm>
            <a:off x="838200" y="136526"/>
            <a:ext cx="10515600" cy="1160934"/>
          </a:xfrm>
        </p:spPr>
        <p:txBody>
          <a:bodyPr>
            <a:normAutofit fontScale="90000"/>
          </a:bodyPr>
          <a:lstStyle/>
          <a:p>
            <a:r>
              <a:rPr lang="en-US" sz="2400" b="1" i="1" dirty="0">
                <a:latin typeface="Times New Roman" panose="02020603050405020304" pitchFamily="18" charset="0"/>
                <a:cs typeface="Times New Roman" panose="02020603050405020304" pitchFamily="18" charset="0"/>
              </a:rPr>
              <a:t>                               </a:t>
            </a:r>
            <a:br>
              <a:rPr lang="en-US" sz="2400" b="1" i="1" dirty="0">
                <a:latin typeface="Times New Roman" panose="02020603050405020304" pitchFamily="18" charset="0"/>
                <a:cs typeface="Times New Roman" panose="02020603050405020304" pitchFamily="18" charset="0"/>
              </a:rPr>
            </a:br>
            <a:r>
              <a:rPr lang="en-US" sz="2400" b="1" i="1" dirty="0">
                <a:latin typeface="Times New Roman" panose="02020603050405020304" pitchFamily="18" charset="0"/>
                <a:cs typeface="Times New Roman" panose="02020603050405020304" pitchFamily="18" charset="0"/>
              </a:rPr>
              <a:t>                                         </a:t>
            </a:r>
            <a:r>
              <a:rPr lang="en-US" sz="3100" b="1" i="1" dirty="0">
                <a:latin typeface="Times New Roman" panose="02020603050405020304" pitchFamily="18" charset="0"/>
                <a:cs typeface="Times New Roman" panose="02020603050405020304" pitchFamily="18" charset="0"/>
              </a:rPr>
              <a:t>System of Collaborative Safety</a:t>
            </a:r>
            <a:r>
              <a:rPr lang="en-US" sz="2400" b="1" i="1" dirty="0">
                <a:latin typeface="Times New Roman" panose="02020603050405020304" pitchFamily="18" charset="0"/>
                <a:cs typeface="Times New Roman" panose="02020603050405020304" pitchFamily="18" charset="0"/>
              </a:rPr>
              <a:t>: </a:t>
            </a:r>
            <a:br>
              <a:rPr lang="en-US" sz="2400" b="1" i="1" dirty="0">
                <a:latin typeface="Times New Roman" panose="02020603050405020304" pitchFamily="18" charset="0"/>
                <a:cs typeface="Times New Roman" panose="02020603050405020304" pitchFamily="18" charset="0"/>
              </a:rPr>
            </a:br>
            <a:r>
              <a:rPr lang="en-US" sz="2400" b="1" i="1" dirty="0">
                <a:latin typeface="Times New Roman" panose="02020603050405020304" pitchFamily="18" charset="0"/>
                <a:cs typeface="Times New Roman" panose="02020603050405020304" pitchFamily="18" charset="0"/>
              </a:rPr>
              <a:t>                                         Roles, Responsibilities, and Authority</a:t>
            </a:r>
            <a:br>
              <a:rPr lang="en-US" sz="2400" b="1" i="1" dirty="0">
                <a:latin typeface="Times New Roman" panose="02020603050405020304" pitchFamily="18" charset="0"/>
                <a:cs typeface="Times New Roman" panose="02020603050405020304" pitchFamily="18" charset="0"/>
              </a:rPr>
            </a:br>
            <a:r>
              <a:rPr lang="en-US" sz="2400" b="1" i="1"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pic>
        <p:nvPicPr>
          <p:cNvPr id="4" name="Content Placeholder 3" descr="Watch Escapements Diagrams &amp; Pictures">
            <a:extLst>
              <a:ext uri="{FF2B5EF4-FFF2-40B4-BE49-F238E27FC236}">
                <a16:creationId xmlns:a16="http://schemas.microsoft.com/office/drawing/2014/main" id="{800F3164-1000-7C39-FA29-C1CBCA7303A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5999" y="1114426"/>
            <a:ext cx="7982465" cy="5076824"/>
          </a:xfrm>
          <a:prstGeom prst="rect">
            <a:avLst/>
          </a:prstGeom>
          <a:noFill/>
          <a:ln>
            <a:noFill/>
          </a:ln>
        </p:spPr>
      </p:pic>
      <p:sp>
        <p:nvSpPr>
          <p:cNvPr id="3" name="Slide Number Placeholder 2">
            <a:extLst>
              <a:ext uri="{FF2B5EF4-FFF2-40B4-BE49-F238E27FC236}">
                <a16:creationId xmlns:a16="http://schemas.microsoft.com/office/drawing/2014/main" id="{41E01D99-B175-C039-4E05-B64F095216FF}"/>
              </a:ext>
            </a:extLst>
          </p:cNvPr>
          <p:cNvSpPr>
            <a:spLocks noGrp="1"/>
          </p:cNvSpPr>
          <p:nvPr>
            <p:ph type="sldNum" sz="quarter" idx="12"/>
          </p:nvPr>
        </p:nvSpPr>
        <p:spPr/>
        <p:txBody>
          <a:bodyPr/>
          <a:lstStyle/>
          <a:p>
            <a:fld id="{72E4BC4C-E8C0-4132-A64E-B5EC5B5CF1D5}" type="slidenum">
              <a:rPr lang="en-US" smtClean="0"/>
              <a:t>14</a:t>
            </a:fld>
            <a:endParaRPr lang="en-US" dirty="0"/>
          </a:p>
        </p:txBody>
      </p:sp>
    </p:spTree>
    <p:extLst>
      <p:ext uri="{BB962C8B-B14F-4D97-AF65-F5344CB8AC3E}">
        <p14:creationId xmlns:p14="http://schemas.microsoft.com/office/powerpoint/2010/main" val="378043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D1A3-7CC8-3426-94ED-0C2A699C94C2}"/>
              </a:ext>
            </a:extLst>
          </p:cNvPr>
          <p:cNvSpPr>
            <a:spLocks noGrp="1"/>
          </p:cNvSpPr>
          <p:nvPr>
            <p:ph type="title"/>
          </p:nvPr>
        </p:nvSpPr>
        <p:spPr/>
        <p:txBody>
          <a:bodyPr>
            <a:normAutofit fontScale="90000"/>
          </a:bodyPr>
          <a:lstStyle/>
          <a:p>
            <a:br>
              <a:rPr lang="en-US" sz="44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44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Future Goal:    </a:t>
            </a:r>
            <a:r>
              <a:rPr lang="en-US" sz="3600" b="1" i="1" dirty="0">
                <a:effectLst/>
                <a:latin typeface="Times New Roman" panose="02020603050405020304" pitchFamily="18" charset="0"/>
                <a:ea typeface="Calibri" panose="020F0502020204030204" pitchFamily="34" charset="0"/>
                <a:cs typeface="Times New Roman" panose="02020603050405020304" pitchFamily="18" charset="0"/>
              </a:rPr>
              <a:t>“To Successfully Collaborate.”</a:t>
            </a:r>
            <a:br>
              <a:rPr lang="en-US" b="0" i="0" dirty="0">
                <a:solidFill>
                  <a:srgbClr val="000000"/>
                </a:solidFill>
                <a:effectLst/>
                <a:latin typeface="Times New Roman" panose="02020603050405020304" pitchFamily="18" charset="0"/>
                <a:cs typeface="Times New Roman" panose="02020603050405020304" pitchFamily="18" charset="0"/>
              </a:rPr>
            </a:br>
            <a:br>
              <a:rPr lang="en-US" b="0" i="0" dirty="0">
                <a:solidFill>
                  <a:srgbClr val="000000"/>
                </a:solidFill>
                <a:effectLst/>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DCA6373-2E01-A2AB-320B-05BEAEA0B203}"/>
              </a:ext>
            </a:extLst>
          </p:cNvPr>
          <p:cNvSpPr>
            <a:spLocks noGrp="1"/>
          </p:cNvSpPr>
          <p:nvPr>
            <p:ph idx="1"/>
          </p:nvPr>
        </p:nvSpPr>
        <p:spPr>
          <a:xfrm>
            <a:off x="838200" y="1690688"/>
            <a:ext cx="10515600" cy="4486275"/>
          </a:xfrm>
        </p:spPr>
        <p:txBody>
          <a:bodyPr>
            <a:normAutofit/>
          </a:bodyPr>
          <a:lstStyle/>
          <a:p>
            <a:pPr marL="0" indent="0">
              <a:buNone/>
            </a:pPr>
            <a:endParaRPr lang="en-US" dirty="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a:solidFill>
                <a:srgbClr val="000000"/>
              </a:solidFill>
              <a:latin typeface="Times New Roman" panose="02020603050405020304" pitchFamily="18" charset="0"/>
              <a:cs typeface="Times New Roman" panose="02020603050405020304" pitchFamily="18" charset="0"/>
            </a:endParaRPr>
          </a:p>
          <a:p>
            <a:r>
              <a:rPr lang="en-US" sz="3200" b="1" dirty="0">
                <a:solidFill>
                  <a:srgbClr val="000000"/>
                </a:solidFill>
                <a:effectLst/>
                <a:latin typeface="Times New Roman" panose="02020603050405020304" pitchFamily="18" charset="0"/>
                <a:cs typeface="Times New Roman" panose="02020603050405020304" pitchFamily="18" charset="0"/>
              </a:rPr>
              <a:t>Current Reality</a:t>
            </a:r>
            <a:r>
              <a:rPr lang="en-US" sz="3200" b="1" i="1"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3200" b="1" i="1" dirty="0">
                <a:solidFill>
                  <a:srgbClr val="000000"/>
                </a:solidFill>
                <a:latin typeface="Times New Roman" panose="02020603050405020304" pitchFamily="18" charset="0"/>
                <a:cs typeface="Times New Roman" panose="02020603050405020304" pitchFamily="18" charset="0"/>
              </a:rPr>
              <a:t>            </a:t>
            </a:r>
            <a:r>
              <a:rPr lang="en-US" sz="3200" b="1" i="1" dirty="0">
                <a:solidFill>
                  <a:srgbClr val="000000"/>
                </a:solidFill>
                <a:effectLst/>
                <a:latin typeface="Times New Roman" panose="02020603050405020304" pitchFamily="18" charset="0"/>
                <a:cs typeface="Times New Roman" panose="02020603050405020304" pitchFamily="18" charset="0"/>
              </a:rPr>
              <a:t> “What we’ve got here is failure to communicate.” </a:t>
            </a:r>
          </a:p>
          <a:p>
            <a:pPr marL="0" indent="0">
              <a:buNone/>
            </a:pPr>
            <a:r>
              <a:rPr lang="en-US" sz="2800" b="0" i="0" dirty="0">
                <a:solidFill>
                  <a:srgbClr val="000000"/>
                </a:solidFill>
                <a:effectLst/>
                <a:latin typeface="system"/>
              </a:rPr>
              <a:t>                                                                                                                                                                                                                 </a:t>
            </a:r>
          </a:p>
          <a:p>
            <a:pPr marL="0" indent="0">
              <a:buNone/>
            </a:pPr>
            <a:r>
              <a:rPr lang="en-US" dirty="0">
                <a:solidFill>
                  <a:srgbClr val="000000"/>
                </a:solidFill>
                <a:latin typeface="system"/>
              </a:rPr>
              <a:t>                                                               </a:t>
            </a:r>
            <a:r>
              <a:rPr lang="en-US" sz="2000" b="0" i="0" dirty="0">
                <a:solidFill>
                  <a:srgbClr val="000000"/>
                </a:solidFill>
                <a:effectLst/>
                <a:latin typeface="system"/>
              </a:rPr>
              <a:t>– Captain, </a:t>
            </a:r>
            <a:r>
              <a:rPr lang="en-US" sz="2000" b="0" i="1" dirty="0">
                <a:solidFill>
                  <a:srgbClr val="000000"/>
                </a:solidFill>
                <a:effectLst/>
                <a:latin typeface="system"/>
              </a:rPr>
              <a:t>‘Cool Hand Luke’</a:t>
            </a:r>
          </a:p>
          <a:p>
            <a:pPr marL="0" indent="0">
              <a:buNone/>
            </a:pPr>
            <a:endParaRPr lang="en-US" sz="2000" i="1" dirty="0">
              <a:solidFill>
                <a:srgbClr val="000000"/>
              </a:solidFill>
              <a:latin typeface="system"/>
            </a:endParaRPr>
          </a:p>
          <a:p>
            <a:pPr marL="0" indent="0">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200" b="0" i="1" dirty="0">
              <a:solidFill>
                <a:srgbClr val="000000"/>
              </a:solidFill>
              <a:effectLst/>
              <a:latin typeface="system"/>
            </a:endParaRPr>
          </a:p>
          <a:p>
            <a:endParaRPr lang="en-US" dirty="0"/>
          </a:p>
        </p:txBody>
      </p:sp>
    </p:spTree>
    <p:extLst>
      <p:ext uri="{BB962C8B-B14F-4D97-AF65-F5344CB8AC3E}">
        <p14:creationId xmlns:p14="http://schemas.microsoft.com/office/powerpoint/2010/main" val="2412607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73EC-3E8C-173D-EEF8-18FFDED198CA}"/>
              </a:ext>
            </a:extLst>
          </p:cNvPr>
          <p:cNvSpPr>
            <a:spLocks noGrp="1"/>
          </p:cNvSpPr>
          <p:nvPr>
            <p:ph type="title"/>
          </p:nvPr>
        </p:nvSpPr>
        <p:spPr>
          <a:xfrm>
            <a:off x="838200" y="235975"/>
            <a:ext cx="10515600" cy="1454714"/>
          </a:xfrm>
        </p:spPr>
        <p:txBody>
          <a:bodyPr>
            <a:normAutofit fontScale="90000"/>
          </a:bodyPr>
          <a:lstStyle/>
          <a:p>
            <a:pPr marL="0" marR="0" fontAlgn="base">
              <a:lnSpc>
                <a:spcPts val="3225"/>
              </a:lnSpc>
              <a:spcBef>
                <a:spcPts val="0"/>
              </a:spcBef>
              <a:spcAft>
                <a:spcPts val="800"/>
              </a:spcAft>
            </a:pPr>
            <a:r>
              <a:rPr lang="en-US" sz="4400" i="1" dirty="0">
                <a:latin typeface="Times New Roman" panose="02020603050405020304" pitchFamily="18" charset="0"/>
                <a:cs typeface="Times New Roman" panose="02020603050405020304" pitchFamily="18" charset="0"/>
              </a:rPr>
              <a:t>             </a:t>
            </a:r>
            <a:br>
              <a:rPr lang="en-US" sz="4400" i="1" dirty="0">
                <a:latin typeface="Times New Roman" panose="02020603050405020304" pitchFamily="18" charset="0"/>
                <a:cs typeface="Times New Roman" panose="02020603050405020304" pitchFamily="18" charset="0"/>
              </a:rPr>
            </a:br>
            <a:r>
              <a:rPr lang="en-US" sz="4400" i="1" dirty="0">
                <a:latin typeface="Times New Roman" panose="02020603050405020304" pitchFamily="18" charset="0"/>
                <a:cs typeface="Times New Roman" panose="02020603050405020304" pitchFamily="18" charset="0"/>
              </a:rPr>
              <a:t>              </a:t>
            </a:r>
            <a:br>
              <a:rPr lang="en-US" sz="4400" i="1" dirty="0">
                <a:latin typeface="Times New Roman" panose="02020603050405020304" pitchFamily="18" charset="0"/>
                <a:cs typeface="Times New Roman" panose="02020603050405020304" pitchFamily="18" charset="0"/>
              </a:rPr>
            </a:br>
            <a:r>
              <a:rPr lang="en-US" sz="4400" i="1" dirty="0">
                <a:latin typeface="Times New Roman" panose="02020603050405020304" pitchFamily="18" charset="0"/>
                <a:cs typeface="Times New Roman" panose="02020603050405020304" pitchFamily="18" charset="0"/>
              </a:rPr>
              <a:t>                </a:t>
            </a:r>
            <a:r>
              <a:rPr lang="en-US" sz="4400" b="1" i="1" dirty="0">
                <a:latin typeface="Times New Roman" panose="02020603050405020304" pitchFamily="18" charset="0"/>
                <a:cs typeface="Times New Roman" panose="02020603050405020304" pitchFamily="18" charset="0"/>
              </a:rPr>
              <a:t>“Becoming Interdisciplinary”</a:t>
            </a:r>
            <a:br>
              <a:rPr lang="en-US" sz="4400" b="1" i="1" dirty="0">
                <a:latin typeface="Times New Roman" panose="02020603050405020304" pitchFamily="18" charset="0"/>
                <a:cs typeface="Times New Roman" panose="02020603050405020304" pitchFamily="18" charset="0"/>
              </a:rPr>
            </a:br>
            <a:r>
              <a:rPr lang="en-US" sz="22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adjective</a:t>
            </a:r>
            <a:r>
              <a:rPr lang="en-US" sz="2200" b="1" u="sng"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in·​ter·​dis·​ci·​plin·​ary </a:t>
            </a:r>
            <a:r>
              <a:rPr lang="en-US" sz="2200"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3" tooltip="How to pronounce interdisciplinary (audio)">
                  <a:extLst>
                    <a:ext uri="{A12FA001-AC4F-418D-AE19-62706E023703}">
                      <ahyp:hlinkClr xmlns:ahyp="http://schemas.microsoft.com/office/drawing/2018/hyperlinkcolor" val="tx"/>
                    </a:ext>
                  </a:extLst>
                </a:hlinkClick>
              </a:rPr>
              <a:t>ˌ</a:t>
            </a:r>
            <a:r>
              <a:rPr lang="en-US" sz="2200" u="sng" kern="0" dirty="0">
                <a:effectLst/>
                <a:latin typeface="Times New Roman" panose="02020603050405020304" pitchFamily="18" charset="0"/>
                <a:ea typeface="Times New Roman" panose="02020603050405020304" pitchFamily="18" charset="0"/>
                <a:cs typeface="Times New Roman" panose="02020603050405020304" pitchFamily="18" charset="0"/>
              </a:rPr>
              <a:t>: involving two or more </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academic, scientific, or artistic disciplines</a:t>
            </a:r>
            <a:br>
              <a:rPr lang="en-US" sz="2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200" dirty="0"/>
          </a:p>
        </p:txBody>
      </p:sp>
      <p:sp>
        <p:nvSpPr>
          <p:cNvPr id="3" name="Content Placeholder 2">
            <a:extLst>
              <a:ext uri="{FF2B5EF4-FFF2-40B4-BE49-F238E27FC236}">
                <a16:creationId xmlns:a16="http://schemas.microsoft.com/office/drawing/2014/main" id="{E584B2AE-9463-5DDF-4469-4AFC8D188A96}"/>
              </a:ext>
            </a:extLst>
          </p:cNvPr>
          <p:cNvSpPr>
            <a:spLocks noGrp="1"/>
          </p:cNvSpPr>
          <p:nvPr>
            <p:ph sz="half" idx="1"/>
          </p:nvPr>
        </p:nvSpPr>
        <p:spPr/>
        <p:txBody>
          <a:bodyPr>
            <a:normAutofit fontScale="92500" lnSpcReduction="20000"/>
          </a:bodyPr>
          <a:lstStyle/>
          <a:p>
            <a:endParaRPr lang="en-US" b="1" u="sng" dirty="0"/>
          </a:p>
          <a:p>
            <a:r>
              <a:rPr lang="en-US" b="1" u="sng" dirty="0"/>
              <a:t>Collaboration</a:t>
            </a:r>
            <a:r>
              <a:rPr lang="en-US" b="1" dirty="0"/>
              <a:t> Skills</a:t>
            </a:r>
            <a:r>
              <a:rPr lang="en-US" dirty="0"/>
              <a:t>:</a:t>
            </a:r>
          </a:p>
          <a:p>
            <a:pPr marL="514350" indent="-514350">
              <a:buAutoNum type="alphaLcPeriod"/>
            </a:pPr>
            <a:r>
              <a:rPr lang="en-US" dirty="0"/>
              <a:t>Leadership Behaviors</a:t>
            </a:r>
          </a:p>
          <a:p>
            <a:pPr marL="514350" indent="-514350">
              <a:buAutoNum type="alphaLcPeriod"/>
            </a:pPr>
            <a:r>
              <a:rPr lang="en-US" dirty="0"/>
              <a:t>Teamwork behaviors</a:t>
            </a:r>
          </a:p>
          <a:p>
            <a:pPr marL="514350" indent="-514350">
              <a:buAutoNum type="alphaLcPeriod"/>
            </a:pPr>
            <a:r>
              <a:rPr lang="en-US" dirty="0"/>
              <a:t>Proactive listening</a:t>
            </a:r>
          </a:p>
          <a:p>
            <a:pPr marL="514350" indent="-514350">
              <a:buAutoNum type="alphaLcPeriod"/>
            </a:pPr>
            <a:r>
              <a:rPr lang="en-US" dirty="0"/>
              <a:t>Ability to suspend judgment</a:t>
            </a:r>
          </a:p>
          <a:p>
            <a:pPr marL="514350" indent="-514350">
              <a:buAutoNum type="alphaLcPeriod"/>
            </a:pPr>
            <a:r>
              <a:rPr lang="en-US" dirty="0"/>
              <a:t>Ability to be a team player.</a:t>
            </a:r>
          </a:p>
          <a:p>
            <a:pPr marL="514350" indent="-514350">
              <a:buAutoNum type="alphaLcPeriod"/>
            </a:pPr>
            <a:endParaRPr lang="en-US" dirty="0"/>
          </a:p>
          <a:p>
            <a:pPr marL="514350" indent="-514350">
              <a:buAutoNum type="alphaLcPeriod"/>
            </a:pPr>
            <a:endParaRPr lang="en-US" dirty="0"/>
          </a:p>
          <a:p>
            <a:pPr marL="0" indent="0">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100" dirty="0"/>
          </a:p>
        </p:txBody>
      </p:sp>
      <p:sp>
        <p:nvSpPr>
          <p:cNvPr id="4" name="Content Placeholder 3">
            <a:extLst>
              <a:ext uri="{FF2B5EF4-FFF2-40B4-BE49-F238E27FC236}">
                <a16:creationId xmlns:a16="http://schemas.microsoft.com/office/drawing/2014/main" id="{5D66CBE7-83E3-16B7-478E-639CE68948AD}"/>
              </a:ext>
            </a:extLst>
          </p:cNvPr>
          <p:cNvSpPr>
            <a:spLocks noGrp="1"/>
          </p:cNvSpPr>
          <p:nvPr>
            <p:ph sz="half" idx="2"/>
          </p:nvPr>
        </p:nvSpPr>
        <p:spPr/>
        <p:txBody>
          <a:bodyPr>
            <a:normAutofit fontScale="92500" lnSpcReduction="20000"/>
          </a:bodyPr>
          <a:lstStyle/>
          <a:p>
            <a:endParaRPr lang="en-US" b="1" u="sng" dirty="0"/>
          </a:p>
          <a:p>
            <a:r>
              <a:rPr lang="en-US" b="1" u="sng" dirty="0"/>
              <a:t>Communication</a:t>
            </a:r>
            <a:r>
              <a:rPr lang="en-US" b="1" dirty="0"/>
              <a:t> Skills:</a:t>
            </a:r>
          </a:p>
          <a:p>
            <a:pPr marL="514350" indent="-514350">
              <a:buAutoNum type="alphaLcPeriod"/>
            </a:pPr>
            <a:r>
              <a:rPr lang="en-US" dirty="0"/>
              <a:t>Leadership Behaviors</a:t>
            </a:r>
          </a:p>
          <a:p>
            <a:pPr marL="514350" indent="-514350">
              <a:buAutoNum type="alphaLcPeriod"/>
            </a:pPr>
            <a:r>
              <a:rPr lang="en-US" dirty="0"/>
              <a:t>Cultural openness</a:t>
            </a:r>
          </a:p>
          <a:p>
            <a:pPr marL="514350" indent="-514350">
              <a:buAutoNum type="alphaLcPeriod"/>
            </a:pPr>
            <a:r>
              <a:rPr lang="en-US" dirty="0"/>
              <a:t>Interaction skills</a:t>
            </a:r>
          </a:p>
          <a:p>
            <a:pPr marL="514350" indent="-514350">
              <a:buAutoNum type="alphaLcPeriod"/>
            </a:pPr>
            <a:r>
              <a:rPr lang="en-US" dirty="0"/>
              <a:t>Articulation of one’s ideas</a:t>
            </a:r>
          </a:p>
          <a:p>
            <a:pPr marL="514350" indent="-514350">
              <a:buAutoNum type="alphaLcPeriod"/>
            </a:pPr>
            <a:r>
              <a:rPr lang="en-US" dirty="0"/>
              <a:t>Discovery skills</a:t>
            </a:r>
          </a:p>
          <a:p>
            <a:pPr marL="514350" indent="-514350">
              <a:buAutoNum type="alphaLcPeriod"/>
            </a:pPr>
            <a:endParaRPr lang="en-US" dirty="0"/>
          </a:p>
          <a:p>
            <a:pPr marL="514350" indent="-514350">
              <a:buAutoNum type="alphaLcPeriod"/>
            </a:pPr>
            <a:endParaRPr lang="en-US" dirty="0"/>
          </a:p>
          <a:p>
            <a:endParaRPr lang="en-US" dirty="0"/>
          </a:p>
        </p:txBody>
      </p:sp>
      <p:sp>
        <p:nvSpPr>
          <p:cNvPr id="5" name="Slide Number Placeholder 4">
            <a:extLst>
              <a:ext uri="{FF2B5EF4-FFF2-40B4-BE49-F238E27FC236}">
                <a16:creationId xmlns:a16="http://schemas.microsoft.com/office/drawing/2014/main" id="{5F665AA3-C453-1C92-CD23-B9036C9DBA80}"/>
              </a:ext>
            </a:extLst>
          </p:cNvPr>
          <p:cNvSpPr>
            <a:spLocks noGrp="1"/>
          </p:cNvSpPr>
          <p:nvPr>
            <p:ph type="sldNum" sz="quarter" idx="12"/>
          </p:nvPr>
        </p:nvSpPr>
        <p:spPr/>
        <p:txBody>
          <a:bodyPr/>
          <a:lstStyle/>
          <a:p>
            <a:fld id="{72E4BC4C-E8C0-4132-A64E-B5EC5B5CF1D5}" type="slidenum">
              <a:rPr lang="en-US" smtClean="0"/>
              <a:t>16</a:t>
            </a:fld>
            <a:endParaRPr lang="en-US" dirty="0"/>
          </a:p>
        </p:txBody>
      </p:sp>
    </p:spTree>
    <p:extLst>
      <p:ext uri="{BB962C8B-B14F-4D97-AF65-F5344CB8AC3E}">
        <p14:creationId xmlns:p14="http://schemas.microsoft.com/office/powerpoint/2010/main" val="1352764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BE8A4-57EC-6252-3506-BD7939C1CAC2}"/>
              </a:ext>
            </a:extLst>
          </p:cNvPr>
          <p:cNvSpPr>
            <a:spLocks noGrp="1"/>
          </p:cNvSpPr>
          <p:nvPr>
            <p:ph type="title"/>
          </p:nvPr>
        </p:nvSpPr>
        <p:spPr/>
        <p:txBody>
          <a:bodyPr>
            <a:normAutofit fontScale="90000"/>
          </a:bodyPr>
          <a:lstStyle/>
          <a:p>
            <a:br>
              <a:rPr lang="en-US" sz="1800" kern="100" dirty="0">
                <a:effectLst/>
                <a:latin typeface="Algerian" panose="04020705040A02060702" pitchFamily="82" charset="0"/>
                <a:ea typeface="Calibri" panose="020F0502020204030204" pitchFamily="34" charset="0"/>
                <a:cs typeface="Times New Roman" panose="02020603050405020304" pitchFamily="18" charset="0"/>
              </a:rPr>
            </a:br>
            <a:br>
              <a:rPr lang="en-US" sz="1800" kern="100" dirty="0">
                <a:effectLst/>
                <a:latin typeface="Algerian" panose="04020705040A02060702" pitchFamily="82" charset="0"/>
                <a:ea typeface="Calibri" panose="020F0502020204030204" pitchFamily="34" charset="0"/>
                <a:cs typeface="Times New Roman" panose="02020603050405020304" pitchFamily="18" charset="0"/>
              </a:rPr>
            </a:br>
            <a:r>
              <a:rPr lang="en-US" sz="1800" kern="100" dirty="0">
                <a:effectLst/>
                <a:latin typeface="Algerian" panose="04020705040A02060702" pitchFamily="82" charset="0"/>
                <a:ea typeface="Calibri" panose="020F0502020204030204" pitchFamily="34" charset="0"/>
                <a:cs typeface="Times New Roman" panose="02020603050405020304" pitchFamily="18" charset="0"/>
              </a:rPr>
              <a:t>                                                         </a:t>
            </a:r>
            <a:r>
              <a:rPr lang="en-US" sz="3600" kern="100" dirty="0">
                <a:effectLst/>
                <a:latin typeface="Algerian" panose="04020705040A02060702" pitchFamily="82" charset="0"/>
                <a:ea typeface="Calibri" panose="020F0502020204030204" pitchFamily="34" charset="0"/>
                <a:cs typeface="Times New Roman" panose="02020603050405020304" pitchFamily="18" charset="0"/>
              </a:rPr>
              <a:t>Perspectives By Design</a:t>
            </a:r>
            <a:r>
              <a:rPr lang="en-US" sz="3600" kern="100" dirty="0">
                <a:effectLst/>
                <a:latin typeface="Algerian" panose="04020705040A02060702" pitchFamily="82" charset="0"/>
                <a:ea typeface="Calibri" panose="020F0502020204030204" pitchFamily="34" charset="0"/>
                <a:cs typeface="Calibri" panose="020F0502020204030204" pitchFamily="34" charset="0"/>
              </a:rPr>
              <a:t>™</a:t>
            </a: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C15068E4-0931-BED8-5987-C516C24B3545}"/>
              </a:ext>
            </a:extLst>
          </p:cNvPr>
          <p:cNvSpPr>
            <a:spLocks noGrp="1"/>
          </p:cNvSpPr>
          <p:nvPr>
            <p:ph sz="half" idx="1"/>
          </p:nvPr>
        </p:nvSpPr>
        <p:spPr/>
        <p:txBody>
          <a:bodyPr>
            <a:normAutofit fontScale="92500" lnSpcReduction="10000"/>
          </a:bodyPr>
          <a:lstStyle/>
          <a:p>
            <a:r>
              <a:rPr lang="en-US" b="1" i="1" dirty="0">
                <a:latin typeface="Times New Roman" panose="02020603050405020304" pitchFamily="18" charset="0"/>
                <a:cs typeface="Times New Roman" panose="02020603050405020304" pitchFamily="18" charset="0"/>
              </a:rPr>
              <a:t>“The Way We Were”</a:t>
            </a:r>
          </a:p>
          <a:p>
            <a:pPr marL="514350" indent="-514350">
              <a:buFont typeface="+mj-lt"/>
              <a:buAutoNum type="alphaLcPeriod"/>
            </a:pPr>
            <a:r>
              <a:rPr lang="en-US" dirty="0">
                <a:latin typeface="Times New Roman" panose="02020603050405020304" pitchFamily="18" charset="0"/>
                <a:cs typeface="Times New Roman" panose="02020603050405020304" pitchFamily="18" charset="0"/>
              </a:rPr>
              <a:t>Improve performance by raising employee production quotas.</a:t>
            </a:r>
          </a:p>
          <a:p>
            <a:pPr marL="514350" indent="-514350">
              <a:buFont typeface="+mj-lt"/>
              <a:buAutoNum type="alphaLcPeriod"/>
            </a:pPr>
            <a:r>
              <a:rPr lang="en-US" dirty="0">
                <a:latin typeface="Times New Roman" panose="02020603050405020304" pitchFamily="18" charset="0"/>
                <a:cs typeface="Times New Roman" panose="02020603050405020304" pitchFamily="18" charset="0"/>
              </a:rPr>
              <a:t>Ignore employee’s short-cuts to make bonus goals.</a:t>
            </a:r>
          </a:p>
          <a:p>
            <a:pPr marL="514350" indent="-514350">
              <a:buFont typeface="+mj-lt"/>
              <a:buAutoNum type="alphaLcPeriod"/>
            </a:pPr>
            <a:r>
              <a:rPr lang="en-US" dirty="0">
                <a:latin typeface="Times New Roman" panose="02020603050405020304" pitchFamily="18" charset="0"/>
                <a:cs typeface="Times New Roman" panose="02020603050405020304" pitchFamily="18" charset="0"/>
              </a:rPr>
              <a:t>When external problems rise, blame employees and posture executives as blameless.</a:t>
            </a:r>
          </a:p>
          <a:p>
            <a:pPr marL="514350" indent="-514350">
              <a:buFont typeface="+mj-lt"/>
              <a:buAutoNum type="alphaLcPeriod"/>
            </a:pPr>
            <a:endParaRPr lang="en-US" dirty="0">
              <a:latin typeface="Times New Roman" panose="02020603050405020304" pitchFamily="18" charset="0"/>
              <a:cs typeface="Times New Roman" panose="02020603050405020304" pitchFamily="18" charset="0"/>
            </a:endParaRPr>
          </a:p>
          <a:p>
            <a:pPr marL="0" indent="0">
              <a:buNone/>
            </a:pP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3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76BD0E40-5E98-C21A-7E87-996A8938AA0A}"/>
              </a:ext>
            </a:extLst>
          </p:cNvPr>
          <p:cNvSpPr>
            <a:spLocks noGrp="1"/>
          </p:cNvSpPr>
          <p:nvPr>
            <p:ph sz="half" idx="2"/>
          </p:nvPr>
        </p:nvSpPr>
        <p:spPr/>
        <p:txBody>
          <a:bodyPr>
            <a:normAutofit fontScale="92500" lnSpcReduction="10000"/>
          </a:bodyPr>
          <a:lstStyle/>
          <a:p>
            <a:r>
              <a:rPr lang="en-US" sz="2600" b="1" i="1" dirty="0">
                <a:latin typeface="Times New Roman" panose="02020603050405020304" pitchFamily="18" charset="0"/>
                <a:cs typeface="Times New Roman" panose="02020603050405020304" pitchFamily="18" charset="0"/>
              </a:rPr>
              <a:t>Prevention Through Collaboration</a:t>
            </a:r>
            <a:r>
              <a:rPr lang="en-US" sz="2600" b="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a:p>
            <a:pPr marL="0" indent="0">
              <a:buNone/>
            </a:pPr>
            <a:r>
              <a:rPr lang="en-US" dirty="0"/>
              <a:t>Q. What can the various involved organizations’ leaders do to transform safety culture from </a:t>
            </a:r>
            <a:r>
              <a:rPr lang="en-US" i="1" dirty="0"/>
              <a:t>“We’ve been doing our best for years”</a:t>
            </a:r>
            <a:r>
              <a:rPr lang="en-US" dirty="0"/>
              <a:t> to a synergistic process based on:</a:t>
            </a:r>
          </a:p>
          <a:p>
            <a:pPr marL="514350" indent="-514350">
              <a:buAutoNum type="arabicPeriod"/>
            </a:pPr>
            <a:r>
              <a:rPr lang="en-US" dirty="0"/>
              <a:t>Excellence</a:t>
            </a:r>
          </a:p>
          <a:p>
            <a:pPr marL="514350" indent="-514350">
              <a:buAutoNum type="arabicPeriod"/>
            </a:pPr>
            <a:r>
              <a:rPr lang="en-US" dirty="0"/>
              <a:t>Caring</a:t>
            </a:r>
          </a:p>
          <a:p>
            <a:pPr marL="514350" indent="-514350">
              <a:buAutoNum type="arabicPeriod"/>
            </a:pPr>
            <a:r>
              <a:rPr lang="en-US" dirty="0"/>
              <a:t>Justice</a:t>
            </a:r>
          </a:p>
          <a:p>
            <a:pPr marL="514350" indent="-514350">
              <a:buAutoNum type="arabicPeriod"/>
            </a:pPr>
            <a:r>
              <a:rPr lang="en-US" dirty="0"/>
              <a:t>Faith</a:t>
            </a:r>
          </a:p>
          <a:p>
            <a:pPr marL="0" indent="0">
              <a:buNone/>
            </a:pPr>
            <a:endParaRPr lang="en-US" dirty="0"/>
          </a:p>
        </p:txBody>
      </p:sp>
      <p:sp>
        <p:nvSpPr>
          <p:cNvPr id="5" name="Slide Number Placeholder 4">
            <a:extLst>
              <a:ext uri="{FF2B5EF4-FFF2-40B4-BE49-F238E27FC236}">
                <a16:creationId xmlns:a16="http://schemas.microsoft.com/office/drawing/2014/main" id="{BD0485BF-2081-3EA4-F038-BE9DE26BFEF5}"/>
              </a:ext>
            </a:extLst>
          </p:cNvPr>
          <p:cNvSpPr>
            <a:spLocks noGrp="1"/>
          </p:cNvSpPr>
          <p:nvPr>
            <p:ph type="sldNum" sz="quarter" idx="12"/>
          </p:nvPr>
        </p:nvSpPr>
        <p:spPr/>
        <p:txBody>
          <a:bodyPr/>
          <a:lstStyle/>
          <a:p>
            <a:fld id="{72E4BC4C-E8C0-4132-A64E-B5EC5B5CF1D5}" type="slidenum">
              <a:rPr lang="en-US" smtClean="0"/>
              <a:t>17</a:t>
            </a:fld>
            <a:endParaRPr lang="en-US" dirty="0"/>
          </a:p>
        </p:txBody>
      </p:sp>
    </p:spTree>
    <p:extLst>
      <p:ext uri="{BB962C8B-B14F-4D97-AF65-F5344CB8AC3E}">
        <p14:creationId xmlns:p14="http://schemas.microsoft.com/office/powerpoint/2010/main" val="302177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442C-6C23-D7F0-ACC8-FF6107A2EE6C}"/>
              </a:ext>
            </a:extLst>
          </p:cNvPr>
          <p:cNvSpPr>
            <a:spLocks noGrp="1"/>
          </p:cNvSpPr>
          <p:nvPr>
            <p:ph type="title"/>
          </p:nvPr>
        </p:nvSpPr>
        <p:spPr>
          <a:xfrm>
            <a:off x="838200" y="365126"/>
            <a:ext cx="10515600" cy="977900"/>
          </a:xfrm>
        </p:spPr>
        <p:txBody>
          <a:bodyPr>
            <a:normAutofit/>
          </a:bodyPr>
          <a:lstStyle/>
          <a:p>
            <a:r>
              <a:rPr lang="en-US" sz="2400" b="1" i="1" dirty="0">
                <a:latin typeface="Times New Roman" panose="02020603050405020304" pitchFamily="18" charset="0"/>
                <a:cs typeface="Times New Roman" panose="02020603050405020304" pitchFamily="18" charset="0"/>
              </a:rPr>
              <a:t>                             </a:t>
            </a:r>
            <a:r>
              <a:rPr lang="en-US" sz="2400" b="1" i="1" kern="100" dirty="0">
                <a:effectLst/>
                <a:latin typeface="Times New Roman" panose="02020603050405020304" pitchFamily="18" charset="0"/>
                <a:ea typeface="Calibri" panose="020F0502020204030204" pitchFamily="34" charset="0"/>
                <a:cs typeface="Times New Roman" panose="02020603050405020304" pitchFamily="18" charset="0"/>
              </a:rPr>
              <a:t>“Infrequent Disasters Happen: Are You Ready™”</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p>
        </p:txBody>
      </p:sp>
      <p:sp>
        <p:nvSpPr>
          <p:cNvPr id="3" name="Content Placeholder 2">
            <a:extLst>
              <a:ext uri="{FF2B5EF4-FFF2-40B4-BE49-F238E27FC236}">
                <a16:creationId xmlns:a16="http://schemas.microsoft.com/office/drawing/2014/main" id="{E500EEB1-2DB9-B59D-0CC5-60CB85AC7CD6}"/>
              </a:ext>
            </a:extLst>
          </p:cNvPr>
          <p:cNvSpPr>
            <a:spLocks noGrp="1"/>
          </p:cNvSpPr>
          <p:nvPr>
            <p:ph idx="1"/>
          </p:nvPr>
        </p:nvSpPr>
        <p:spPr>
          <a:xfrm>
            <a:off x="838200" y="1690687"/>
            <a:ext cx="10515600" cy="4486275"/>
          </a:xfrm>
        </p:spPr>
        <p:txBody>
          <a:bodyPr>
            <a:normAutofit fontScale="47500" lnSpcReduction="20000"/>
          </a:bodyPr>
          <a:lstStyle/>
          <a:p>
            <a:pPr marL="0" indent="0">
              <a:buNone/>
            </a:pPr>
            <a:r>
              <a:rPr lang="en-US" sz="2400" b="1" dirty="0"/>
              <a:t>                                                    </a:t>
            </a:r>
            <a:r>
              <a:rPr lang="en-US" sz="4400" b="1" dirty="0">
                <a:latin typeface="Times New Roman" panose="02020603050405020304" pitchFamily="18" charset="0"/>
                <a:cs typeface="Times New Roman" panose="02020603050405020304" pitchFamily="18" charset="0"/>
              </a:rPr>
              <a:t>Q. What Requires Collaborative </a:t>
            </a:r>
            <a:r>
              <a:rPr lang="en-US" sz="4400" b="1" i="1" dirty="0">
                <a:latin typeface="Times New Roman" panose="02020603050405020304" pitchFamily="18" charset="0"/>
                <a:cs typeface="Times New Roman" panose="02020603050405020304" pitchFamily="18" charset="0"/>
              </a:rPr>
              <a:t>“Soft Skills?”</a:t>
            </a:r>
          </a:p>
          <a:p>
            <a:pPr marL="0" indent="0">
              <a:buNone/>
            </a:pPr>
            <a:endParaRPr lang="en-US" sz="3300" i="1" dirty="0">
              <a:latin typeface="Times New Roman" panose="02020603050405020304" pitchFamily="18" charset="0"/>
              <a:cs typeface="Times New Roman" panose="02020603050405020304" pitchFamily="18" charset="0"/>
            </a:endParaRPr>
          </a:p>
          <a:p>
            <a:pPr marL="514350" indent="-514350">
              <a:buFont typeface="+mj-lt"/>
              <a:buAutoNum type="alphaLcPeriod"/>
            </a:pPr>
            <a:r>
              <a:rPr lang="en-US" sz="4500" dirty="0">
                <a:solidFill>
                  <a:srgbClr val="373737"/>
                </a:solidFill>
                <a:cs typeface="Times New Roman" panose="02020603050405020304" pitchFamily="18" charset="0"/>
              </a:rPr>
              <a:t>Goals, objectives, strategies, priorities, deadlines, tasks, risks, and timeline.</a:t>
            </a:r>
          </a:p>
          <a:p>
            <a:pPr marL="514350" indent="-514350">
              <a:buFont typeface="+mj-lt"/>
              <a:buAutoNum type="alphaLcPeriod"/>
            </a:pPr>
            <a:endParaRPr lang="en-US" sz="4500" dirty="0">
              <a:solidFill>
                <a:srgbClr val="373737"/>
              </a:solidFill>
              <a:cs typeface="Times New Roman" panose="02020603050405020304" pitchFamily="18" charset="0"/>
            </a:endParaRPr>
          </a:p>
          <a:p>
            <a:pPr marL="514350" indent="-514350">
              <a:buFont typeface="+mj-lt"/>
              <a:buAutoNum type="alphaLcPeriod"/>
            </a:pPr>
            <a:r>
              <a:rPr lang="en-US" sz="4500" dirty="0">
                <a:solidFill>
                  <a:srgbClr val="373737"/>
                </a:solidFill>
                <a:cs typeface="Times New Roman" panose="02020603050405020304" pitchFamily="18" charset="0"/>
              </a:rPr>
              <a:t>Implementation plans: </a:t>
            </a:r>
          </a:p>
          <a:p>
            <a:pPr marL="0" indent="0">
              <a:buNone/>
            </a:pPr>
            <a:r>
              <a:rPr lang="en-US" sz="4500" dirty="0">
                <a:solidFill>
                  <a:srgbClr val="373737"/>
                </a:solidFill>
                <a:cs typeface="Times New Roman" panose="02020603050405020304" pitchFamily="18" charset="0"/>
              </a:rPr>
              <a:t>       Action, monitor project performance, analyze results, and decide next steps.</a:t>
            </a:r>
          </a:p>
          <a:p>
            <a:pPr marL="0" indent="0">
              <a:buNone/>
            </a:pPr>
            <a:endParaRPr lang="en-US" sz="4500" dirty="0">
              <a:solidFill>
                <a:srgbClr val="373737"/>
              </a:solidFill>
              <a:cs typeface="Times New Roman" panose="02020603050405020304" pitchFamily="18" charset="0"/>
            </a:endParaRPr>
          </a:p>
          <a:p>
            <a:pPr marL="514350" indent="-514350">
              <a:buAutoNum type="alphaLcPeriod" startAt="3"/>
            </a:pPr>
            <a:r>
              <a:rPr lang="en-US" sz="4500" dirty="0">
                <a:solidFill>
                  <a:srgbClr val="373737"/>
                </a:solidFill>
                <a:cs typeface="Times New Roman" panose="02020603050405020304" pitchFamily="18" charset="0"/>
              </a:rPr>
              <a:t>Communication with client, regulatory agencies, functional managers,</a:t>
            </a:r>
          </a:p>
          <a:p>
            <a:pPr marL="0" indent="0">
              <a:buNone/>
            </a:pPr>
            <a:r>
              <a:rPr lang="en-US" sz="4500" dirty="0">
                <a:solidFill>
                  <a:srgbClr val="373737"/>
                </a:solidFill>
                <a:cs typeface="Times New Roman" panose="02020603050405020304" pitchFamily="18" charset="0"/>
              </a:rPr>
              <a:t>        and stakeholders.</a:t>
            </a:r>
          </a:p>
          <a:p>
            <a:pPr marL="0" indent="0">
              <a:buNone/>
            </a:pPr>
            <a:endParaRPr lang="en-US" dirty="0"/>
          </a:p>
          <a:p>
            <a:pPr marL="0" indent="0">
              <a:buNone/>
            </a:pPr>
            <a:endParaRPr lang="en-US" sz="1600" b="1" dirty="0">
              <a:latin typeface="Times New Roman" panose="02020603050405020304" pitchFamily="18" charset="0"/>
              <a:cs typeface="Times New Roman" panose="02020603050405020304" pitchFamily="18" charset="0"/>
            </a:endParaRPr>
          </a:p>
          <a:p>
            <a:pPr marL="0" indent="0">
              <a:buNone/>
            </a:pPr>
            <a:endParaRPr lang="en-US" sz="1600" b="1" dirty="0">
              <a:latin typeface="Times New Roman" panose="02020603050405020304" pitchFamily="18" charset="0"/>
              <a:cs typeface="Times New Roman" panose="02020603050405020304" pitchFamily="18" charset="0"/>
            </a:endParaRPr>
          </a:p>
          <a:p>
            <a:pPr marL="0" indent="0">
              <a:buNone/>
            </a:pPr>
            <a:endParaRPr lang="en-US" sz="1600" b="1"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                                                                                             </a:t>
            </a:r>
            <a:r>
              <a:rPr lang="en-US" sz="2500" b="1" kern="100" dirty="0">
                <a:effectLst/>
                <a:latin typeface="Times New Roman" panose="02020603050405020304" pitchFamily="18" charset="0"/>
                <a:ea typeface="Calibri" panose="020F0502020204030204" pitchFamily="34" charset="0"/>
                <a:cs typeface="Times New Roman" panose="02020603050405020304" pitchFamily="18" charset="0"/>
              </a:rPr>
              <a:t> Management Quality By Design, Inc. © 2023</a:t>
            </a:r>
            <a:endParaRPr lang="en-US" sz="2500" b="1" dirty="0">
              <a:latin typeface="Times New Roman" panose="02020603050405020304" pitchFamily="18" charset="0"/>
              <a:cs typeface="Times New Roman" panose="02020603050405020304" pitchFamily="18" charset="0"/>
            </a:endParaRPr>
          </a:p>
          <a:p>
            <a:pPr marL="0" indent="0">
              <a:buNone/>
            </a:pPr>
            <a:endParaRPr lang="en-US" sz="2000" b="1" dirty="0">
              <a:latin typeface="Engravers MT" panose="02090707080505020304" pitchFamily="18" charset="0"/>
            </a:endParaRPr>
          </a:p>
        </p:txBody>
      </p:sp>
      <p:sp>
        <p:nvSpPr>
          <p:cNvPr id="4" name="Slide Number Placeholder 3">
            <a:extLst>
              <a:ext uri="{FF2B5EF4-FFF2-40B4-BE49-F238E27FC236}">
                <a16:creationId xmlns:a16="http://schemas.microsoft.com/office/drawing/2014/main" id="{D9F4A91B-1EB1-D5B4-35E5-601116536928}"/>
              </a:ext>
            </a:extLst>
          </p:cNvPr>
          <p:cNvSpPr>
            <a:spLocks noGrp="1"/>
          </p:cNvSpPr>
          <p:nvPr>
            <p:ph type="sldNum" sz="quarter" idx="12"/>
          </p:nvPr>
        </p:nvSpPr>
        <p:spPr/>
        <p:txBody>
          <a:bodyPr/>
          <a:lstStyle/>
          <a:p>
            <a:fld id="{72E4BC4C-E8C0-4132-A64E-B5EC5B5CF1D5}" type="slidenum">
              <a:rPr lang="en-US" smtClean="0"/>
              <a:t>18</a:t>
            </a:fld>
            <a:endParaRPr lang="en-US" dirty="0"/>
          </a:p>
        </p:txBody>
      </p:sp>
    </p:spTree>
    <p:extLst>
      <p:ext uri="{BB962C8B-B14F-4D97-AF65-F5344CB8AC3E}">
        <p14:creationId xmlns:p14="http://schemas.microsoft.com/office/powerpoint/2010/main" val="2292987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0AFD-EC24-B32C-F466-497E8C144826}"/>
              </a:ext>
            </a:extLst>
          </p:cNvPr>
          <p:cNvSpPr>
            <a:spLocks noGrp="1"/>
          </p:cNvSpPr>
          <p:nvPr>
            <p:ph type="title"/>
          </p:nvPr>
        </p:nvSpPr>
        <p:spPr/>
        <p:txBody>
          <a:bodyPr>
            <a:normAutofit fontScale="90000"/>
          </a:bodyPr>
          <a:lstStyle/>
          <a:p>
            <a:r>
              <a:rPr lang="en-US" dirty="0"/>
              <a:t>                          </a:t>
            </a:r>
            <a:r>
              <a:rPr lang="en-US" sz="2700" b="1" dirty="0">
                <a:latin typeface="Times New Roman" panose="02020603050405020304" pitchFamily="18" charset="0"/>
                <a:cs typeface="Times New Roman" panose="02020603050405020304" pitchFamily="18" charset="0"/>
              </a:rPr>
              <a:t>Alarms, Lights, Buzzers Start:</a:t>
            </a:r>
            <a:br>
              <a:rPr lang="en-US" sz="2700" b="1"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700" i="1" dirty="0">
                <a:latin typeface="Times New Roman" panose="02020603050405020304" pitchFamily="18" charset="0"/>
                <a:cs typeface="Times New Roman" panose="02020603050405020304" pitchFamily="18" charset="0"/>
              </a:rPr>
              <a:t>“It’s just a drill . . .No need to be concerned.”</a:t>
            </a:r>
          </a:p>
        </p:txBody>
      </p:sp>
      <p:sp>
        <p:nvSpPr>
          <p:cNvPr id="3" name="Content Placeholder 2">
            <a:extLst>
              <a:ext uri="{FF2B5EF4-FFF2-40B4-BE49-F238E27FC236}">
                <a16:creationId xmlns:a16="http://schemas.microsoft.com/office/drawing/2014/main" id="{E1D088F9-EDF5-9111-CADC-5768D5675B6C}"/>
              </a:ext>
            </a:extLst>
          </p:cNvPr>
          <p:cNvSpPr>
            <a:spLocks noGrp="1"/>
          </p:cNvSpPr>
          <p:nvPr>
            <p:ph sz="half" idx="1"/>
          </p:nvPr>
        </p:nvSpPr>
        <p:spPr/>
        <p:txBody>
          <a:bodyPr>
            <a:normAutofit fontScale="85000" lnSpcReduction="20000"/>
          </a:bodyPr>
          <a:lstStyle/>
          <a:p>
            <a:pPr marL="0" indent="0">
              <a:buNone/>
            </a:pPr>
            <a:endParaRPr lang="en-US" dirty="0"/>
          </a:p>
          <a:p>
            <a:r>
              <a:rPr lang="en-US" i="1" dirty="0"/>
              <a:t>“Is that smoke I smell?”</a:t>
            </a:r>
          </a:p>
          <a:p>
            <a:endParaRPr lang="en-US" dirty="0"/>
          </a:p>
          <a:p>
            <a:r>
              <a:rPr lang="en-US" i="1" dirty="0"/>
              <a:t>“Where/how do I get out?”</a:t>
            </a:r>
          </a:p>
          <a:p>
            <a:endParaRPr lang="en-US" dirty="0"/>
          </a:p>
          <a:p>
            <a:r>
              <a:rPr lang="en-US" i="1" dirty="0"/>
              <a:t>“Who else is in harm’s way?”</a:t>
            </a:r>
          </a:p>
          <a:p>
            <a:endParaRPr lang="en-US" dirty="0"/>
          </a:p>
          <a:p>
            <a:r>
              <a:rPr lang="en-US" i="1" dirty="0"/>
              <a:t>“Is this my day or evening class?”</a:t>
            </a:r>
          </a:p>
          <a:p>
            <a:endParaRPr lang="en-US" dirty="0"/>
          </a:p>
          <a:p>
            <a:r>
              <a:rPr lang="en-US" i="1" dirty="0"/>
              <a:t>“I’m in the bathroom, what’s up?”</a:t>
            </a:r>
          </a:p>
          <a:p>
            <a:endParaRPr lang="en-US" dirty="0"/>
          </a:p>
          <a:p>
            <a:endParaRPr lang="en-US" dirty="0"/>
          </a:p>
        </p:txBody>
      </p:sp>
      <p:sp>
        <p:nvSpPr>
          <p:cNvPr id="4" name="Content Placeholder 3">
            <a:extLst>
              <a:ext uri="{FF2B5EF4-FFF2-40B4-BE49-F238E27FC236}">
                <a16:creationId xmlns:a16="http://schemas.microsoft.com/office/drawing/2014/main" id="{F6CCED5C-A71A-B275-ED24-DCA6121B0DEC}"/>
              </a:ext>
            </a:extLst>
          </p:cNvPr>
          <p:cNvSpPr>
            <a:spLocks noGrp="1"/>
          </p:cNvSpPr>
          <p:nvPr>
            <p:ph sz="half" idx="2"/>
          </p:nvPr>
        </p:nvSpPr>
        <p:spPr/>
        <p:txBody>
          <a:bodyPr>
            <a:normAutofit fontScale="85000" lnSpcReduction="20000"/>
          </a:bodyPr>
          <a:lstStyle/>
          <a:p>
            <a:endParaRPr lang="en-US" dirty="0"/>
          </a:p>
          <a:p>
            <a:r>
              <a:rPr lang="en-US" i="1" dirty="0"/>
              <a:t>“Why sounds of running feet?”</a:t>
            </a:r>
          </a:p>
          <a:p>
            <a:endParaRPr lang="en-US" dirty="0"/>
          </a:p>
          <a:p>
            <a:r>
              <a:rPr lang="en-US" i="1" dirty="0"/>
              <a:t>“Desks knocked over.”</a:t>
            </a:r>
          </a:p>
          <a:p>
            <a:endParaRPr lang="en-US" dirty="0"/>
          </a:p>
          <a:p>
            <a:r>
              <a:rPr lang="en-US" i="1" dirty="0"/>
              <a:t>“Not sure which way to go.”</a:t>
            </a:r>
          </a:p>
          <a:p>
            <a:endParaRPr lang="en-US" dirty="0"/>
          </a:p>
          <a:p>
            <a:r>
              <a:rPr lang="en-US" i="1" dirty="0"/>
              <a:t>“Everyone is just running.”</a:t>
            </a:r>
          </a:p>
          <a:p>
            <a:pPr marL="0" indent="0">
              <a:buNone/>
            </a:pPr>
            <a:endParaRPr lang="en-US" i="1" dirty="0"/>
          </a:p>
          <a:p>
            <a:r>
              <a:rPr lang="en-US" i="1" dirty="0"/>
              <a:t>“Some are screaming for help, </a:t>
            </a:r>
          </a:p>
          <a:p>
            <a:pPr marL="0" indent="0">
              <a:buNone/>
            </a:pPr>
            <a:r>
              <a:rPr lang="en-US" i="1" dirty="0"/>
              <a:t>   but I can’t see them.”</a:t>
            </a:r>
          </a:p>
          <a:p>
            <a:endParaRPr lang="en-US" dirty="0"/>
          </a:p>
        </p:txBody>
      </p:sp>
    </p:spTree>
    <p:extLst>
      <p:ext uri="{BB962C8B-B14F-4D97-AF65-F5344CB8AC3E}">
        <p14:creationId xmlns:p14="http://schemas.microsoft.com/office/powerpoint/2010/main" val="65041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4361-2F66-AD37-56F1-2A41F49EFB13}"/>
              </a:ext>
            </a:extLst>
          </p:cNvPr>
          <p:cNvSpPr>
            <a:spLocks noGrp="1"/>
          </p:cNvSpPr>
          <p:nvPr>
            <p:ph type="title"/>
          </p:nvPr>
        </p:nvSpPr>
        <p:spPr/>
        <p:txBody>
          <a:bodyPr>
            <a:normAutofit/>
          </a:bodyPr>
          <a:lstStyle/>
          <a:p>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no higher goal for quality than </a:t>
            </a:r>
            <a:b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protection of the public’s safety, health, and welfare.</a:t>
            </a:r>
            <a:b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A5648C-6E8E-C7D9-4A9C-BD479A11032B}"/>
              </a:ext>
            </a:extLst>
          </p:cNvPr>
          <p:cNvSpPr>
            <a:spLocks noGrp="1"/>
          </p:cNvSpPr>
          <p:nvPr>
            <p:ph idx="1"/>
          </p:nvPr>
        </p:nvSpPr>
        <p:spPr>
          <a:xfrm>
            <a:off x="838200" y="1409700"/>
            <a:ext cx="10515600" cy="5083175"/>
          </a:xfrm>
        </p:spPr>
        <p:txBody>
          <a:bodyPr>
            <a:normAutofit/>
          </a:bodyPr>
          <a:lstStyle/>
          <a:p>
            <a:pPr marL="0" marR="0">
              <a:lnSpc>
                <a:spcPct val="100000"/>
              </a:lnSpc>
              <a:spcBef>
                <a:spcPts val="0"/>
              </a:spcBef>
              <a:spcAft>
                <a:spcPts val="800"/>
              </a:spcAft>
            </a:pP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“Fire Evacuation Safety”</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programs at large institutions, private and public sector, have applied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“Common Sense”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along with their compliance to code and regulatory requirements. Their programs are based on meeting appropriate governmental, insurance company, and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“Design For Safety”</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requirements, codes, and protocols.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After reviewing unrelated cases wherein construction site accidents and fatalities occurred, it became clear that compliance with the laws, regulations, and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“Design For Safety”</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protocols were necessary, but inadequate.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 will present and discuss why, in the year 2023 and beyond in a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“World of Uncertainty,”</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 need to re-engineer our focus for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“Fire Evacuation Safety”</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using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“Un-common Sense,”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based on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“Prevention Through Collaboration.™”</a:t>
            </a:r>
          </a:p>
          <a:p>
            <a:pPr marL="0" marR="0">
              <a:lnSpc>
                <a:spcPct val="100000"/>
              </a:lnSpc>
              <a:spcBef>
                <a:spcPts val="0"/>
              </a:spcBef>
              <a:spcAft>
                <a:spcPts val="800"/>
              </a:spcAft>
            </a:pPr>
            <a:endParaRPr lang="en-US" sz="2000" i="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spcAft>
                <a:spcPts val="800"/>
              </a:spcAft>
            </a:pPr>
            <a:endPar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2159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904D-19A2-E65B-E3E1-E7E1A97D7DF4}"/>
              </a:ext>
            </a:extLst>
          </p:cNvPr>
          <p:cNvSpPr>
            <a:spLocks noGrp="1"/>
          </p:cNvSpPr>
          <p:nvPr>
            <p:ph type="title"/>
          </p:nvPr>
        </p:nvSpPr>
        <p:spPr/>
        <p:txBody>
          <a:bodyPr>
            <a:normAutofit/>
          </a:bodyPr>
          <a:lstStyle/>
          <a:p>
            <a:pPr marL="457200" indent="-457200">
              <a:buFont typeface="Arial" panose="020B0604020202020204" pitchFamily="34" charset="0"/>
              <a:buChar char="•"/>
            </a:pPr>
            <a:r>
              <a:rPr lang="en-US" sz="2800" b="1" i="0" dirty="0">
                <a:solidFill>
                  <a:srgbClr val="333333"/>
                </a:solidFill>
                <a:effectLst/>
                <a:latin typeface="Times New Roman" panose="02020603050405020304" pitchFamily="18" charset="0"/>
                <a:cs typeface="Times New Roman" panose="02020603050405020304" pitchFamily="18" charset="0"/>
              </a:rPr>
              <a:t>UT, Austin, Texas: Evacuation Training</a:t>
            </a:r>
            <a:br>
              <a:rPr lang="en-US" b="1" i="0" dirty="0">
                <a:solidFill>
                  <a:srgbClr val="333333"/>
                </a:solidFill>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53A74536-B6E3-25DB-4263-C6A257284A6E}"/>
              </a:ext>
            </a:extLst>
          </p:cNvPr>
          <p:cNvSpPr>
            <a:spLocks noGrp="1"/>
          </p:cNvSpPr>
          <p:nvPr>
            <p:ph idx="1"/>
          </p:nvPr>
        </p:nvSpPr>
        <p:spPr>
          <a:xfrm>
            <a:off x="838200" y="1133475"/>
            <a:ext cx="10515600" cy="5043488"/>
          </a:xfrm>
        </p:spPr>
        <p:txBody>
          <a:bodyPr>
            <a:normAutofit fontScale="92500" lnSpcReduction="10000"/>
          </a:bodyPr>
          <a:lstStyle/>
          <a:p>
            <a:pPr algn="l"/>
            <a:r>
              <a:rPr lang="en-US" sz="2400" b="1" i="0" dirty="0">
                <a:solidFill>
                  <a:srgbClr val="333333"/>
                </a:solidFill>
                <a:effectLst/>
                <a:latin typeface="Times New Roman" panose="02020603050405020304" pitchFamily="18" charset="0"/>
                <a:cs typeface="Times New Roman" panose="02020603050405020304" pitchFamily="18" charset="0"/>
              </a:rPr>
              <a:t>Escape Plans</a:t>
            </a:r>
          </a:p>
          <a:p>
            <a:pPr algn="l">
              <a:buFont typeface="Wingdings" panose="05000000000000000000" pitchFamily="2" charset="2"/>
              <a:buChar char="ü"/>
            </a:pPr>
            <a:r>
              <a:rPr lang="en-US" sz="2400" b="0" i="0" dirty="0">
                <a:solidFill>
                  <a:srgbClr val="444444"/>
                </a:solidFill>
                <a:effectLst/>
                <a:latin typeface="Times New Roman" panose="02020603050405020304" pitchFamily="18" charset="0"/>
                <a:cs typeface="Times New Roman" panose="02020603050405020304" pitchFamily="18" charset="0"/>
              </a:rPr>
              <a:t>Because fire is a risk in every building — whether you* sleep, study, or work there — you* should always have an escape plan. You* may need to escape within a few minutes of a fire’s start, so your* safe exit depends on immediate warning from smoke alarms and advance planning of escape routes.</a:t>
            </a:r>
          </a:p>
          <a:p>
            <a:pPr algn="l"/>
            <a:r>
              <a:rPr lang="en-US" sz="2400" b="1" i="0" dirty="0">
                <a:solidFill>
                  <a:srgbClr val="444444"/>
                </a:solidFill>
                <a:effectLst/>
                <a:latin typeface="Times New Roman" panose="02020603050405020304" pitchFamily="18" charset="0"/>
                <a:cs typeface="Times New Roman" panose="02020603050405020304" pitchFamily="18" charset="0"/>
              </a:rPr>
              <a:t>Escape Plan Basics</a:t>
            </a:r>
          </a:p>
          <a:p>
            <a:pPr>
              <a:buFont typeface="Wingdings" panose="05000000000000000000" pitchFamily="2" charset="2"/>
              <a:buChar char="ü"/>
            </a:pPr>
            <a:r>
              <a:rPr lang="en-US" sz="2400" b="0" i="0" dirty="0">
                <a:solidFill>
                  <a:srgbClr val="444444"/>
                </a:solidFill>
                <a:effectLst/>
                <a:latin typeface="Times New Roman" panose="02020603050405020304" pitchFamily="18" charset="0"/>
                <a:cs typeface="Times New Roman" panose="02020603050405020304" pitchFamily="18" charset="0"/>
              </a:rPr>
              <a:t>Include two ways out of every room** in all escape plans</a:t>
            </a:r>
          </a:p>
          <a:p>
            <a:pPr marL="0" indent="0" algn="l">
              <a:buNone/>
            </a:pPr>
            <a:endParaRPr lang="en-US" sz="2400" dirty="0">
              <a:solidFill>
                <a:srgbClr val="444444"/>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ü"/>
            </a:pPr>
            <a:r>
              <a:rPr lang="en-US" sz="2400" i="1" dirty="0">
                <a:solidFill>
                  <a:srgbClr val="444444"/>
                </a:solidFill>
                <a:latin typeface="Times New Roman" panose="02020603050405020304" pitchFamily="18" charset="0"/>
                <a:cs typeface="Times New Roman" panose="02020603050405020304" pitchFamily="18" charset="0"/>
              </a:rPr>
              <a:t>“You” </a:t>
            </a:r>
            <a:r>
              <a:rPr lang="en-US" sz="2400" dirty="0">
                <a:solidFill>
                  <a:srgbClr val="444444"/>
                </a:solidFill>
                <a:latin typeface="Times New Roman" panose="02020603050405020304" pitchFamily="18" charset="0"/>
                <a:cs typeface="Times New Roman" panose="02020603050405020304" pitchFamily="18" charset="0"/>
              </a:rPr>
              <a:t>includes students who may not understand the escape plan, do not speak English, may be handicapped, somewhat disabled.</a:t>
            </a:r>
          </a:p>
          <a:p>
            <a:pPr algn="l">
              <a:buFont typeface="Wingdings" panose="05000000000000000000" pitchFamily="2" charset="2"/>
              <a:buChar char="ü"/>
            </a:pPr>
            <a:endParaRPr lang="en-US" sz="2400" dirty="0">
              <a:solidFill>
                <a:srgbClr val="444444"/>
              </a:solidFill>
              <a:latin typeface="Times New Roman" panose="02020603050405020304" pitchFamily="18" charset="0"/>
              <a:cs typeface="Times New Roman" panose="02020603050405020304" pitchFamily="18" charset="0"/>
            </a:endParaRPr>
          </a:p>
          <a:p>
            <a:pPr marL="0" indent="0" algn="l">
              <a:buNone/>
            </a:pPr>
            <a:r>
              <a:rPr lang="en-US" sz="2400" dirty="0">
                <a:solidFill>
                  <a:srgbClr val="444444"/>
                </a:solidFill>
                <a:latin typeface="Times New Roman" panose="02020603050405020304" pitchFamily="18" charset="0"/>
                <a:cs typeface="Times New Roman" panose="02020603050405020304" pitchFamily="18" charset="0"/>
              </a:rPr>
              <a:t>** If located in a series of basement-level classrooms, </a:t>
            </a:r>
            <a:r>
              <a:rPr lang="en-US" sz="2400" i="1" dirty="0">
                <a:solidFill>
                  <a:srgbClr val="444444"/>
                </a:solidFill>
                <a:latin typeface="Times New Roman" panose="02020603050405020304" pitchFamily="18" charset="0"/>
                <a:cs typeface="Times New Roman" panose="02020603050405020304" pitchFamily="18" charset="0"/>
              </a:rPr>
              <a:t>“Escaping” </a:t>
            </a:r>
            <a:r>
              <a:rPr lang="en-US" sz="2400" dirty="0">
                <a:solidFill>
                  <a:srgbClr val="444444"/>
                </a:solidFill>
                <a:latin typeface="Times New Roman" panose="02020603050405020304" pitchFamily="18" charset="0"/>
                <a:cs typeface="Times New Roman" panose="02020603050405020304" pitchFamily="18" charset="0"/>
              </a:rPr>
              <a:t>a room is necessary but</a:t>
            </a:r>
          </a:p>
          <a:p>
            <a:pPr marL="0" indent="0" algn="l">
              <a:buNone/>
            </a:pPr>
            <a:r>
              <a:rPr lang="en-US" sz="2400" dirty="0">
                <a:solidFill>
                  <a:srgbClr val="444444"/>
                </a:solidFill>
                <a:latin typeface="Times New Roman" panose="02020603050405020304" pitchFamily="18" charset="0"/>
                <a:cs typeface="Times New Roman" panose="02020603050405020304" pitchFamily="18" charset="0"/>
              </a:rPr>
              <a:t>     not even close to enough!</a:t>
            </a:r>
          </a:p>
          <a:p>
            <a:pPr algn="l">
              <a:buFont typeface="Arial" panose="020B0604020202020204" pitchFamily="34" charset="0"/>
              <a:buChar char="•"/>
            </a:pPr>
            <a:r>
              <a:rPr lang="en-US" sz="1400" b="0" i="0" dirty="0">
                <a:solidFill>
                  <a:srgbClr val="444444"/>
                </a:solidFill>
                <a:effectLst/>
                <a:latin typeface="Times New Roman" panose="02020603050405020304" pitchFamily="18" charset="0"/>
                <a:cs typeface="Times New Roman" panose="02020603050405020304" pitchFamily="18" charset="0"/>
                <a:hlinkClick r:id="rId2"/>
              </a:rPr>
              <a:t>https://fireprevention.utexas.edu/</a:t>
            </a:r>
            <a:endParaRPr lang="en-US" sz="1400" b="0" i="0" dirty="0">
              <a:solidFill>
                <a:srgbClr val="444444"/>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endParaRPr lang="en-US" sz="2400" dirty="0">
              <a:solidFill>
                <a:srgbClr val="444444"/>
              </a:solidFill>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endParaRPr lang="en-US" sz="2400" b="0" i="0" dirty="0">
              <a:solidFill>
                <a:srgbClr val="444444"/>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0724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9A785-780B-4441-F63F-5BEDBE781FFA}"/>
              </a:ext>
            </a:extLst>
          </p:cNvPr>
          <p:cNvSpPr>
            <a:spLocks noGrp="1"/>
          </p:cNvSpPr>
          <p:nvPr>
            <p:ph type="title"/>
          </p:nvPr>
        </p:nvSpPr>
        <p:spPr>
          <a:xfrm>
            <a:off x="838200" y="365126"/>
            <a:ext cx="10515600" cy="65405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6581BD1-FFAF-1F67-3059-0EF87F308982}"/>
              </a:ext>
            </a:extLst>
          </p:cNvPr>
          <p:cNvSpPr>
            <a:spLocks noGrp="1"/>
          </p:cNvSpPr>
          <p:nvPr>
            <p:ph idx="1"/>
          </p:nvPr>
        </p:nvSpPr>
        <p:spPr>
          <a:xfrm>
            <a:off x="838200" y="365126"/>
            <a:ext cx="10515600" cy="6226174"/>
          </a:xfrm>
        </p:spPr>
        <p:txBody>
          <a:bodyPr>
            <a:normAutofit lnSpcReduction="10000"/>
          </a:bodyPr>
          <a:lstStyle/>
          <a:p>
            <a:pPr marL="0" marR="0">
              <a:lnSpc>
                <a:spcPct val="110000"/>
              </a:lnSpc>
              <a:spcBef>
                <a:spcPts val="1200"/>
              </a:spcBef>
              <a:spcAft>
                <a:spcPts val="600"/>
              </a:spcAft>
            </a:pPr>
            <a:r>
              <a:rPr lang="en-US" sz="2000" b="1" kern="0" dirty="0">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rPr>
              <a:t>PLAN – What are we planning to do? </a:t>
            </a:r>
          </a:p>
          <a:p>
            <a:pPr marL="0" marR="0" lvl="0" indent="0">
              <a:lnSpc>
                <a:spcPct val="110000"/>
              </a:lnSpc>
              <a:spcBef>
                <a:spcPts val="0"/>
              </a:spcBef>
              <a:spcAft>
                <a:spcPts val="600"/>
              </a:spcAft>
              <a:buNone/>
              <a:tabLst>
                <a:tab pos="4572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-What do we anticipate is going to happen? </a:t>
            </a:r>
          </a:p>
          <a:p>
            <a:pPr marL="0" marR="0" lvl="0" indent="0">
              <a:lnSpc>
                <a:spcPct val="110000"/>
              </a:lnSpc>
              <a:spcBef>
                <a:spcPts val="0"/>
              </a:spcBef>
              <a:spcAft>
                <a:spcPts val="600"/>
              </a:spcAft>
              <a:buNone/>
              <a:tabLst>
                <a:tab pos="45720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600"/>
              </a:spcAft>
              <a:buFont typeface="Symbol" panose="05050102010706020507" pitchFamily="18" charset="2"/>
              <a:buChar char=""/>
              <a:tabLst>
                <a:tab pos="457200" algn="l"/>
              </a:tabLst>
            </a:pPr>
            <a:r>
              <a:rPr lang="en-US" sz="2000" b="1" kern="0" dirty="0">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rPr>
              <a:t>DO - What happened? </a:t>
            </a:r>
          </a:p>
          <a:p>
            <a:pPr marL="0" marR="0" indent="0">
              <a:lnSpc>
                <a:spcPct val="110000"/>
              </a:lnSpc>
              <a:spcBef>
                <a:spcPts val="0"/>
              </a:spcBef>
              <a:spcAft>
                <a:spcPts val="800"/>
              </a:spcAft>
              <a:buNone/>
            </a:pP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Perform the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“Plan”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that the team has outlined above and be sure to study and document what happened along the way. </a:t>
            </a:r>
          </a:p>
          <a:p>
            <a:pPr marL="0" marR="0" indent="0">
              <a:lnSpc>
                <a:spcPct val="110000"/>
              </a:lnSpc>
              <a:spcBef>
                <a:spcPts val="0"/>
              </a:spcBef>
              <a:spcAft>
                <a:spcPts val="80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0000"/>
              </a:lnSpc>
              <a:spcBef>
                <a:spcPts val="1200"/>
              </a:spcBef>
              <a:spcAft>
                <a:spcPts val="600"/>
              </a:spcAft>
            </a:pPr>
            <a:r>
              <a:rPr lang="en-US" sz="2000" b="1" kern="0" dirty="0">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rPr>
              <a:t>STUDY – What did we learn? </a:t>
            </a:r>
          </a:p>
          <a:p>
            <a:pPr marL="0" marR="0" indent="0">
              <a:lnSpc>
                <a:spcPct val="11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-Compare baseline data to the data we collected from our experiment.</a:t>
            </a:r>
          </a:p>
          <a:p>
            <a:pPr marL="0" marR="0" indent="0">
              <a:lnSpc>
                <a:spcPct val="110000"/>
              </a:lnSpc>
              <a:spcBef>
                <a:spcPts val="0"/>
              </a:spcBef>
              <a:spcAft>
                <a:spcPts val="80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0000"/>
              </a:lnSpc>
              <a:spcBef>
                <a:spcPts val="1200"/>
              </a:spcBef>
              <a:spcAft>
                <a:spcPts val="600"/>
              </a:spcAft>
            </a:pPr>
            <a:r>
              <a:rPr lang="en-US" sz="2000" b="1" kern="0" dirty="0">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rPr>
              <a:t>ACT – What’s next? </a:t>
            </a:r>
          </a:p>
          <a:p>
            <a:pPr marL="0" marR="0" indent="0">
              <a:lnSpc>
                <a:spcPct val="11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-Given the results of the experiment, what will the team do next? </a:t>
            </a:r>
          </a:p>
          <a:p>
            <a:pPr marL="0" marR="0" lvl="0" indent="0">
              <a:lnSpc>
                <a:spcPct val="110000"/>
              </a:lnSpc>
              <a:spcBef>
                <a:spcPts val="0"/>
              </a:spcBef>
              <a:spcAft>
                <a:spcPts val="600"/>
              </a:spcAft>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endParaRPr>
          </a:p>
          <a:p>
            <a:pPr marL="0" marR="0" lvl="0" indent="0">
              <a:lnSpc>
                <a:spcPct val="110000"/>
              </a:lnSpc>
              <a:spcBef>
                <a:spcPts val="0"/>
              </a:spcBef>
              <a:spcAft>
                <a:spcPts val="600"/>
              </a:spcAft>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endParaRPr>
          </a:p>
          <a:p>
            <a:pPr marL="0" marR="0" lvl="0" indent="0">
              <a:lnSpc>
                <a:spcPct val="110000"/>
              </a:lnSpc>
              <a:spcBef>
                <a:spcPts val="0"/>
              </a:spcBef>
              <a:spcAft>
                <a:spcPts val="600"/>
              </a:spcAft>
              <a:buNone/>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https://www.healthteamworks.org/resource/pdsa-worksheet-template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0000"/>
              </a:lnSpc>
              <a:spcBef>
                <a:spcPts val="0"/>
              </a:spcBef>
              <a:spcAft>
                <a:spcPts val="600"/>
              </a:spcAft>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78100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8BC4-98D0-692B-33E6-14245F2CABB9}"/>
              </a:ext>
            </a:extLst>
          </p:cNvPr>
          <p:cNvSpPr>
            <a:spLocks noGrp="1"/>
          </p:cNvSpPr>
          <p:nvPr>
            <p:ph type="title"/>
          </p:nvPr>
        </p:nvSpPr>
        <p:spPr>
          <a:xfrm>
            <a:off x="640080" y="325369"/>
            <a:ext cx="4368602" cy="1956841"/>
          </a:xfrm>
        </p:spPr>
        <p:txBody>
          <a:bodyPr anchor="b">
            <a:normAutofit/>
          </a:bodyPr>
          <a:lstStyle/>
          <a:p>
            <a:r>
              <a:rPr lang="en-US" sz="3200" b="1" i="1" dirty="0">
                <a:latin typeface="Times New Roman" panose="02020603050405020304" pitchFamily="18" charset="0"/>
                <a:cs typeface="Times New Roman" panose="02020603050405020304" pitchFamily="18" charset="0"/>
              </a:rPr>
              <a:t>   </a:t>
            </a:r>
            <a:br>
              <a:rPr lang="en-US" sz="3200" b="1" i="1" dirty="0">
                <a:latin typeface="Times New Roman" panose="02020603050405020304" pitchFamily="18" charset="0"/>
                <a:cs typeface="Times New Roman" panose="02020603050405020304" pitchFamily="18" charset="0"/>
              </a:rPr>
            </a:br>
            <a:r>
              <a:rPr lang="en-US" sz="3200" b="1" i="1" dirty="0">
                <a:latin typeface="Times New Roman" panose="02020603050405020304" pitchFamily="18" charset="0"/>
                <a:cs typeface="Times New Roman" panose="02020603050405020304" pitchFamily="18" charset="0"/>
              </a:rPr>
              <a:t>    Prevention Through</a:t>
            </a:r>
            <a:br>
              <a:rPr lang="en-US" sz="3200" b="1" i="1" dirty="0">
                <a:latin typeface="Times New Roman" panose="02020603050405020304" pitchFamily="18" charset="0"/>
                <a:cs typeface="Times New Roman" panose="02020603050405020304" pitchFamily="18" charset="0"/>
              </a:rPr>
            </a:br>
            <a:r>
              <a:rPr lang="en-US" sz="3200" b="1" i="1" dirty="0">
                <a:latin typeface="Times New Roman" panose="02020603050405020304" pitchFamily="18" charset="0"/>
                <a:cs typeface="Times New Roman" panose="02020603050405020304" pitchFamily="18" charset="0"/>
              </a:rPr>
              <a:t>       Collaboration</a:t>
            </a: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a:t>
            </a:r>
            <a:br>
              <a:rPr lang="en-US" sz="3200" dirty="0"/>
            </a:br>
            <a:endParaRPr lang="en-US" sz="3200" dirty="0"/>
          </a:p>
        </p:txBody>
      </p:sp>
      <p:sp>
        <p:nvSpPr>
          <p:cNvPr id="9" name="Content Placeholder 8">
            <a:extLst>
              <a:ext uri="{FF2B5EF4-FFF2-40B4-BE49-F238E27FC236}">
                <a16:creationId xmlns:a16="http://schemas.microsoft.com/office/drawing/2014/main" id="{2897F065-30A3-CD54-5B1D-46C425F2D72C}"/>
              </a:ext>
            </a:extLst>
          </p:cNvPr>
          <p:cNvSpPr>
            <a:spLocks noGrp="1"/>
          </p:cNvSpPr>
          <p:nvPr>
            <p:ph idx="1"/>
          </p:nvPr>
        </p:nvSpPr>
        <p:spPr>
          <a:xfrm>
            <a:off x="640080" y="2872899"/>
            <a:ext cx="4368602" cy="3320668"/>
          </a:xfrm>
        </p:spPr>
        <p:txBody>
          <a:bodyPr>
            <a:normAutofit/>
          </a:bodyPr>
          <a:lstStyle/>
          <a:p>
            <a:endParaRPr lang="en-US" sz="2200" dirty="0"/>
          </a:p>
          <a:p>
            <a:r>
              <a:rPr lang="en-US" sz="2200" b="1" dirty="0">
                <a:latin typeface="Times New Roman" panose="02020603050405020304" pitchFamily="18" charset="0"/>
                <a:cs typeface="Times New Roman" panose="02020603050405020304" pitchFamily="18" charset="0"/>
              </a:rPr>
              <a:t>Interdisciplinary Collaboration,</a:t>
            </a:r>
          </a:p>
          <a:p>
            <a:pPr marL="0" indent="0">
              <a:buNone/>
            </a:pPr>
            <a:r>
              <a:rPr lang="en-US" sz="2200" b="1" dirty="0">
                <a:latin typeface="Times New Roman" panose="02020603050405020304" pitchFamily="18" charset="0"/>
                <a:cs typeface="Times New Roman" panose="02020603050405020304" pitchFamily="18" charset="0"/>
              </a:rPr>
              <a:t> Cooperation, and Communication </a:t>
            </a:r>
          </a:p>
          <a:p>
            <a:pPr marL="0" indent="0">
              <a:buNone/>
            </a:pPr>
            <a:r>
              <a:rPr lang="en-US" sz="2200" b="1" dirty="0">
                <a:latin typeface="Times New Roman" panose="02020603050405020304" pitchFamily="18" charset="0"/>
                <a:cs typeface="Times New Roman" panose="02020603050405020304" pitchFamily="18" charset="0"/>
              </a:rPr>
              <a:t>Within and Across Multiple</a:t>
            </a:r>
          </a:p>
          <a:p>
            <a:pPr marL="0" indent="0">
              <a:buNone/>
            </a:pPr>
            <a:r>
              <a:rPr lang="en-US" sz="2200" b="1" dirty="0">
                <a:latin typeface="Times New Roman" panose="02020603050405020304" pitchFamily="18" charset="0"/>
                <a:cs typeface="Times New Roman" panose="02020603050405020304" pitchFamily="18" charset="0"/>
              </a:rPr>
              <a:t> Management &amp; Agency </a:t>
            </a:r>
          </a:p>
          <a:p>
            <a:pPr marL="0" indent="0">
              <a:buNone/>
            </a:pPr>
            <a:r>
              <a:rPr lang="en-US" sz="2200" b="1" dirty="0">
                <a:latin typeface="Times New Roman" panose="02020603050405020304" pitchFamily="18" charset="0"/>
                <a:cs typeface="Times New Roman" panose="02020603050405020304" pitchFamily="18" charset="0"/>
              </a:rPr>
              <a:t> Boundaries</a:t>
            </a:r>
            <a:r>
              <a:rPr lang="en-US" sz="2200" dirty="0">
                <a:latin typeface="Times New Roman" panose="02020603050405020304" pitchFamily="18" charset="0"/>
                <a:cs typeface="Times New Roman" panose="02020603050405020304" pitchFamily="18" charset="0"/>
              </a:rPr>
              <a:t>.</a:t>
            </a:r>
          </a:p>
        </p:txBody>
      </p:sp>
      <p:pic>
        <p:nvPicPr>
          <p:cNvPr id="5" name="Content Placeholder 6" descr="A picture containing text, compact disk, circle, data storage device&#10;&#10;Description automatically generated">
            <a:extLst>
              <a:ext uri="{FF2B5EF4-FFF2-40B4-BE49-F238E27FC236}">
                <a16:creationId xmlns:a16="http://schemas.microsoft.com/office/drawing/2014/main" id="{47DA7ACE-E23E-71BD-88A5-C7D4F7DB6D24}"/>
              </a:ext>
            </a:extLst>
          </p:cNvPr>
          <p:cNvPicPr>
            <a:picLocks noChangeAspect="1"/>
          </p:cNvPicPr>
          <p:nvPr/>
        </p:nvPicPr>
        <p:blipFill rotWithShape="1">
          <a:blip r:embed="rId3"/>
          <a:srcRect t="801" r="-2" b="-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1163329C-9277-CEA7-5423-43304DADD946}"/>
              </a:ext>
            </a:extLst>
          </p:cNvPr>
          <p:cNvSpPr>
            <a:spLocks noGrp="1"/>
          </p:cNvSpPr>
          <p:nvPr>
            <p:ph type="sldNum" sz="quarter" idx="12"/>
          </p:nvPr>
        </p:nvSpPr>
        <p:spPr>
          <a:xfrm>
            <a:off x="10439400" y="6356350"/>
            <a:ext cx="914400" cy="365125"/>
          </a:xfrm>
        </p:spPr>
        <p:txBody>
          <a:bodyPr>
            <a:normAutofit/>
          </a:bodyPr>
          <a:lstStyle/>
          <a:p>
            <a:pPr>
              <a:spcAft>
                <a:spcPts val="600"/>
              </a:spcAft>
            </a:pPr>
            <a:fld id="{72E4BC4C-E8C0-4132-A64E-B5EC5B5CF1D5}" type="slidenum">
              <a:rPr lang="en-US">
                <a:solidFill>
                  <a:srgbClr val="FFFFFF"/>
                </a:solidFill>
              </a:rPr>
              <a:pPr>
                <a:spcAft>
                  <a:spcPts val="600"/>
                </a:spcAft>
              </a:pPr>
              <a:t>22</a:t>
            </a:fld>
            <a:endParaRPr lang="en-US" dirty="0">
              <a:solidFill>
                <a:srgbClr val="FFFFFF"/>
              </a:solidFill>
            </a:endParaRPr>
          </a:p>
        </p:txBody>
      </p:sp>
    </p:spTree>
    <p:extLst>
      <p:ext uri="{BB962C8B-B14F-4D97-AF65-F5344CB8AC3E}">
        <p14:creationId xmlns:p14="http://schemas.microsoft.com/office/powerpoint/2010/main" val="2967694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CD276-FF87-88A6-1F46-DB96C8636B90}"/>
              </a:ext>
            </a:extLst>
          </p:cNvPr>
          <p:cNvSpPr>
            <a:spLocks noGrp="1"/>
          </p:cNvSpPr>
          <p:nvPr>
            <p:ph type="title"/>
          </p:nvPr>
        </p:nvSpPr>
        <p:spPr/>
        <p:txBody>
          <a:bodyPr>
            <a:normAutofit/>
          </a:bodyPr>
          <a:lstStyle/>
          <a:p>
            <a:r>
              <a:rPr lang="en-US" dirty="0"/>
              <a:t>                              </a:t>
            </a:r>
            <a:r>
              <a:rPr lang="en-US"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69E08D6B-AD54-C2A1-5BF0-03B995BBA4AF}"/>
              </a:ext>
            </a:extLst>
          </p:cNvPr>
          <p:cNvSpPr>
            <a:spLocks noGrp="1"/>
          </p:cNvSpPr>
          <p:nvPr>
            <p:ph idx="1"/>
          </p:nvPr>
        </p:nvSpPr>
        <p:spPr>
          <a:xfrm>
            <a:off x="838200" y="1285876"/>
            <a:ext cx="10515600" cy="5435600"/>
          </a:xfrm>
        </p:spPr>
        <p:txBody>
          <a:bodyPr>
            <a:normAutofit fontScale="85000" lnSpcReduction="20000"/>
          </a:bodyPr>
          <a:lstStyle/>
          <a:p>
            <a:endParaRPr lang="en-US" dirty="0"/>
          </a:p>
          <a:p>
            <a:pPr marL="0" indent="0">
              <a:buNone/>
            </a:pPr>
            <a:r>
              <a:rPr lang="en-US" b="1"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STOP </a:t>
            </a:r>
            <a:r>
              <a:rPr lang="en-US" sz="2700" b="1" dirty="0">
                <a:latin typeface="Times New Roman" panose="02020603050405020304" pitchFamily="18" charset="0"/>
                <a:cs typeface="Times New Roman" panose="02020603050405020304" pitchFamily="18" charset="0"/>
                <a:sym typeface="Wingdings" panose="05000000000000000000" pitchFamily="2" charset="2"/>
              </a:rPr>
              <a:t>    </a:t>
            </a:r>
            <a:r>
              <a:rPr lang="en-US" sz="2700" b="1" dirty="0">
                <a:latin typeface="Times New Roman" panose="02020603050405020304" pitchFamily="18" charset="0"/>
                <a:cs typeface="Times New Roman" panose="02020603050405020304" pitchFamily="18" charset="0"/>
              </a:rPr>
              <a:t>THINK </a:t>
            </a:r>
            <a:r>
              <a:rPr lang="en-US" sz="2700" b="1" dirty="0">
                <a:latin typeface="Times New Roman" panose="02020603050405020304" pitchFamily="18" charset="0"/>
                <a:cs typeface="Times New Roman" panose="02020603050405020304" pitchFamily="18" charset="0"/>
                <a:sym typeface="Wingdings" panose="05000000000000000000" pitchFamily="2" charset="2"/>
              </a:rPr>
              <a:t>    </a:t>
            </a:r>
            <a:r>
              <a:rPr lang="en-US" sz="2700" b="1" dirty="0">
                <a:latin typeface="Times New Roman" panose="02020603050405020304" pitchFamily="18" charset="0"/>
                <a:cs typeface="Times New Roman" panose="02020603050405020304" pitchFamily="18" charset="0"/>
              </a:rPr>
              <a:t>CONNECT</a:t>
            </a:r>
          </a:p>
          <a:p>
            <a:r>
              <a:rPr lang="en-US" sz="3200" b="1" dirty="0"/>
              <a:t>Stop</a:t>
            </a:r>
            <a:r>
              <a:rPr lang="en-US" b="1" dirty="0"/>
              <a:t>: </a:t>
            </a:r>
            <a:r>
              <a:rPr lang="en-US" dirty="0"/>
              <a:t>Make time to understand the risks and how to </a:t>
            </a:r>
          </a:p>
          <a:p>
            <a:pPr marL="0" indent="0">
              <a:buNone/>
            </a:pPr>
            <a:r>
              <a:rPr lang="en-US" dirty="0"/>
              <a:t>               spot potential problems. </a:t>
            </a:r>
          </a:p>
          <a:p>
            <a:r>
              <a:rPr lang="en-US" sz="3200" b="1" dirty="0"/>
              <a:t>Think</a:t>
            </a:r>
            <a:r>
              <a:rPr lang="en-US" dirty="0"/>
              <a:t>: Watch for warning signs and consider how your actions </a:t>
            </a:r>
          </a:p>
          <a:p>
            <a:pPr marL="0" indent="0">
              <a:buNone/>
            </a:pPr>
            <a:r>
              <a:rPr lang="en-US" dirty="0"/>
              <a:t>                could impact safety. </a:t>
            </a:r>
          </a:p>
          <a:p>
            <a:r>
              <a:rPr lang="en-US" sz="3200" b="1" dirty="0"/>
              <a:t>Connect</a:t>
            </a:r>
            <a:r>
              <a:rPr lang="en-US" dirty="0"/>
              <a:t>: Enjoy your interdisciplinary relationships with greater</a:t>
            </a:r>
          </a:p>
          <a:p>
            <a:pPr marL="0" indent="0">
              <a:buNone/>
            </a:pPr>
            <a:r>
              <a:rPr lang="en-US" dirty="0"/>
              <a:t>                      confidence, knowing you’ve taken the right steps to </a:t>
            </a:r>
          </a:p>
          <a:p>
            <a:pPr marL="0" indent="0">
              <a:buNone/>
            </a:pPr>
            <a:r>
              <a:rPr lang="en-US" dirty="0"/>
              <a:t>                      assure safety during fire evacuation.</a:t>
            </a:r>
          </a:p>
          <a:p>
            <a:pPr marL="0" indent="0">
              <a:buNone/>
            </a:pPr>
            <a:endParaRPr lang="en-US" dirty="0"/>
          </a:p>
          <a:p>
            <a:pPr marL="0" indent="0">
              <a:buNone/>
            </a:pPr>
            <a:r>
              <a:rPr lang="en-US" sz="1900" dirty="0"/>
              <a:t>                                                  </a:t>
            </a:r>
            <a:r>
              <a:rPr lang="en-US" sz="2600" b="1" dirty="0">
                <a:latin typeface="Times New Roman" panose="02020603050405020304" pitchFamily="18" charset="0"/>
                <a:cs typeface="Times New Roman" panose="02020603050405020304" pitchFamily="18" charset="0"/>
              </a:rPr>
              <a:t>&lt;&gt;Going Beyond Meeting Code Requirements  </a:t>
            </a:r>
          </a:p>
          <a:p>
            <a:pPr marL="0" indent="0">
              <a:buNone/>
            </a:pPr>
            <a:r>
              <a:rPr lang="en-US" sz="2600" b="1" dirty="0">
                <a:latin typeface="Times New Roman" panose="02020603050405020304" pitchFamily="18" charset="0"/>
                <a:cs typeface="Times New Roman" panose="02020603050405020304" pitchFamily="18" charset="0"/>
              </a:rPr>
              <a:t>                                         To Assure Buildings Are A Safer Place&lt;&gt;</a:t>
            </a:r>
          </a:p>
          <a:p>
            <a:pPr marL="0" indent="0">
              <a:buNone/>
            </a:pPr>
            <a:r>
              <a:rPr lang="en-US" sz="1700" b="1" dirty="0">
                <a:latin typeface="Times New Roman" panose="02020603050405020304" pitchFamily="18" charset="0"/>
                <a:cs typeface="Times New Roman" panose="02020603050405020304" pitchFamily="18" charset="0"/>
              </a:rPr>
              <a:t>                                                                                                                                                                                     ©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13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300"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FE1653F-31A0-02A6-43BF-D6D79E653E6F}"/>
              </a:ext>
            </a:extLst>
          </p:cNvPr>
          <p:cNvSpPr>
            <a:spLocks noGrp="1"/>
          </p:cNvSpPr>
          <p:nvPr>
            <p:ph type="sldNum" sz="quarter" idx="12"/>
          </p:nvPr>
        </p:nvSpPr>
        <p:spPr/>
        <p:txBody>
          <a:bodyPr/>
          <a:lstStyle/>
          <a:p>
            <a:fld id="{72E4BC4C-E8C0-4132-A64E-B5EC5B5CF1D5}" type="slidenum">
              <a:rPr lang="en-US" smtClean="0"/>
              <a:t>23</a:t>
            </a:fld>
            <a:endParaRPr lang="en-US" dirty="0"/>
          </a:p>
        </p:txBody>
      </p:sp>
    </p:spTree>
    <p:extLst>
      <p:ext uri="{BB962C8B-B14F-4D97-AF65-F5344CB8AC3E}">
        <p14:creationId xmlns:p14="http://schemas.microsoft.com/office/powerpoint/2010/main" val="4285949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FDD18-F3DA-DF46-7CB3-0159802F004B}"/>
              </a:ext>
            </a:extLst>
          </p:cNvPr>
          <p:cNvSpPr>
            <a:spLocks noGrp="1"/>
          </p:cNvSpPr>
          <p:nvPr>
            <p:ph type="ctrTitle"/>
          </p:nvPr>
        </p:nvSpPr>
        <p:spPr>
          <a:xfrm>
            <a:off x="1524000" y="333631"/>
            <a:ext cx="9144000" cy="978975"/>
          </a:xfrm>
        </p:spPr>
        <p:txBody>
          <a:bodyPr>
            <a:normAutofit fontScale="90000"/>
          </a:bodyPr>
          <a:lstStyle/>
          <a:p>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A </a:t>
            </a:r>
            <a:r>
              <a:rPr lang="en-US" sz="3600" b="1" i="1" dirty="0">
                <a:latin typeface="Times New Roman" panose="02020603050405020304" pitchFamily="18" charset="0"/>
                <a:cs typeface="Times New Roman" panose="02020603050405020304" pitchFamily="18" charset="0"/>
              </a:rPr>
              <a:t>“CALL-TO-ACTION” </a:t>
            </a:r>
            <a:r>
              <a:rPr lang="en-US" sz="3600" b="1" dirty="0">
                <a:latin typeface="Times New Roman" panose="02020603050405020304" pitchFamily="18" charset="0"/>
                <a:cs typeface="Times New Roman" panose="02020603050405020304" pitchFamily="18" charset="0"/>
              </a:rPr>
              <a:t>PROPOSAL:</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To protect the public’s safety, health &amp; welfare.</a:t>
            </a:r>
          </a:p>
        </p:txBody>
      </p:sp>
      <p:sp>
        <p:nvSpPr>
          <p:cNvPr id="3" name="Subtitle 2">
            <a:extLst>
              <a:ext uri="{FF2B5EF4-FFF2-40B4-BE49-F238E27FC236}">
                <a16:creationId xmlns:a16="http://schemas.microsoft.com/office/drawing/2014/main" id="{38F9C5EA-A080-DDB3-174B-9CFC88E584FA}"/>
              </a:ext>
            </a:extLst>
          </p:cNvPr>
          <p:cNvSpPr>
            <a:spLocks noGrp="1"/>
          </p:cNvSpPr>
          <p:nvPr>
            <p:ph type="subTitle" idx="1"/>
          </p:nvPr>
        </p:nvSpPr>
        <p:spPr>
          <a:xfrm>
            <a:off x="988541" y="1408669"/>
            <a:ext cx="10046043" cy="5029201"/>
          </a:xfrm>
        </p:spPr>
        <p:txBody>
          <a:bodyPr>
            <a:normAutofit/>
          </a:bodyPr>
          <a:lstStyle/>
          <a:p>
            <a:r>
              <a:rPr lang="en-US" b="1" i="1" dirty="0">
                <a:solidFill>
                  <a:srgbClr val="222222"/>
                </a:solidFill>
                <a:latin typeface="comic sans ms" panose="030F0702030302020204" pitchFamily="66" charset="0"/>
              </a:rPr>
              <a:t> </a:t>
            </a:r>
          </a:p>
          <a:p>
            <a:r>
              <a:rPr lang="en-US" sz="3000" b="1" dirty="0">
                <a:latin typeface="Times New Roman" panose="02020603050405020304" pitchFamily="18" charset="0"/>
                <a:cs typeface="Times New Roman" panose="02020603050405020304" pitchFamily="18" charset="0"/>
              </a:rPr>
              <a:t>Because </a:t>
            </a:r>
            <a:r>
              <a:rPr lang="en-US" sz="3000" b="1" u="sng" dirty="0">
                <a:latin typeface="Times New Roman" panose="02020603050405020304" pitchFamily="18" charset="0"/>
                <a:cs typeface="Times New Roman" panose="02020603050405020304" pitchFamily="18" charset="0"/>
              </a:rPr>
              <a:t>fire evacuation safety is a </a:t>
            </a:r>
          </a:p>
          <a:p>
            <a:r>
              <a:rPr lang="en-US" sz="4000" b="1" u="sng" dirty="0">
                <a:latin typeface="Times New Roman" panose="02020603050405020304" pitchFamily="18" charset="0"/>
                <a:cs typeface="Times New Roman" panose="02020603050405020304" pitchFamily="18" charset="0"/>
              </a:rPr>
              <a:t>shared responsibility</a:t>
            </a:r>
            <a:r>
              <a:rPr lang="en-US" sz="3000" b="1" u="sng" dirty="0">
                <a:latin typeface="Times New Roman" panose="02020603050405020304" pitchFamily="18" charset="0"/>
                <a:cs typeface="Times New Roman" panose="02020603050405020304" pitchFamily="18" charset="0"/>
              </a:rPr>
              <a:t>!</a:t>
            </a:r>
          </a:p>
          <a:p>
            <a:endParaRPr lang="en-US" sz="3000" b="1" i="1" dirty="0">
              <a:solidFill>
                <a:srgbClr val="222222"/>
              </a:solidFill>
              <a:effectLst/>
              <a:latin typeface="comic sans ms" panose="030F0702030302020204" pitchFamily="66" charset="0"/>
            </a:endParaRPr>
          </a:p>
          <a:p>
            <a:endParaRPr lang="en-US" sz="3000" b="1" i="1" dirty="0">
              <a:solidFill>
                <a:srgbClr val="222222"/>
              </a:solidFill>
              <a:effectLst/>
              <a:latin typeface="comic sans ms" panose="030F0702030302020204" pitchFamily="66" charset="0"/>
            </a:endParaRPr>
          </a:p>
          <a:p>
            <a:r>
              <a:rPr lang="en-US" sz="3200" b="1" i="1" dirty="0">
                <a:solidFill>
                  <a:srgbClr val="222222"/>
                </a:solidFill>
                <a:effectLst/>
                <a:latin typeface="comic sans ms" panose="030F0702030302020204" pitchFamily="66" charset="0"/>
              </a:rPr>
              <a:t>“Fire Evacuation Safety </a:t>
            </a:r>
            <a:r>
              <a:rPr lang="en-US" sz="3200" b="1" i="1" u="sng" dirty="0">
                <a:solidFill>
                  <a:srgbClr val="222222"/>
                </a:solidFill>
                <a:latin typeface="comic sans ms" panose="030F0702030302020204" pitchFamily="66" charset="0"/>
              </a:rPr>
              <a:t>Task Force</a:t>
            </a:r>
            <a:r>
              <a:rPr lang="en-US" sz="3200" b="1" i="1" u="sng" dirty="0">
                <a:solidFill>
                  <a:srgbClr val="222222"/>
                </a:solidFill>
                <a:effectLst/>
                <a:latin typeface="comic sans ms" panose="030F0702030302020204" pitchFamily="66" charset="0"/>
              </a:rPr>
              <a:t> </a:t>
            </a:r>
            <a:r>
              <a:rPr lang="en-US" sz="1400" b="1" i="1" dirty="0">
                <a:solidFill>
                  <a:srgbClr val="222222"/>
                </a:solidFill>
                <a:effectLst/>
                <a:latin typeface="comic sans ms" panose="030F0702030302020204" pitchFamily="66" charset="0"/>
              </a:rPr>
              <a:t>TM</a:t>
            </a:r>
            <a:r>
              <a:rPr lang="en-US" sz="2000" b="1" i="1" dirty="0">
                <a:solidFill>
                  <a:srgbClr val="222222"/>
                </a:solidFill>
                <a:effectLst/>
                <a:latin typeface="comic sans ms" panose="030F0702030302020204" pitchFamily="66" charset="0"/>
              </a:rPr>
              <a:t>“</a:t>
            </a:r>
          </a:p>
          <a:p>
            <a:endParaRPr lang="en-US" b="1" i="1" dirty="0">
              <a:solidFill>
                <a:srgbClr val="222222"/>
              </a:solidFill>
              <a:latin typeface="comic sans ms" panose="030F0702030302020204" pitchFamily="66" charset="0"/>
            </a:endParaRPr>
          </a:p>
          <a:p>
            <a:r>
              <a:rPr lang="en-US" b="1" dirty="0">
                <a:latin typeface="Bradley Hand ITC" panose="03070402050302030203" pitchFamily="66" charset="0"/>
              </a:rPr>
              <a:t>    PREVENTION THROUGH COLLABORATION </a:t>
            </a:r>
          </a:p>
          <a:p>
            <a:r>
              <a:rPr lang="en-US" b="1" dirty="0">
                <a:latin typeface="Bradley Hand ITC" panose="03070402050302030203" pitchFamily="66" charset="0"/>
              </a:rPr>
              <a:t>  </a:t>
            </a:r>
          </a:p>
          <a:p>
            <a:pPr marL="0" indent="0">
              <a:buNone/>
            </a:pP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200" b="1" dirty="0">
              <a:latin typeface="Times New Roman" panose="02020603050405020304" pitchFamily="18" charset="0"/>
              <a:cs typeface="Times New Roman" panose="02020603050405020304" pitchFamily="18" charset="0"/>
            </a:endParaRPr>
          </a:p>
          <a:p>
            <a:endParaRPr lang="en-US" b="1" dirty="0">
              <a:latin typeface="Bradley Hand ITC" panose="03070402050302030203" pitchFamily="66" charset="0"/>
            </a:endParaRPr>
          </a:p>
          <a:p>
            <a:endParaRPr lang="en-US" b="1" dirty="0">
              <a:latin typeface="Bradley Hand ITC" panose="03070402050302030203" pitchFamily="66" charset="0"/>
            </a:endParaRPr>
          </a:p>
        </p:txBody>
      </p:sp>
    </p:spTree>
    <p:extLst>
      <p:ext uri="{BB962C8B-B14F-4D97-AF65-F5344CB8AC3E}">
        <p14:creationId xmlns:p14="http://schemas.microsoft.com/office/powerpoint/2010/main" val="2327514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F8CD-9C6A-438D-A76E-89199A7217A5}"/>
              </a:ext>
            </a:extLst>
          </p:cNvPr>
          <p:cNvSpPr>
            <a:spLocks noGrp="1"/>
          </p:cNvSpPr>
          <p:nvPr>
            <p:ph type="ctrTitle"/>
          </p:nvPr>
        </p:nvSpPr>
        <p:spPr/>
        <p:txBody>
          <a:bodyPr/>
          <a:lstStyle/>
          <a:p>
            <a:r>
              <a:rPr lang="en-US" i="1" dirty="0">
                <a:latin typeface="Algerian" panose="04020705040A02060702" pitchFamily="82" charset="0"/>
              </a:rPr>
              <a:t>“Go The Distance!</a:t>
            </a:r>
          </a:p>
        </p:txBody>
      </p:sp>
      <p:sp>
        <p:nvSpPr>
          <p:cNvPr id="3" name="Subtitle 2">
            <a:extLst>
              <a:ext uri="{FF2B5EF4-FFF2-40B4-BE49-F238E27FC236}">
                <a16:creationId xmlns:a16="http://schemas.microsoft.com/office/drawing/2014/main" id="{A6B58D52-157B-F9A1-7A2D-B33405E5140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0604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AD9B-9F10-ACB5-A675-497CF6CEF468}"/>
              </a:ext>
            </a:extLst>
          </p:cNvPr>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                       To use part or all of these notes &amp; slides:</a:t>
            </a:r>
            <a:endParaRPr lang="en-US" sz="2800" dirty="0"/>
          </a:p>
        </p:txBody>
      </p:sp>
      <p:sp>
        <p:nvSpPr>
          <p:cNvPr id="3" name="Content Placeholder 2">
            <a:extLst>
              <a:ext uri="{FF2B5EF4-FFF2-40B4-BE49-F238E27FC236}">
                <a16:creationId xmlns:a16="http://schemas.microsoft.com/office/drawing/2014/main" id="{19CE3A5C-38C3-34AC-3CC5-EE73B5E75743}"/>
              </a:ext>
            </a:extLst>
          </p:cNvPr>
          <p:cNvSpPr>
            <a:spLocks noGrp="1"/>
          </p:cNvSpPr>
          <p:nvPr>
            <p:ph idx="1"/>
          </p:nvPr>
        </p:nvSpPr>
        <p:spPr>
          <a:xfrm>
            <a:off x="838200" y="1825625"/>
            <a:ext cx="10515600" cy="4667250"/>
          </a:xfrm>
        </p:spPr>
        <p:txBody>
          <a:bodyPr>
            <a:normAutofit fontScale="25000" lnSpcReduction="20000"/>
          </a:bodyPr>
          <a:lstStyle/>
          <a:p>
            <a:pPr marL="0" indent="0">
              <a:buNone/>
            </a:pP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7200" dirty="0">
                <a:latin typeface="Times New Roman" panose="02020603050405020304" pitchFamily="18" charset="0"/>
                <a:cs typeface="Times New Roman" panose="02020603050405020304" pitchFamily="18" charset="0"/>
              </a:rPr>
              <a:t>                                                        First, you must </a:t>
            </a:r>
            <a:r>
              <a:rPr lang="en-US" sz="7200" u="sng" dirty="0">
                <a:latin typeface="Times New Roman" panose="02020603050405020304" pitchFamily="18" charset="0"/>
                <a:cs typeface="Times New Roman" panose="02020603050405020304" pitchFamily="18" charset="0"/>
              </a:rPr>
              <a:t>obtain written permission.</a:t>
            </a:r>
          </a:p>
          <a:p>
            <a:pPr marL="0" indent="0">
              <a:buNone/>
            </a:pPr>
            <a:r>
              <a:rPr lang="en-US" sz="7200" dirty="0">
                <a:latin typeface="Times New Roman" panose="02020603050405020304" pitchFamily="18" charset="0"/>
                <a:cs typeface="Times New Roman" panose="02020603050405020304" pitchFamily="18" charset="0"/>
              </a:rPr>
              <a:t>                                                                                  From</a:t>
            </a:r>
          </a:p>
          <a:p>
            <a:pPr marL="0" indent="0">
              <a:buNone/>
            </a:pPr>
            <a:endParaRPr lang="en-US" sz="5000" dirty="0">
              <a:latin typeface="Times New Roman" panose="02020603050405020304" pitchFamily="18" charset="0"/>
              <a:cs typeface="Times New Roman" panose="02020603050405020304" pitchFamily="18" charset="0"/>
            </a:endParaRPr>
          </a:p>
          <a:p>
            <a:pPr marL="0" indent="0">
              <a:buNone/>
            </a:pPr>
            <a:endParaRPr lang="en-US" sz="5000" dirty="0">
              <a:latin typeface="Times New Roman" panose="02020603050405020304" pitchFamily="18" charset="0"/>
              <a:cs typeface="Times New Roman" panose="02020603050405020304" pitchFamily="18" charset="0"/>
            </a:endParaRPr>
          </a:p>
          <a:p>
            <a:pPr marL="0" indent="0">
              <a:buNone/>
            </a:pPr>
            <a:r>
              <a:rPr lang="en-US" sz="5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Human Systems Engineering Consultant™</a:t>
            </a:r>
            <a:endParaRPr lang="en-US" sz="8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5000" dirty="0">
              <a:latin typeface="Times New Roman" panose="02020603050405020304" pitchFamily="18" charset="0"/>
              <a:cs typeface="Times New Roman" panose="02020603050405020304" pitchFamily="18" charset="0"/>
            </a:endParaRPr>
          </a:p>
          <a:p>
            <a:pPr marL="0" indent="0">
              <a:buNone/>
            </a:pPr>
            <a:r>
              <a:rPr lang="en-US" sz="5000" dirty="0">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William M. Hayden Jr., Ph.D., Engineering Management, CMQ/OE</a:t>
            </a:r>
          </a:p>
          <a:p>
            <a:pPr marL="0" indent="0">
              <a:buNone/>
            </a:pPr>
            <a:endParaRPr lang="en-US" sz="8000" dirty="0">
              <a:latin typeface="Times New Roman" panose="02020603050405020304" pitchFamily="18" charset="0"/>
              <a:cs typeface="Times New Roman" panose="02020603050405020304" pitchFamily="18" charset="0"/>
            </a:endParaRPr>
          </a:p>
          <a:p>
            <a:pPr marL="0" indent="0">
              <a:buNone/>
            </a:pPr>
            <a:r>
              <a:rPr lang="en-US" sz="6400" b="0" i="0" dirty="0">
                <a:solidFill>
                  <a:srgbClr val="202124"/>
                </a:solidFill>
                <a:effectLst/>
                <a:latin typeface="Times New Roman" panose="02020603050405020304" pitchFamily="18" charset="0"/>
                <a:cs typeface="Times New Roman" panose="02020603050405020304" pitchFamily="18" charset="0"/>
              </a:rPr>
              <a:t>                                                                            </a:t>
            </a:r>
            <a:r>
              <a:rPr lang="en-US" sz="6400" b="0" i="0" dirty="0">
                <a:solidFill>
                  <a:srgbClr val="202124"/>
                </a:solidFill>
                <a:effectLst/>
                <a:latin typeface="Times New Roman" panose="02020603050405020304" pitchFamily="18" charset="0"/>
                <a:cs typeface="Times New Roman" panose="02020603050405020304" pitchFamily="18" charset="0"/>
                <a:hlinkClick r:id="rId2"/>
              </a:rPr>
              <a:t>wmhayden1@gmail.com</a:t>
            </a:r>
            <a:endParaRPr lang="en-US" sz="6400" b="0" i="0" dirty="0">
              <a:solidFill>
                <a:srgbClr val="202124"/>
              </a:solidFill>
              <a:effectLst/>
              <a:latin typeface="Times New Roman" panose="02020603050405020304" pitchFamily="18" charset="0"/>
              <a:cs typeface="Times New Roman" panose="02020603050405020304" pitchFamily="18" charset="0"/>
            </a:endParaRPr>
          </a:p>
          <a:p>
            <a:pPr marL="0" indent="0">
              <a:buNone/>
            </a:pPr>
            <a:endParaRPr lang="en-US" sz="6400" dirty="0">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endParaRPr lang="en-US" sz="5000" dirty="0">
              <a:latin typeface="Times New Roman" panose="02020603050405020304" pitchFamily="18" charset="0"/>
              <a:cs typeface="Times New Roman" panose="02020603050405020304" pitchFamily="18" charset="0"/>
            </a:endParaRP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endParaRPr lang="en-US" sz="7200" dirty="0">
              <a:latin typeface="Times New Roman" panose="02020603050405020304" pitchFamily="18" charset="0"/>
              <a:cs typeface="Times New Roman" panose="02020603050405020304" pitchFamily="18" charset="0"/>
            </a:endParaRPr>
          </a:p>
          <a:p>
            <a:pPr marL="0" indent="0">
              <a:buNone/>
            </a:pPr>
            <a:r>
              <a:rPr lang="en-US" sz="5000" dirty="0">
                <a:latin typeface="Times New Roman" panose="02020603050405020304" pitchFamily="18" charset="0"/>
                <a:cs typeface="Times New Roman" panose="02020603050405020304" pitchFamily="18" charset="0"/>
              </a:rPr>
              <a:t>                                                                                             </a:t>
            </a:r>
            <a:r>
              <a:rPr lang="en-US" sz="48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4800" b="1" dirty="0">
              <a:latin typeface="Times New Roman" panose="02020603050405020304" pitchFamily="18" charset="0"/>
              <a:cs typeface="Times New Roman" panose="02020603050405020304" pitchFamily="18" charset="0"/>
            </a:endParaRPr>
          </a:p>
          <a:p>
            <a:pPr marL="0" indent="0">
              <a:buNone/>
            </a:pPr>
            <a:endParaRPr lang="en-US" sz="4800" dirty="0">
              <a:latin typeface="Times New Roman" panose="02020603050405020304" pitchFamily="18" charset="0"/>
              <a:cs typeface="Times New Roman" panose="02020603050405020304" pitchFamily="18" charset="0"/>
            </a:endParaRPr>
          </a:p>
          <a:p>
            <a:pPr marL="0" indent="0">
              <a:buNone/>
            </a:pPr>
            <a:endParaRPr lang="en-US" sz="5000" dirty="0">
              <a:latin typeface="Times New Roman" panose="02020603050405020304" pitchFamily="18" charset="0"/>
              <a:cs typeface="Times New Roman" panose="02020603050405020304" pitchFamily="18" charset="0"/>
            </a:endParaRPr>
          </a:p>
          <a:p>
            <a:pPr marL="0" indent="0" algn="l">
              <a:buNone/>
            </a:pPr>
            <a:br>
              <a:rPr lang="en-US" sz="5000" i="0" dirty="0">
                <a:solidFill>
                  <a:srgbClr val="222222"/>
                </a:solidFill>
                <a:effectLst/>
                <a:latin typeface="Times New Roman" panose="02020603050405020304" pitchFamily="18" charset="0"/>
                <a:cs typeface="Times New Roman" panose="02020603050405020304" pitchFamily="18" charset="0"/>
              </a:rPr>
            </a:br>
            <a:endParaRPr lang="en-US" sz="5000" i="0" dirty="0">
              <a:solidFill>
                <a:srgbClr val="222222"/>
              </a:solidFill>
              <a:effectLst/>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5818D8C-1F32-793D-C154-5FCBC2CE857A}"/>
              </a:ext>
            </a:extLst>
          </p:cNvPr>
          <p:cNvSpPr>
            <a:spLocks noGrp="1"/>
          </p:cNvSpPr>
          <p:nvPr>
            <p:ph type="sldNum" sz="quarter" idx="12"/>
          </p:nvPr>
        </p:nvSpPr>
        <p:spPr/>
        <p:txBody>
          <a:bodyPr/>
          <a:lstStyle/>
          <a:p>
            <a:fld id="{72E4BC4C-E8C0-4132-A64E-B5EC5B5CF1D5}" type="slidenum">
              <a:rPr lang="en-US" smtClean="0"/>
              <a:t>26</a:t>
            </a:fld>
            <a:endParaRPr lang="en-US" dirty="0"/>
          </a:p>
        </p:txBody>
      </p:sp>
    </p:spTree>
    <p:extLst>
      <p:ext uri="{BB962C8B-B14F-4D97-AF65-F5344CB8AC3E}">
        <p14:creationId xmlns:p14="http://schemas.microsoft.com/office/powerpoint/2010/main" val="4031545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A20A-4FCE-76C5-F7C6-69B7DE86DF3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REVIEWERS</a:t>
            </a:r>
            <a:endParaRPr lang="en-US" dirty="0"/>
          </a:p>
        </p:txBody>
      </p:sp>
      <p:sp>
        <p:nvSpPr>
          <p:cNvPr id="3" name="Content Placeholder 2">
            <a:extLst>
              <a:ext uri="{FF2B5EF4-FFF2-40B4-BE49-F238E27FC236}">
                <a16:creationId xmlns:a16="http://schemas.microsoft.com/office/drawing/2014/main" id="{30851C8D-A688-F3AC-DC32-C0E18E3F5012}"/>
              </a:ext>
            </a:extLst>
          </p:cNvPr>
          <p:cNvSpPr>
            <a:spLocks noGrp="1"/>
          </p:cNvSpPr>
          <p:nvPr>
            <p:ph idx="1"/>
          </p:nvPr>
        </p:nvSpPr>
        <p:spPr/>
        <p:txBody>
          <a:bodyPr>
            <a:normAutofit/>
          </a:bodyPr>
          <a:lstStyle/>
          <a:p>
            <a:r>
              <a:rPr lang="en-US" sz="1800" dirty="0">
                <a:solidFill>
                  <a:srgbClr val="242424"/>
                </a:solidFill>
                <a:effectLst/>
                <a:latin typeface="Times New Roman" panose="02020603050405020304" pitchFamily="18" charset="0"/>
                <a:cs typeface="Times New Roman" panose="02020603050405020304" pitchFamily="18" charset="0"/>
              </a:rPr>
              <a:t>Mark Hjalmarson, MSc, BSc, ITIL, CISA – Instructor and Risk Management Analyst</a:t>
            </a:r>
          </a:p>
          <a:p>
            <a:r>
              <a:rPr lang="en-US" sz="1800" dirty="0">
                <a:solidFill>
                  <a:srgbClr val="242424"/>
                </a:solidFill>
                <a:effectLst/>
                <a:latin typeface="Times New Roman" panose="02020603050405020304" pitchFamily="18" charset="0"/>
                <a:cs typeface="Times New Roman" panose="02020603050405020304" pitchFamily="18" charset="0"/>
              </a:rPr>
              <a:t>Sam Spata: Adjunct Professor, Clarkson University; Design Manager, Exyte</a:t>
            </a:r>
          </a:p>
          <a:p>
            <a:r>
              <a:rPr lang="en-US" sz="1800" dirty="0">
                <a:solidFill>
                  <a:srgbClr val="242424"/>
                </a:solidFill>
                <a:latin typeface="Times New Roman" panose="02020603050405020304" pitchFamily="18" charset="0"/>
                <a:cs typeface="Times New Roman" panose="02020603050405020304" pitchFamily="18" charset="0"/>
              </a:rPr>
              <a:t>Anita McReynolds-Lidbury, CMQ/OE, CQA, ISO Lead Auditor</a:t>
            </a:r>
          </a:p>
          <a:p>
            <a:r>
              <a:rPr lang="en-US" sz="1800" b="0" i="0" dirty="0">
                <a:solidFill>
                  <a:srgbClr val="222222"/>
                </a:solidFill>
                <a:effectLst/>
                <a:latin typeface="Times New Roman" panose="02020603050405020304" pitchFamily="18" charset="0"/>
                <a:cs typeface="Times New Roman" panose="02020603050405020304" pitchFamily="18" charset="0"/>
              </a:rPr>
              <a:t>Patricia Caro, RN</a:t>
            </a:r>
            <a:endParaRPr lang="en-US" sz="1800" dirty="0">
              <a:solidFill>
                <a:srgbClr val="242424"/>
              </a:solidFill>
              <a:latin typeface="Times New Roman" panose="02020603050405020304" pitchFamily="18" charset="0"/>
              <a:cs typeface="Times New Roman" panose="02020603050405020304" pitchFamily="18" charset="0"/>
            </a:endParaRPr>
          </a:p>
          <a:p>
            <a:endParaRPr lang="en-US" sz="1400" dirty="0">
              <a:solidFill>
                <a:srgbClr val="242424"/>
              </a:solidFill>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082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FFE73-478C-3AB1-0F10-21B274759A4B}"/>
              </a:ext>
            </a:extLst>
          </p:cNvPr>
          <p:cNvSpPr>
            <a:spLocks noGrp="1"/>
          </p:cNvSpPr>
          <p:nvPr>
            <p:ph idx="1"/>
          </p:nvPr>
        </p:nvSpPr>
        <p:spPr>
          <a:xfrm>
            <a:off x="838200" y="552450"/>
            <a:ext cx="10515600" cy="5940424"/>
          </a:xfrm>
        </p:spPr>
        <p:txBody>
          <a:bodyPr/>
          <a:lstStyle/>
          <a:p>
            <a:endParaRPr lang="en-US" dirty="0"/>
          </a:p>
        </p:txBody>
      </p:sp>
      <p:sp>
        <p:nvSpPr>
          <p:cNvPr id="4" name="Title 1">
            <a:extLst>
              <a:ext uri="{FF2B5EF4-FFF2-40B4-BE49-F238E27FC236}">
                <a16:creationId xmlns:a16="http://schemas.microsoft.com/office/drawing/2014/main" id="{56D3C27C-11DD-C669-600F-825A022E774E}"/>
              </a:ext>
            </a:extLst>
          </p:cNvPr>
          <p:cNvSpPr>
            <a:spLocks noGrp="1"/>
          </p:cNvSpPr>
          <p:nvPr>
            <p:ph type="title"/>
          </p:nvPr>
        </p:nvSpPr>
        <p:spPr>
          <a:xfrm>
            <a:off x="838200" y="552451"/>
            <a:ext cx="10515600" cy="1047750"/>
          </a:xfrm>
        </p:spPr>
        <p:txBody>
          <a:bodyPr>
            <a:normAutofit fontScale="90000"/>
          </a:bodyPr>
          <a:lstStyle/>
          <a:p>
            <a:r>
              <a:rPr lang="en-US" sz="4400" dirty="0">
                <a:latin typeface="Times New Roman" panose="02020603050405020304" pitchFamily="18" charset="0"/>
                <a:cs typeface="Times New Roman" panose="02020603050405020304" pitchFamily="18" charset="0"/>
              </a:rPr>
              <a:t>                  </a:t>
            </a:r>
            <a:br>
              <a:rPr lang="en-US" sz="4400" dirty="0">
                <a:latin typeface="Times New Roman" panose="02020603050405020304" pitchFamily="18" charset="0"/>
                <a:cs typeface="Times New Roman" panose="02020603050405020304" pitchFamily="18" charset="0"/>
              </a:rPr>
            </a:b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                        </a:t>
            </a:r>
            <a:br>
              <a:rPr lang="en-US" sz="4400" dirty="0">
                <a:latin typeface="Times New Roman" panose="02020603050405020304" pitchFamily="18" charset="0"/>
                <a:cs typeface="Times New Roman" panose="02020603050405020304" pitchFamily="18" charset="0"/>
              </a:rPr>
            </a:br>
            <a:br>
              <a:rPr lang="en-US" sz="4400" dirty="0">
                <a:latin typeface="Times New Roman" panose="02020603050405020304" pitchFamily="18" charset="0"/>
                <a:cs typeface="Times New Roman" panose="02020603050405020304" pitchFamily="18" charset="0"/>
              </a:rPr>
            </a:br>
            <a:br>
              <a:rPr lang="en-US" sz="4400" dirty="0">
                <a:latin typeface="Times New Roman" panose="02020603050405020304" pitchFamily="18" charset="0"/>
                <a:cs typeface="Times New Roman" panose="02020603050405020304" pitchFamily="18" charset="0"/>
              </a:rPr>
            </a:b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                       </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                         References</a:t>
            </a:r>
            <a:br>
              <a:rPr lang="en-US" sz="4400" dirty="0">
                <a:latin typeface="Times New Roman" panose="02020603050405020304" pitchFamily="18" charset="0"/>
                <a:cs typeface="Times New Roman" panose="02020603050405020304" pitchFamily="18" charset="0"/>
              </a:rPr>
            </a:br>
            <a:br>
              <a:rPr lang="en-US" sz="4400" dirty="0">
                <a:latin typeface="Times New Roman" panose="02020603050405020304" pitchFamily="18" charset="0"/>
                <a:cs typeface="Times New Roman" panose="02020603050405020304" pitchFamily="18" charset="0"/>
              </a:rPr>
            </a:br>
            <a:br>
              <a:rPr lang="en-US" sz="1100" dirty="0">
                <a:latin typeface="Times New Roman" panose="02020603050405020304" pitchFamily="18" charset="0"/>
                <a:cs typeface="Times New Roman" panose="02020603050405020304" pitchFamily="18" charset="0"/>
              </a:rPr>
            </a:br>
            <a:br>
              <a:rPr lang="en-US" sz="1300" dirty="0">
                <a:latin typeface="Times New Roman" panose="02020603050405020304" pitchFamily="18" charset="0"/>
                <a:cs typeface="Times New Roman" panose="02020603050405020304" pitchFamily="18" charset="0"/>
              </a:rPr>
            </a:br>
            <a:r>
              <a:rPr lang="en-US" sz="1300" b="1" i="1" dirty="0">
                <a:latin typeface="Times New Roman" panose="02020603050405020304" pitchFamily="18" charset="0"/>
                <a:cs typeface="Times New Roman" panose="02020603050405020304" pitchFamily="18" charset="0"/>
              </a:rPr>
              <a:t>“A Review of Risk Perception in Building Fire Evacuation,”</a:t>
            </a:r>
            <a:br>
              <a:rPr lang="en-US" sz="2000" b="1" i="1" dirty="0">
                <a:latin typeface="Times New Roman" panose="02020603050405020304" pitchFamily="18" charset="0"/>
                <a:cs typeface="Times New Roman" panose="02020603050405020304" pitchFamily="18" charset="0"/>
              </a:rPr>
            </a:br>
            <a:r>
              <a:rPr lang="en-US" sz="1200" b="0" i="0" dirty="0">
                <a:solidFill>
                  <a:srgbClr val="555555"/>
                </a:solidFill>
                <a:effectLst/>
                <a:latin typeface="Times New Roman" panose="02020603050405020304" pitchFamily="18" charset="0"/>
                <a:cs typeface="Times New Roman" panose="02020603050405020304" pitchFamily="18" charset="0"/>
              </a:rPr>
              <a:t>NIST Technical Note 1840, </a:t>
            </a:r>
            <a:r>
              <a:rPr lang="en-US" sz="1200" dirty="0">
                <a:latin typeface="Times New Roman" panose="02020603050405020304" pitchFamily="18" charset="0"/>
                <a:cs typeface="Times New Roman" panose="02020603050405020304" pitchFamily="18" charset="0"/>
              </a:rPr>
              <a:t>January 2014</a:t>
            </a:r>
            <a:br>
              <a:rPr lang="en-US" sz="1200" b="0" i="0" dirty="0">
                <a:solidFill>
                  <a:srgbClr val="555555"/>
                </a:solidFill>
                <a:effectLst/>
                <a:latin typeface="Roboto" panose="02000000000000000000" pitchFamily="2" charset="0"/>
              </a:rPr>
            </a:br>
            <a:r>
              <a:rPr lang="en-US" sz="1200" dirty="0">
                <a:latin typeface="Times New Roman" panose="02020603050405020304" pitchFamily="18" charset="0"/>
                <a:cs typeface="Times New Roman" panose="02020603050405020304" pitchFamily="18" charset="0"/>
              </a:rPr>
              <a:t> by Max T. Kinateder, Erica D. Kuligowski, Paul A. Reneke Richard D. Peacock,</a:t>
            </a:r>
            <a:br>
              <a:rPr lang="en-US" sz="1300" dirty="0">
                <a:latin typeface="Times New Roman" panose="02020603050405020304" pitchFamily="18" charset="0"/>
                <a:cs typeface="Times New Roman" panose="02020603050405020304" pitchFamily="18" charset="0"/>
              </a:rPr>
            </a:br>
            <a:br>
              <a:rPr lang="en-US" sz="1300" dirty="0">
                <a:latin typeface="Times New Roman" panose="02020603050405020304" pitchFamily="18" charset="0"/>
                <a:cs typeface="Times New Roman" panose="02020603050405020304" pitchFamily="18" charset="0"/>
              </a:rPr>
            </a:br>
            <a:r>
              <a:rPr lang="en-US" sz="1300" b="1" i="1" dirty="0">
                <a:latin typeface="Times New Roman" panose="02020603050405020304" pitchFamily="18" charset="0"/>
                <a:cs typeface="Times New Roman" panose="02020603050405020304" pitchFamily="18" charset="0"/>
              </a:rPr>
              <a:t>“Evacuation Processes Versus Evacuation Models: ‘‘Quo Vadimus’’? </a:t>
            </a:r>
            <a:br>
              <a:rPr lang="en-US" sz="1300" i="1"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Rodrigo Machado Tavares*, OPTSEG—Optimal Safety Engineering, Research Department, GEDIPE—Grupo de Estudos sobre DInaˆmica de PEdestres, F. 13, Mackworth House, Augustus Street, Regents Park, NW1 3RE London, UK Received: 25 March 2008/Accepted: 16 June 2008 Abstract. This paper promotes a discussion about evacuation models</a:t>
            </a:r>
            <a:br>
              <a:rPr lang="en-US" sz="1200" dirty="0">
                <a:latin typeface="Times New Roman" panose="02020603050405020304" pitchFamily="18" charset="0"/>
                <a:cs typeface="Times New Roman" panose="02020603050405020304" pitchFamily="18" charset="0"/>
              </a:rPr>
            </a:br>
            <a:br>
              <a:rPr lang="en-US" sz="1300" b="1" i="1" dirty="0">
                <a:latin typeface="Times New Roman" panose="02020603050405020304" pitchFamily="18" charset="0"/>
                <a:cs typeface="Times New Roman" panose="02020603050405020304" pitchFamily="18" charset="0"/>
              </a:rPr>
            </a:br>
            <a:r>
              <a:rPr lang="en-US" sz="1300" b="1" i="1" dirty="0">
                <a:latin typeface="Times New Roman" panose="02020603050405020304" pitchFamily="18" charset="0"/>
                <a:cs typeface="Times New Roman" panose="02020603050405020304" pitchFamily="18" charset="0"/>
              </a:rPr>
              <a:t>“How to initiate evacuation movement in public buildings,” </a:t>
            </a:r>
            <a:br>
              <a:rPr lang="en-US" sz="1300" b="1" i="1"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Proulx, G., Facilities, 17, 9/10, pp. 331-335, 1999</a:t>
            </a:r>
            <a:br>
              <a:rPr lang="en-US" sz="1100" dirty="0">
                <a:latin typeface="Times New Roman" panose="02020603050405020304" pitchFamily="18" charset="0"/>
                <a:cs typeface="Times New Roman" panose="02020603050405020304" pitchFamily="18" charset="0"/>
              </a:rPr>
            </a:br>
            <a:br>
              <a:rPr lang="en-US" sz="1100" dirty="0">
                <a:latin typeface="Times New Roman" panose="02020603050405020304" pitchFamily="18" charset="0"/>
                <a:cs typeface="Times New Roman" panose="02020603050405020304" pitchFamily="18" charset="0"/>
              </a:rPr>
            </a:br>
            <a:r>
              <a:rPr lang="en-US" sz="1300" b="1" i="1" dirty="0">
                <a:latin typeface="Times New Roman" panose="02020603050405020304" pitchFamily="18" charset="0"/>
                <a:cs typeface="Times New Roman" panose="02020603050405020304" pitchFamily="18" charset="0"/>
              </a:rPr>
              <a:t>“Human behavior and evacuation movement in smoke,”</a:t>
            </a:r>
            <a:br>
              <a:rPr lang="en-US" sz="1300" b="1" i="1"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Proulx, G., and Fahy, Rita</a:t>
            </a:r>
            <a:r>
              <a:rPr lang="en-US" sz="14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ASHRAE 2008, Trans. V.114, Part 2</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b="1" i="1" dirty="0">
                <a:latin typeface="Times New Roman" panose="02020603050405020304" pitchFamily="18" charset="0"/>
                <a:cs typeface="Times New Roman" panose="02020603050405020304" pitchFamily="18" charset="0"/>
              </a:rPr>
              <a:t>“</a:t>
            </a:r>
            <a:r>
              <a:rPr lang="en-US" sz="1300" b="1" i="1" dirty="0">
                <a:latin typeface="Times New Roman" panose="02020603050405020304" pitchFamily="18" charset="0"/>
                <a:cs typeface="Times New Roman" panose="02020603050405020304" pitchFamily="18" charset="0"/>
              </a:rPr>
              <a:t>Incorporating Individual Behavior, Knowledge, and Roles in Simulating Evacuation,”</a:t>
            </a:r>
            <a:br>
              <a:rPr lang="en-US" sz="13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 Mei Ling Chu*, Department of Civil and Environmental Engineering, Stanford University, Y2E2 Building, 473 Via Ortega, Stanford, CA 94305-4020, USA Kincho H. Law, Department of Civil and Environmental Engineering, Stanford University, Y2E2 Building, 473 Via Ortega, Stanford, CA 94305-4020, USA Received: 24 August 2017/Accepted: 16 June 2018</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b="1" i="1" dirty="0">
                <a:latin typeface="Times New Roman" panose="02020603050405020304" pitchFamily="18" charset="0"/>
                <a:cs typeface="Times New Roman" panose="02020603050405020304" pitchFamily="18" charset="0"/>
              </a:rPr>
              <a:t>“</a:t>
            </a:r>
            <a:r>
              <a:rPr lang="en-US" sz="1300" b="1" i="1" dirty="0">
                <a:latin typeface="Times New Roman" panose="02020603050405020304" pitchFamily="18" charset="0"/>
                <a:cs typeface="Times New Roman" panose="02020603050405020304" pitchFamily="18" charset="0"/>
              </a:rPr>
              <a:t>Movement on Stairs During Building Evacuations,” </a:t>
            </a:r>
            <a:r>
              <a:rPr lang="en-US" sz="1300" dirty="0">
                <a:latin typeface="Times New Roman" panose="02020603050405020304" pitchFamily="18" charset="0"/>
                <a:cs typeface="Times New Roman" panose="02020603050405020304" pitchFamily="18" charset="0"/>
              </a:rPr>
              <a:t>R. </a:t>
            </a:r>
            <a:r>
              <a:rPr lang="en-US" sz="1200" dirty="0">
                <a:latin typeface="Times New Roman" panose="02020603050405020304" pitchFamily="18" charset="0"/>
                <a:cs typeface="Times New Roman" panose="02020603050405020304" pitchFamily="18" charset="0"/>
              </a:rPr>
              <a:t>D. Peacock*, P. A. Reneke, E. D. Kuligowski and C. R. Hagwood, National Institute of Standards and Technology, Gaithersburg, MD 20899, USA Received: 13 January 2016/Accepted: 14 May 2016</a:t>
            </a:r>
            <a:br>
              <a:rPr lang="en-US" sz="1200" dirty="0">
                <a:latin typeface="Times New Roman" panose="02020603050405020304" pitchFamily="18" charset="0"/>
                <a:cs typeface="Times New Roman" panose="02020603050405020304" pitchFamily="18" charset="0"/>
              </a:rPr>
            </a:br>
            <a:br>
              <a:rPr lang="en-US" sz="1300" dirty="0">
                <a:latin typeface="Times New Roman" panose="02020603050405020304" pitchFamily="18" charset="0"/>
                <a:cs typeface="Times New Roman" panose="02020603050405020304" pitchFamily="18" charset="0"/>
              </a:rPr>
            </a:br>
            <a:r>
              <a:rPr lang="en-US" sz="1300" b="1" i="1" dirty="0">
                <a:latin typeface="Times New Roman" panose="02020603050405020304" pitchFamily="18" charset="0"/>
                <a:cs typeface="Times New Roman" panose="02020603050405020304" pitchFamily="18" charset="0"/>
              </a:rPr>
              <a:t>“The Process of Verification and Validation of Building Fire Evacuation Models,” </a:t>
            </a:r>
            <a:r>
              <a:rPr lang="en-US" sz="1200" dirty="0">
                <a:latin typeface="Times New Roman" panose="02020603050405020304" pitchFamily="18" charset="0"/>
                <a:cs typeface="Times New Roman" panose="02020603050405020304" pitchFamily="18" charset="0"/>
              </a:rPr>
              <a:t>Ronchi, E., Kuligowski, E. D., Reneke, P. A., Peacock, R. D., &amp; Nilsson, D. (2013). (NIST Technical Note; Vol. 1822). National Institute of Standards and Technology. </a:t>
            </a:r>
            <a:r>
              <a:rPr lang="en-US" sz="12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http://nvlpubs.nist.gov/nistpubs/technicalnotes/NIST.TN.1822.pdf</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b="1" i="1" dirty="0">
                <a:latin typeface="Times New Roman" panose="02020603050405020304" pitchFamily="18" charset="0"/>
                <a:cs typeface="Times New Roman" panose="02020603050405020304" pitchFamily="18" charset="0"/>
              </a:rPr>
              <a:t>“</a:t>
            </a:r>
            <a:r>
              <a:rPr lang="en-US" sz="1300" b="1" i="1" dirty="0">
                <a:latin typeface="Times New Roman" panose="02020603050405020304" pitchFamily="18" charset="0"/>
                <a:cs typeface="Times New Roman" panose="02020603050405020304" pitchFamily="18" charset="0"/>
              </a:rPr>
              <a:t>The Variation of Pre-movement Time in Building Evacuation,” </a:t>
            </a:r>
            <a:r>
              <a:rPr lang="en-US" sz="1200" dirty="0">
                <a:latin typeface="Times New Roman" panose="02020603050405020304" pitchFamily="18" charset="0"/>
                <a:cs typeface="Times New Roman" panose="02020603050405020304" pitchFamily="18" charset="0"/>
              </a:rPr>
              <a:t>Martin Forssberg and Axel Mossberg , Brandskyddslaget AB, Box 9196, 102 73 Stockholm, Sweden Jesper Kjellstro¨m , PE Teknik &amp; Arkitektur AB, So¨dermalmsalle´n 36, 118 28 Stockholm, Sweden Ha˚kan Frantzich* , Division of Fire Safety Engineering, Lund University, PO Box 118, 221 00 Lund, Sweden Daniel Nilsson , Department of Civil and Natural Resources Engineering, University of Canterbury, 69 Creyke Rd., Christchurch, New Zealand Received: 28 June 2018/Accepted: 14 June 2019</a:t>
            </a:r>
            <a:endParaRPr lang="en-US" sz="1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516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82C5-0D51-AB25-972A-B5CCBB7E7AB4}"/>
              </a:ext>
            </a:extLst>
          </p:cNvPr>
          <p:cNvSpPr>
            <a:spLocks noGrp="1"/>
          </p:cNvSpPr>
          <p:nvPr>
            <p:ph type="title"/>
          </p:nvPr>
        </p:nvSpPr>
        <p:spPr/>
        <p:txBody>
          <a:bodyPr/>
          <a:lstStyle/>
          <a:p>
            <a:r>
              <a:rPr lang="en-US" dirty="0"/>
              <a:t>                     </a:t>
            </a:r>
            <a:r>
              <a:rPr lang="en-US" sz="4000" dirty="0">
                <a:latin typeface="Times New Roman" panose="02020603050405020304" pitchFamily="18" charset="0"/>
                <a:cs typeface="Times New Roman" panose="02020603050405020304" pitchFamily="18" charset="0"/>
              </a:rPr>
              <a:t>References</a:t>
            </a:r>
            <a:r>
              <a:rPr lang="en-US"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(continued)</a:t>
            </a:r>
          </a:p>
        </p:txBody>
      </p:sp>
      <p:sp>
        <p:nvSpPr>
          <p:cNvPr id="3" name="Content Placeholder 2">
            <a:extLst>
              <a:ext uri="{FF2B5EF4-FFF2-40B4-BE49-F238E27FC236}">
                <a16:creationId xmlns:a16="http://schemas.microsoft.com/office/drawing/2014/main" id="{FC02A5C8-7AFE-671D-187D-4783616AA1A0}"/>
              </a:ext>
            </a:extLst>
          </p:cNvPr>
          <p:cNvSpPr>
            <a:spLocks noGrp="1"/>
          </p:cNvSpPr>
          <p:nvPr>
            <p:ph idx="1"/>
          </p:nvPr>
        </p:nvSpPr>
        <p:spPr>
          <a:xfrm>
            <a:off x="838200" y="1362075"/>
            <a:ext cx="10515600" cy="4814888"/>
          </a:xfrm>
        </p:spPr>
        <p:txBody>
          <a:bodyPr/>
          <a:lstStyle/>
          <a:p>
            <a:pPr marL="0" marR="0">
              <a:lnSpc>
                <a:spcPct val="107000"/>
              </a:lnSpc>
              <a:spcBef>
                <a:spcPts val="0"/>
              </a:spcBef>
              <a:spcAft>
                <a:spcPts val="800"/>
              </a:spcAft>
            </a:pPr>
            <a:r>
              <a:rPr lang="en-US" sz="1200" b="1" u="sng" kern="100"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Human behaviors for infrequent fire evacuation</a:t>
            </a:r>
            <a:endPar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050" u="sng" kern="100"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https://scholar.google.com/scholar?hl=en&amp;as_sdt=0%2C33&amp;q=human+behaviors+for+infrequent+fire+evacuation+&amp;btnG=</a:t>
            </a:r>
            <a:r>
              <a:rPr lang="en-US" sz="105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050" dirty="0">
              <a:latin typeface="Times New Roman" panose="02020603050405020304" pitchFamily="18" charset="0"/>
              <a:cs typeface="Times New Roman" panose="02020603050405020304" pitchFamily="18" charset="0"/>
            </a:endParaRPr>
          </a:p>
          <a:p>
            <a:r>
              <a:rPr lang="en-US" sz="1200" b="1" i="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“bystander effect fire evacuation”</a:t>
            </a:r>
            <a:endParaRPr lang="en-US" sz="1200" b="1" i="1"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https://scholar.google.com/scholar?hl=en&amp;as_sdt=0%2C33&amp;q=bystander+effect+fire+evacuation&amp;oq=by</a:t>
            </a:r>
            <a:endParaRPr lang="en-US" sz="1050" dirty="0">
              <a:latin typeface="Times New Roman" panose="02020603050405020304" pitchFamily="18" charset="0"/>
              <a:cs typeface="Times New Roman" panose="02020603050405020304" pitchFamily="18" charset="0"/>
            </a:endParaRPr>
          </a:p>
          <a:p>
            <a:pPr marL="0" indent="0">
              <a:buNone/>
            </a:pPr>
            <a:endParaRPr lang="en-US" sz="1600" dirty="0"/>
          </a:p>
          <a:p>
            <a:r>
              <a:rPr lang="en-US" sz="1200" b="1" i="1" dirty="0">
                <a:latin typeface="Times New Roman" panose="02020603050405020304" pitchFamily="18" charset="0"/>
                <a:cs typeface="Times New Roman" panose="02020603050405020304" pitchFamily="18" charset="0"/>
              </a:rPr>
              <a:t>“Exit choice in an emergency evacuation scenario is influenced by exit familiarity and neighbor behavior,”</a:t>
            </a:r>
          </a:p>
          <a:p>
            <a:pPr marL="0" indent="0">
              <a:buNone/>
            </a:pPr>
            <a:r>
              <a:rPr lang="en-US" sz="1100" dirty="0"/>
              <a:t>         </a:t>
            </a:r>
            <a:r>
              <a:rPr lang="en-US" sz="1050" dirty="0">
                <a:latin typeface="Times New Roman" panose="02020603050405020304" pitchFamily="18" charset="0"/>
                <a:cs typeface="Times New Roman" panose="02020603050405020304" pitchFamily="18" charset="0"/>
              </a:rPr>
              <a:t>Max Kinatedera,b,1,⁎ , Brittany Comunalea,1 , William H. </a:t>
            </a:r>
            <a:r>
              <a:rPr lang="en-US" sz="1050" dirty="0" err="1">
                <a:latin typeface="Times New Roman" panose="02020603050405020304" pitchFamily="18" charset="0"/>
                <a:cs typeface="Times New Roman" panose="02020603050405020304" pitchFamily="18" charset="0"/>
              </a:rPr>
              <a:t>Warrena</a:t>
            </a:r>
            <a:r>
              <a:rPr lang="en-US" sz="1050" dirty="0">
                <a:latin typeface="Times New Roman" panose="02020603050405020304" pitchFamily="18" charset="0"/>
                <a:cs typeface="Times New Roman" panose="02020603050405020304" pitchFamily="18" charset="0"/>
              </a:rPr>
              <a:t> </a:t>
            </a:r>
          </a:p>
          <a:p>
            <a:pPr marL="0" indent="0">
              <a:buNone/>
            </a:pPr>
            <a:endParaRPr lang="en-US" sz="1600" dirty="0"/>
          </a:p>
          <a:p>
            <a:r>
              <a:rPr lang="en-US" sz="1200" b="1" i="1" dirty="0">
                <a:latin typeface="Times New Roman" panose="02020603050405020304" pitchFamily="18" charset="0"/>
                <a:cs typeface="Times New Roman" panose="02020603050405020304" pitchFamily="18" charset="0"/>
              </a:rPr>
              <a:t>“From Empathy to Apathy: The Bystander Effect Revisited,”</a:t>
            </a:r>
          </a:p>
          <a:p>
            <a:pPr marL="0" indent="0">
              <a:buNone/>
            </a:pPr>
            <a:r>
              <a:rPr lang="en-US" sz="1050" dirty="0">
                <a:latin typeface="Times New Roman" panose="02020603050405020304" pitchFamily="18" charset="0"/>
                <a:cs typeface="Times New Roman" panose="02020603050405020304" pitchFamily="18" charset="0"/>
              </a:rPr>
              <a:t>        Ruud Hortensius1 and Beatrice de Gelder2,3</a:t>
            </a:r>
          </a:p>
          <a:p>
            <a:pPr marL="0" indent="0">
              <a:buNone/>
            </a:pPr>
            <a:endParaRPr lang="en-US" sz="1050" dirty="0">
              <a:latin typeface="Times New Roman" panose="02020603050405020304" pitchFamily="18" charset="0"/>
              <a:cs typeface="Times New Roman" panose="02020603050405020304" pitchFamily="18" charset="0"/>
            </a:endParaRPr>
          </a:p>
          <a:p>
            <a:r>
              <a:rPr lang="en-US" sz="1200" b="1" i="1" dirty="0">
                <a:latin typeface="Times New Roman" panose="02020603050405020304" pitchFamily="18" charset="0"/>
                <a:cs typeface="Times New Roman" panose="02020603050405020304" pitchFamily="18" charset="0"/>
              </a:rPr>
              <a:t>“Pursuing behavioral realism in Virtual Reality for fire evacuation research,”</a:t>
            </a:r>
          </a:p>
          <a:p>
            <a:pPr marL="0" indent="0">
              <a:buNone/>
            </a:pPr>
            <a:r>
              <a:rPr lang="en-US" sz="800" dirty="0"/>
              <a:t>        </a:t>
            </a:r>
            <a:r>
              <a:rPr lang="en-US" sz="1050" dirty="0">
                <a:latin typeface="Times New Roman" panose="02020603050405020304" pitchFamily="18" charset="0"/>
                <a:cs typeface="Times New Roman" panose="02020603050405020304" pitchFamily="18" charset="0"/>
              </a:rPr>
              <a:t>Silvia Arias1 | Jonathan Wahlqvist1 | Daniel Nilsson2 | Enrico Ronchi1 | </a:t>
            </a:r>
            <a:r>
              <a:rPr lang="en-US" sz="1050" dirty="0" err="1">
                <a:latin typeface="Times New Roman" panose="02020603050405020304" pitchFamily="18" charset="0"/>
                <a:cs typeface="Times New Roman" panose="02020603050405020304" pitchFamily="18" charset="0"/>
              </a:rPr>
              <a:t>Håkan</a:t>
            </a:r>
            <a:r>
              <a:rPr lang="en-US" sz="1050" dirty="0">
                <a:latin typeface="Times New Roman" panose="02020603050405020304" pitchFamily="18" charset="0"/>
                <a:cs typeface="Times New Roman" panose="02020603050405020304" pitchFamily="18" charset="0"/>
              </a:rPr>
              <a:t> Frantzich1</a:t>
            </a:r>
          </a:p>
          <a:p>
            <a:pPr marL="0" indent="0">
              <a:buNone/>
            </a:pPr>
            <a:endParaRPr lang="en-US" sz="1050" dirty="0">
              <a:latin typeface="Times New Roman" panose="02020603050405020304" pitchFamily="18" charset="0"/>
              <a:cs typeface="Times New Roman" panose="02020603050405020304" pitchFamily="18" charset="0"/>
            </a:endParaRPr>
          </a:p>
          <a:p>
            <a:r>
              <a:rPr lang="en-US" sz="1200" b="1" i="0" dirty="0">
                <a:solidFill>
                  <a:srgbClr val="282828"/>
                </a:solidFill>
                <a:effectLst/>
                <a:latin typeface="Times New Roman" panose="02020603050405020304" pitchFamily="18" charset="0"/>
                <a:cs typeface="Times New Roman" panose="02020603050405020304" pitchFamily="18" charset="0"/>
              </a:rPr>
              <a:t>“Social Influence on Evacuation Behavior in Real and Virtual Environments,”</a:t>
            </a:r>
          </a:p>
          <a:p>
            <a:pPr marL="0" indent="0">
              <a:buNone/>
            </a:pPr>
            <a:r>
              <a:rPr lang="en-US" sz="1050" i="0" dirty="0">
                <a:solidFill>
                  <a:srgbClr val="535353"/>
                </a:solidFill>
                <a:effectLst/>
                <a:latin typeface="Times New Roman" panose="02020603050405020304" pitchFamily="18" charset="0"/>
                <a:cs typeface="Times New Roman" panose="02020603050405020304" pitchFamily="18" charset="0"/>
              </a:rPr>
              <a:t>       Max </a:t>
            </a:r>
            <a:r>
              <a:rPr lang="en-US" sz="1050" i="0" dirty="0" err="1">
                <a:solidFill>
                  <a:srgbClr val="535353"/>
                </a:solidFill>
                <a:effectLst/>
                <a:latin typeface="Times New Roman" panose="02020603050405020304" pitchFamily="18" charset="0"/>
                <a:cs typeface="Times New Roman" panose="02020603050405020304" pitchFamily="18" charset="0"/>
              </a:rPr>
              <a:t>Kinateder</a:t>
            </a:r>
            <a:r>
              <a:rPr lang="en-US" sz="1050" dirty="0">
                <a:solidFill>
                  <a:srgbClr val="282828"/>
                </a:solidFill>
                <a:latin typeface="Times New Roman" panose="02020603050405020304" pitchFamily="18" charset="0"/>
                <a:cs typeface="Times New Roman" panose="02020603050405020304" pitchFamily="18" charset="0"/>
              </a:rPr>
              <a:t>, </a:t>
            </a:r>
            <a:r>
              <a:rPr lang="en-US" sz="1050" i="0" dirty="0">
                <a:solidFill>
                  <a:srgbClr val="282828"/>
                </a:solidFill>
                <a:effectLst/>
                <a:latin typeface="Times New Roman" panose="02020603050405020304" pitchFamily="18" charset="0"/>
                <a:cs typeface="Times New Roman" panose="02020603050405020304" pitchFamily="18" charset="0"/>
              </a:rPr>
              <a:t>William H. Warren</a:t>
            </a:r>
          </a:p>
          <a:p>
            <a:pPr marL="0" indent="0">
              <a:buNone/>
            </a:pPr>
            <a:endParaRPr lang="en-US" sz="800" b="0" i="0" dirty="0">
              <a:solidFill>
                <a:srgbClr val="282828"/>
              </a:solidFill>
              <a:effectLst/>
              <a:latin typeface="MuseoSans"/>
            </a:endParaRP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endParaRPr lang="en-US" sz="1050" dirty="0">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E9187BD0-BA0C-D3BC-B8F6-0B5319753888}"/>
              </a:ext>
            </a:extLst>
          </p:cNvPr>
          <p:cNvSpPr>
            <a:spLocks noChangeArrowheads="1"/>
          </p:cNvSpPr>
          <p:nvPr/>
        </p:nvSpPr>
        <p:spPr bwMode="auto">
          <a:xfrm>
            <a:off x="0" y="-63739"/>
            <a:ext cx="65" cy="58467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44398" rIns="0" bIns="6030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7" name="Picture 3" descr="image">
            <a:extLst>
              <a:ext uri="{FF2B5EF4-FFF2-40B4-BE49-F238E27FC236}">
                <a16:creationId xmlns:a16="http://schemas.microsoft.com/office/drawing/2014/main" id="{7C824588-E90A-0E41-1198-B67EBDFC97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2463" y="92075"/>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B648231-615F-BA37-627C-2844DAB77752}"/>
              </a:ext>
            </a:extLst>
          </p:cNvPr>
          <p:cNvSpPr>
            <a:spLocks noChangeArrowheads="1"/>
          </p:cNvSpPr>
          <p:nvPr/>
        </p:nvSpPr>
        <p:spPr bwMode="auto">
          <a:xfrm>
            <a:off x="152400" y="88661"/>
            <a:ext cx="65" cy="58467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44398" rIns="0" bIns="6030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image">
            <a:extLst>
              <a:ext uri="{FF2B5EF4-FFF2-40B4-BE49-F238E27FC236}">
                <a16:creationId xmlns:a16="http://schemas.microsoft.com/office/drawing/2014/main" id="{4E88E9FE-BC4C-0F96-D6F4-D1EFA5F851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863" y="244475"/>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a:extLst>
              <a:ext uri="{FF2B5EF4-FFF2-40B4-BE49-F238E27FC236}">
                <a16:creationId xmlns:a16="http://schemas.microsoft.com/office/drawing/2014/main" id="{A6FE05A4-E28B-95ED-9EDD-CE6191A69880}"/>
              </a:ext>
            </a:extLst>
          </p:cNvPr>
          <p:cNvSpPr>
            <a:spLocks noChangeArrowheads="1"/>
          </p:cNvSpPr>
          <p:nvPr/>
        </p:nvSpPr>
        <p:spPr bwMode="auto">
          <a:xfrm>
            <a:off x="0" y="100070"/>
            <a:ext cx="12192000" cy="38406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6030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2" name="Picture 8" descr="image">
            <a:extLst>
              <a:ext uri="{FF2B5EF4-FFF2-40B4-BE49-F238E27FC236}">
                <a16:creationId xmlns:a16="http://schemas.microsoft.com/office/drawing/2014/main" id="{097E32B5-95F1-DEC6-3752-7747D6D534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225" y="-114300"/>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1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5FEA-5759-6B56-908A-6E2FBBB2CD30}"/>
              </a:ext>
            </a:extLst>
          </p:cNvPr>
          <p:cNvSpPr>
            <a:spLocks noGrp="1"/>
          </p:cNvSpPr>
          <p:nvPr>
            <p:ph type="title"/>
          </p:nvPr>
        </p:nvSpPr>
        <p:spPr/>
        <p:txBody>
          <a:bodyPr>
            <a:normAutofit/>
          </a:bodyPr>
          <a:lstStyle/>
          <a:p>
            <a:r>
              <a:rPr lang="en-US" sz="2000" b="1" i="0" dirty="0">
                <a:effectLst/>
                <a:latin typeface="Arial" panose="020B0604020202020204" pitchFamily="34" charset="0"/>
              </a:rPr>
              <a:t>Triangle Shirtwaist Factory fire</a:t>
            </a:r>
            <a:r>
              <a:rPr lang="en-US" sz="2000" b="0" i="0" dirty="0">
                <a:effectLst/>
                <a:latin typeface="Arial" panose="020B0604020202020204" pitchFamily="34" charset="0"/>
              </a:rPr>
              <a:t> in the </a:t>
            </a:r>
            <a:r>
              <a:rPr lang="en-US" sz="2000" b="0" i="0" u="none" strike="noStrike" dirty="0">
                <a:effectLst/>
                <a:latin typeface="Arial" panose="020B0604020202020204" pitchFamily="34" charset="0"/>
                <a:hlinkClick r:id="rId2" tooltip="Greenwich Village">
                  <a:extLst>
                    <a:ext uri="{A12FA001-AC4F-418D-AE19-62706E023703}">
                      <ahyp:hlinkClr xmlns:ahyp="http://schemas.microsoft.com/office/drawing/2018/hyperlinkcolor" val="tx"/>
                    </a:ext>
                  </a:extLst>
                </a:hlinkClick>
              </a:rPr>
              <a:t>Greenwich Village</a:t>
            </a:r>
            <a:r>
              <a:rPr lang="en-US" sz="2000" b="0" i="0" dirty="0">
                <a:effectLst/>
                <a:latin typeface="Arial" panose="020B0604020202020204" pitchFamily="34" charset="0"/>
              </a:rPr>
              <a:t> neighborhood of </a:t>
            </a:r>
            <a:r>
              <a:rPr lang="en-US" sz="2000" b="0" i="0" u="none" strike="noStrike" dirty="0">
                <a:effectLst/>
                <a:latin typeface="Arial" panose="020B0604020202020204" pitchFamily="34" charset="0"/>
                <a:hlinkClick r:id="rId3" tooltip="Manhattan">
                  <a:extLst>
                    <a:ext uri="{A12FA001-AC4F-418D-AE19-62706E023703}">
                      <ahyp:hlinkClr xmlns:ahyp="http://schemas.microsoft.com/office/drawing/2018/hyperlinkcolor" val="tx"/>
                    </a:ext>
                  </a:extLst>
                </a:hlinkClick>
              </a:rPr>
              <a:t>Manhattan</a:t>
            </a:r>
            <a:r>
              <a:rPr lang="en-US" sz="2000" b="0" i="0" dirty="0">
                <a:effectLst/>
                <a:latin typeface="Arial" panose="020B0604020202020204" pitchFamily="34" charset="0"/>
              </a:rPr>
              <a:t>, </a:t>
            </a:r>
            <a:r>
              <a:rPr lang="en-US" sz="2000" b="0" i="0" u="none" strike="noStrike" dirty="0">
                <a:effectLst/>
                <a:latin typeface="Arial" panose="020B0604020202020204" pitchFamily="34" charset="0"/>
                <a:hlinkClick r:id="rId4" tooltip="New York City">
                  <a:extLst>
                    <a:ext uri="{A12FA001-AC4F-418D-AE19-62706E023703}">
                      <ahyp:hlinkClr xmlns:ahyp="http://schemas.microsoft.com/office/drawing/2018/hyperlinkcolor" val="tx"/>
                    </a:ext>
                  </a:extLst>
                </a:hlinkClick>
              </a:rPr>
              <a:t>New York City</a:t>
            </a:r>
            <a:r>
              <a:rPr lang="en-US" sz="2000" b="0" i="0" dirty="0">
                <a:effectLst/>
                <a:latin typeface="Arial" panose="020B0604020202020204" pitchFamily="34" charset="0"/>
              </a:rPr>
              <a:t>, on Saturday, March 25, 1911, was the deadliest </a:t>
            </a:r>
            <a:r>
              <a:rPr lang="en-US" sz="2000" b="0" i="0" u="none" strike="noStrike" dirty="0">
                <a:effectLst/>
                <a:latin typeface="Arial" panose="020B0604020202020204" pitchFamily="34" charset="0"/>
                <a:hlinkClick r:id="rId5" tooltip="List of industrial disasters">
                  <a:extLst>
                    <a:ext uri="{A12FA001-AC4F-418D-AE19-62706E023703}">
                      <ahyp:hlinkClr xmlns:ahyp="http://schemas.microsoft.com/office/drawing/2018/hyperlinkcolor" val="tx"/>
                    </a:ext>
                  </a:extLst>
                </a:hlinkClick>
              </a:rPr>
              <a:t>industrial disaster</a:t>
            </a:r>
            <a:r>
              <a:rPr lang="en-US" sz="2000" b="0" i="0" dirty="0">
                <a:effectLst/>
                <a:latin typeface="Arial" panose="020B0604020202020204" pitchFamily="34" charset="0"/>
              </a:rPr>
              <a:t> in the history of the city, and one of the deadliest </a:t>
            </a:r>
            <a:r>
              <a:rPr lang="en-US" sz="2000" b="0" i="0" dirty="0">
                <a:solidFill>
                  <a:srgbClr val="202122"/>
                </a:solidFill>
                <a:effectLst/>
                <a:latin typeface="Times New Roman" panose="02020603050405020304" pitchFamily="18" charset="0"/>
                <a:cs typeface="Times New Roman" panose="02020603050405020304" pitchFamily="18" charset="0"/>
              </a:rPr>
              <a:t>in U.S. history.</a:t>
            </a:r>
            <a:r>
              <a:rPr lang="en-US" sz="20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6"/>
              </a:rPr>
              <a:t>[1]</a:t>
            </a:r>
            <a:r>
              <a:rPr lang="en-US" sz="2000" b="0" i="0" dirty="0">
                <a:solidFill>
                  <a:srgbClr val="202122"/>
                </a:solidFill>
                <a:effectLst/>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0A2E41FF-81F3-B9F3-D71B-C8CEFDDFDD84}"/>
              </a:ext>
            </a:extLst>
          </p:cNvPr>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bwMode="auto">
          <a:xfrm>
            <a:off x="3913793" y="1690688"/>
            <a:ext cx="3947253"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329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A5A6-A23D-E0E9-8C92-925AA08353B8}"/>
              </a:ext>
            </a:extLst>
          </p:cNvPr>
          <p:cNvSpPr>
            <a:spLocks noGrp="1"/>
          </p:cNvSpPr>
          <p:nvPr>
            <p:ph type="title"/>
          </p:nvPr>
        </p:nvSpPr>
        <p:spPr/>
        <p:txBody>
          <a:bodyPr>
            <a:normAutofit fontScale="90000"/>
          </a:bodyPr>
          <a:lstStyle/>
          <a:p>
            <a:r>
              <a:rPr lang="en-US" dirty="0"/>
              <a:t>       </a:t>
            </a:r>
            <a:r>
              <a:rPr lang="en-US" dirty="0">
                <a:latin typeface="Algerian" panose="04020705040A02060702" pitchFamily="82" charset="0"/>
              </a:rPr>
              <a:t>Six Hats of Critical Thinking!</a:t>
            </a:r>
            <a:br>
              <a:rPr lang="en-US" dirty="0">
                <a:latin typeface="Algerian" panose="04020705040A02060702" pitchFamily="82" charset="0"/>
              </a:rPr>
            </a:br>
            <a:r>
              <a:rPr lang="en-US" dirty="0">
                <a:latin typeface="Algerian" panose="04020705040A02060702" pitchFamily="82" charset="0"/>
              </a:rPr>
              <a:t>                       </a:t>
            </a:r>
            <a:r>
              <a:rPr lang="en-US" sz="1300" dirty="0">
                <a:latin typeface="Times New Roman" panose="02020603050405020304" pitchFamily="18" charset="0"/>
                <a:cs typeface="Times New Roman" panose="02020603050405020304" pitchFamily="18" charset="0"/>
              </a:rPr>
              <a:t>https://www.debonogroup.com/services/core-programs/six-thinking-hats/</a:t>
            </a:r>
            <a:br>
              <a:rPr lang="en-US" sz="1300" dirty="0">
                <a:latin typeface="Times New Roman" panose="02020603050405020304" pitchFamily="18" charset="0"/>
                <a:cs typeface="Times New Roman" panose="02020603050405020304" pitchFamily="18" charset="0"/>
              </a:rPr>
            </a:br>
            <a:endParaRPr lang="en-US" sz="13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34B9233-95CC-3ECD-AB0F-FF5AF2C1A190}"/>
              </a:ext>
            </a:extLst>
          </p:cNvPr>
          <p:cNvSpPr>
            <a:spLocks noGrp="1"/>
          </p:cNvSpPr>
          <p:nvPr>
            <p:ph sz="half" idx="1"/>
          </p:nvPr>
        </p:nvSpPr>
        <p:spPr>
          <a:xfrm>
            <a:off x="838200" y="1690688"/>
            <a:ext cx="5181600" cy="4486275"/>
          </a:xfrm>
        </p:spPr>
        <p:txBody>
          <a:bodyPr>
            <a:normAutofit fontScale="62500" lnSpcReduction="20000"/>
          </a:bodyPr>
          <a:lstStyle/>
          <a:p>
            <a:pPr algn="l"/>
            <a:endParaRPr lang="en-US" b="1" i="0" dirty="0">
              <a:effectLst/>
              <a:latin typeface="Libre Franklin" pitchFamily="2" charset="0"/>
            </a:endParaRPr>
          </a:p>
          <a:p>
            <a:pPr algn="l"/>
            <a:r>
              <a:rPr lang="en-US" b="1" i="0" dirty="0">
                <a:solidFill>
                  <a:schemeClr val="accent1"/>
                </a:solidFill>
                <a:effectLst/>
                <a:latin typeface="Libre Franklin" pitchFamily="2" charset="0"/>
              </a:rPr>
              <a:t>Blue Hat</a:t>
            </a:r>
            <a:r>
              <a:rPr lang="en-US" b="1" i="1" dirty="0">
                <a:effectLst/>
                <a:latin typeface="Libre Franklin" pitchFamily="2" charset="0"/>
              </a:rPr>
              <a:t>: "the Conductor's Hat"</a:t>
            </a:r>
          </a:p>
          <a:p>
            <a:pPr marL="0" indent="0" algn="l">
              <a:buNone/>
            </a:pPr>
            <a:r>
              <a:rPr lang="en-US" b="0" i="0" dirty="0">
                <a:effectLst/>
                <a:latin typeface="Libre Franklin" pitchFamily="2" charset="0"/>
              </a:rPr>
              <a:t>When you or your team are in blue hat mode, you focus on controlling your thinking and managing the decision-making process. You have an agenda, ask for summaries, and reach conclusions.</a:t>
            </a:r>
          </a:p>
          <a:p>
            <a:pPr algn="l"/>
            <a:r>
              <a:rPr lang="en-US" b="1" i="0" dirty="0">
                <a:solidFill>
                  <a:schemeClr val="accent6"/>
                </a:solidFill>
                <a:effectLst/>
                <a:latin typeface="Libre Franklin" pitchFamily="2" charset="0"/>
              </a:rPr>
              <a:t>Green Hat</a:t>
            </a:r>
            <a:r>
              <a:rPr lang="en-US" b="1" i="0" dirty="0">
                <a:effectLst/>
                <a:latin typeface="Libre Franklin" pitchFamily="2" charset="0"/>
              </a:rPr>
              <a:t>: </a:t>
            </a:r>
            <a:r>
              <a:rPr lang="en-US" b="1" i="1" dirty="0">
                <a:effectLst/>
                <a:latin typeface="Libre Franklin" pitchFamily="2" charset="0"/>
              </a:rPr>
              <a:t>"the Creative Hat"</a:t>
            </a:r>
          </a:p>
          <a:p>
            <a:pPr marL="0" indent="0" algn="l">
              <a:buNone/>
            </a:pPr>
            <a:r>
              <a:rPr lang="en-US" b="0" i="0" dirty="0">
                <a:effectLst/>
                <a:latin typeface="Libre Franklin" pitchFamily="2" charset="0"/>
              </a:rPr>
              <a:t>The green hat represents creative thinking. When you're "wearing" this hat, you explore a range of ideas and possible ways forward.</a:t>
            </a:r>
          </a:p>
          <a:p>
            <a:pPr algn="l"/>
            <a:r>
              <a:rPr lang="en-US" b="1" i="0" dirty="0">
                <a:solidFill>
                  <a:srgbClr val="FF0000"/>
                </a:solidFill>
                <a:effectLst/>
                <a:latin typeface="Libre Franklin" pitchFamily="2" charset="0"/>
              </a:rPr>
              <a:t>Red Hat</a:t>
            </a:r>
            <a:r>
              <a:rPr lang="en-US" b="1" i="0" dirty="0">
                <a:effectLst/>
                <a:latin typeface="Libre Franklin" pitchFamily="2" charset="0"/>
              </a:rPr>
              <a:t>: </a:t>
            </a:r>
            <a:r>
              <a:rPr lang="en-US" b="1" i="1" dirty="0">
                <a:effectLst/>
                <a:latin typeface="Libre Franklin" pitchFamily="2" charset="0"/>
              </a:rPr>
              <a:t>"the Hat for the Heart"</a:t>
            </a:r>
          </a:p>
          <a:p>
            <a:pPr marL="0" indent="0" algn="l">
              <a:buNone/>
            </a:pPr>
            <a:r>
              <a:rPr lang="en-US" b="0" i="0" dirty="0">
                <a:effectLst/>
                <a:latin typeface="Libre Franklin" pitchFamily="2" charset="0"/>
              </a:rPr>
              <a:t>This hat represents feelings and instincts. When you're engaged in this type of thinking, you can express your feelings without having to justify them logically.</a:t>
            </a:r>
          </a:p>
          <a:p>
            <a:endParaRPr lang="en-US" dirty="0"/>
          </a:p>
        </p:txBody>
      </p:sp>
      <p:sp>
        <p:nvSpPr>
          <p:cNvPr id="4" name="Content Placeholder 3">
            <a:extLst>
              <a:ext uri="{FF2B5EF4-FFF2-40B4-BE49-F238E27FC236}">
                <a16:creationId xmlns:a16="http://schemas.microsoft.com/office/drawing/2014/main" id="{8FA9B1C5-302D-2EA0-2FF2-846218E6AA39}"/>
              </a:ext>
            </a:extLst>
          </p:cNvPr>
          <p:cNvSpPr>
            <a:spLocks noGrp="1"/>
          </p:cNvSpPr>
          <p:nvPr>
            <p:ph sz="half" idx="2"/>
          </p:nvPr>
        </p:nvSpPr>
        <p:spPr>
          <a:xfrm>
            <a:off x="6172200" y="1590675"/>
            <a:ext cx="5181600" cy="4586288"/>
          </a:xfrm>
        </p:spPr>
        <p:txBody>
          <a:bodyPr>
            <a:normAutofit fontScale="62500" lnSpcReduction="20000"/>
          </a:bodyPr>
          <a:lstStyle/>
          <a:p>
            <a:pPr algn="l"/>
            <a:endParaRPr lang="en-US" b="1" i="0" dirty="0">
              <a:effectLst/>
              <a:latin typeface="Libre Franklin" pitchFamily="2" charset="0"/>
            </a:endParaRPr>
          </a:p>
          <a:p>
            <a:pPr algn="l"/>
            <a:r>
              <a:rPr lang="en-US" b="1" i="0" dirty="0">
                <a:solidFill>
                  <a:schemeClr val="accent4"/>
                </a:solidFill>
                <a:effectLst/>
                <a:latin typeface="Libre Franklin" pitchFamily="2" charset="0"/>
              </a:rPr>
              <a:t>Yellow Hat</a:t>
            </a:r>
            <a:r>
              <a:rPr lang="en-US" b="1" i="0" dirty="0">
                <a:effectLst/>
                <a:latin typeface="Libre Franklin" pitchFamily="2" charset="0"/>
              </a:rPr>
              <a:t>: </a:t>
            </a:r>
            <a:r>
              <a:rPr lang="en-US" b="1" i="1" dirty="0">
                <a:effectLst/>
                <a:latin typeface="Libre Franklin" pitchFamily="2" charset="0"/>
              </a:rPr>
              <a:t>"the Optimist's Hat"</a:t>
            </a:r>
          </a:p>
          <a:p>
            <a:pPr marL="0" indent="0" algn="l">
              <a:buNone/>
            </a:pPr>
            <a:r>
              <a:rPr lang="en-US" b="0" i="0" dirty="0">
                <a:effectLst/>
                <a:latin typeface="Libre Franklin" pitchFamily="2" charset="0"/>
              </a:rPr>
              <a:t>With yellow hat thinking, you look at issues in the most positive light possible. You accentuate the benefits and the added value that could come from your ideas.</a:t>
            </a:r>
          </a:p>
          <a:p>
            <a:pPr algn="l"/>
            <a:r>
              <a:rPr lang="en-US" b="1" i="0" dirty="0">
                <a:effectLst/>
                <a:latin typeface="Libre Franklin" pitchFamily="2" charset="0"/>
              </a:rPr>
              <a:t>Black Hat: </a:t>
            </a:r>
            <a:r>
              <a:rPr lang="en-US" b="1" i="1" dirty="0">
                <a:effectLst/>
                <a:latin typeface="Libre Franklin" pitchFamily="2" charset="0"/>
              </a:rPr>
              <a:t>"the Judge's Hat"</a:t>
            </a:r>
          </a:p>
          <a:p>
            <a:pPr marL="0" indent="0" algn="l">
              <a:buNone/>
            </a:pPr>
            <a:r>
              <a:rPr lang="en-US" b="0" i="0" dirty="0">
                <a:effectLst/>
                <a:latin typeface="Libre Franklin" pitchFamily="2" charset="0"/>
              </a:rPr>
              <a:t>This hat is about being cautious and assessing risks. You employ critical judgment and explain exactly why you have concerns.</a:t>
            </a:r>
          </a:p>
          <a:p>
            <a:pPr algn="l"/>
            <a:r>
              <a:rPr lang="en-US" b="1" i="0" dirty="0">
                <a:effectLst/>
                <a:latin typeface="Libre Franklin" pitchFamily="2" charset="0"/>
              </a:rPr>
              <a:t>White Hat: </a:t>
            </a:r>
            <a:r>
              <a:rPr lang="en-US" b="1" i="1" dirty="0">
                <a:effectLst/>
                <a:latin typeface="Libre Franklin" pitchFamily="2" charset="0"/>
              </a:rPr>
              <a:t>"the Factual Hat"</a:t>
            </a:r>
          </a:p>
          <a:p>
            <a:pPr marL="0" indent="0" algn="l">
              <a:buNone/>
            </a:pPr>
            <a:r>
              <a:rPr lang="en-US" b="0" i="0" dirty="0">
                <a:effectLst/>
                <a:latin typeface="Libre Franklin" pitchFamily="2" charset="0"/>
              </a:rPr>
              <a:t>The white hat represents information gathering. Think about the knowledge and insights that you've collected already – but also the information you're missing, and where you can go to get it.</a:t>
            </a:r>
          </a:p>
          <a:p>
            <a:endParaRPr lang="en-US" dirty="0"/>
          </a:p>
        </p:txBody>
      </p:sp>
      <p:sp>
        <p:nvSpPr>
          <p:cNvPr id="5" name="Slide Number Placeholder 4">
            <a:extLst>
              <a:ext uri="{FF2B5EF4-FFF2-40B4-BE49-F238E27FC236}">
                <a16:creationId xmlns:a16="http://schemas.microsoft.com/office/drawing/2014/main" id="{A681FFF2-0ED6-EE47-0A7A-41C9DD1D6A3B}"/>
              </a:ext>
            </a:extLst>
          </p:cNvPr>
          <p:cNvSpPr>
            <a:spLocks noGrp="1"/>
          </p:cNvSpPr>
          <p:nvPr>
            <p:ph type="sldNum" sz="quarter" idx="12"/>
          </p:nvPr>
        </p:nvSpPr>
        <p:spPr/>
        <p:txBody>
          <a:bodyPr/>
          <a:lstStyle/>
          <a:p>
            <a:fld id="{72E4BC4C-E8C0-4132-A64E-B5EC5B5CF1D5}" type="slidenum">
              <a:rPr lang="en-US" smtClean="0"/>
              <a:t>30</a:t>
            </a:fld>
            <a:endParaRPr lang="en-US" dirty="0"/>
          </a:p>
        </p:txBody>
      </p:sp>
    </p:spTree>
    <p:extLst>
      <p:ext uri="{BB962C8B-B14F-4D97-AF65-F5344CB8AC3E}">
        <p14:creationId xmlns:p14="http://schemas.microsoft.com/office/powerpoint/2010/main" val="393831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C0F91-6BAE-7DF1-ED4D-3918C03C24F4}"/>
              </a:ext>
            </a:extLst>
          </p:cNvPr>
          <p:cNvSpPr>
            <a:spLocks noGrp="1"/>
          </p:cNvSpPr>
          <p:nvPr>
            <p:ph type="title"/>
          </p:nvPr>
        </p:nvSpPr>
        <p:spPr/>
        <p:txBody>
          <a:bodyPr/>
          <a:lstStyle/>
          <a:p>
            <a:r>
              <a:rPr lang="en-US" sz="4400" b="1" i="1" dirty="0">
                <a:latin typeface="Times New Roman" panose="02020603050405020304" pitchFamily="18" charset="0"/>
                <a:cs typeface="Times New Roman" panose="02020603050405020304" pitchFamily="18" charset="0"/>
                <a:hlinkClick r:id="rId2" action="ppaction://hlinkfile">
                  <a:extLst>
                    <a:ext uri="{A12FA001-AC4F-418D-AE19-62706E023703}">
                      <ahyp:hlinkClr xmlns:ahyp="http://schemas.microsoft.com/office/drawing/2018/hyperlinkcolor" val="tx"/>
                    </a:ext>
                  </a:extLst>
                </a:hlinkClick>
              </a:rPr>
              <a:t>“</a:t>
            </a:r>
            <a:r>
              <a:rPr lang="en-US" sz="4400" b="1" i="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Find Out More About Biases</a:t>
            </a:r>
            <a:r>
              <a:rPr lang="en-US" sz="4400" b="1" i="1" dirty="0">
                <a:latin typeface="Times New Roman" panose="02020603050405020304" pitchFamily="18" charset="0"/>
                <a:cs typeface="Times New Roman" panose="02020603050405020304" pitchFamily="18" charset="0"/>
                <a:hlinkClick r:id="rId2" action="ppaction://hlinkfile">
                  <a:extLst>
                    <a:ext uri="{A12FA001-AC4F-418D-AE19-62706E023703}">
                      <ahyp:hlinkClr xmlns:ahyp="http://schemas.microsoft.com/office/drawing/2018/hyperlinkcolor" val="tx"/>
                    </a:ext>
                  </a:extLst>
                </a:hlinkClick>
              </a:rPr>
              <a:t>”</a:t>
            </a:r>
            <a:r>
              <a:rPr lang="en-US" sz="4400" b="1" i="1" dirty="0">
                <a:latin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5DEF9C98-15D8-20D8-9680-7B97EEC7FA5D}"/>
              </a:ext>
            </a:extLst>
          </p:cNvPr>
          <p:cNvSpPr>
            <a:spLocks noGrp="1"/>
          </p:cNvSpPr>
          <p:nvPr>
            <p:ph sz="half" idx="1"/>
          </p:nvPr>
        </p:nvSpPr>
        <p:spPr/>
        <p:txBody>
          <a:bodyPr>
            <a:normAutofit fontScale="25000" lnSpcReduction="20000"/>
          </a:bodyPr>
          <a:lstStyle/>
          <a:p>
            <a:pPr marL="0" indent="0">
              <a:buNone/>
            </a:pPr>
            <a:endParaRPr lang="en-US" sz="2000" b="1" dirty="0">
              <a:latin typeface="Times New Roman" panose="02020603050405020304" pitchFamily="18" charset="0"/>
              <a:cs typeface="Times New Roman" panose="02020603050405020304" pitchFamily="18" charset="0"/>
            </a:endParaRPr>
          </a:p>
          <a:p>
            <a:r>
              <a:rPr lang="en-US" sz="9600" dirty="0">
                <a:latin typeface="Times New Roman" panose="02020603050405020304" pitchFamily="18" charset="0"/>
                <a:cs typeface="Times New Roman" panose="02020603050405020304" pitchFamily="18" charset="0"/>
              </a:rPr>
              <a:t>Representativeness Bias</a:t>
            </a:r>
          </a:p>
          <a:p>
            <a:endParaRPr lang="en-US" sz="9600" dirty="0">
              <a:latin typeface="Times New Roman" panose="02020603050405020304" pitchFamily="18" charset="0"/>
              <a:cs typeface="Times New Roman" panose="02020603050405020304" pitchFamily="18" charset="0"/>
            </a:endParaRPr>
          </a:p>
          <a:p>
            <a:endParaRPr lang="en-US" sz="9600" dirty="0">
              <a:latin typeface="Times New Roman" panose="02020603050405020304" pitchFamily="18" charset="0"/>
              <a:cs typeface="Times New Roman" panose="02020603050405020304" pitchFamily="18" charset="0"/>
            </a:endParaRPr>
          </a:p>
          <a:p>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 Anchoring Bias</a:t>
            </a:r>
          </a:p>
          <a:p>
            <a:endParaRPr lang="en-US" sz="6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6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9600" dirty="0">
                <a:effectLst/>
                <a:latin typeface="Times New Roman" panose="02020603050405020304" pitchFamily="18" charset="0"/>
                <a:ea typeface="Calibri" panose="020F0502020204030204" pitchFamily="34" charset="0"/>
              </a:rPr>
              <a:t>Confirmation Bias </a:t>
            </a:r>
          </a:p>
          <a:p>
            <a:endParaRPr lang="en-US" sz="96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96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Courtesy Bias</a:t>
            </a:r>
          </a:p>
          <a:p>
            <a:endParaRPr lang="en-US" sz="2000" b="1"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B5BD2EB3-56C7-613C-84C3-C17EC3FA9765}"/>
              </a:ext>
            </a:extLst>
          </p:cNvPr>
          <p:cNvSpPr>
            <a:spLocks noGrp="1"/>
          </p:cNvSpPr>
          <p:nvPr>
            <p:ph sz="half" idx="2"/>
          </p:nvPr>
        </p:nvSpPr>
        <p:spPr/>
        <p:txBody>
          <a:bodyPr>
            <a:normAutofit fontScale="25000" lnSpcReduction="20000"/>
          </a:bodyPr>
          <a:lstStyle/>
          <a:p>
            <a:endParaRPr lang="en-US" sz="3400" dirty="0">
              <a:latin typeface="Times New Roman" panose="02020603050405020304" pitchFamily="18" charset="0"/>
              <a:cs typeface="Times New Roman" panose="02020603050405020304" pitchFamily="18" charset="0"/>
            </a:endParaRPr>
          </a:p>
          <a:p>
            <a:r>
              <a:rPr lang="en-US" sz="9600" dirty="0">
                <a:latin typeface="Times New Roman" panose="02020603050405020304" pitchFamily="18" charset="0"/>
                <a:cs typeface="Times New Roman" panose="02020603050405020304" pitchFamily="18" charset="0"/>
              </a:rPr>
              <a:t>Fundamental Attribution Error</a:t>
            </a:r>
          </a:p>
          <a:p>
            <a:endParaRPr lang="en-US" sz="9600" dirty="0">
              <a:latin typeface="Times New Roman" panose="02020603050405020304" pitchFamily="18" charset="0"/>
              <a:cs typeface="Times New Roman" panose="02020603050405020304" pitchFamily="18" charset="0"/>
            </a:endParaRPr>
          </a:p>
          <a:p>
            <a:endParaRPr lang="en-US" sz="9600" dirty="0">
              <a:latin typeface="Times New Roman" panose="02020603050405020304" pitchFamily="18" charset="0"/>
              <a:cs typeface="Times New Roman" panose="02020603050405020304" pitchFamily="18" charset="0"/>
            </a:endParaRPr>
          </a:p>
          <a:p>
            <a:r>
              <a:rPr lang="en-US" sz="9600" dirty="0">
                <a:latin typeface="Times New Roman" panose="02020603050405020304" pitchFamily="18" charset="0"/>
                <a:cs typeface="Times New Roman" panose="02020603050405020304" pitchFamily="18" charset="0"/>
              </a:rPr>
              <a:t>Conservatism in Belief Revision</a:t>
            </a:r>
          </a:p>
          <a:p>
            <a:endParaRPr lang="en-US" sz="9600" dirty="0">
              <a:latin typeface="Times New Roman" panose="02020603050405020304" pitchFamily="18" charset="0"/>
              <a:cs typeface="Times New Roman" panose="02020603050405020304" pitchFamily="18" charset="0"/>
            </a:endParaRPr>
          </a:p>
          <a:p>
            <a:endParaRPr lang="en-US" sz="9600" dirty="0">
              <a:latin typeface="Times New Roman" panose="02020603050405020304" pitchFamily="18" charset="0"/>
              <a:cs typeface="Times New Roman" panose="02020603050405020304" pitchFamily="18" charset="0"/>
            </a:endParaRPr>
          </a:p>
          <a:p>
            <a:r>
              <a:rPr lang="en-US" sz="9600" dirty="0">
                <a:effectLst/>
                <a:latin typeface="Times New Roman" panose="02020603050405020304" pitchFamily="18" charset="0"/>
                <a:ea typeface="Times New Roman" panose="02020603050405020304" pitchFamily="18" charset="0"/>
                <a:cs typeface="Times New Roman" panose="02020603050405020304" pitchFamily="18" charset="0"/>
              </a:rPr>
              <a:t>Availability Bias</a:t>
            </a:r>
          </a:p>
          <a:p>
            <a:endParaRPr lang="en-US" sz="3400" dirty="0">
              <a:latin typeface="Times New Roman" panose="02020603050405020304" pitchFamily="18" charset="0"/>
              <a:cs typeface="Times New Roman" panose="02020603050405020304" pitchFamily="18" charset="0"/>
            </a:endParaRPr>
          </a:p>
          <a:p>
            <a:endParaRPr lang="en-US" sz="3400" dirty="0">
              <a:latin typeface="Times New Roman" panose="02020603050405020304" pitchFamily="18" charset="0"/>
              <a:cs typeface="Times New Roman" panose="02020603050405020304" pitchFamily="18" charset="0"/>
            </a:endParaRPr>
          </a:p>
          <a:p>
            <a:endParaRPr lang="en-US" dirty="0"/>
          </a:p>
          <a:p>
            <a:pPr marL="0" indent="0">
              <a:buNone/>
            </a:pPr>
            <a:r>
              <a:rPr lang="en-US" sz="8000" dirty="0">
                <a:latin typeface="Times New Roman" panose="02020603050405020304" pitchFamily="18" charset="0"/>
                <a:cs typeface="Times New Roman" panose="02020603050405020304" pitchFamily="18" charset="0"/>
              </a:rPr>
              <a:t>*</a:t>
            </a:r>
            <a:r>
              <a:rPr lang="en-US" sz="8000" b="1" i="1" dirty="0">
                <a:latin typeface="Modern Love Caps" panose="020F0502020204030204" pitchFamily="82" charset="0"/>
                <a:cs typeface="Times New Roman" panose="02020603050405020304" pitchFamily="18" charset="0"/>
                <a:hlinkClick r:id="rId3">
                  <a:extLst>
                    <a:ext uri="{A12FA001-AC4F-418D-AE19-62706E023703}">
                      <ahyp:hlinkClr xmlns:ahyp="http://schemas.microsoft.com/office/drawing/2018/hyperlinkcolor" val="tx"/>
                    </a:ext>
                  </a:extLst>
                </a:hlinkClick>
              </a:rPr>
              <a:t>Incident Investigation Resources | CSRA (colorado.edu)</a:t>
            </a:r>
            <a:endParaRPr lang="en-US" sz="8000" b="1" i="1" dirty="0">
              <a:latin typeface="Modern Love Caps" panose="020F0502020204030204" pitchFamily="82" charset="0"/>
              <a:cs typeface="Times New Roman" panose="02020603050405020304" pitchFamily="18" charset="0"/>
            </a:endParaRPr>
          </a:p>
          <a:p>
            <a:pPr marL="0" indent="0">
              <a:buNone/>
            </a:pPr>
            <a:endParaRPr lang="en-US" dirty="0"/>
          </a:p>
        </p:txBody>
      </p:sp>
      <p:sp>
        <p:nvSpPr>
          <p:cNvPr id="5" name="Slide Number Placeholder 4">
            <a:extLst>
              <a:ext uri="{FF2B5EF4-FFF2-40B4-BE49-F238E27FC236}">
                <a16:creationId xmlns:a16="http://schemas.microsoft.com/office/drawing/2014/main" id="{A590AAA2-990D-66F3-97CC-E6D6ADD4F48E}"/>
              </a:ext>
            </a:extLst>
          </p:cNvPr>
          <p:cNvSpPr>
            <a:spLocks noGrp="1"/>
          </p:cNvSpPr>
          <p:nvPr>
            <p:ph type="sldNum" sz="quarter" idx="12"/>
          </p:nvPr>
        </p:nvSpPr>
        <p:spPr/>
        <p:txBody>
          <a:bodyPr/>
          <a:lstStyle/>
          <a:p>
            <a:fld id="{72E4BC4C-E8C0-4132-A64E-B5EC5B5CF1D5}" type="slidenum">
              <a:rPr lang="en-US" smtClean="0"/>
              <a:t>31</a:t>
            </a:fld>
            <a:endParaRPr lang="en-US" dirty="0"/>
          </a:p>
        </p:txBody>
      </p:sp>
    </p:spTree>
    <p:extLst>
      <p:ext uri="{BB962C8B-B14F-4D97-AF65-F5344CB8AC3E}">
        <p14:creationId xmlns:p14="http://schemas.microsoft.com/office/powerpoint/2010/main" val="3594283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6627-8464-9A4A-7626-D97BAAB93E20}"/>
              </a:ext>
            </a:extLst>
          </p:cNvPr>
          <p:cNvSpPr>
            <a:spLocks noGrp="1"/>
          </p:cNvSpPr>
          <p:nvPr>
            <p:ph type="title"/>
          </p:nvPr>
        </p:nvSpPr>
        <p:spPr>
          <a:xfrm>
            <a:off x="838200" y="819150"/>
            <a:ext cx="10515600" cy="871538"/>
          </a:xfrm>
        </p:spPr>
        <p:txBody>
          <a:bodyPr>
            <a:normAutofit fontScale="90000"/>
          </a:bodyPr>
          <a:lstStyle/>
          <a:p>
            <a:r>
              <a:rPr lang="en-US" b="1" i="1" dirty="0">
                <a:latin typeface="Castellar" panose="020A0402060406010301" pitchFamily="18" charset="0"/>
              </a:rPr>
              <a:t>      </a:t>
            </a:r>
            <a:r>
              <a:rPr lang="en-US" sz="2200" b="1" dirty="0">
                <a:latin typeface="Engravers MT" panose="02090707080505020304" pitchFamily="18" charset="0"/>
              </a:rPr>
              <a:t>Going Forward: Perspective By DESIGN </a:t>
            </a:r>
            <a:r>
              <a:rPr lang="en-US" sz="1300" b="1" dirty="0">
                <a:latin typeface="Engravers MT" panose="02090707080505020304" pitchFamily="18" charset="0"/>
              </a:rPr>
              <a:t>TM </a:t>
            </a:r>
            <a:br>
              <a:rPr lang="en-US" sz="1300" b="1" i="1" dirty="0">
                <a:latin typeface="Engravers MT" panose="02090707080505020304" pitchFamily="18" charset="0"/>
              </a:rPr>
            </a:br>
            <a:br>
              <a:rPr lang="en-US" sz="2000" b="1" i="1" dirty="0">
                <a:latin typeface="Engravers MT" panose="02090707080505020304" pitchFamily="18" charset="0"/>
              </a:rPr>
            </a:br>
            <a:r>
              <a:rPr lang="en-US" sz="2700" b="1" i="1" dirty="0">
                <a:latin typeface="Engravers MT" panose="02090707080505020304" pitchFamily="18" charset="0"/>
              </a:rPr>
              <a:t>        </a:t>
            </a:r>
            <a:r>
              <a:rPr lang="en-US" sz="2700" b="1" i="1" dirty="0">
                <a:solidFill>
                  <a:srgbClr val="FF0000"/>
                </a:solidFill>
                <a:latin typeface="Engravers MT" panose="02090707080505020304" pitchFamily="18" charset="0"/>
              </a:rPr>
              <a:t>“</a:t>
            </a:r>
            <a:r>
              <a:rPr lang="en-US" sz="2700" b="1" i="1" u="sng" dirty="0">
                <a:solidFill>
                  <a:srgbClr val="FF0000"/>
                </a:solidFill>
                <a:latin typeface="Engravers MT" panose="02090707080505020304" pitchFamily="18" charset="0"/>
              </a:rPr>
              <a:t>Yesterday</a:t>
            </a:r>
            <a:r>
              <a:rPr lang="en-US" sz="2700" b="1" i="1" dirty="0">
                <a:solidFill>
                  <a:srgbClr val="FF0000"/>
                </a:solidFill>
                <a:latin typeface="Engravers MT" panose="02090707080505020304" pitchFamily="18" charset="0"/>
              </a:rPr>
              <a:t>”</a:t>
            </a:r>
            <a:r>
              <a:rPr lang="en-US" sz="2700" b="1" i="1" dirty="0">
                <a:latin typeface="Engravers MT" panose="02090707080505020304" pitchFamily="18" charset="0"/>
              </a:rPr>
              <a:t>                     </a:t>
            </a:r>
            <a:r>
              <a:rPr lang="en-US" sz="3600" b="1" i="1" dirty="0">
                <a:solidFill>
                  <a:schemeClr val="accent6"/>
                </a:solidFill>
                <a:latin typeface="Engravers MT" panose="02090707080505020304" pitchFamily="18" charset="0"/>
              </a:rPr>
              <a:t>“</a:t>
            </a:r>
            <a:r>
              <a:rPr lang="en-US" sz="3600" b="1" i="1" u="sng" dirty="0">
                <a:solidFill>
                  <a:schemeClr val="accent6"/>
                </a:solidFill>
                <a:latin typeface="Engravers MT" panose="02090707080505020304" pitchFamily="18" charset="0"/>
              </a:rPr>
              <a:t>TOMORROW “</a:t>
            </a:r>
            <a:br>
              <a:rPr lang="en-US" sz="3600" b="1" i="1" dirty="0">
                <a:solidFill>
                  <a:schemeClr val="accent6"/>
                </a:solidFill>
                <a:latin typeface="Engravers MT" panose="02090707080505020304" pitchFamily="18" charset="0"/>
                <a:cs typeface="Times New Roman" panose="02020603050405020304" pitchFamily="18" charset="0"/>
              </a:rPr>
            </a:br>
            <a:r>
              <a:rPr lang="en-US" sz="4400" b="1" i="1" dirty="0">
                <a:latin typeface="Engravers MT" panose="02090707080505020304" pitchFamily="18" charset="0"/>
                <a:cs typeface="Times New Roman" panose="02020603050405020304" pitchFamily="18" charset="0"/>
              </a:rPr>
              <a:t>           </a:t>
            </a:r>
            <a:br>
              <a:rPr lang="en-US" sz="4400" b="1" dirty="0">
                <a:latin typeface="Times New Roman" panose="02020603050405020304" pitchFamily="18" charset="0"/>
                <a:cs typeface="Times New Roman" panose="02020603050405020304" pitchFamily="18" charset="0"/>
              </a:rPr>
            </a:br>
            <a:endParaRPr lang="en-US" dirty="0"/>
          </a:p>
        </p:txBody>
      </p:sp>
      <p:sp>
        <p:nvSpPr>
          <p:cNvPr id="5" name="Slide Number Placeholder 4">
            <a:extLst>
              <a:ext uri="{FF2B5EF4-FFF2-40B4-BE49-F238E27FC236}">
                <a16:creationId xmlns:a16="http://schemas.microsoft.com/office/drawing/2014/main" id="{53C18CDD-A7DC-4FAF-44EA-7F3508FB8811}"/>
              </a:ext>
            </a:extLst>
          </p:cNvPr>
          <p:cNvSpPr>
            <a:spLocks noGrp="1"/>
          </p:cNvSpPr>
          <p:nvPr>
            <p:ph type="sldNum" sz="quarter" idx="12"/>
          </p:nvPr>
        </p:nvSpPr>
        <p:spPr/>
        <p:txBody>
          <a:bodyPr/>
          <a:lstStyle/>
          <a:p>
            <a:fld id="{72E4BC4C-E8C0-4132-A64E-B5EC5B5CF1D5}" type="slidenum">
              <a:rPr lang="en-US" smtClean="0"/>
              <a:t>32</a:t>
            </a:fld>
            <a:endParaRPr lang="en-US" dirty="0"/>
          </a:p>
        </p:txBody>
      </p:sp>
      <p:pic>
        <p:nvPicPr>
          <p:cNvPr id="1026" name="Picture 2" descr="Free Printable Circle Templates and Outlines (Small to Extra Large) |  Mombrite">
            <a:extLst>
              <a:ext uri="{FF2B5EF4-FFF2-40B4-BE49-F238E27FC236}">
                <a16:creationId xmlns:a16="http://schemas.microsoft.com/office/drawing/2014/main" id="{17AF3471-0BFE-5897-EF7B-0E8AF25775E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33701" y="1690688"/>
            <a:ext cx="4229132" cy="44862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F0DF528-5CA0-E0C5-B1AD-9B4918D866DB}"/>
              </a:ext>
            </a:extLst>
          </p:cNvPr>
          <p:cNvSpPr>
            <a:spLocks noGrp="1"/>
          </p:cNvSpPr>
          <p:nvPr>
            <p:ph sz="half" idx="2"/>
          </p:nvPr>
        </p:nvSpPr>
        <p:spPr/>
        <p:txBody>
          <a:bodyPr/>
          <a:lstStyle/>
          <a:p>
            <a:endParaRPr lang="en-US" dirty="0"/>
          </a:p>
        </p:txBody>
      </p:sp>
      <p:pic>
        <p:nvPicPr>
          <p:cNvPr id="4" name="Picture 2" descr="Hexagon Honeycomb Tessellation coloring page | Free ...">
            <a:extLst>
              <a:ext uri="{FF2B5EF4-FFF2-40B4-BE49-F238E27FC236}">
                <a16:creationId xmlns:a16="http://schemas.microsoft.com/office/drawing/2014/main" id="{E15647E5-484A-2CA7-A471-CD536B39A2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1690687"/>
            <a:ext cx="4962301" cy="448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604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A0B8-8268-5ADB-CE70-60A6AF1FB219}"/>
              </a:ext>
            </a:extLst>
          </p:cNvPr>
          <p:cNvSpPr>
            <a:spLocks noGrp="1"/>
          </p:cNvSpPr>
          <p:nvPr>
            <p:ph type="title"/>
          </p:nvPr>
        </p:nvSpPr>
        <p:spPr>
          <a:xfrm>
            <a:off x="838200" y="365125"/>
            <a:ext cx="10515600" cy="907621"/>
          </a:xfrm>
        </p:spPr>
        <p:txBody>
          <a:bodyPr/>
          <a:lstStyle/>
          <a:p>
            <a:r>
              <a:rPr lang="en-US" sz="4400" dirty="0">
                <a:latin typeface="Bernard MT Condensed" panose="02050806060905020404" pitchFamily="18" charset="0"/>
                <a:cs typeface="Times New Roman" panose="02020603050405020304" pitchFamily="18" charset="0"/>
              </a:rPr>
              <a:t>            WHO IS MISSING FROM THE TABLE?</a:t>
            </a:r>
            <a:endParaRPr lang="en-US" dirty="0"/>
          </a:p>
        </p:txBody>
      </p:sp>
      <p:sp>
        <p:nvSpPr>
          <p:cNvPr id="3" name="Content Placeholder 2">
            <a:extLst>
              <a:ext uri="{FF2B5EF4-FFF2-40B4-BE49-F238E27FC236}">
                <a16:creationId xmlns:a16="http://schemas.microsoft.com/office/drawing/2014/main" id="{2332C1F0-8A2B-0961-F1DB-74588A33FEF9}"/>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latin typeface="Times New Roman" panose="02020603050405020304" pitchFamily="18" charset="0"/>
                <a:cs typeface="Times New Roman" panose="02020603050405020304" pitchFamily="18" charset="0"/>
              </a:rPr>
              <a:t>                     </a:t>
            </a:r>
            <a:endParaRPr lang="en-US" sz="4000" dirty="0">
              <a:latin typeface="Bernard MT Condensed" panose="020508060609050204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50F87E-F7ED-D057-4C1E-3841DCE4E007}"/>
              </a:ext>
            </a:extLst>
          </p:cNvPr>
          <p:cNvSpPr>
            <a:spLocks noGrp="1"/>
          </p:cNvSpPr>
          <p:nvPr>
            <p:ph type="sldNum" sz="quarter" idx="12"/>
          </p:nvPr>
        </p:nvSpPr>
        <p:spPr/>
        <p:txBody>
          <a:bodyPr/>
          <a:lstStyle/>
          <a:p>
            <a:fld id="{72E4BC4C-E8C0-4132-A64E-B5EC5B5CF1D5}" type="slidenum">
              <a:rPr lang="en-US" smtClean="0"/>
              <a:t>33</a:t>
            </a:fld>
            <a:endParaRPr lang="en-US" dirty="0"/>
          </a:p>
        </p:txBody>
      </p:sp>
      <p:pic>
        <p:nvPicPr>
          <p:cNvPr id="1026" name="Picture 2" descr="SWH 8' Round Conference Table | Paul Downs Cabinetmakers">
            <a:extLst>
              <a:ext uri="{FF2B5EF4-FFF2-40B4-BE49-F238E27FC236}">
                <a16:creationId xmlns:a16="http://schemas.microsoft.com/office/drawing/2014/main" id="{FA8821B5-CBFA-5ECE-4C0C-5E2FBB5A8B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519" y="1272746"/>
            <a:ext cx="8612659" cy="5585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690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212C-3120-6322-87BF-221C4B1E53A9}"/>
              </a:ext>
            </a:extLst>
          </p:cNvPr>
          <p:cNvSpPr>
            <a:spLocks noGrp="1"/>
          </p:cNvSpPr>
          <p:nvPr>
            <p:ph type="title"/>
          </p:nvPr>
        </p:nvSpPr>
        <p:spPr/>
        <p:txBody>
          <a:bodyPr>
            <a:normAutofit fontScale="90000"/>
          </a:bodyPr>
          <a:lstStyle/>
          <a:p>
            <a:br>
              <a:rPr lang="en-US" sz="44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Fire Evacuation Safety STARTS</a:t>
            </a:r>
            <a:br>
              <a:rPr lang="en-US" sz="3100" b="1"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                  </a:t>
            </a:r>
            <a:r>
              <a:rPr lang="en-US" sz="3100" b="1" u="sng" dirty="0">
                <a:latin typeface="Times New Roman" panose="02020603050405020304" pitchFamily="18" charset="0"/>
                <a:cs typeface="Times New Roman" panose="02020603050405020304" pitchFamily="18" charset="0"/>
              </a:rPr>
              <a:t>BEFORE</a:t>
            </a:r>
            <a:r>
              <a:rPr lang="en-US" sz="3100" b="1" dirty="0">
                <a:latin typeface="Times New Roman" panose="02020603050405020304" pitchFamily="18" charset="0"/>
                <a:cs typeface="Times New Roman" panose="02020603050405020304" pitchFamily="18" charset="0"/>
              </a:rPr>
              <a:t>           BEGINS! </a:t>
            </a:r>
            <a:r>
              <a:rPr lang="en-US" sz="3100" b="1" i="1" dirty="0">
                <a:latin typeface="Times New Roman" panose="02020603050405020304" pitchFamily="18" charset="0"/>
                <a:cs typeface="Times New Roman" panose="02020603050405020304" pitchFamily="18" charset="0"/>
              </a:rPr>
              <a:t>™</a:t>
            </a:r>
            <a:br>
              <a:rPr lang="en-US" sz="3100" b="1" dirty="0">
                <a:latin typeface="Times New Roman" panose="02020603050405020304" pitchFamily="18" charset="0"/>
                <a:cs typeface="Times New Roman" panose="02020603050405020304" pitchFamily="18" charset="0"/>
              </a:rPr>
            </a:br>
            <a:endParaRPr lang="en-US" sz="3100" dirty="0"/>
          </a:p>
        </p:txBody>
      </p:sp>
      <p:sp>
        <p:nvSpPr>
          <p:cNvPr id="3" name="Content Placeholder 2">
            <a:extLst>
              <a:ext uri="{FF2B5EF4-FFF2-40B4-BE49-F238E27FC236}">
                <a16:creationId xmlns:a16="http://schemas.microsoft.com/office/drawing/2014/main" id="{3924454B-3680-142B-0D45-44230E642F0C}"/>
              </a:ext>
            </a:extLst>
          </p:cNvPr>
          <p:cNvSpPr>
            <a:spLocks noGrp="1"/>
          </p:cNvSpPr>
          <p:nvPr>
            <p:ph idx="1"/>
          </p:nvPr>
        </p:nvSpPr>
        <p:spPr>
          <a:xfrm>
            <a:off x="838200" y="1690688"/>
            <a:ext cx="11024286" cy="4486275"/>
          </a:xfrm>
        </p:spPr>
        <p:txBody>
          <a:bodyPr>
            <a:normAutofit/>
          </a:bodyPr>
          <a:lstStyle/>
          <a:p>
            <a:pPr marL="0" indent="0">
              <a:buNone/>
            </a:pPr>
            <a:endParaRPr lang="en-US" b="1" dirty="0">
              <a:latin typeface="Bradley Hand ITC" panose="03070402050302030203" pitchFamily="66" charset="0"/>
            </a:endParaRPr>
          </a:p>
          <a:p>
            <a:pPr marL="0" indent="0">
              <a:buNone/>
            </a:pPr>
            <a:r>
              <a:rPr lang="en-US" sz="4000" b="1" dirty="0"/>
              <a:t>                   </a:t>
            </a:r>
            <a:r>
              <a:rPr lang="en-US" sz="4000" b="1" i="1" dirty="0"/>
              <a:t>“Safety Through Design”</a:t>
            </a:r>
            <a:endParaRPr lang="en-US" sz="3200" b="1" kern="1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buNone/>
            </a:pPr>
            <a:r>
              <a:rPr lang="en-US" sz="32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r>
              <a:rPr lang="en-US" sz="3200" b="1" kern="1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versus</a:t>
            </a:r>
            <a:endParaRPr lang="en-US" sz="32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marL="0" indent="0">
              <a:buNone/>
            </a:pPr>
            <a:r>
              <a:rPr lang="en-US" sz="3200" b="1" kern="1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PREVENTION THROUGH COLLABORATION™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b="1" dirty="0">
              <a:latin typeface="Bradley Hand ITC" panose="03070402050302030203" pitchFamily="66" charset="0"/>
            </a:endParaRPr>
          </a:p>
          <a:p>
            <a:pPr marL="0" indent="0">
              <a:buNone/>
            </a:pPr>
            <a:r>
              <a:rPr lang="en-US" sz="3600" dirty="0">
                <a:latin typeface="Berlin Sans FB Demi" panose="020E0802020502020306" pitchFamily="34" charset="0"/>
              </a:rPr>
              <a:t> Q. </a:t>
            </a:r>
            <a:r>
              <a:rPr lang="en-US" sz="3600" b="1" dirty="0">
                <a:latin typeface="Berlin Sans FB Demi" panose="020E0802020502020306" pitchFamily="34" charset="0"/>
              </a:rPr>
              <a:t>What do you think </a:t>
            </a:r>
            <a:r>
              <a:rPr lang="en-US" sz="5400" b="1" u="sng" dirty="0">
                <a:latin typeface="Berlin Sans FB Demi" panose="020E0802020502020306" pitchFamily="34" charset="0"/>
              </a:rPr>
              <a:t>our</a:t>
            </a:r>
            <a:r>
              <a:rPr lang="en-US" sz="3600" b="1" dirty="0">
                <a:latin typeface="Berlin Sans FB Demi" panose="020E0802020502020306" pitchFamily="34" charset="0"/>
              </a:rPr>
              <a:t> next step needs to be?</a:t>
            </a:r>
          </a:p>
          <a:p>
            <a:pPr marL="0" indent="0">
              <a:buNone/>
            </a:pPr>
            <a:endPar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2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b="1" dirty="0">
              <a:latin typeface="Bradley Hand ITC" panose="03070402050302030203" pitchFamily="66" charset="0"/>
            </a:endParaRPr>
          </a:p>
          <a:p>
            <a:pPr marL="0" indent="0">
              <a:buNone/>
            </a:pPr>
            <a:endParaRPr lang="en-US" b="1" dirty="0">
              <a:latin typeface="Bradley Hand ITC" panose="03070402050302030203" pitchFamily="66" charset="0"/>
            </a:endParaRPr>
          </a:p>
        </p:txBody>
      </p:sp>
      <p:sp>
        <p:nvSpPr>
          <p:cNvPr id="4" name="Slide Number Placeholder 3">
            <a:extLst>
              <a:ext uri="{FF2B5EF4-FFF2-40B4-BE49-F238E27FC236}">
                <a16:creationId xmlns:a16="http://schemas.microsoft.com/office/drawing/2014/main" id="{14AC1593-A38A-6CA2-29E1-3E6CBA3706AE}"/>
              </a:ext>
            </a:extLst>
          </p:cNvPr>
          <p:cNvSpPr>
            <a:spLocks noGrp="1"/>
          </p:cNvSpPr>
          <p:nvPr>
            <p:ph type="sldNum" sz="quarter" idx="12"/>
          </p:nvPr>
        </p:nvSpPr>
        <p:spPr/>
        <p:txBody>
          <a:bodyPr/>
          <a:lstStyle/>
          <a:p>
            <a:fld id="{72E4BC4C-E8C0-4132-A64E-B5EC5B5CF1D5}" type="slidenum">
              <a:rPr lang="en-US" smtClean="0"/>
              <a:t>34</a:t>
            </a:fld>
            <a:endParaRPr lang="en-US" dirty="0"/>
          </a:p>
        </p:txBody>
      </p:sp>
    </p:spTree>
    <p:extLst>
      <p:ext uri="{BB962C8B-B14F-4D97-AF65-F5344CB8AC3E}">
        <p14:creationId xmlns:p14="http://schemas.microsoft.com/office/powerpoint/2010/main" val="42505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36A69-45B3-F88F-F9B7-A0040403C340}"/>
              </a:ext>
            </a:extLst>
          </p:cNvPr>
          <p:cNvSpPr>
            <a:spLocks noGrp="1"/>
          </p:cNvSpPr>
          <p:nvPr>
            <p:ph type="title"/>
          </p:nvPr>
        </p:nvSpPr>
        <p:spPr/>
        <p:txBody>
          <a:bodyPr>
            <a:normAutofit/>
          </a:bodyPr>
          <a:lstStyle/>
          <a:p>
            <a:r>
              <a:rPr lang="en-US" sz="2400" b="1" i="0" dirty="0">
                <a:effectLst/>
                <a:latin typeface="Times New Roman" panose="02020603050405020304" pitchFamily="18" charset="0"/>
                <a:cs typeface="Times New Roman" panose="02020603050405020304" pitchFamily="18" charset="0"/>
              </a:rPr>
              <a:t>                              Triangle Shirtwaist Factory fire</a:t>
            </a:r>
            <a:r>
              <a:rPr lang="en-US" sz="2400" b="0" i="0" dirty="0">
                <a:effectLst/>
                <a:latin typeface="Times New Roman" panose="02020603050405020304" pitchFamily="18" charset="0"/>
                <a:cs typeface="Times New Roman" panose="02020603050405020304" pitchFamily="18" charset="0"/>
              </a:rPr>
              <a:t> (continued)</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EEEA576-EC12-8EE1-C2D3-D8342351125B}"/>
              </a:ext>
            </a:extLst>
          </p:cNvPr>
          <p:cNvSpPr>
            <a:spLocks noGrp="1"/>
          </p:cNvSpPr>
          <p:nvPr>
            <p:ph idx="1"/>
          </p:nvPr>
        </p:nvSpPr>
        <p:spPr/>
        <p:txBody>
          <a:bodyPr>
            <a:normAutofit/>
          </a:bodyPr>
          <a:lstStyle/>
          <a:p>
            <a:pPr>
              <a:lnSpc>
                <a:spcPct val="150000"/>
              </a:lnSpc>
            </a:pPr>
            <a:r>
              <a:rPr lang="en-US" sz="2000" b="0" i="0" dirty="0">
                <a:solidFill>
                  <a:srgbClr val="202122"/>
                </a:solidFill>
                <a:effectLst/>
                <a:latin typeface="Times New Roman" panose="02020603050405020304" pitchFamily="18" charset="0"/>
                <a:cs typeface="Times New Roman" panose="02020603050405020304" pitchFamily="18" charset="0"/>
              </a:rPr>
              <a:t>Because the doors to the stairwells and exits were locked</a:t>
            </a:r>
            <a:r>
              <a:rPr lang="en-US" sz="20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2"/>
              </a:rPr>
              <a:t>[1]</a:t>
            </a:r>
            <a:r>
              <a:rPr lang="en-US" sz="20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3"/>
              </a:rPr>
              <a:t>[8]</a:t>
            </a:r>
            <a:r>
              <a:rPr lang="en-US" sz="2000" b="0" i="0" dirty="0">
                <a:solidFill>
                  <a:srgbClr val="202122"/>
                </a:solidFill>
                <a:effectLst/>
                <a:latin typeface="Times New Roman" panose="02020603050405020304" pitchFamily="18" charset="0"/>
                <a:cs typeface="Times New Roman" panose="02020603050405020304" pitchFamily="18" charset="0"/>
              </a:rPr>
              <a:t> – a common practice at the time to prevent workers from taking unauthorized breaks and to reduce theft</a:t>
            </a:r>
            <a:r>
              <a:rPr lang="en-US" sz="20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4"/>
              </a:rPr>
              <a:t>[9]</a:t>
            </a:r>
            <a:r>
              <a:rPr lang="en-US" sz="2000" b="0" i="0" dirty="0">
                <a:solidFill>
                  <a:srgbClr val="202122"/>
                </a:solidFill>
                <a:effectLst/>
                <a:latin typeface="Times New Roman" panose="02020603050405020304" pitchFamily="18" charset="0"/>
                <a:cs typeface="Times New Roman" panose="02020603050405020304" pitchFamily="18" charset="0"/>
              </a:rPr>
              <a:t> – many of the workers could not escape from the burning building and jumped from the high windows. </a:t>
            </a:r>
          </a:p>
          <a:p>
            <a:pPr>
              <a:lnSpc>
                <a:spcPct val="150000"/>
              </a:lnSpc>
            </a:pPr>
            <a:r>
              <a:rPr lang="en-US" sz="2000" b="0" i="0" dirty="0">
                <a:solidFill>
                  <a:srgbClr val="202122"/>
                </a:solidFill>
                <a:effectLst/>
                <a:latin typeface="Times New Roman" panose="02020603050405020304" pitchFamily="18" charset="0"/>
                <a:cs typeface="Times New Roman" panose="02020603050405020304" pitchFamily="18" charset="0"/>
              </a:rPr>
              <a:t>The fire led to legislation requiring improved factory </a:t>
            </a:r>
            <a:r>
              <a:rPr lang="en-US" sz="2000" b="0" i="0" u="none" strike="noStrike" dirty="0">
                <a:solidFill>
                  <a:srgbClr val="3366CC"/>
                </a:solidFill>
                <a:effectLst/>
                <a:latin typeface="Times New Roman" panose="02020603050405020304" pitchFamily="18" charset="0"/>
                <a:cs typeface="Times New Roman" panose="02020603050405020304" pitchFamily="18" charset="0"/>
                <a:hlinkClick r:id="rId5" tooltip="Occupational safety and health"/>
              </a:rPr>
              <a:t>safety standards</a:t>
            </a:r>
            <a:r>
              <a:rPr lang="en-US" sz="2000" b="0" i="0" dirty="0">
                <a:solidFill>
                  <a:srgbClr val="202122"/>
                </a:solidFill>
                <a:effectLst/>
                <a:latin typeface="Times New Roman" panose="02020603050405020304" pitchFamily="18" charset="0"/>
                <a:cs typeface="Times New Roman" panose="02020603050405020304" pitchFamily="18" charset="0"/>
              </a:rPr>
              <a:t> and helped spur the growth of the </a:t>
            </a:r>
            <a:r>
              <a:rPr lang="en-US" sz="2000" b="0" i="0" u="none" strike="noStrike" dirty="0">
                <a:solidFill>
                  <a:srgbClr val="3366CC"/>
                </a:solidFill>
                <a:effectLst/>
                <a:latin typeface="Times New Roman" panose="02020603050405020304" pitchFamily="18" charset="0"/>
                <a:cs typeface="Times New Roman" panose="02020603050405020304" pitchFamily="18" charset="0"/>
                <a:hlinkClick r:id="rId6" tooltip="International Ladies' Garment Workers' Union"/>
              </a:rPr>
              <a:t>International Ladies' Garment Workers' Union</a:t>
            </a:r>
            <a:r>
              <a:rPr lang="en-US" sz="2000" b="0" i="0" dirty="0">
                <a:solidFill>
                  <a:srgbClr val="202122"/>
                </a:solidFill>
                <a:effectLst/>
                <a:latin typeface="Times New Roman" panose="02020603050405020304" pitchFamily="18" charset="0"/>
                <a:cs typeface="Times New Roman" panose="02020603050405020304" pitchFamily="18" charset="0"/>
              </a:rPr>
              <a:t> (ILGWU), which fought for better working conditions for </a:t>
            </a:r>
            <a:r>
              <a:rPr lang="en-US" sz="2000" b="0" i="0" u="none" strike="noStrike" dirty="0">
                <a:solidFill>
                  <a:srgbClr val="3366CC"/>
                </a:solidFill>
                <a:effectLst/>
                <a:latin typeface="Times New Roman" panose="02020603050405020304" pitchFamily="18" charset="0"/>
                <a:cs typeface="Times New Roman" panose="02020603050405020304" pitchFamily="18" charset="0"/>
                <a:hlinkClick r:id="rId7" tooltip="Sweatshop"/>
              </a:rPr>
              <a:t>sweatshop</a:t>
            </a:r>
            <a:r>
              <a:rPr lang="en-US" sz="2000" b="0" i="0" dirty="0">
                <a:solidFill>
                  <a:srgbClr val="202122"/>
                </a:solidFill>
                <a:effectLst/>
                <a:latin typeface="Times New Roman" panose="02020603050405020304" pitchFamily="18" charset="0"/>
                <a:cs typeface="Times New Roman" panose="02020603050405020304" pitchFamily="18" charset="0"/>
              </a:rPr>
              <a:t> workers.</a:t>
            </a:r>
          </a:p>
          <a:p>
            <a:pPr marL="0" indent="0">
              <a:lnSpc>
                <a:spcPct val="150000"/>
              </a:lnSpc>
              <a:buNone/>
            </a:pPr>
            <a:r>
              <a:rPr lang="en-US" sz="2400" b="1" dirty="0">
                <a:solidFill>
                  <a:srgbClr val="202122"/>
                </a:solidFill>
                <a:latin typeface="Times New Roman" panose="02020603050405020304" pitchFamily="18" charset="0"/>
                <a:cs typeface="Times New Roman" panose="02020603050405020304" pitchFamily="18" charset="0"/>
              </a:rPr>
              <a:t>Q. What had to </a:t>
            </a:r>
            <a:r>
              <a:rPr lang="en-US" sz="3200" b="1" u="sng" dirty="0">
                <a:solidFill>
                  <a:srgbClr val="202122"/>
                </a:solidFill>
                <a:latin typeface="Times New Roman" panose="02020603050405020304" pitchFamily="18" charset="0"/>
                <a:cs typeface="Times New Roman" panose="02020603050405020304" pitchFamily="18" charset="0"/>
              </a:rPr>
              <a:t>happen FIRST </a:t>
            </a:r>
            <a:r>
              <a:rPr lang="en-US" sz="2400" b="1" dirty="0">
                <a:solidFill>
                  <a:srgbClr val="202122"/>
                </a:solidFill>
                <a:latin typeface="Times New Roman" panose="02020603050405020304" pitchFamily="18" charset="0"/>
                <a:cs typeface="Times New Roman" panose="02020603050405020304" pitchFamily="18" charset="0"/>
              </a:rPr>
              <a:t>to have the fire safety protocols revised?</a:t>
            </a:r>
          </a:p>
          <a:p>
            <a:pPr>
              <a:lnSpc>
                <a:spcPct val="150000"/>
              </a:lnSpc>
            </a:pPr>
            <a:r>
              <a:rPr lang="en-US" sz="1200" b="1" dirty="0">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https://en.wikipedia.org/wiki/Triangle_Shirtwaist_Factory_fire</a:t>
            </a:r>
            <a:endParaRPr lang="en-US" sz="1200" b="1" dirty="0">
              <a:latin typeface="Times New Roman" panose="02020603050405020304" pitchFamily="18" charset="0"/>
              <a:cs typeface="Times New Roman" panose="02020603050405020304" pitchFamily="18" charset="0"/>
            </a:endParaRPr>
          </a:p>
          <a:p>
            <a:pPr>
              <a:lnSpc>
                <a:spcPct val="150000"/>
              </a:lnSpc>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55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E9417-1C7C-1FEC-D9B7-7D101C075DAA}"/>
              </a:ext>
            </a:extLst>
          </p:cNvPr>
          <p:cNvSpPr>
            <a:spLocks noGrp="1"/>
          </p:cNvSpPr>
          <p:nvPr>
            <p:ph type="title"/>
          </p:nvPr>
        </p:nvSpPr>
        <p:spPr/>
        <p:txBody>
          <a:bodyPr>
            <a:normAutofit/>
          </a:bodyPr>
          <a:lstStyle/>
          <a:p>
            <a:pPr marL="0" marR="0" indent="0" fontAlgn="base">
              <a:lnSpc>
                <a:spcPct val="107000"/>
              </a:lnSpc>
              <a:spcBef>
                <a:spcPts val="0"/>
              </a:spcBef>
              <a:spcAft>
                <a:spcPts val="0"/>
              </a:spcAft>
            </a:pPr>
            <a:r>
              <a:rPr lang="en-US" sz="2700" i="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“If You Always Do What You’ve Always Done, </a:t>
            </a:r>
            <a:br>
              <a:rPr lang="en-US" sz="2700" i="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i="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700" i="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You’ll Always Get What You’ve Always Got.”</a:t>
            </a:r>
            <a:r>
              <a:rPr lang="en-US" sz="2700"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700"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Henry Ford</a:t>
            </a: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C33DC747-443D-C552-D000-F1BB4365ED1A}"/>
              </a:ext>
            </a:extLst>
          </p:cNvPr>
          <p:cNvSpPr>
            <a:spLocks noGrp="1"/>
          </p:cNvSpPr>
          <p:nvPr>
            <p:ph type="body" idx="1"/>
          </p:nvPr>
        </p:nvSpPr>
        <p:spPr/>
        <p:txBody>
          <a:bodyPr/>
          <a:lstStyle/>
          <a:p>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Management Quality By Design, Inc. © 2023</a:t>
            </a:r>
            <a:endParaRPr lang="en-US" sz="1200" dirty="0"/>
          </a:p>
        </p:txBody>
      </p:sp>
    </p:spTree>
    <p:extLst>
      <p:ext uri="{BB962C8B-B14F-4D97-AF65-F5344CB8AC3E}">
        <p14:creationId xmlns:p14="http://schemas.microsoft.com/office/powerpoint/2010/main" val="138062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BC7B-30DC-2754-B78B-0C851321972A}"/>
              </a:ext>
            </a:extLst>
          </p:cNvPr>
          <p:cNvSpPr>
            <a:spLocks noGrp="1"/>
          </p:cNvSpPr>
          <p:nvPr>
            <p:ph type="title"/>
          </p:nvPr>
        </p:nvSpPr>
        <p:spPr>
          <a:xfrm>
            <a:off x="838200" y="365126"/>
            <a:ext cx="10515600" cy="939800"/>
          </a:xfrm>
        </p:spPr>
        <p:txBody>
          <a:bodyPr>
            <a:normAutofit fontScale="90000"/>
          </a:bodyPr>
          <a:lstStyle/>
          <a:p>
            <a:r>
              <a:rPr lang="en-US" dirty="0"/>
              <a:t>                    </a:t>
            </a:r>
            <a:r>
              <a:rPr lang="en-US" sz="3200" b="1" dirty="0">
                <a:latin typeface="Times New Roman" panose="02020603050405020304" pitchFamily="18" charset="0"/>
                <a:cs typeface="Times New Roman" panose="02020603050405020304" pitchFamily="18" charset="0"/>
              </a:rPr>
              <a:t>Theater Sellout Arena </a:t>
            </a:r>
            <a:r>
              <a:rPr lang="en-US" sz="3200" i="1" dirty="0">
                <a:latin typeface="Times New Roman" panose="02020603050405020304" pitchFamily="18" charset="0"/>
                <a:cs typeface="Times New Roman" panose="02020603050405020304" pitchFamily="18" charset="0"/>
              </a:rPr>
              <a:t>“Willie Nelson” ~1980s~</a:t>
            </a:r>
          </a:p>
        </p:txBody>
      </p:sp>
      <p:sp>
        <p:nvSpPr>
          <p:cNvPr id="3" name="Content Placeholder 2">
            <a:extLst>
              <a:ext uri="{FF2B5EF4-FFF2-40B4-BE49-F238E27FC236}">
                <a16:creationId xmlns:a16="http://schemas.microsoft.com/office/drawing/2014/main" id="{F02306E6-8B88-1705-DB4E-3D1A4AB5733C}"/>
              </a:ext>
            </a:extLst>
          </p:cNvPr>
          <p:cNvSpPr>
            <a:spLocks noGrp="1"/>
          </p:cNvSpPr>
          <p:nvPr>
            <p:ph idx="1"/>
          </p:nvPr>
        </p:nvSpPr>
        <p:spPr>
          <a:xfrm>
            <a:off x="295275" y="1304925"/>
            <a:ext cx="11277600" cy="4872038"/>
          </a:xfrm>
        </p:spPr>
        <p:txBody>
          <a:bodyPr/>
          <a:lstStyle/>
          <a:p>
            <a:r>
              <a:rPr lang="en-US" dirty="0"/>
              <a:t>While the band was playing and Willie strumming,</a:t>
            </a:r>
          </a:p>
          <a:p>
            <a:pPr marL="0" indent="0">
              <a:buNone/>
            </a:pPr>
            <a:r>
              <a:rPr lang="en-US" dirty="0"/>
              <a:t>I left the seat and went to walk around the outside of the auditorium seating inside the walled arena.</a:t>
            </a:r>
          </a:p>
          <a:p>
            <a:pPr marL="0" indent="0">
              <a:buNone/>
            </a:pPr>
            <a:r>
              <a:rPr lang="en-US" dirty="0"/>
              <a:t>To my shock, I noted that every access-door to leave the arena </a:t>
            </a:r>
          </a:p>
          <a:p>
            <a:pPr marL="0" indent="0">
              <a:buNone/>
            </a:pPr>
            <a:r>
              <a:rPr lang="en-US" dirty="0"/>
              <a:t>was chain-bolted shut.</a:t>
            </a:r>
          </a:p>
          <a:p>
            <a:pPr marL="0" indent="0">
              <a:buNone/>
            </a:pPr>
            <a:r>
              <a:rPr lang="en-US" dirty="0"/>
              <a:t>After immediately locating the security guard and manager to have them unlock the exit-access doors, they said:</a:t>
            </a:r>
          </a:p>
          <a:p>
            <a:pPr marL="0" indent="0">
              <a:buNone/>
            </a:pPr>
            <a:r>
              <a:rPr lang="en-US" i="1" dirty="0"/>
              <a:t>                                </a:t>
            </a:r>
            <a:r>
              <a:rPr lang="en-US" sz="3200" i="1" dirty="0"/>
              <a:t>“No way. If we do that, people will </a:t>
            </a:r>
          </a:p>
          <a:p>
            <a:pPr marL="0" indent="0">
              <a:buNone/>
            </a:pPr>
            <a:r>
              <a:rPr lang="en-US" sz="3200" i="1" dirty="0"/>
              <a:t>                                 just come in without paying!”</a:t>
            </a:r>
          </a:p>
        </p:txBody>
      </p:sp>
    </p:spTree>
    <p:extLst>
      <p:ext uri="{BB962C8B-B14F-4D97-AF65-F5344CB8AC3E}">
        <p14:creationId xmlns:p14="http://schemas.microsoft.com/office/powerpoint/2010/main" val="137075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1F38-3C01-F053-57AC-07BD71B7C82D}"/>
              </a:ext>
            </a:extLst>
          </p:cNvPr>
          <p:cNvSpPr>
            <a:spLocks noGrp="1"/>
          </p:cNvSpPr>
          <p:nvPr>
            <p:ph type="title"/>
          </p:nvPr>
        </p:nvSpPr>
        <p:spPr/>
        <p:txBody>
          <a:bodyPr>
            <a:normAutofit/>
          </a:bodyPr>
          <a:lstStyle/>
          <a:p>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W. Edwards Deming</a:t>
            </a:r>
            <a:r>
              <a:rPr lang="en-US" sz="2400" b="1" kern="180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endParaRPr lang="en-US" sz="2400" dirty="0"/>
          </a:p>
        </p:txBody>
      </p:sp>
      <p:sp>
        <p:nvSpPr>
          <p:cNvPr id="3" name="Content Placeholder 2">
            <a:extLst>
              <a:ext uri="{FF2B5EF4-FFF2-40B4-BE49-F238E27FC236}">
                <a16:creationId xmlns:a16="http://schemas.microsoft.com/office/drawing/2014/main" id="{010DD676-AEF8-A5DC-1651-39232F2D9AE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r>
              <a:rPr lang="en-US" b="1" dirty="0"/>
              <a:t>“Divided responsibility means </a:t>
            </a:r>
            <a:br>
              <a:rPr lang="en-US" b="1" dirty="0"/>
            </a:br>
            <a:r>
              <a:rPr lang="en-US" b="1" dirty="0"/>
              <a:t>                                     that nobody is responsible.”</a:t>
            </a:r>
          </a:p>
          <a:p>
            <a:pPr marL="0" indent="0">
              <a:buNone/>
            </a:pPr>
            <a:endParaRPr lang="en-US" b="1" dirty="0"/>
          </a:p>
          <a:p>
            <a:pPr marL="0" indent="0">
              <a:buNone/>
            </a:pPr>
            <a:r>
              <a:rPr lang="en-US" dirty="0"/>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https://deming.org/</a:t>
            </a:r>
            <a:endPar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a:p>
            <a:endParaRPr lang="en-US" dirty="0"/>
          </a:p>
        </p:txBody>
      </p:sp>
    </p:spTree>
    <p:extLst>
      <p:ext uri="{BB962C8B-B14F-4D97-AF65-F5344CB8AC3E}">
        <p14:creationId xmlns:p14="http://schemas.microsoft.com/office/powerpoint/2010/main" val="406596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EEEA6-DFB0-6F29-CA9A-B023C5FA1F7F}"/>
              </a:ext>
            </a:extLst>
          </p:cNvPr>
          <p:cNvSpPr>
            <a:spLocks noGrp="1"/>
          </p:cNvSpPr>
          <p:nvPr>
            <p:ph type="title"/>
          </p:nvPr>
        </p:nvSpPr>
        <p:spPr>
          <a:xfrm>
            <a:off x="838200" y="133351"/>
            <a:ext cx="10515600" cy="1085849"/>
          </a:xfrm>
        </p:spPr>
        <p:txBody>
          <a:bodyPr>
            <a:normAutofit fontScale="90000"/>
          </a:bodyPr>
          <a:lstStyle/>
          <a:p>
            <a:pPr marL="0" marR="0">
              <a:lnSpc>
                <a:spcPct val="107000"/>
              </a:lnSpc>
              <a:spcBef>
                <a:spcPts val="0"/>
              </a:spcBef>
              <a:spcAft>
                <a:spcPts val="240"/>
              </a:spcAft>
            </a:pPr>
            <a:br>
              <a:rPr lang="en-US" sz="1800" b="1" u="sng" kern="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en-US" sz="1800" b="1" u="sng" kern="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en-US" sz="1800" b="1" u="sng" kern="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sz="2200" b="1" u="sng" kern="0" dirty="0">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Occupant characteristics in decision-making for simulation of fire evacuation</a:t>
            </a:r>
            <a:br>
              <a:rPr lang="en-US" sz="2200" kern="100" dirty="0">
                <a:effectLst/>
                <a:latin typeface="Calibri" panose="020F0502020204030204" pitchFamily="34" charset="0"/>
                <a:ea typeface="Calibri" panose="020F0502020204030204" pitchFamily="34" charset="0"/>
                <a:cs typeface="Times New Roman" panose="02020603050405020304" pitchFamily="18" charset="0"/>
              </a:rPr>
            </a:b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by Tristan Planchais.</a:t>
            </a:r>
            <a:r>
              <a:rPr lang="en-US" sz="1800" kern="100" dirty="0">
                <a:latin typeface="Calibri" panose="020F0502020204030204" pitchFamily="34" charset="0"/>
                <a:ea typeface="Times New Roman" panose="02020603050405020304" pitchFamily="18"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©2010</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19566AF-4E07-9F64-AA0A-253D5D299399}"/>
              </a:ext>
            </a:extLst>
          </p:cNvPr>
          <p:cNvSpPr>
            <a:spLocks noGrp="1"/>
          </p:cNvSpPr>
          <p:nvPr>
            <p:ph idx="1"/>
          </p:nvPr>
        </p:nvSpPr>
        <p:spPr>
          <a:xfrm>
            <a:off x="838200" y="1047750"/>
            <a:ext cx="10515600" cy="5676899"/>
          </a:xfrm>
        </p:spPr>
        <p:txBody>
          <a:bodyPr>
            <a:normAutofit lnSpcReduction="10000"/>
          </a:bodyPr>
          <a:lstStyle/>
          <a:p>
            <a:pPr marL="0" marR="0" indent="0">
              <a:lnSpc>
                <a:spcPct val="115000"/>
              </a:lnSpc>
              <a:spcBef>
                <a:spcPts val="0"/>
              </a:spcBef>
              <a:spcAft>
                <a:spcPts val="240"/>
              </a:spcAft>
              <a:buNone/>
            </a:pPr>
            <a:r>
              <a:rPr lang="en-US" sz="2900" b="1" u="sng" kern="100" dirty="0">
                <a:effectLst/>
                <a:latin typeface="Times New Roman" panose="02020603050405020304" pitchFamily="18" charset="0"/>
                <a:ea typeface="Calibri" panose="020F0502020204030204" pitchFamily="34" charset="0"/>
                <a:cs typeface="Times New Roman" panose="02020603050405020304" pitchFamily="18" charset="0"/>
                <a:hlinkClick r:id="rId4" action="ppaction://hlinkfile">
                  <a:extLst>
                    <a:ext uri="{A12FA001-AC4F-418D-AE19-62706E023703}">
                      <ahyp:hlinkClr xmlns:ahyp="http://schemas.microsoft.com/office/drawing/2018/hyperlinkcolor" val="tx"/>
                    </a:ext>
                  </a:extLst>
                </a:hlinkClick>
              </a:rPr>
              <a:t>Evacuation Modes and Critical Human Behaviors</a:t>
            </a:r>
            <a:endParaRPr lang="en-US" sz="29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240"/>
              </a:spcAft>
              <a:buNone/>
            </a:pPr>
            <a:r>
              <a:rPr lang="en-US" sz="2900" u="sng" kern="100" dirty="0">
                <a:effectLst/>
                <a:latin typeface="Times New Roman" panose="02020603050405020304" pitchFamily="18" charset="0"/>
                <a:ea typeface="Calibri" panose="020F0502020204030204" pitchFamily="34" charset="0"/>
                <a:cs typeface="Times New Roman" panose="02020603050405020304" pitchFamily="18" charset="0"/>
              </a:rPr>
              <a:t>Three</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basic evacuation modes and </a:t>
            </a:r>
            <a:r>
              <a:rPr lang="en-US" sz="2900" u="sng" kern="100" dirty="0">
                <a:effectLst/>
                <a:latin typeface="Times New Roman" panose="02020603050405020304" pitchFamily="18" charset="0"/>
                <a:ea typeface="Calibri" panose="020F0502020204030204" pitchFamily="34" charset="0"/>
                <a:cs typeface="Times New Roman" panose="02020603050405020304" pitchFamily="18" charset="0"/>
              </a:rPr>
              <a:t>eight</a:t>
            </a: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 critical human behaviors have been identified and coded. </a:t>
            </a:r>
          </a:p>
          <a:p>
            <a:pPr marL="0" marR="0" indent="0">
              <a:lnSpc>
                <a:spcPct val="115000"/>
              </a:lnSpc>
              <a:spcBef>
                <a:spcPts val="0"/>
              </a:spcBef>
              <a:spcAft>
                <a:spcPts val="240"/>
              </a:spcAft>
              <a:buNone/>
            </a:pP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1. Staying in the current region, which is represented by random walking behavior; </a:t>
            </a:r>
          </a:p>
          <a:p>
            <a:pPr marL="0" marR="0" lvl="0" indent="0">
              <a:lnSpc>
                <a:spcPct val="115000"/>
              </a:lnSpc>
              <a:spcBef>
                <a:spcPts val="0"/>
              </a:spcBef>
              <a:spcAft>
                <a:spcPts val="240"/>
              </a:spcAft>
              <a:buNone/>
            </a:pP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2. Taking single evacuation (i.e., not following a leader and choosing one’s own path and exits); </a:t>
            </a:r>
          </a:p>
          <a:p>
            <a:pPr marL="0" marR="0" lvl="0" indent="0">
              <a:lnSpc>
                <a:spcPct val="115000"/>
              </a:lnSpc>
              <a:spcBef>
                <a:spcPts val="0"/>
              </a:spcBef>
              <a:spcAft>
                <a:spcPts val="240"/>
              </a:spcAft>
              <a:buNone/>
            </a:pPr>
            <a:r>
              <a:rPr lang="en-US" sz="2900" kern="100" dirty="0">
                <a:effectLst/>
                <a:latin typeface="Times New Roman" panose="02020603050405020304" pitchFamily="18" charset="0"/>
                <a:ea typeface="Calibri" panose="020F0502020204030204" pitchFamily="34" charset="0"/>
                <a:cs typeface="Times New Roman" panose="02020603050405020304" pitchFamily="18" charset="0"/>
              </a:rPr>
              <a:t>3. Taking group evacuation (i.e., following a leader); </a:t>
            </a:r>
          </a:p>
          <a:p>
            <a:pPr marL="0" marR="0" indent="0">
              <a:lnSpc>
                <a:spcPct val="115000"/>
              </a:lnSpc>
              <a:spcBef>
                <a:spcPts val="0"/>
              </a:spcBef>
              <a:spcAft>
                <a:spcPts val="24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240"/>
              </a:spcAft>
              <a:buNone/>
            </a:pPr>
            <a:endParaRPr lang="en-US" sz="2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240"/>
              </a:spcAft>
              <a:buNone/>
            </a:pPr>
            <a:r>
              <a:rPr lang="en-US" sz="1700" kern="100" dirty="0">
                <a:latin typeface="Times New Roman" panose="02020603050405020304" pitchFamily="18" charset="0"/>
                <a:ea typeface="Calibri" panose="020F0502020204030204" pitchFamily="34" charset="0"/>
                <a:cs typeface="Times New Roman" panose="02020603050405020304" pitchFamily="18" charset="0"/>
                <a:hlinkClick r:id="rId3"/>
              </a:rPr>
              <a:t>https://www.proquest.com/docview/518480358/fulltextPDF?parentSessionId=bsAO58BtXyE47TlCfkV7DpijYQJaNlDPpItBF6WbRns%3D&amp;accountid=14169</a:t>
            </a:r>
            <a:endParaRPr lang="en-US" sz="17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240"/>
              </a:spcAft>
              <a:buNone/>
            </a:pPr>
            <a:endParaRPr lang="en-US" sz="17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523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91A3-144D-9EDC-B03E-721FFA0975A8}"/>
              </a:ext>
            </a:extLst>
          </p:cNvPr>
          <p:cNvSpPr>
            <a:spLocks noGrp="1"/>
          </p:cNvSpPr>
          <p:nvPr>
            <p:ph type="title"/>
          </p:nvPr>
        </p:nvSpPr>
        <p:spPr/>
        <p:txBody>
          <a:bodyPr>
            <a:normAutofit fontScale="90000"/>
          </a:bodyPr>
          <a:lstStyle/>
          <a:p>
            <a:r>
              <a:rPr lang="en-US" sz="2700" b="1" u="sng" kern="0"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Occupant characteristics in decision-making for simulation of fire evacuation</a:t>
            </a:r>
            <a:br>
              <a:rPr lang="en-US" sz="27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kern="100" dirty="0">
                <a:effectLst/>
                <a:latin typeface="Times New Roman" panose="02020603050405020304" pitchFamily="18" charset="0"/>
                <a:ea typeface="Calibri" panose="020F0502020204030204" pitchFamily="34" charset="0"/>
                <a:cs typeface="Times New Roman" panose="02020603050405020304" pitchFamily="18" charset="0"/>
              </a:rPr>
              <a:t>                                                                                                          (continued)                        </a:t>
            </a:r>
            <a:br>
              <a:rPr lang="en-US" sz="27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by Tristan </a:t>
            </a:r>
            <a:r>
              <a:rPr lang="en-US"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Planchais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kern="100" dirty="0">
                <a:latin typeface="Calibri" panose="020F0502020204030204" pitchFamily="34" charset="0"/>
                <a:ea typeface="Times New Roman" panose="02020603050405020304" pitchFamily="18"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©2010</a:t>
            </a:r>
            <a:endParaRPr lang="en-US" sz="1800" dirty="0"/>
          </a:p>
        </p:txBody>
      </p:sp>
      <p:sp>
        <p:nvSpPr>
          <p:cNvPr id="3" name="Content Placeholder 2">
            <a:extLst>
              <a:ext uri="{FF2B5EF4-FFF2-40B4-BE49-F238E27FC236}">
                <a16:creationId xmlns:a16="http://schemas.microsoft.com/office/drawing/2014/main" id="{2AECEFB2-1049-B156-4256-7F6E09DF3118}"/>
              </a:ext>
            </a:extLst>
          </p:cNvPr>
          <p:cNvSpPr>
            <a:spLocks noGrp="1"/>
          </p:cNvSpPr>
          <p:nvPr>
            <p:ph idx="1"/>
          </p:nvPr>
        </p:nvSpPr>
        <p:spPr>
          <a:xfrm>
            <a:off x="838200" y="1590675"/>
            <a:ext cx="10515600" cy="4586288"/>
          </a:xfrm>
        </p:spPr>
        <p:txBody>
          <a:bodyPr>
            <a:normAutofit fontScale="85000" lnSpcReduction="20000"/>
          </a:bodyPr>
          <a:lstStyle/>
          <a:p>
            <a:pPr marL="0" marR="0">
              <a:lnSpc>
                <a:spcPct val="115000"/>
              </a:lnSpc>
              <a:spcBef>
                <a:spcPts val="0"/>
              </a:spcBef>
              <a:spcAft>
                <a:spcPts val="240"/>
              </a:spcAft>
            </a:pPr>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The 8 Critical human behaviors are: </a:t>
            </a: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Heading to other rooms for refuge;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Going back to the previous region;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Taking the route with the minimum fire hazards when the occupant is familiar with the current building environment;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Following the crowd when the occupant is not familiar with the current building environment;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Wandering around in heavy smoke;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Heading to the wall and moving along it in heavy smoke;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Helping disabled occupants; and,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240"/>
              </a:spcAft>
              <a:buFont typeface="+mj-lt"/>
              <a:buAutoNum type="arabicPeriod"/>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Investigating (i.e., moving toward the fire) </a:t>
            </a:r>
          </a:p>
          <a:p>
            <a:endParaRPr lang="en-US" dirty="0"/>
          </a:p>
        </p:txBody>
      </p:sp>
    </p:spTree>
    <p:extLst>
      <p:ext uri="{BB962C8B-B14F-4D97-AF65-F5344CB8AC3E}">
        <p14:creationId xmlns:p14="http://schemas.microsoft.com/office/powerpoint/2010/main" val="3323249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3168</Words>
  <Application>Microsoft Office PowerPoint</Application>
  <PresentationFormat>Widescreen</PresentationFormat>
  <Paragraphs>354</Paragraphs>
  <Slides>34</Slides>
  <Notes>2</Notes>
  <HiddenSlides>0</HiddenSlides>
  <MMClips>0</MMClips>
  <ScaleCrop>false</ScaleCrop>
  <HeadingPairs>
    <vt:vector size="6" baseType="variant">
      <vt:variant>
        <vt:lpstr>Fonts Used</vt:lpstr>
      </vt:variant>
      <vt:variant>
        <vt:i4>22</vt:i4>
      </vt:variant>
      <vt:variant>
        <vt:lpstr>Theme</vt:lpstr>
      </vt:variant>
      <vt:variant>
        <vt:i4>1</vt:i4>
      </vt:variant>
      <vt:variant>
        <vt:lpstr>Slide Titles</vt:lpstr>
      </vt:variant>
      <vt:variant>
        <vt:i4>34</vt:i4>
      </vt:variant>
    </vt:vector>
  </HeadingPairs>
  <TitlesOfParts>
    <vt:vector size="57" baseType="lpstr">
      <vt:lpstr>Algerian</vt:lpstr>
      <vt:lpstr>Arial</vt:lpstr>
      <vt:lpstr>Berlin Sans FB Demi</vt:lpstr>
      <vt:lpstr>Bernard MT Condensed</vt:lpstr>
      <vt:lpstr>Bookman Old Style</vt:lpstr>
      <vt:lpstr>Bradley Hand ITC</vt:lpstr>
      <vt:lpstr>Calibri</vt:lpstr>
      <vt:lpstr>Calibri Light</vt:lpstr>
      <vt:lpstr>Castellar</vt:lpstr>
      <vt:lpstr>comic sans ms</vt:lpstr>
      <vt:lpstr>DM Sans</vt:lpstr>
      <vt:lpstr>Engravers MT</vt:lpstr>
      <vt:lpstr>Libre Franklin</vt:lpstr>
      <vt:lpstr>Modern Love Caps</vt:lpstr>
      <vt:lpstr>MuseoSans</vt:lpstr>
      <vt:lpstr>Open Sans</vt:lpstr>
      <vt:lpstr>Roboto</vt:lpstr>
      <vt:lpstr>Segoe UI</vt:lpstr>
      <vt:lpstr>Symbol</vt:lpstr>
      <vt:lpstr>system</vt:lpstr>
      <vt:lpstr>Times New Roman</vt:lpstr>
      <vt:lpstr>Wingdings</vt:lpstr>
      <vt:lpstr>Office Theme</vt:lpstr>
      <vt:lpstr>2023 ROC Excellence Conference  Fundamentals Forward!!!   RIT Convention Center    5257 W Henrietta Rd Henrietta, NY 14467  15NOV2023</vt:lpstr>
      <vt:lpstr>                         There is no higher goal for quality than                 the protection of the public’s safety, health, and welfare. </vt:lpstr>
      <vt:lpstr>Triangle Shirtwaist Factory fire in the Greenwich Village neighborhood of Manhattan, New York City, on Saturday, March 25, 1911, was the deadliest industrial disaster in the history of the city, and one of the deadliest in U.S. history.[1] </vt:lpstr>
      <vt:lpstr>                              Triangle Shirtwaist Factory fire (continued)</vt:lpstr>
      <vt:lpstr>                     “If You Always Do What You’ve Always Done,                         You’ll Always Get What You’ve Always Got.”                                                                     ~ Henry Ford </vt:lpstr>
      <vt:lpstr>                    Theater Sellout Arena “Willie Nelson” ~1980s~</vt:lpstr>
      <vt:lpstr>                                              ― W. Edwards Deming  </vt:lpstr>
      <vt:lpstr>   Occupant characteristics in decision-making for simulation of fire evacuation                                                                                                                     by Tristan Planchais.  ©2010  </vt:lpstr>
      <vt:lpstr>Occupant characteristics in decision-making for simulation of fire evacuation                                                                                                           (continued)                         by Tristan Planchais.  ©2010</vt:lpstr>
      <vt:lpstr>     Occupant characteristics in decision-making for simulation of fire evacuation by Tristan Planchais.  ©2010                                                                                                                                 (Continued)                                                                                                                       </vt:lpstr>
      <vt:lpstr>                        The most frequent answer to the question                      “How reliable is your fire evacuation plan?:”</vt:lpstr>
      <vt:lpstr>         Cost To Society of “Specialization”</vt:lpstr>
      <vt:lpstr>               Q. What’s the “Missing Link” to raise                                 the level of fire evacuation safety?</vt:lpstr>
      <vt:lpstr>                                                                         System of Collaborative Safety:                                           Roles, Responsibilities, and Authority                                       </vt:lpstr>
      <vt:lpstr>       Future Goal:    “To Successfully Collaborate.”  </vt:lpstr>
      <vt:lpstr>                                             “Becoming Interdisciplinary” adjective: in·​ter·​dis·​ci·​plin·​ary ˌ: involving two or more academic, scientific, or artistic disciplines </vt:lpstr>
      <vt:lpstr>                                                           Perspectives By Design™ </vt:lpstr>
      <vt:lpstr>                             “Infrequent Disasters Happen: Are You Ready™”                </vt:lpstr>
      <vt:lpstr>                          Alarms, Lights, Buzzers Start:                                “It’s just a drill . . .No need to be concerned.”</vt:lpstr>
      <vt:lpstr>UT, Austin, Texas: Evacuation Training </vt:lpstr>
      <vt:lpstr>PowerPoint Presentation</vt:lpstr>
      <vt:lpstr>        Prevention Through        Collaboration™ </vt:lpstr>
      <vt:lpstr>                              Conclusion</vt:lpstr>
      <vt:lpstr>   A “CALL-TO-ACTION” PROPOSAL: To protect the public’s safety, health &amp; welfare.</vt:lpstr>
      <vt:lpstr>“Go The Distance!</vt:lpstr>
      <vt:lpstr>                       To use part or all of these notes &amp; slides:</vt:lpstr>
      <vt:lpstr>                         REVIEWERS</vt:lpstr>
      <vt:lpstr>                                                                                                 References    “A Review of Risk Perception in Building Fire Evacuation,” NIST Technical Note 1840, January 2014  by Max T. Kinateder, Erica D. Kuligowski, Paul A. Reneke Richard D. Peacock,  “Evacuation Processes Versus Evacuation Models: ‘‘Quo Vadimus’’?  Rodrigo Machado Tavares*, OPTSEG—Optimal Safety Engineering, Research Department, GEDIPE—Grupo de Estudos sobre DInaˆmica de PEdestres, F. 13, Mackworth House, Augustus Street, Regents Park, NW1 3RE London, UK Received: 25 March 2008/Accepted: 16 June 2008 Abstract. This paper promotes a discussion about evacuation models  “How to initiate evacuation movement in public buildings,”  Proulx, G., Facilities, 17, 9/10, pp. 331-335, 1999  “Human behavior and evacuation movement in smoke,” Proulx, G., and Fahy, Rita, ASHRAE 2008, Trans. V.114, Part 2  “Incorporating Individual Behavior, Knowledge, and Roles in Simulating Evacuation,”  Mei Ling Chu*, Department of Civil and Environmental Engineering, Stanford University, Y2E2 Building, 473 Via Ortega, Stanford, CA 94305-4020, USA Kincho H. Law, Department of Civil and Environmental Engineering, Stanford University, Y2E2 Building, 473 Via Ortega, Stanford, CA 94305-4020, USA Received: 24 August 2017/Accepted: 16 June 2018  “Movement on Stairs During Building Evacuations,” R. D. Peacock*, P. A. Reneke, E. D. Kuligowski and C. R. Hagwood, National Institute of Standards and Technology, Gaithersburg, MD 20899, USA Received: 13 January 2016/Accepted: 14 May 2016  “The Process of Verification and Validation of Building Fire Evacuation Models,” Ronchi, E., Kuligowski, E. D., Reneke, P. A., Peacock, R. D., &amp; Nilsson, D. (2013). (NIST Technical Note; Vol. 1822). National Institute of Standards and Technology. http://nvlpubs.nist.gov/nistpubs/technicalnotes/NIST.TN.1822.pdf  “The Variation of Pre-movement Time in Building Evacuation,” Martin Forssberg and Axel Mossberg , Brandskyddslaget AB, Box 9196, 102 73 Stockholm, Sweden Jesper Kjellstro¨m , PE Teknik &amp; Arkitektur AB, So¨dermalmsalle´n 36, 118 28 Stockholm, Sweden Ha˚kan Frantzich* , Division of Fire Safety Engineering, Lund University, PO Box 118, 221 00 Lund, Sweden Daniel Nilsson , Department of Civil and Natural Resources Engineering, University of Canterbury, 69 Creyke Rd., Christchurch, New Zealand Received: 28 June 2018/Accepted: 14 June 2019</vt:lpstr>
      <vt:lpstr>                     References (continued)</vt:lpstr>
      <vt:lpstr>       Six Hats of Critical Thinking!                        https://www.debonogroup.com/services/core-programs/six-thinking-hats/ </vt:lpstr>
      <vt:lpstr>“Find Out More About Biases” *</vt:lpstr>
      <vt:lpstr>      Going Forward: Perspective By DESIGN TM           “Yesterday”                     “TOMORROW “             </vt:lpstr>
      <vt:lpstr>            WHO IS MISSING FROM THE TABLE?</vt:lpstr>
      <vt:lpstr>                  Fire Evacuation Safety STARTS                   BEFORE           BEGINS!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CONSTRUCTION SAFETY CONFERENCE   10 August 2023           Lawrence, Kansas, USA</dc:title>
  <dc:creator>WILLIAM M. HAYDEN Jr., Ph.D., P.E.</dc:creator>
  <cp:lastModifiedBy>WILLIAM M. HAYDEN Jr., Ph.D., P.E.</cp:lastModifiedBy>
  <cp:revision>83</cp:revision>
  <cp:lastPrinted>2023-10-22T20:18:02Z</cp:lastPrinted>
  <dcterms:created xsi:type="dcterms:W3CDTF">2023-10-19T12:57:19Z</dcterms:created>
  <dcterms:modified xsi:type="dcterms:W3CDTF">2023-10-25T14:22:29Z</dcterms:modified>
</cp:coreProperties>
</file>